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6" r:id="rId4"/>
  </p:sldMasterIdLst>
  <p:sldIdLst>
    <p:sldId id="256" r:id="rId5"/>
    <p:sldId id="257" r:id="rId6"/>
    <p:sldId id="258" r:id="rId7"/>
    <p:sldId id="259" r:id="rId8"/>
    <p:sldId id="260" r:id="rId9"/>
    <p:sldId id="261" r:id="rId10"/>
    <p:sldId id="262" r:id="rId11"/>
    <p:sldId id="263" r:id="rId12"/>
    <p:sldId id="264" r:id="rId13"/>
    <p:sldId id="265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980" autoAdjust="0"/>
    <p:restoredTop sz="94660"/>
  </p:normalViewPr>
  <p:slideViewPr>
    <p:cSldViewPr snapToGrid="0">
      <p:cViewPr>
        <p:scale>
          <a:sx n="69" d="100"/>
          <a:sy n="69" d="100"/>
        </p:scale>
        <p:origin x="278" y="605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tableStyles" Target="tableStyle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presProps" Target="presProps.xml"/><Relationship Id="rId10" Type="http://schemas.openxmlformats.org/officeDocument/2006/relationships/slide" Target="slides/slide6.xml"/><Relationship Id="rId19" Type="http://schemas.microsoft.com/office/2016/11/relationships/changesInfo" Target="changesInfos/changesInfo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Elisa Burlacu (2412263)" userId="db66e955-058d-4829-be3a-0400c767cd41" providerId="ADAL" clId="{998FBC48-0D20-46C0-A88E-A3A8A13692C2}"/>
    <pc:docChg chg="undo custSel modSld">
      <pc:chgData name="Elisa Burlacu (2412263)" userId="db66e955-058d-4829-be3a-0400c767cd41" providerId="ADAL" clId="{998FBC48-0D20-46C0-A88E-A3A8A13692C2}" dt="2026-03-10T22:25:25.097" v="16" actId="26606"/>
      <pc:docMkLst>
        <pc:docMk/>
      </pc:docMkLst>
      <pc:sldChg chg="addSp modSp mod setBg">
        <pc:chgData name="Elisa Burlacu (2412263)" userId="db66e955-058d-4829-be3a-0400c767cd41" providerId="ADAL" clId="{998FBC48-0D20-46C0-A88E-A3A8A13692C2}" dt="2026-03-10T22:25:25.097" v="16" actId="26606"/>
        <pc:sldMkLst>
          <pc:docMk/>
          <pc:sldMk cId="2921441984" sldId="257"/>
        </pc:sldMkLst>
        <pc:spChg chg="mod">
          <ac:chgData name="Elisa Burlacu (2412263)" userId="db66e955-058d-4829-be3a-0400c767cd41" providerId="ADAL" clId="{998FBC48-0D20-46C0-A88E-A3A8A13692C2}" dt="2026-03-10T22:25:25.097" v="16" actId="26606"/>
          <ac:spMkLst>
            <pc:docMk/>
            <pc:sldMk cId="2921441984" sldId="257"/>
            <ac:spMk id="3" creationId="{596158A6-8DFA-4FB1-DA4F-FA446ECC8D56}"/>
          </ac:spMkLst>
        </pc:spChg>
        <pc:spChg chg="add">
          <ac:chgData name="Elisa Burlacu (2412263)" userId="db66e955-058d-4829-be3a-0400c767cd41" providerId="ADAL" clId="{998FBC48-0D20-46C0-A88E-A3A8A13692C2}" dt="2026-03-10T22:25:25.097" v="16" actId="26606"/>
          <ac:spMkLst>
            <pc:docMk/>
            <pc:sldMk cId="2921441984" sldId="257"/>
            <ac:spMk id="10" creationId="{2961259D-605E-E200-FF9F-7C8C71D7C8E4}"/>
          </ac:spMkLst>
        </pc:spChg>
        <pc:picChg chg="mod">
          <ac:chgData name="Elisa Burlacu (2412263)" userId="db66e955-058d-4829-be3a-0400c767cd41" providerId="ADAL" clId="{998FBC48-0D20-46C0-A88E-A3A8A13692C2}" dt="2026-03-10T22:25:25.097" v="16" actId="26606"/>
          <ac:picMkLst>
            <pc:docMk/>
            <pc:sldMk cId="2921441984" sldId="257"/>
            <ac:picMk id="5" creationId="{CA94E29D-64E5-B35A-355E-8DDA7B2FDB22}"/>
          </ac:picMkLst>
        </pc:picChg>
      </pc:sldChg>
      <pc:sldChg chg="addSp delSp modSp mod setBg">
        <pc:chgData name="Elisa Burlacu (2412263)" userId="db66e955-058d-4829-be3a-0400c767cd41" providerId="ADAL" clId="{998FBC48-0D20-46C0-A88E-A3A8A13692C2}" dt="2026-03-10T22:25:16.605" v="15" actId="26606"/>
        <pc:sldMkLst>
          <pc:docMk/>
          <pc:sldMk cId="357083033" sldId="258"/>
        </pc:sldMkLst>
        <pc:spChg chg="mod">
          <ac:chgData name="Elisa Burlacu (2412263)" userId="db66e955-058d-4829-be3a-0400c767cd41" providerId="ADAL" clId="{998FBC48-0D20-46C0-A88E-A3A8A13692C2}" dt="2026-03-10T22:25:16.605" v="15" actId="26606"/>
          <ac:spMkLst>
            <pc:docMk/>
            <pc:sldMk cId="357083033" sldId="258"/>
            <ac:spMk id="3" creationId="{81B99843-220E-407D-FC7D-DC77C7DE669E}"/>
          </ac:spMkLst>
        </pc:spChg>
        <pc:spChg chg="add del">
          <ac:chgData name="Elisa Burlacu (2412263)" userId="db66e955-058d-4829-be3a-0400c767cd41" providerId="ADAL" clId="{998FBC48-0D20-46C0-A88E-A3A8A13692C2}" dt="2026-03-10T22:25:16.601" v="14" actId="26606"/>
          <ac:spMkLst>
            <pc:docMk/>
            <pc:sldMk cId="357083033" sldId="258"/>
            <ac:spMk id="10" creationId="{CBB0869A-0BE5-B3E9-F73D-2F3691E4D932}"/>
          </ac:spMkLst>
        </pc:spChg>
        <pc:spChg chg="add">
          <ac:chgData name="Elisa Burlacu (2412263)" userId="db66e955-058d-4829-be3a-0400c767cd41" providerId="ADAL" clId="{998FBC48-0D20-46C0-A88E-A3A8A13692C2}" dt="2026-03-10T22:25:16.605" v="15" actId="26606"/>
          <ac:spMkLst>
            <pc:docMk/>
            <pc:sldMk cId="357083033" sldId="258"/>
            <ac:spMk id="12" creationId="{C20CE451-818C-E63D-258B-234B6C543D34}"/>
          </ac:spMkLst>
        </pc:spChg>
        <pc:picChg chg="mod">
          <ac:chgData name="Elisa Burlacu (2412263)" userId="db66e955-058d-4829-be3a-0400c767cd41" providerId="ADAL" clId="{998FBC48-0D20-46C0-A88E-A3A8A13692C2}" dt="2026-03-10T22:25:16.605" v="15" actId="26606"/>
          <ac:picMkLst>
            <pc:docMk/>
            <pc:sldMk cId="357083033" sldId="258"/>
            <ac:picMk id="5" creationId="{3BCA426B-EB80-9ECC-957E-68F8183C6871}"/>
          </ac:picMkLst>
        </pc:picChg>
      </pc:sldChg>
      <pc:sldChg chg="addSp modSp mod setBg">
        <pc:chgData name="Elisa Burlacu (2412263)" userId="db66e955-058d-4829-be3a-0400c767cd41" providerId="ADAL" clId="{998FBC48-0D20-46C0-A88E-A3A8A13692C2}" dt="2026-03-10T22:25:02.220" v="12" actId="26606"/>
        <pc:sldMkLst>
          <pc:docMk/>
          <pc:sldMk cId="754682439" sldId="259"/>
        </pc:sldMkLst>
        <pc:spChg chg="mod ord">
          <ac:chgData name="Elisa Burlacu (2412263)" userId="db66e955-058d-4829-be3a-0400c767cd41" providerId="ADAL" clId="{998FBC48-0D20-46C0-A88E-A3A8A13692C2}" dt="2026-03-10T22:25:02.220" v="12" actId="26606"/>
          <ac:spMkLst>
            <pc:docMk/>
            <pc:sldMk cId="754682439" sldId="259"/>
            <ac:spMk id="3" creationId="{64876C94-EE59-0323-E383-8533CF964B6B}"/>
          </ac:spMkLst>
        </pc:spChg>
        <pc:spChg chg="add">
          <ac:chgData name="Elisa Burlacu (2412263)" userId="db66e955-058d-4829-be3a-0400c767cd41" providerId="ADAL" clId="{998FBC48-0D20-46C0-A88E-A3A8A13692C2}" dt="2026-03-10T22:25:02.220" v="12" actId="26606"/>
          <ac:spMkLst>
            <pc:docMk/>
            <pc:sldMk cId="754682439" sldId="259"/>
            <ac:spMk id="10" creationId="{5E8D3B17-7638-DFD3-18E4-8A6D611749CF}"/>
          </ac:spMkLst>
        </pc:spChg>
        <pc:picChg chg="mod">
          <ac:chgData name="Elisa Burlacu (2412263)" userId="db66e955-058d-4829-be3a-0400c767cd41" providerId="ADAL" clId="{998FBC48-0D20-46C0-A88E-A3A8A13692C2}" dt="2026-03-10T22:25:02.220" v="12" actId="26606"/>
          <ac:picMkLst>
            <pc:docMk/>
            <pc:sldMk cId="754682439" sldId="259"/>
            <ac:picMk id="5" creationId="{10DDCB23-FA62-A10C-C9F3-913EDAF65879}"/>
          </ac:picMkLst>
        </pc:picChg>
      </pc:sldChg>
      <pc:sldChg chg="addSp modSp mod setBg">
        <pc:chgData name="Elisa Burlacu (2412263)" userId="db66e955-058d-4829-be3a-0400c767cd41" providerId="ADAL" clId="{998FBC48-0D20-46C0-A88E-A3A8A13692C2}" dt="2026-03-10T22:24:51.101" v="11" actId="26606"/>
        <pc:sldMkLst>
          <pc:docMk/>
          <pc:sldMk cId="3543241284" sldId="260"/>
        </pc:sldMkLst>
        <pc:spChg chg="mod ord">
          <ac:chgData name="Elisa Burlacu (2412263)" userId="db66e955-058d-4829-be3a-0400c767cd41" providerId="ADAL" clId="{998FBC48-0D20-46C0-A88E-A3A8A13692C2}" dt="2026-03-10T22:24:51.101" v="11" actId="26606"/>
          <ac:spMkLst>
            <pc:docMk/>
            <pc:sldMk cId="3543241284" sldId="260"/>
            <ac:spMk id="3" creationId="{74809FCD-7DDE-74AD-3ABE-661B7C3E905C}"/>
          </ac:spMkLst>
        </pc:spChg>
        <pc:spChg chg="add">
          <ac:chgData name="Elisa Burlacu (2412263)" userId="db66e955-058d-4829-be3a-0400c767cd41" providerId="ADAL" clId="{998FBC48-0D20-46C0-A88E-A3A8A13692C2}" dt="2026-03-10T22:24:51.101" v="11" actId="26606"/>
          <ac:spMkLst>
            <pc:docMk/>
            <pc:sldMk cId="3543241284" sldId="260"/>
            <ac:spMk id="10" creationId="{CD59064A-7BD3-673D-2606-9507EFB48AA1}"/>
          </ac:spMkLst>
        </pc:spChg>
        <pc:picChg chg="mod">
          <ac:chgData name="Elisa Burlacu (2412263)" userId="db66e955-058d-4829-be3a-0400c767cd41" providerId="ADAL" clId="{998FBC48-0D20-46C0-A88E-A3A8A13692C2}" dt="2026-03-10T22:24:51.101" v="11" actId="26606"/>
          <ac:picMkLst>
            <pc:docMk/>
            <pc:sldMk cId="3543241284" sldId="260"/>
            <ac:picMk id="5" creationId="{8A102D50-DFE2-BE16-9A04-42D9E5EE4895}"/>
          </ac:picMkLst>
        </pc:picChg>
      </pc:sldChg>
      <pc:sldChg chg="addSp modSp mod setBg">
        <pc:chgData name="Elisa Burlacu (2412263)" userId="db66e955-058d-4829-be3a-0400c767cd41" providerId="ADAL" clId="{998FBC48-0D20-46C0-A88E-A3A8A13692C2}" dt="2026-03-10T22:24:44.529" v="10" actId="26606"/>
        <pc:sldMkLst>
          <pc:docMk/>
          <pc:sldMk cId="2746781785" sldId="261"/>
        </pc:sldMkLst>
        <pc:spChg chg="mod ord">
          <ac:chgData name="Elisa Burlacu (2412263)" userId="db66e955-058d-4829-be3a-0400c767cd41" providerId="ADAL" clId="{998FBC48-0D20-46C0-A88E-A3A8A13692C2}" dt="2026-03-10T22:24:44.529" v="10" actId="26606"/>
          <ac:spMkLst>
            <pc:docMk/>
            <pc:sldMk cId="2746781785" sldId="261"/>
            <ac:spMk id="3" creationId="{E5ABA506-B17F-C378-89CD-0FC4ABF03540}"/>
          </ac:spMkLst>
        </pc:spChg>
        <pc:spChg chg="add">
          <ac:chgData name="Elisa Burlacu (2412263)" userId="db66e955-058d-4829-be3a-0400c767cd41" providerId="ADAL" clId="{998FBC48-0D20-46C0-A88E-A3A8A13692C2}" dt="2026-03-10T22:24:44.529" v="10" actId="26606"/>
          <ac:spMkLst>
            <pc:docMk/>
            <pc:sldMk cId="2746781785" sldId="261"/>
            <ac:spMk id="10" creationId="{CD59064A-7BD3-673D-2606-9507EFB48AA1}"/>
          </ac:spMkLst>
        </pc:spChg>
        <pc:picChg chg="mod">
          <ac:chgData name="Elisa Burlacu (2412263)" userId="db66e955-058d-4829-be3a-0400c767cd41" providerId="ADAL" clId="{998FBC48-0D20-46C0-A88E-A3A8A13692C2}" dt="2026-03-10T22:24:44.529" v="10" actId="26606"/>
          <ac:picMkLst>
            <pc:docMk/>
            <pc:sldMk cId="2746781785" sldId="261"/>
            <ac:picMk id="5" creationId="{1AAFAE69-724B-BAD0-47A1-C4D307860492}"/>
          </ac:picMkLst>
        </pc:picChg>
      </pc:sldChg>
      <pc:sldChg chg="addSp modSp mod setBg">
        <pc:chgData name="Elisa Burlacu (2412263)" userId="db66e955-058d-4829-be3a-0400c767cd41" providerId="ADAL" clId="{998FBC48-0D20-46C0-A88E-A3A8A13692C2}" dt="2026-03-10T22:24:36.795" v="9" actId="26606"/>
        <pc:sldMkLst>
          <pc:docMk/>
          <pc:sldMk cId="758755803" sldId="264"/>
        </pc:sldMkLst>
        <pc:spChg chg="mod ord">
          <ac:chgData name="Elisa Burlacu (2412263)" userId="db66e955-058d-4829-be3a-0400c767cd41" providerId="ADAL" clId="{998FBC48-0D20-46C0-A88E-A3A8A13692C2}" dt="2026-03-10T22:24:36.795" v="9" actId="26606"/>
          <ac:spMkLst>
            <pc:docMk/>
            <pc:sldMk cId="758755803" sldId="264"/>
            <ac:spMk id="3" creationId="{C7C4BD5C-0B29-7EE7-D3A3-38E216FBC323}"/>
          </ac:spMkLst>
        </pc:spChg>
        <pc:spChg chg="add">
          <ac:chgData name="Elisa Burlacu (2412263)" userId="db66e955-058d-4829-be3a-0400c767cd41" providerId="ADAL" clId="{998FBC48-0D20-46C0-A88E-A3A8A13692C2}" dt="2026-03-10T22:24:36.795" v="9" actId="26606"/>
          <ac:spMkLst>
            <pc:docMk/>
            <pc:sldMk cId="758755803" sldId="264"/>
            <ac:spMk id="10" creationId="{5E8D3B17-7638-DFD3-18E4-8A6D611749CF}"/>
          </ac:spMkLst>
        </pc:spChg>
        <pc:picChg chg="add mod">
          <ac:chgData name="Elisa Burlacu (2412263)" userId="db66e955-058d-4829-be3a-0400c767cd41" providerId="ADAL" clId="{998FBC48-0D20-46C0-A88E-A3A8A13692C2}" dt="2026-03-10T22:24:36.795" v="9" actId="26606"/>
          <ac:picMkLst>
            <pc:docMk/>
            <pc:sldMk cId="758755803" sldId="264"/>
            <ac:picMk id="5" creationId="{33DCA03F-93EE-149F-5166-9BB5F0C48A4A}"/>
          </ac:picMkLst>
        </pc:pic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301923" y="1122363"/>
            <a:ext cx="7588155" cy="2621154"/>
          </a:xfrm>
        </p:spPr>
        <p:txBody>
          <a:bodyPr anchor="b">
            <a:normAutofit/>
          </a:bodyPr>
          <a:lstStyle>
            <a:lvl1pPr algn="ctr"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301923" y="3843708"/>
            <a:ext cx="7588155" cy="1414091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28FA71-3A18-48C0-980F-4B68F7F63042}" type="datetime1">
              <a:rPr lang="en-US" smtClean="0"/>
              <a:t>3/10/2026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0794889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2DD052-3E45-E789-01F8-33250024ECB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C1210E-201E-4473-82AC-2466F5386C38}" type="datetime1">
              <a:rPr lang="en-US" smtClean="0"/>
              <a:t>3/10/2026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6241281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1D06AF-EF87-8489-2C82-DEB90B7EFE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3381" y="553616"/>
            <a:ext cx="8273140" cy="4008859"/>
          </a:xfrm>
        </p:spPr>
        <p:txBody>
          <a:bodyPr anchor="t">
            <a:normAutofit/>
          </a:bodyPr>
          <a:lstStyle>
            <a:lvl1pPr>
              <a:defRPr sz="5400" cap="all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08E5678-CA38-1318-9EA2-5E0A4F9A59B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03380" y="4589463"/>
            <a:ext cx="8273140" cy="1384617"/>
          </a:xfrm>
        </p:spPr>
        <p:txBody>
          <a:bodyPr anchor="b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4E99186-7E5A-60AF-DE69-5C7DA71611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1EA198-6CAB-4B8F-B93F-1F9C8C4B6CE7}" type="datetime1">
              <a:rPr lang="en-US" smtClean="0"/>
              <a:t>3/10/2026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2FA13D1-1FBA-E820-323B-77B41F1A66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B39BE85-85F6-4636-C651-D87CC969A4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9668800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741152" cy="1132258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2E861E-DFBA-B4AA-9356-CDE3D3F57C0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12648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51D7538-EC5A-3EE7-176F-A58920C5079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06041F-4525-44D5-AA4F-332294BF1F56}" type="datetime1">
              <a:rPr lang="en-US" smtClean="0"/>
              <a:t>3/10/2026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5116047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FEE969-634D-6E32-D227-18E9282C6F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547396"/>
            <a:ext cx="10745788" cy="114329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1CD26D4-290A-F0ED-7D62-41EDA6FEC2B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09600" y="1685735"/>
            <a:ext cx="5157787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0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4DA52B0-7419-A946-4523-6D34BCAD26D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09600" y="2386894"/>
            <a:ext cx="5157787" cy="376508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6536620-C4F3-EEC3-DBF1-05196B1CBB5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5735"/>
            <a:ext cx="5183188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0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3BAE980-E611-98B5-04E9-DE4584B0E33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199" y="2386894"/>
            <a:ext cx="5183189" cy="376508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E3B3581-658A-8487-F9CB-E79F2BFF27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557091-BBDF-4EB9-BA6B-2BB67AC4FC0F}" type="datetime1">
              <a:rPr lang="en-US" smtClean="0"/>
              <a:t>3/10/2026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49D76D8-9033-26CF-BF4C-AECCC685C1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02A06B8-CC1D-542F-D8EB-7625046B91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9714885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6A9F42-7FF7-F803-C075-BC4968D35E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89E8268-7232-2944-F1BD-399F9419B5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6B226B-77A6-410C-9796-083F278E0125}" type="datetime1">
              <a:rPr lang="en-US" smtClean="0"/>
              <a:t>3/10/2026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B968DDD-323F-89A1-84E3-DDBA626D93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FBDC76-671D-1671-DCE2-D5658BD40E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4235811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9BC4D82-0182-501C-9231-4676768047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3A578B-D289-4C40-8593-3D356C49DA58}" type="datetime1">
              <a:rPr lang="en-US" smtClean="0"/>
              <a:t>3/10/2026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0EAA6C9-A7F3-19F1-D17C-A1D83FAF55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4EBB816-1B94-116F-92D4-6043AE9E0C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2703652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50C37F-77BE-E128-4248-D001C39E79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7160" y="553616"/>
            <a:ext cx="3595634" cy="1757505"/>
          </a:xfrm>
        </p:spPr>
        <p:txBody>
          <a:bodyPr anchor="t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3B20A8-A604-C977-02C0-083BA86634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34708" y="553616"/>
            <a:ext cx="6279741" cy="5486400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C0EEBFB-2026-6A35-33ED-F008376B67A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97160" y="2311121"/>
            <a:ext cx="3595634" cy="3728895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3F05638-7A56-469A-825A-1DFA600254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3DFAE3-14DB-48A7-A80F-80DDB072CE3D}" type="datetime1">
              <a:rPr lang="en-US" smtClean="0"/>
              <a:t>3/10/2026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C85A215-184B-2105-0279-ED02F64458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2C7CA46-892B-253A-3A28-7414E17B83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6120797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B06A09-98CF-FAC2-3708-AECC4360C6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4360" y="557784"/>
            <a:ext cx="3595634" cy="2212313"/>
          </a:xfrm>
        </p:spPr>
        <p:txBody>
          <a:bodyPr anchor="t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571C769-CEC8-962A-01E6-15B0E056791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063319" y="657103"/>
            <a:ext cx="6483687" cy="5555904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32C4A61-EF2A-C5A5-B150-4448600B393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09601" y="2826137"/>
            <a:ext cx="3585586" cy="3434638"/>
          </a:xfrm>
        </p:spPr>
        <p:txBody>
          <a:bodyPr anchor="b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20B235E-39C7-4C78-20EF-DB48ECD9CB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C5EAEF-6478-4102-8F5D-A5FE9FC97ACB}" type="datetime1">
              <a:rPr lang="en-US" smtClean="0"/>
              <a:t>3/10/2026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FDC75DA-9A78-9AB9-7171-95A08CC51C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EFE1A03-DCCB-53C7-DBFE-2AD55C9059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2127859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4E956D-CB73-C986-F100-46487310D1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515600" cy="1132258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E423E6A-A07C-BF0D-EA30-9A8A854E48F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12648" y="1680898"/>
            <a:ext cx="10515600" cy="449606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EDC9908-8F95-8DFC-72CC-158552B567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04EDB3-C0E8-45F8-9E1D-1B6C8D1880C0}" type="datetime1">
              <a:rPr lang="en-US" smtClean="0"/>
              <a:t>3/10/2026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C26C9BE-9060-50CB-2BB7-07307FF89A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4A835B-97D3-BC22-F0B8-4986D46362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043835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85B0252-346C-F6F4-3642-19F571550D4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634888" y="578497"/>
            <a:ext cx="2047037" cy="5598466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798DA36-7351-9D6A-518B-678AB8A507D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578497"/>
            <a:ext cx="8796688" cy="559846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846BDFF-D746-836C-04B8-CA89AD5D14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F0EC4B-54ED-4041-B552-9BA760FA3DBA}" type="datetime1">
              <a:rPr lang="en-US" smtClean="0"/>
              <a:t>3/10/2026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19AA929-A9E6-FF9C-0C59-177F892D6A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316D893-7E81-90DC-4139-7687B39C3A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3323840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75BFB69-9245-EC58-F1DE-FEB625BD33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653578" cy="113225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516AFD5-5144-C460-0CA4-644BC4A93C0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12647" y="1715532"/>
            <a:ext cx="10653579" cy="459382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95753E-AF8A-7E04-8A1A-205B755A021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137160" y="6453002"/>
            <a:ext cx="349431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fld id="{67F45AC6-C491-4585-A584-9CE2AF7D5500}" type="datetime1">
              <a:rPr lang="en-US" smtClean="0"/>
              <a:t>3/10/2026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4E1B7C8-DA74-800B-EE14-A39E9DB32DE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8876521" y="6453002"/>
            <a:ext cx="280540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AC1647D-0DF0-CA1B-F723-EF7B8F508DB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632162" y="6453002"/>
            <a:ext cx="42920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144037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  <p:sldLayoutId id="2147483682" r:id="rId2"/>
    <p:sldLayoutId id="2147483683" r:id="rId3"/>
    <p:sldLayoutId id="2147483684" r:id="rId4"/>
    <p:sldLayoutId id="2147483685" r:id="rId5"/>
    <p:sldLayoutId id="2147483679" r:id="rId6"/>
    <p:sldLayoutId id="2147483675" r:id="rId7"/>
    <p:sldLayoutId id="2147483676" r:id="rId8"/>
    <p:sldLayoutId id="2147483677" r:id="rId9"/>
    <p:sldLayoutId id="2147483678" r:id="rId10"/>
    <p:sldLayoutId id="2147483680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>
            <a:extLst>
              <a:ext uri="{FF2B5EF4-FFF2-40B4-BE49-F238E27FC236}">
                <a16:creationId xmlns:a16="http://schemas.microsoft.com/office/drawing/2014/main" id="{35D3817B-01DA-DCDA-FA18-49D6FF0037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cake and cupcakes on a table&#10;&#10;AI-generated content may be incorrect.">
            <a:extLst>
              <a:ext uri="{FF2B5EF4-FFF2-40B4-BE49-F238E27FC236}">
                <a16:creationId xmlns:a16="http://schemas.microsoft.com/office/drawing/2014/main" id="{F62927A4-8582-4244-ADFA-3E144AACED5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6168" b="16285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BD2BE1FA-DEF3-D81B-52DD-A4A426A6EB46}"/>
              </a:ext>
            </a:extLst>
          </p:cNvPr>
          <p:cNvSpPr txBox="1"/>
          <p:nvPr/>
        </p:nvSpPr>
        <p:spPr>
          <a:xfrm>
            <a:off x="5725297" y="864972"/>
            <a:ext cx="3087329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Rainbow Cake Crewe – Business Plan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667D78CC-94CB-6F53-100C-392090E6425F}"/>
              </a:ext>
            </a:extLst>
          </p:cNvPr>
          <p:cNvSpPr txBox="1"/>
          <p:nvPr/>
        </p:nvSpPr>
        <p:spPr>
          <a:xfrm>
            <a:off x="8321040" y="2137410"/>
            <a:ext cx="3691890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ELISA IULIANA BURLACU (2412263)</a:t>
            </a:r>
          </a:p>
          <a:p>
            <a:r>
              <a:rPr lang="en-GB" b="1" dirty="0"/>
              <a:t>MODUL NAME: ENTREPRENEURSHIP</a:t>
            </a:r>
          </a:p>
          <a:p>
            <a:r>
              <a:rPr lang="en-GB" b="1" dirty="0"/>
              <a:t>MODULE CODE: LCBB5013</a:t>
            </a:r>
          </a:p>
        </p:txBody>
      </p:sp>
    </p:spTree>
    <p:extLst>
      <p:ext uri="{BB962C8B-B14F-4D97-AF65-F5344CB8AC3E}">
        <p14:creationId xmlns:p14="http://schemas.microsoft.com/office/powerpoint/2010/main" val="266236681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2961259D-605E-E200-FF9F-7C8C71D7C8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96158A6-8DFA-4FB1-DA4F-FA446ECC8D5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2647" y="2212848"/>
            <a:ext cx="6035041" cy="4096512"/>
          </a:xfrm>
        </p:spPr>
        <p:txBody>
          <a:bodyPr>
            <a:normAutofit/>
          </a:bodyPr>
          <a:lstStyle/>
          <a:p>
            <a:r>
              <a:rPr lang="en-GB" sz="1800" b="1"/>
              <a:t>Rainbow Cake Crewe</a:t>
            </a:r>
            <a:endParaRPr lang="en-GB" sz="1800"/>
          </a:p>
          <a:p>
            <a:r>
              <a:rPr lang="en-GB" sz="1800"/>
              <a:t>Business Plan Overview</a:t>
            </a:r>
          </a:p>
          <a:p>
            <a:r>
              <a:rPr lang="en-GB" sz="1800"/>
              <a:t>Location: Crewe, UK</a:t>
            </a:r>
          </a:p>
          <a:p>
            <a:r>
              <a:rPr lang="en-GB" sz="1800"/>
              <a:t>Concept: Artisan colourful cake bakery</a:t>
            </a:r>
          </a:p>
          <a:p>
            <a:r>
              <a:rPr lang="en-GB" sz="1800"/>
              <a:t>Focus: Handmade cakes &amp; celebration desserts</a:t>
            </a:r>
          </a:p>
          <a:p>
            <a:endParaRPr lang="en-GB" sz="1800"/>
          </a:p>
        </p:txBody>
      </p:sp>
      <p:pic>
        <p:nvPicPr>
          <p:cNvPr id="5" name="Picture 4" descr="A piece of cake with whipped cream and cherries&#10;&#10;AI-generated content may be incorrect.">
            <a:extLst>
              <a:ext uri="{FF2B5EF4-FFF2-40B4-BE49-F238E27FC236}">
                <a16:creationId xmlns:a16="http://schemas.microsoft.com/office/drawing/2014/main" id="{CA94E29D-64E5-B35A-355E-8DDA7B2FDB2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195" r="22146" b="2"/>
          <a:stretch>
            <a:fillRect/>
          </a:stretch>
        </p:blipFill>
        <p:spPr>
          <a:xfrm>
            <a:off x="7345680" y="10"/>
            <a:ext cx="4846320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2144198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C20CE451-818C-E63D-258B-234B6C543D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1B99843-220E-407D-FC7D-DC77C7DE669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2647" y="2212848"/>
            <a:ext cx="4361687" cy="4096512"/>
          </a:xfrm>
        </p:spPr>
        <p:txBody>
          <a:bodyPr>
            <a:normAutofit/>
          </a:bodyPr>
          <a:lstStyle/>
          <a:p>
            <a:pPr>
              <a:lnSpc>
                <a:spcPct val="110000"/>
              </a:lnSpc>
            </a:pPr>
            <a:r>
              <a:rPr lang="en-GB" sz="1300" b="1"/>
              <a:t>Business Concept</a:t>
            </a:r>
            <a:endParaRPr lang="en-GB" sz="1300"/>
          </a:p>
          <a:p>
            <a:pPr>
              <a:lnSpc>
                <a:spcPct val="110000"/>
              </a:lnSpc>
            </a:pPr>
            <a:r>
              <a:rPr lang="en-GB" sz="1300"/>
              <a:t>Independent bakery on Nantwich Road</a:t>
            </a:r>
          </a:p>
          <a:p>
            <a:pPr>
              <a:lnSpc>
                <a:spcPct val="110000"/>
              </a:lnSpc>
            </a:pPr>
            <a:r>
              <a:rPr lang="en-GB" sz="1300"/>
              <a:t>Specialises in rainbow cakes, cupcakes, celebration cakes</a:t>
            </a:r>
          </a:p>
          <a:p>
            <a:pPr>
              <a:lnSpc>
                <a:spcPct val="110000"/>
              </a:lnSpc>
            </a:pPr>
            <a:r>
              <a:rPr lang="en-GB" sz="1300"/>
              <a:t>Handmade desserts using high-quality ingredients</a:t>
            </a:r>
          </a:p>
          <a:p>
            <a:pPr>
              <a:lnSpc>
                <a:spcPct val="110000"/>
              </a:lnSpc>
            </a:pPr>
            <a:r>
              <a:rPr lang="en-GB" sz="1300"/>
              <a:t>Small dine-in area + takeaway</a:t>
            </a:r>
          </a:p>
          <a:p>
            <a:pPr>
              <a:lnSpc>
                <a:spcPct val="110000"/>
              </a:lnSpc>
            </a:pPr>
            <a:endParaRPr lang="en-GB" sz="1300"/>
          </a:p>
          <a:p>
            <a:pPr>
              <a:lnSpc>
                <a:spcPct val="110000"/>
              </a:lnSpc>
            </a:pPr>
            <a:r>
              <a:rPr lang="en-GB" sz="1300" b="1"/>
              <a:t>Business Objectives</a:t>
            </a:r>
            <a:endParaRPr lang="en-GB" sz="1300"/>
          </a:p>
          <a:p>
            <a:pPr>
              <a:lnSpc>
                <a:spcPct val="110000"/>
              </a:lnSpc>
            </a:pPr>
            <a:r>
              <a:rPr lang="en-GB" sz="1300"/>
              <a:t>Short term (Year 1): Successful launch, sell 25–30 cakes weekly, strong social media presence</a:t>
            </a:r>
          </a:p>
          <a:p>
            <a:pPr>
              <a:lnSpc>
                <a:spcPct val="110000"/>
              </a:lnSpc>
            </a:pPr>
            <a:r>
              <a:rPr lang="en-GB" sz="1300"/>
              <a:t>Long term (3–5 years): Expand product range, catering for events, possible second location</a:t>
            </a:r>
          </a:p>
          <a:p>
            <a:pPr>
              <a:lnSpc>
                <a:spcPct val="110000"/>
              </a:lnSpc>
            </a:pPr>
            <a:endParaRPr lang="en-GB" sz="1300"/>
          </a:p>
        </p:txBody>
      </p:sp>
      <p:pic>
        <p:nvPicPr>
          <p:cNvPr id="5" name="Picture 4" descr="A store front with pink windows&#10;&#10;AI-generated content may be incorrect.">
            <a:extLst>
              <a:ext uri="{FF2B5EF4-FFF2-40B4-BE49-F238E27FC236}">
                <a16:creationId xmlns:a16="http://schemas.microsoft.com/office/drawing/2014/main" id="{3BCA426B-EB80-9ECC-957E-68F8183C687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968" r="19492" b="-2"/>
          <a:stretch>
            <a:fillRect/>
          </a:stretch>
        </p:blipFill>
        <p:spPr>
          <a:xfrm>
            <a:off x="5818632" y="-1"/>
            <a:ext cx="6373368" cy="68580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708303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5E8D3B17-7638-DFD3-18E4-8A6D611749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pink and yellow cake with decorations&#10;&#10;AI-generated content may be incorrect.">
            <a:extLst>
              <a:ext uri="{FF2B5EF4-FFF2-40B4-BE49-F238E27FC236}">
                <a16:creationId xmlns:a16="http://schemas.microsoft.com/office/drawing/2014/main" id="{10DDCB23-FA62-A10C-C9F3-913EDAF6587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4534"/>
          <a:stretch>
            <a:fillRect/>
          </a:stretch>
        </p:blipFill>
        <p:spPr>
          <a:xfrm>
            <a:off x="20" y="10"/>
            <a:ext cx="4910308" cy="6857990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4876C94-EE59-0323-E383-8533CF964B6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68533" y="2214282"/>
            <a:ext cx="5916169" cy="4095078"/>
          </a:xfrm>
        </p:spPr>
        <p:txBody>
          <a:bodyPr>
            <a:normAutofit/>
          </a:bodyPr>
          <a:lstStyle/>
          <a:p>
            <a:r>
              <a:rPr lang="en-GB" sz="1800" b="1"/>
              <a:t>Unique Selling Point (USP)</a:t>
            </a:r>
            <a:endParaRPr lang="en-GB" sz="1800"/>
          </a:p>
          <a:p>
            <a:r>
              <a:rPr lang="en-GB" sz="1800"/>
              <a:t>Colourful Instagram-friendly cakes</a:t>
            </a:r>
          </a:p>
          <a:p>
            <a:r>
              <a:rPr lang="en-GB" sz="1800"/>
              <a:t>Signature Rainbow Layer Cake</a:t>
            </a:r>
          </a:p>
          <a:p>
            <a:r>
              <a:rPr lang="en-GB" sz="1800"/>
              <a:t>Fast personalised cake orders</a:t>
            </a:r>
          </a:p>
          <a:p>
            <a:r>
              <a:rPr lang="en-GB" sz="1800"/>
              <a:t>Premium quality but affordable pricing</a:t>
            </a:r>
          </a:p>
          <a:p>
            <a:endParaRPr lang="en-GB" sz="1800"/>
          </a:p>
        </p:txBody>
      </p:sp>
    </p:spTree>
    <p:extLst>
      <p:ext uri="{BB962C8B-B14F-4D97-AF65-F5344CB8AC3E}">
        <p14:creationId xmlns:p14="http://schemas.microsoft.com/office/powerpoint/2010/main" val="75468243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CD59064A-7BD3-673D-2606-9507EFB48A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poster of a company's business">
            <a:extLst>
              <a:ext uri="{FF2B5EF4-FFF2-40B4-BE49-F238E27FC236}">
                <a16:creationId xmlns:a16="http://schemas.microsoft.com/office/drawing/2014/main" id="{8A102D50-DFE2-BE16-9A04-42D9E5EE489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993"/>
          <a:stretch>
            <a:fillRect/>
          </a:stretch>
        </p:blipFill>
        <p:spPr>
          <a:xfrm>
            <a:off x="419099" y="419102"/>
            <a:ext cx="7129183" cy="4663886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4809FCD-7DDE-74AD-3ABE-661B7C3E905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47975" y="418916"/>
            <a:ext cx="3434399" cy="6033900"/>
          </a:xfrm>
        </p:spPr>
        <p:txBody>
          <a:bodyPr>
            <a:normAutofit/>
          </a:bodyPr>
          <a:lstStyle/>
          <a:p>
            <a:r>
              <a:rPr lang="en-GB" sz="1800" b="1"/>
              <a:t>PESTEL Analysis</a:t>
            </a:r>
            <a:endParaRPr lang="en-GB" sz="1800"/>
          </a:p>
          <a:p>
            <a:r>
              <a:rPr lang="en-GB" sz="1800"/>
              <a:t>Political: Food safety regulations</a:t>
            </a:r>
          </a:p>
          <a:p>
            <a:r>
              <a:rPr lang="en-GB" sz="1800"/>
              <a:t>Economic: Ingredient costs &amp; economy</a:t>
            </a:r>
          </a:p>
          <a:p>
            <a:r>
              <a:rPr lang="en-GB" sz="1800"/>
              <a:t>Social: Demand for unique desserts</a:t>
            </a:r>
          </a:p>
          <a:p>
            <a:r>
              <a:rPr lang="en-GB" sz="1800"/>
              <a:t>Technological: Social media &amp; online orders</a:t>
            </a:r>
          </a:p>
          <a:p>
            <a:r>
              <a:rPr lang="en-GB" sz="1800"/>
              <a:t>Environmental: Recyclable packaging</a:t>
            </a:r>
          </a:p>
          <a:p>
            <a:r>
              <a:rPr lang="en-GB" sz="1800"/>
              <a:t>Legal: Employment &amp; food safety laws</a:t>
            </a:r>
          </a:p>
          <a:p>
            <a:endParaRPr lang="en-GB" sz="1800"/>
          </a:p>
        </p:txBody>
      </p:sp>
    </p:spTree>
    <p:extLst>
      <p:ext uri="{BB962C8B-B14F-4D97-AF65-F5344CB8AC3E}">
        <p14:creationId xmlns:p14="http://schemas.microsoft.com/office/powerpoint/2010/main" val="354324128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CD59064A-7BD3-673D-2606-9507EFB48A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diagram of swot analysis&#10;&#10;AI-generated content may be incorrect.">
            <a:extLst>
              <a:ext uri="{FF2B5EF4-FFF2-40B4-BE49-F238E27FC236}">
                <a16:creationId xmlns:a16="http://schemas.microsoft.com/office/drawing/2014/main" id="{1AAFAE69-724B-BAD0-47A1-C4D30786049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45" b="1448"/>
          <a:stretch>
            <a:fillRect/>
          </a:stretch>
        </p:blipFill>
        <p:spPr>
          <a:xfrm>
            <a:off x="419099" y="419102"/>
            <a:ext cx="7129183" cy="4663886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ABA506-B17F-C378-89CD-0FC4ABF0354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47975" y="418916"/>
            <a:ext cx="3434399" cy="6033900"/>
          </a:xfrm>
        </p:spPr>
        <p:txBody>
          <a:bodyPr>
            <a:normAutofit/>
          </a:bodyPr>
          <a:lstStyle/>
          <a:p>
            <a:r>
              <a:rPr lang="en-GB" sz="1800" b="1"/>
              <a:t>SWOT Analysis</a:t>
            </a:r>
            <a:endParaRPr lang="en-GB" sz="1800"/>
          </a:p>
          <a:p>
            <a:r>
              <a:rPr lang="en-GB" sz="1800"/>
              <a:t>Strengths: Unique colourful cakes, good location, fresh ingredients</a:t>
            </a:r>
          </a:p>
          <a:p>
            <a:r>
              <a:rPr lang="en-GB" sz="1800"/>
              <a:t>Weaknesses: New brand, limited budget</a:t>
            </a:r>
          </a:p>
          <a:p>
            <a:r>
              <a:rPr lang="en-GB" sz="1800"/>
              <a:t>Opportunities: Custom cake demand, social media marketing</a:t>
            </a:r>
          </a:p>
          <a:p>
            <a:r>
              <a:rPr lang="en-GB" sz="1800"/>
              <a:t>Threats: Supermarkets &amp; other bakeries</a:t>
            </a:r>
          </a:p>
        </p:txBody>
      </p:sp>
    </p:spTree>
    <p:extLst>
      <p:ext uri="{BB962C8B-B14F-4D97-AF65-F5344CB8AC3E}">
        <p14:creationId xmlns:p14="http://schemas.microsoft.com/office/powerpoint/2010/main" val="274678178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CBB0869A-0BE5-B3E9-F73D-2F3691E4D9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980440A-08CE-DD7B-6DF8-70B4E693CB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2648" y="2584058"/>
            <a:ext cx="4621553" cy="3159018"/>
          </a:xfrm>
        </p:spPr>
        <p:txBody>
          <a:bodyPr>
            <a:normAutofit/>
          </a:bodyPr>
          <a:lstStyle/>
          <a:p>
            <a:r>
              <a:rPr lang="en-GB" sz="1700" b="1"/>
              <a:t>Competitor Analysis</a:t>
            </a:r>
            <a:endParaRPr lang="en-GB" sz="1700"/>
          </a:p>
          <a:p>
            <a:r>
              <a:rPr lang="en-GB" sz="1700"/>
              <a:t>Direct: Local cake shops (Greenway Cakes, Amazing Cakes, Stacey Anderson)</a:t>
            </a:r>
          </a:p>
          <a:p>
            <a:r>
              <a:rPr lang="en-GB" sz="1700"/>
              <a:t>Indirect: Cafés, dessert shops, chains like Greggs</a:t>
            </a:r>
          </a:p>
          <a:p>
            <a:r>
              <a:rPr lang="en-GB" sz="1700"/>
              <a:t>Future: Cake Box franchise, supermarket expansion, interactive cake shops</a:t>
            </a:r>
          </a:p>
        </p:txBody>
      </p:sp>
      <p:pic>
        <p:nvPicPr>
          <p:cNvPr id="5" name="Picture 4" descr="A screenshot of a computer game&#10;&#10;AI-generated content may be incorrect.">
            <a:extLst>
              <a:ext uri="{FF2B5EF4-FFF2-40B4-BE49-F238E27FC236}">
                <a16:creationId xmlns:a16="http://schemas.microsoft.com/office/drawing/2014/main" id="{20A27E17-7F9D-C5D7-86BE-4F21E9268AA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91261" y="1480641"/>
            <a:ext cx="5837780" cy="38967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6846697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BA2AFC67-0973-EC0D-F14E-710D701B20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4F8A17B-8084-2E95-44D9-E6713655366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2648" y="2212848"/>
            <a:ext cx="3553412" cy="4122420"/>
          </a:xfrm>
        </p:spPr>
        <p:txBody>
          <a:bodyPr>
            <a:normAutofit/>
          </a:bodyPr>
          <a:lstStyle/>
          <a:p>
            <a:r>
              <a:rPr lang="en-GB" sz="1800" b="1"/>
              <a:t>Target Market</a:t>
            </a:r>
            <a:endParaRPr lang="en-GB" sz="1800"/>
          </a:p>
          <a:p>
            <a:r>
              <a:rPr lang="en-GB" sz="1800"/>
              <a:t>Students &amp; young adults, busy professionals, dessert lovers</a:t>
            </a:r>
          </a:p>
          <a:p>
            <a:r>
              <a:rPr lang="en-GB" sz="1800"/>
              <a:t>Weekend premium customers, health-conscious consumers</a:t>
            </a:r>
          </a:p>
        </p:txBody>
      </p:sp>
      <p:pic>
        <p:nvPicPr>
          <p:cNvPr id="5" name="Picture 4" descr="A poster of a market&#10;&#10;AI-generated content may be incorrect.">
            <a:extLst>
              <a:ext uri="{FF2B5EF4-FFF2-40B4-BE49-F238E27FC236}">
                <a16:creationId xmlns:a16="http://schemas.microsoft.com/office/drawing/2014/main" id="{92C54061-B6D4-24C4-CBA3-EE8B614849C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784" r="12806" b="-1"/>
          <a:stretch>
            <a:fillRect/>
          </a:stretch>
        </p:blipFill>
        <p:spPr>
          <a:xfrm>
            <a:off x="4752550" y="10"/>
            <a:ext cx="7439450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9374641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5E8D3B17-7638-DFD3-18E4-8A6D611749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couple of cell phones with cupcakes and a card&#10;&#10;AI-generated content may be incorrect.">
            <a:extLst>
              <a:ext uri="{FF2B5EF4-FFF2-40B4-BE49-F238E27FC236}">
                <a16:creationId xmlns:a16="http://schemas.microsoft.com/office/drawing/2014/main" id="{33DCA03F-93EE-149F-5166-9BB5F0C48A4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217" r="2" b="3558"/>
          <a:stretch>
            <a:fillRect/>
          </a:stretch>
        </p:blipFill>
        <p:spPr>
          <a:xfrm>
            <a:off x="20" y="10"/>
            <a:ext cx="4910308" cy="6857990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C4BD5C-0B29-7EE7-D3A3-38E216FBC32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68533" y="2214282"/>
            <a:ext cx="5916169" cy="4095078"/>
          </a:xfrm>
        </p:spPr>
        <p:txBody>
          <a:bodyPr>
            <a:normAutofit/>
          </a:bodyPr>
          <a:lstStyle/>
          <a:p>
            <a:r>
              <a:rPr lang="en-GB" sz="1800" b="1"/>
              <a:t>Marketing Strategy</a:t>
            </a:r>
            <a:endParaRPr lang="en-GB" sz="1800"/>
          </a:p>
          <a:p>
            <a:r>
              <a:rPr lang="en-GB" sz="1800"/>
              <a:t>Social media (Instagram, TikTok)</a:t>
            </a:r>
          </a:p>
          <a:p>
            <a:r>
              <a:rPr lang="en-GB" sz="1800"/>
              <a:t>Google Business Profile optimisation</a:t>
            </a:r>
          </a:p>
          <a:p>
            <a:r>
              <a:rPr lang="en-GB" sz="1800"/>
              <a:t>Loyalty offers (buy 5 get 1 free)</a:t>
            </a:r>
          </a:p>
          <a:p>
            <a:r>
              <a:rPr lang="en-GB" sz="1800"/>
              <a:t>Promotions &amp; collaborations</a:t>
            </a:r>
          </a:p>
        </p:txBody>
      </p:sp>
    </p:spTree>
    <p:extLst>
      <p:ext uri="{BB962C8B-B14F-4D97-AF65-F5344CB8AC3E}">
        <p14:creationId xmlns:p14="http://schemas.microsoft.com/office/powerpoint/2010/main" val="75875580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BF8BE9A2-8956-141B-BFE6-C607C93D8A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poster of a financial plan&#10;&#10;AI-generated content may be incorrect.">
            <a:extLst>
              <a:ext uri="{FF2B5EF4-FFF2-40B4-BE49-F238E27FC236}">
                <a16:creationId xmlns:a16="http://schemas.microsoft.com/office/drawing/2014/main" id="{EE35212C-CDFC-991D-AF3C-0F087216E06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91" b="15104"/>
          <a:stretch>
            <a:fillRect/>
          </a:stretch>
        </p:blipFill>
        <p:spPr>
          <a:xfrm>
            <a:off x="20" y="209006"/>
            <a:ext cx="12191980" cy="4348780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57A4097-2015-4F0D-380D-4C0D37FEFB5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19333" y="4837132"/>
            <a:ext cx="5753567" cy="1615684"/>
          </a:xfrm>
        </p:spPr>
        <p:txBody>
          <a:bodyPr>
            <a:normAutofit/>
          </a:bodyPr>
          <a:lstStyle/>
          <a:p>
            <a:pPr>
              <a:lnSpc>
                <a:spcPct val="110000"/>
              </a:lnSpc>
            </a:pPr>
            <a:r>
              <a:rPr lang="en-GB" sz="1800" b="1"/>
              <a:t>Financial Plan</a:t>
            </a:r>
            <a:endParaRPr lang="en-GB" sz="1800"/>
          </a:p>
          <a:p>
            <a:pPr>
              <a:lnSpc>
                <a:spcPct val="110000"/>
              </a:lnSpc>
            </a:pPr>
            <a:r>
              <a:rPr lang="en-GB" sz="1800"/>
              <a:t>Estimated startup cost: £63,800</a:t>
            </a:r>
          </a:p>
          <a:p>
            <a:pPr>
              <a:lnSpc>
                <a:spcPct val="110000"/>
              </a:lnSpc>
            </a:pPr>
            <a:r>
              <a:rPr lang="en-GB" sz="1800"/>
              <a:t>Major costs: Rent, equipment, staff wages, marketing, inventory</a:t>
            </a:r>
          </a:p>
        </p:txBody>
      </p:sp>
    </p:spTree>
    <p:extLst>
      <p:ext uri="{BB962C8B-B14F-4D97-AF65-F5344CB8AC3E}">
        <p14:creationId xmlns:p14="http://schemas.microsoft.com/office/powerpoint/2010/main" val="3479345890"/>
      </p:ext>
    </p:extLst>
  </p:cSld>
  <p:clrMapOvr>
    <a:masterClrMapping/>
  </p:clrMapOvr>
</p:sld>
</file>

<file path=ppt/theme/theme1.xml><?xml version="1.0" encoding="utf-8"?>
<a:theme xmlns:a="http://schemas.openxmlformats.org/drawingml/2006/main" name="VanillaVTI">
  <a:themeElements>
    <a:clrScheme name="Vanilla">
      <a:dk1>
        <a:sysClr val="windowText" lastClr="000000"/>
      </a:dk1>
      <a:lt1>
        <a:sysClr val="window" lastClr="FFFFFF"/>
      </a:lt1>
      <a:dk2>
        <a:srgbClr val="2C3932"/>
      </a:dk2>
      <a:lt2>
        <a:srgbClr val="FDF6EA"/>
      </a:lt2>
      <a:accent1>
        <a:srgbClr val="169C9A"/>
      </a:accent1>
      <a:accent2>
        <a:srgbClr val="FA9A42"/>
      </a:accent2>
      <a:accent3>
        <a:srgbClr val="E15C3D"/>
      </a:accent3>
      <a:accent4>
        <a:srgbClr val="E78A67"/>
      </a:accent4>
      <a:accent5>
        <a:srgbClr val="A74B40"/>
      </a:accent5>
      <a:accent6>
        <a:srgbClr val="3D9072"/>
      </a:accent6>
      <a:hlink>
        <a:srgbClr val="169C9A"/>
      </a:hlink>
      <a:folHlink>
        <a:srgbClr val="E15C3D"/>
      </a:folHlink>
    </a:clrScheme>
    <a:fontScheme name="Neue Haas">
      <a:majorFont>
        <a:latin typeface="Neue Haas Grotesk Text Pro"/>
        <a:ea typeface=""/>
        <a:cs typeface=""/>
      </a:majorFont>
      <a:minorFont>
        <a:latin typeface="Neue Haas Grotesk Tex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anillaVTI" id="{54D376C6-1C9B-4C6B-8F3C-483BB307BB05}" vid="{7690D8A9-C071-45EF-BA7A-F7FA9779B11D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86E4C94D3791F742BF2CEB284273B86F" ma:contentTypeVersion="6" ma:contentTypeDescription="Create a new document." ma:contentTypeScope="" ma:versionID="1a53e1522a4b38c3d452e8cd7fe1901f">
  <xsd:schema xmlns:xsd="http://www.w3.org/2001/XMLSchema" xmlns:xs="http://www.w3.org/2001/XMLSchema" xmlns:p="http://schemas.microsoft.com/office/2006/metadata/properties" xmlns:ns3="0085e1a2-9cbf-4b92-866b-21f3c89040b6" targetNamespace="http://schemas.microsoft.com/office/2006/metadata/properties" ma:root="true" ma:fieldsID="faae97e9ab520dd2a1d40ff83a79a815" ns3:_="">
    <xsd:import namespace="0085e1a2-9cbf-4b92-866b-21f3c89040b6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ObjectDetectorVersions" minOccurs="0"/>
                <xsd:element ref="ns3:_activity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085e1a2-9cbf-4b92-866b-21f3c89040b6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2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_activity" ma:index="13" nillable="true" ma:displayName="_activity" ma:hidden="true" ma:internalName="_activity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0085e1a2-9cbf-4b92-866b-21f3c89040b6" xsi:nil="true"/>
  </documentManagement>
</p:properties>
</file>

<file path=customXml/itemProps1.xml><?xml version="1.0" encoding="utf-8"?>
<ds:datastoreItem xmlns:ds="http://schemas.openxmlformats.org/officeDocument/2006/customXml" ds:itemID="{857A68EC-CCEA-4D51-B51F-56A70360C241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0085e1a2-9cbf-4b92-866b-21f3c89040b6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31F63830-F9C2-496A-8B6D-4A77E42E3FE4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9F1488B5-D9D5-456D-AC4D-5642555FD3C3}">
  <ds:schemaRefs>
    <ds:schemaRef ds:uri="http://purl.org/dc/dcmitype/"/>
    <ds:schemaRef ds:uri="http://schemas.microsoft.com/office/2006/documentManagement/types"/>
    <ds:schemaRef ds:uri="http://purl.org/dc/elements/1.1/"/>
    <ds:schemaRef ds:uri="0085e1a2-9cbf-4b92-866b-21f3c89040b6"/>
    <ds:schemaRef ds:uri="http://schemas.openxmlformats.org/package/2006/metadata/core-properties"/>
    <ds:schemaRef ds:uri="http://schemas.microsoft.com/office/infopath/2007/PartnerControls"/>
    <ds:schemaRef ds:uri="http://schemas.microsoft.com/office/2006/metadata/properties"/>
    <ds:schemaRef ds:uri="http://www.w3.org/XML/1998/namespace"/>
    <ds:schemaRef ds:uri="http://purl.org/dc/terms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41</TotalTime>
  <Words>304</Words>
  <Application>Microsoft Office PowerPoint</Application>
  <PresentationFormat>Widescreen</PresentationFormat>
  <Paragraphs>50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3" baseType="lpstr">
      <vt:lpstr>Arial</vt:lpstr>
      <vt:lpstr>Neue Haas Grotesk Text Pro</vt:lpstr>
      <vt:lpstr>VanillaVTI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Elisa Burlacu (2412263)</dc:creator>
  <cp:lastModifiedBy>Elisa Burlacu (2412263)</cp:lastModifiedBy>
  <cp:revision>1</cp:revision>
  <dcterms:created xsi:type="dcterms:W3CDTF">2026-03-10T21:43:30Z</dcterms:created>
  <dcterms:modified xsi:type="dcterms:W3CDTF">2026-03-10T22:25:25Z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0x01010086E4C94D3791F742BF2CEB284273B86F</vt:lpwstr>
  </property>
</Properties>
</file>