
<file path=[Content_Types].xml><?xml version="1.0" encoding="utf-8"?>
<Types xmlns="http://schemas.openxmlformats.org/package/2006/content-types">
  <Override PartName="/ppt/slides/slide18.xml" ContentType="application/vnd.openxmlformats-officedocument.presentationml.slide+xml"/>
  <Override PartName="/ppt/slideLayouts/slideLayout15.xml" ContentType="application/vnd.openxmlformats-officedocument.presentationml.slideLayout+xml"/>
  <Override PartName="/ppt/slides/slide9.xml" ContentType="application/vnd.openxmlformats-officedocument.presentationml.slide+xml"/>
  <Override PartName="/ppt/slides/slide14.xml" ContentType="application/vnd.openxmlformats-officedocument.presentationml.slide+xml"/>
  <Override PartName="/ppt/slideLayouts/slideLayout9.xml" ContentType="application/vnd.openxmlformats-officedocument.presentationml.slideLayout+xml"/>
  <Override PartName="/ppt/slideLayouts/slideLayout11.xml" ContentType="application/vnd.openxmlformats-officedocument.presentationml.slideLayout+xml"/>
  <Override PartName="/ppt/slides/slide5.xml" ContentType="application/vnd.openxmlformats-officedocument.presentationml.slide+xml"/>
  <Default Extension="rels" ContentType="application/vnd.openxmlformats-package.relationships+xml"/>
  <Override PartName="/ppt/slides/slide10.xml" ContentType="application/vnd.openxmlformats-officedocument.presentationml.slide+xml"/>
  <Override PartName="/ppt/slideLayouts/slideLayout5.xml" ContentType="application/vnd.openxmlformats-officedocument.presentationml.slideLayout+xml"/>
  <Override PartName="/ppt/notesMasters/notesMaster1.xml" ContentType="application/vnd.openxmlformats-officedocument.presentationml.notesMaster+xml"/>
  <Override PartName="/ppt/slides/slide1.xml" ContentType="application/vnd.openxmlformats-officedocument.presentationml.slide+xml"/>
  <Override PartName="/ppt/slides/slide26.xml" ContentType="application/vnd.openxmlformats-officedocument.presentationml.slide+xml"/>
  <Default Extension="jpeg" ContentType="image/jpeg"/>
  <Override PartName="/docProps/app.xml" ContentType="application/vnd.openxmlformats-officedocument.extended-properties+xml"/>
  <Override PartName="/ppt/theme/theme2.xml" ContentType="application/vnd.openxmlformats-officedocument.theme+xml"/>
  <Override PartName="/ppt/slideLayouts/slideLayout1.xml" ContentType="application/vnd.openxmlformats-officedocument.presentationml.slideLayout+xml"/>
  <Override PartName="/ppt/slides/slide22.xml" ContentType="application/vnd.openxmlformats-officedocument.presentationml.slide+xml"/>
  <Default Extension="xml" ContentType="application/xml"/>
  <Override PartName="/ppt/slides/slide19.xml" ContentType="application/vnd.openxmlformats-officedocument.presentationml.slide+xml"/>
  <Override PartName="/ppt/tableStyles.xml" ContentType="application/vnd.openxmlformats-officedocument.presentationml.tableStyles+xml"/>
  <Override PartName="/ppt/slides/slide15.xml" ContentType="application/vnd.openxmlformats-officedocument.presentationml.slide+xml"/>
  <Override PartName="/ppt/slideLayouts/slideLayout12.xml" ContentType="application/vnd.openxmlformats-officedocument.presentationml.slideLayout+xml"/>
  <Override PartName="/ppt/slides/slide6.xml" ContentType="application/vnd.openxmlformats-officedocument.presentationml.slide+xml"/>
  <Override PartName="/docProps/core.xml" ContentType="application/vnd.openxmlformats-package.core-properties+xml"/>
  <Override PartName="/ppt/slides/slide11.xml" ContentType="application/vnd.openxmlformats-officedocument.presentationml.slide+xml"/>
  <Override PartName="/ppt/slideLayouts/slideLayout6.xml" ContentType="application/vnd.openxmlformats-officedocument.presentationml.slideLayout+xml"/>
  <Override PartName="/ppt/slides/slide27.xml" ContentType="application/vnd.openxmlformats-officedocument.presentationml.slide+xml"/>
  <Override PartName="/ppt/slides/slide2.xml" ContentType="application/vnd.openxmlformats-officedocument.presentationml.slide+xml"/>
  <Default Extension="png" ContentType="image/png"/>
  <Override PartName="/ppt/slideLayouts/slideLayout2.xml" ContentType="application/vnd.openxmlformats-officedocument.presentationml.slideLayout+xml"/>
  <Override PartName="/ppt/slides/slide23.xml" ContentType="application/vnd.openxmlformats-officedocument.presentationml.slide+xml"/>
  <Override PartName="/ppt/slides/slide16.xml" ContentType="application/vnd.openxmlformats-officedocument.presentationml.slide+xml"/>
  <Override PartName="/ppt/slideLayouts/slideLayout13.xml" ContentType="application/vnd.openxmlformats-officedocument.presentationml.slideLayout+xml"/>
  <Override PartName="/ppt/slides/slide7.xml" ContentType="application/vnd.openxmlformats-officedocument.presentationml.slide+xml"/>
  <Override PartName="/ppt/presentation.xml" ContentType="application/vnd.openxmlformats-officedocument.presentationml.presentation.main+xml"/>
  <Override PartName="/ppt/slides/slide12.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Layouts/slideLayout3.xml" ContentType="application/vnd.openxmlformats-officedocument.presentationml.slideLayout+xml"/>
  <Override PartName="/ppt/slides/slide24.xml" ContentType="application/vnd.openxmlformats-officedocument.presentationml.slide+xml"/>
  <Override PartName="/ppt/slides/slide20.xml" ContentType="application/vnd.openxmlformats-officedocument.presentationml.slide+xml"/>
  <Override PartName="/ppt/slides/slide17.xml" ContentType="application/vnd.openxmlformats-officedocument.presentationml.slide+xml"/>
  <Override PartName="/ppt/slideLayouts/slideLayout14.xml" ContentType="application/vnd.openxmlformats-officedocument.presentationml.slideLayout+xml"/>
  <Override PartName="/ppt/slides/slide8.xml" ContentType="application/vnd.openxmlformats-officedocument.presentationml.slide+xml"/>
  <Override PartName="/ppt/presProps.xml" ContentType="application/vnd.openxmlformats-officedocument.presentationml.presProps+xml"/>
  <Override PartName="/ppt/slides/slide13.xml" ContentType="application/vnd.openxmlformats-officedocument.presentationml.slide+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s/slide4.xml" ContentType="application/vnd.openxmlformats-officedocument.presentationml.slide+xml"/>
  <Override PartName="/ppt/slideLayouts/slideLayout4.xml" ContentType="application/vnd.openxmlformats-officedocument.presentationml.slideLayout+xml"/>
  <Override PartName="/ppt/slides/slide25.xml" ContentType="application/vnd.openxmlformats-officedocument.presentationml.slide+xml"/>
  <Override PartName="/ppt/slideMasters/slideMaster1.xml" ContentType="application/vnd.openxmlformats-officedocument.presentationml.slideMaster+xml"/>
  <Override PartName="/ppt/theme/theme1.xml" ContentType="application/vnd.openxmlformats-officedocument.theme+xml"/>
  <Override PartName="/ppt/slides/slide21.xml" ContentType="application/vnd.openxmlformats-officedocument.presentationml.slide+xml"/>
  <Default Extension="bin" ContentType="application/vnd.openxmlformats-officedocument.presentationml.printerSettings"/>
  <Override PartName="/ppt/viewProps.xml" ContentType="application/vnd.openxmlformats-officedocument.presentationml.viewPro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60" r:id="rId1"/>
  </p:sldMasterIdLst>
  <p:notesMasterIdLst>
    <p:notesMasterId r:id="rId29"/>
  </p:notesMasterIdLst>
  <p:sldIdLst>
    <p:sldId id="278" r:id="rId2"/>
    <p:sldId id="279" r:id="rId3"/>
    <p:sldId id="280" r:id="rId4"/>
    <p:sldId id="281" r:id="rId5"/>
    <p:sldId id="282" r:id="rId6"/>
    <p:sldId id="283" r:id="rId7"/>
    <p:sldId id="303" r:id="rId8"/>
    <p:sldId id="304" r:id="rId9"/>
    <p:sldId id="256" r:id="rId10"/>
    <p:sldId id="257" r:id="rId11"/>
    <p:sldId id="258" r:id="rId12"/>
    <p:sldId id="259" r:id="rId13"/>
    <p:sldId id="260" r:id="rId14"/>
    <p:sldId id="262" r:id="rId15"/>
    <p:sldId id="261" r:id="rId16"/>
    <p:sldId id="263" r:id="rId17"/>
    <p:sldId id="264" r:id="rId18"/>
    <p:sldId id="265" r:id="rId19"/>
    <p:sldId id="266" r:id="rId20"/>
    <p:sldId id="287" r:id="rId21"/>
    <p:sldId id="300" r:id="rId22"/>
    <p:sldId id="299" r:id="rId23"/>
    <p:sldId id="301" r:id="rId24"/>
    <p:sldId id="286" r:id="rId25"/>
    <p:sldId id="274" r:id="rId26"/>
    <p:sldId id="273" r:id="rId27"/>
    <p:sldId id="302" r:id="rId28"/>
  </p:sldIdLst>
  <p:sldSz cx="9144000" cy="6858000" type="screen4x3"/>
  <p:notesSz cx="6858000" cy="9144000"/>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p:restoredLeft sz="15620"/>
    <p:restoredTop sz="94660"/>
  </p:normalViewPr>
  <p:slideViewPr>
    <p:cSldViewPr snapToGrid="0" snapToObjects="1">
      <p:cViewPr varScale="1">
        <p:scale>
          <a:sx n="79" d="100"/>
          <a:sy n="79" d="100"/>
        </p:scale>
        <p:origin x="-1192"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744"/>
    </p:cViewPr>
  </p:sorterViewPr>
  <p:gridSpacing cx="73736200" cy="73736200"/>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printerSettings" Target="printerSettings/printerSettings1.bin"/><Relationship Id="rId31" Type="http://schemas.openxmlformats.org/officeDocument/2006/relationships/presProps" Target="presProps.xml"/><Relationship Id="rId32" Type="http://schemas.openxmlformats.org/officeDocument/2006/relationships/viewProps" Target="viewProps.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theme" Target="theme/theme1.xml"/><Relationship Id="rId3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9968C20-0549-204D-A5FA-B9C51D9BE16C}" type="datetimeFigureOut">
              <a:rPr lang="en-GB" smtClean="0"/>
              <a:pPr/>
              <a:t>1/23/14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47151A8-2C8C-5E4B-88D0-D814BCE7647E}"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0" y="2157319"/>
            <a:ext cx="8915400" cy="877824"/>
          </a:xfrm>
        </p:spPr>
        <p:txBody>
          <a:bodyPr/>
          <a:lstStyle/>
          <a:p>
            <a:r>
              <a:rPr lang="en-GB" smtClean="0"/>
              <a:t>Click to edit Master title style</a:t>
            </a:r>
            <a:endParaRPr/>
          </a:p>
        </p:txBody>
      </p:sp>
      <p:sp>
        <p:nvSpPr>
          <p:cNvPr id="3" name="Subtitle 2"/>
          <p:cNvSpPr>
            <a:spLocks noGrp="1"/>
          </p:cNvSpPr>
          <p:nvPr>
            <p:ph type="subTitle" idx="1"/>
          </p:nvPr>
        </p:nvSpPr>
        <p:spPr>
          <a:xfrm>
            <a:off x="914400" y="3034553"/>
            <a:ext cx="8001000" cy="3823447"/>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60222F44-53F6-C34F-80DF-AE274AD3BF39}" type="datetimeFigureOut">
              <a:rPr lang="en-GB" smtClean="0"/>
              <a:pPr/>
              <a:t>1/23/14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BC290-A393-5943-82F7-F8B673F75FC0}"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60222F44-53F6-C34F-80DF-AE274AD3BF39}" type="datetimeFigureOut">
              <a:rPr lang="en-GB" smtClean="0"/>
              <a:pPr/>
              <a:t>1/23/14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BC290-A393-5943-82F7-F8B673F75FC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0" y="5025435"/>
            <a:ext cx="8915400" cy="914400"/>
          </a:xfrm>
        </p:spPr>
        <p:txBody>
          <a:bodyPr/>
          <a:lstStyle/>
          <a:p>
            <a:r>
              <a:rPr lang="en-GB" smtClean="0"/>
              <a:t>Click to edit Master title style</a:t>
            </a:r>
            <a:endParaRPr/>
          </a:p>
        </p:txBody>
      </p:sp>
      <p:sp>
        <p:nvSpPr>
          <p:cNvPr id="3" name="Subtitle 2"/>
          <p:cNvSpPr>
            <a:spLocks noGrp="1"/>
          </p:cNvSpPr>
          <p:nvPr>
            <p:ph type="subTitle" idx="1"/>
          </p:nvPr>
        </p:nvSpPr>
        <p:spPr>
          <a:xfrm>
            <a:off x="914400" y="5943600"/>
            <a:ext cx="8001000" cy="91440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91440" rIns="274320" bIns="91440" rtlCol="0" anchor="t" anchorCtr="0"/>
          <a:lstStyle>
            <a:lvl1pPr marL="0" indent="0" algn="l" defTabSz="914400" rtl="0" eaLnBrk="1" latinLnBrk="0" hangingPunct="1">
              <a:spcBef>
                <a:spcPts val="300"/>
              </a:spcBef>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60222F44-53F6-C34F-80DF-AE274AD3BF39}" type="datetimeFigureOut">
              <a:rPr lang="en-GB" smtClean="0"/>
              <a:pPr/>
              <a:t>1/23/14</a:t>
            </a:fld>
            <a:endParaRPr lang="en-GB"/>
          </a:p>
        </p:txBody>
      </p:sp>
      <p:sp>
        <p:nvSpPr>
          <p:cNvPr id="5" name="Footer Placeholder 4"/>
          <p:cNvSpPr>
            <a:spLocks noGrp="1"/>
          </p:cNvSpPr>
          <p:nvPr>
            <p:ph type="ftr" sz="quarter" idx="11"/>
          </p:nvPr>
        </p:nvSpPr>
        <p:spPr/>
        <p:txBody>
          <a:bodyPr/>
          <a:lstStyle/>
          <a:p>
            <a:endParaRPr lang="en-GB"/>
          </a:p>
        </p:txBody>
      </p:sp>
      <p:sp>
        <p:nvSpPr>
          <p:cNvPr id="9" name="Picture Placeholder 8"/>
          <p:cNvSpPr>
            <a:spLocks noGrp="1"/>
          </p:cNvSpPr>
          <p:nvPr>
            <p:ph type="pic" sz="quarter" idx="13"/>
          </p:nvPr>
        </p:nvSpPr>
        <p:spPr>
          <a:xfrm>
            <a:off x="927100" y="1129553"/>
            <a:ext cx="7988300" cy="3886200"/>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0" y="3200399"/>
            <a:ext cx="8915400" cy="2286000"/>
          </a:xfrm>
          <a:solidFill>
            <a:schemeClr val="tx2"/>
          </a:solidFill>
        </p:spPr>
        <p:txBody>
          <a:bodyPr vert="horz" lIns="1188720" tIns="45720" rIns="274320" bIns="45720" rtlCol="0" anchor="b" anchorCtr="0">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914400" y="5484607"/>
            <a:ext cx="8001000" cy="77724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ctr" anchorCtr="0">
            <a:normAutofit/>
          </a:bodyPr>
          <a:lstStyle>
            <a:lvl1pPr marL="0" indent="0" algn="l" defTabSz="914400" rtl="0" eaLnBrk="1" latinLnBrk="0" hangingPunct="1">
              <a:spcBef>
                <a:spcPts val="3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0222F44-53F6-C34F-80DF-AE274AD3BF39}" type="datetimeFigureOut">
              <a:rPr lang="en-GB" smtClean="0"/>
              <a:pPr/>
              <a:t>1/23/14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BC290-A393-5943-82F7-F8B673F75FC0}"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1117600"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Content Placeholder 3"/>
          <p:cNvSpPr>
            <a:spLocks noGrp="1"/>
          </p:cNvSpPr>
          <p:nvPr>
            <p:ph sz="half" idx="2"/>
          </p:nvPr>
        </p:nvSpPr>
        <p:spPr>
          <a:xfrm>
            <a:off x="5147534"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a:xfrm>
            <a:off x="6580094" y="188259"/>
            <a:ext cx="2133600" cy="365125"/>
          </a:xfrm>
        </p:spPr>
        <p:txBody>
          <a:bodyPr/>
          <a:lstStyle/>
          <a:p>
            <a:fld id="{60222F44-53F6-C34F-80DF-AE274AD3BF39}" type="datetimeFigureOut">
              <a:rPr lang="en-GB" smtClean="0"/>
              <a:pPr/>
              <a:t>1/23/14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9BC290-A393-5943-82F7-F8B673F75FC0}"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1120588"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120588"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Text Placeholder 4"/>
          <p:cNvSpPr>
            <a:spLocks noGrp="1"/>
          </p:cNvSpPr>
          <p:nvPr>
            <p:ph type="body" sz="quarter" idx="3"/>
          </p:nvPr>
        </p:nvSpPr>
        <p:spPr>
          <a:xfrm>
            <a:off x="5147534"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5147534"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7" name="Date Placeholder 6"/>
          <p:cNvSpPr>
            <a:spLocks noGrp="1"/>
          </p:cNvSpPr>
          <p:nvPr>
            <p:ph type="dt" sz="half" idx="10"/>
          </p:nvPr>
        </p:nvSpPr>
        <p:spPr>
          <a:xfrm>
            <a:off x="6580094" y="188259"/>
            <a:ext cx="2133600" cy="365125"/>
          </a:xfrm>
        </p:spPr>
        <p:txBody>
          <a:bodyPr/>
          <a:lstStyle/>
          <a:p>
            <a:fld id="{60222F44-53F6-C34F-80DF-AE274AD3BF39}" type="datetimeFigureOut">
              <a:rPr lang="en-GB" smtClean="0"/>
              <a:pPr/>
              <a:t>1/23/14</a:t>
            </a:fld>
            <a:endParaRPr lang="en-GB"/>
          </a:p>
        </p:txBody>
      </p:sp>
      <p:sp>
        <p:nvSpPr>
          <p:cNvPr id="8" name="Footer Placeholder 7"/>
          <p:cNvSpPr>
            <a:spLocks noGrp="1"/>
          </p:cNvSpPr>
          <p:nvPr>
            <p:ph type="ftr" sz="quarter" idx="11"/>
          </p:nvPr>
        </p:nvSpPr>
        <p:spPr>
          <a:xfrm>
            <a:off x="1120588" y="188259"/>
            <a:ext cx="2895600" cy="365125"/>
          </a:xfrm>
        </p:spPr>
        <p:txBody>
          <a:bodyPr/>
          <a:lstStyle/>
          <a:p>
            <a:endParaRPr lang="en-GB"/>
          </a:p>
        </p:txBody>
      </p:sp>
      <p:sp>
        <p:nvSpPr>
          <p:cNvPr id="9" name="Slide Number Placeholder 8"/>
          <p:cNvSpPr>
            <a:spLocks noGrp="1"/>
          </p:cNvSpPr>
          <p:nvPr>
            <p:ph type="sldNum" sz="quarter" idx="12"/>
          </p:nvPr>
        </p:nvSpPr>
        <p:spPr/>
        <p:txBody>
          <a:bodyPr/>
          <a:lstStyle/>
          <a:p>
            <a:fld id="{9A9BC290-A393-5943-82F7-F8B673F75FC0}" type="slidenum">
              <a:rPr lang="en-GB" smtClean="0"/>
              <a:pPr/>
              <a:t>‹#›</a:t>
            </a:fld>
            <a:endParaRPr lang="en-GB"/>
          </a:p>
        </p:txBody>
      </p:sp>
      <p:cxnSp>
        <p:nvCxnSpPr>
          <p:cNvPr id="11" name="Straight Connector 10"/>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60222F44-53F6-C34F-80DF-AE274AD3BF39}" type="datetimeFigureOut">
              <a:rPr lang="en-GB" smtClean="0"/>
              <a:pPr/>
              <a:t>1/23/14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A9BC290-A393-5943-82F7-F8B673F75FC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222F44-53F6-C34F-80DF-AE274AD3BF39}" type="datetimeFigureOut">
              <a:rPr lang="en-GB" smtClean="0"/>
              <a:pPr/>
              <a:t>1/23/14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A9BC290-A393-5943-82F7-F8B673F75FC0}"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Content Placeholder 2"/>
          <p:cNvSpPr>
            <a:spLocks noGrp="1"/>
          </p:cNvSpPr>
          <p:nvPr>
            <p:ph idx="1"/>
          </p:nvPr>
        </p:nvSpPr>
        <p:spPr>
          <a:xfrm>
            <a:off x="5147534" y="2590800"/>
            <a:ext cx="3566160" cy="3686175"/>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Text Placeholder 3"/>
          <p:cNvSpPr>
            <a:spLocks noGrp="1"/>
          </p:cNvSpPr>
          <p:nvPr>
            <p:ph type="body" sz="half" idx="2"/>
          </p:nvPr>
        </p:nvSpPr>
        <p:spPr>
          <a:xfrm>
            <a:off x="900952" y="2039111"/>
            <a:ext cx="356616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fld id="{60222F44-53F6-C34F-80DF-AE274AD3BF39}" type="datetimeFigureOut">
              <a:rPr lang="en-GB" smtClean="0"/>
              <a:pPr/>
              <a:t>1/23/14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9BC290-A393-5943-82F7-F8B673F75FC0}"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Picture Placeholder 2"/>
          <p:cNvSpPr>
            <a:spLocks noGrp="1"/>
          </p:cNvSpPr>
          <p:nvPr>
            <p:ph type="pic" idx="1"/>
          </p:nvPr>
        </p:nvSpPr>
        <p:spPr>
          <a:xfrm>
            <a:off x="5487987" y="2048256"/>
            <a:ext cx="3427413" cy="4206240"/>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a:p>
        </p:txBody>
      </p:sp>
      <p:sp>
        <p:nvSpPr>
          <p:cNvPr id="4" name="Text Placeholder 3"/>
          <p:cNvSpPr>
            <a:spLocks noGrp="1"/>
          </p:cNvSpPr>
          <p:nvPr>
            <p:ph type="body" sz="half" idx="2"/>
          </p:nvPr>
        </p:nvSpPr>
        <p:spPr>
          <a:xfrm>
            <a:off x="914400" y="2039112"/>
            <a:ext cx="457200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spcBef>
                <a:spcPts val="2000"/>
              </a:spcBef>
              <a:buClr>
                <a:schemeClr val="accent1"/>
              </a:buClr>
              <a:buFont typeface="Wingdings 2" pitchFamily="18" charset="2"/>
              <a:buNone/>
            </a:pPr>
            <a:r>
              <a:rPr lang="en-GB"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fld id="{60222F44-53F6-C34F-80DF-AE274AD3BF39}" type="datetimeFigureOut">
              <a:rPr lang="en-GB" smtClean="0"/>
              <a:pPr/>
              <a:t>1/23/14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9BC290-A393-5943-82F7-F8B673F75FC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Picture above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60222F44-53F6-C34F-80DF-AE274AD3BF39}" type="datetimeFigureOut">
              <a:rPr lang="en-GB" smtClean="0"/>
              <a:pPr/>
              <a:t>1/23/14</a:t>
            </a:fld>
            <a:endParaRPr lang="en-GB"/>
          </a:p>
        </p:txBody>
      </p:sp>
      <p:sp>
        <p:nvSpPr>
          <p:cNvPr id="5" name="Footer Placeholder 4"/>
          <p:cNvSpPr>
            <a:spLocks noGrp="1"/>
          </p:cNvSpPr>
          <p:nvPr>
            <p:ph type="ftr" sz="quarter" idx="11"/>
          </p:nvPr>
        </p:nvSpPr>
        <p:spPr/>
        <p:txBody>
          <a:bodyPr/>
          <a:lstStyle/>
          <a:p>
            <a:endParaRPr lang="en-GB"/>
          </a:p>
        </p:txBody>
      </p:sp>
      <p:sp>
        <p:nvSpPr>
          <p:cNvPr id="9" name="Picture Placeholder 8"/>
          <p:cNvSpPr>
            <a:spLocks noGrp="1"/>
          </p:cNvSpPr>
          <p:nvPr>
            <p:ph type="pic" sz="quarter" idx="13"/>
          </p:nvPr>
        </p:nvSpPr>
        <p:spPr>
          <a:xfrm>
            <a:off x="927100" y="1129553"/>
            <a:ext cx="7988300" cy="2980944"/>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2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fld id="{60222F44-53F6-C34F-80DF-AE274AD3BF39}" type="datetimeFigureOut">
              <a:rPr lang="en-GB" smtClean="0"/>
              <a:pPr/>
              <a:t>1/23/14</a:t>
            </a:fld>
            <a:endParaRPr lang="en-GB"/>
          </a:p>
        </p:txBody>
      </p:sp>
      <p:sp>
        <p:nvSpPr>
          <p:cNvPr id="5" name="Footer Placeholder 4"/>
          <p:cNvSpPr>
            <a:spLocks noGrp="1"/>
          </p:cNvSpPr>
          <p:nvPr>
            <p:ph type="ftr" sz="quarter" idx="11"/>
          </p:nvPr>
        </p:nvSpPr>
        <p:spPr/>
        <p:txBody>
          <a:bodyPr/>
          <a:lstStyle/>
          <a:p>
            <a:endParaRPr lang="en-GB"/>
          </a:p>
        </p:txBody>
      </p:sp>
      <p:sp>
        <p:nvSpPr>
          <p:cNvPr id="9" name="Picture Placeholder 8"/>
          <p:cNvSpPr>
            <a:spLocks noGrp="1"/>
          </p:cNvSpPr>
          <p:nvPr>
            <p:ph type="pic" sz="quarter" idx="13"/>
          </p:nvPr>
        </p:nvSpPr>
        <p:spPr>
          <a:xfrm>
            <a:off x="927100" y="1129553"/>
            <a:ext cx="3986784" cy="2980944"/>
          </a:xfrm>
        </p:spPr>
        <p:txBody>
          <a:bodyPr>
            <a:normAutofit/>
          </a:bodyPr>
          <a:lstStyle>
            <a:lvl1pPr marL="0" indent="0">
              <a:buNone/>
              <a:defRPr sz="1800"/>
            </a:lvl1pPr>
          </a:lstStyle>
          <a:p>
            <a:r>
              <a:rPr lang="en-GB" smtClean="0"/>
              <a:t>Click icon to add picture</a:t>
            </a:r>
            <a:endParaRPr/>
          </a:p>
        </p:txBody>
      </p:sp>
      <p:sp>
        <p:nvSpPr>
          <p:cNvPr id="7" name="Picture Placeholder 8"/>
          <p:cNvSpPr>
            <a:spLocks noGrp="1"/>
          </p:cNvSpPr>
          <p:nvPr>
            <p:ph type="pic" sz="quarter" idx="14"/>
          </p:nvPr>
        </p:nvSpPr>
        <p:spPr>
          <a:xfrm>
            <a:off x="4928616" y="1129553"/>
            <a:ext cx="3986784" cy="2980944"/>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3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fld id="{60222F44-53F6-C34F-80DF-AE274AD3BF39}" type="datetimeFigureOut">
              <a:rPr lang="en-GB" smtClean="0"/>
              <a:pPr/>
              <a:t>1/23/14</a:t>
            </a:fld>
            <a:endParaRPr lang="en-GB"/>
          </a:p>
        </p:txBody>
      </p:sp>
      <p:sp>
        <p:nvSpPr>
          <p:cNvPr id="5" name="Footer Placeholder 4"/>
          <p:cNvSpPr>
            <a:spLocks noGrp="1"/>
          </p:cNvSpPr>
          <p:nvPr>
            <p:ph type="ftr" sz="quarter" idx="11"/>
          </p:nvPr>
        </p:nvSpPr>
        <p:spPr/>
        <p:txBody>
          <a:bodyPr/>
          <a:lstStyle/>
          <a:p>
            <a:endParaRPr lang="en-GB"/>
          </a:p>
        </p:txBody>
      </p:sp>
      <p:sp>
        <p:nvSpPr>
          <p:cNvPr id="9" name="Picture Placeholder 8"/>
          <p:cNvSpPr>
            <a:spLocks noGrp="1"/>
          </p:cNvSpPr>
          <p:nvPr>
            <p:ph type="pic" sz="quarter" idx="13"/>
          </p:nvPr>
        </p:nvSpPr>
        <p:spPr>
          <a:xfrm>
            <a:off x="927100" y="1129553"/>
            <a:ext cx="6601968" cy="2980944"/>
          </a:xfrm>
        </p:spPr>
        <p:txBody>
          <a:bodyPr>
            <a:normAutofit/>
          </a:bodyPr>
          <a:lstStyle>
            <a:lvl1pPr marL="0" indent="0">
              <a:buNone/>
              <a:defRPr sz="1800"/>
            </a:lvl1pPr>
          </a:lstStyle>
          <a:p>
            <a:r>
              <a:rPr lang="en-GB" smtClean="0"/>
              <a:t>Click icon to add picture</a:t>
            </a:r>
            <a:endParaRPr/>
          </a:p>
        </p:txBody>
      </p:sp>
      <p:sp>
        <p:nvSpPr>
          <p:cNvPr id="7" name="Picture Placeholder 8"/>
          <p:cNvSpPr>
            <a:spLocks noGrp="1"/>
          </p:cNvSpPr>
          <p:nvPr>
            <p:ph type="pic" sz="quarter" idx="14"/>
          </p:nvPr>
        </p:nvSpPr>
        <p:spPr>
          <a:xfrm>
            <a:off x="7543800" y="1129553"/>
            <a:ext cx="1371600" cy="1481328"/>
          </a:xfrm>
        </p:spPr>
        <p:txBody>
          <a:bodyPr>
            <a:normAutofit/>
          </a:bodyPr>
          <a:lstStyle>
            <a:lvl1pPr marL="0" indent="0">
              <a:buNone/>
              <a:defRPr sz="1800"/>
            </a:lvl1pPr>
          </a:lstStyle>
          <a:p>
            <a:r>
              <a:rPr lang="en-GB" smtClean="0"/>
              <a:t>Click icon to add picture</a:t>
            </a:r>
            <a:endParaRPr/>
          </a:p>
        </p:txBody>
      </p:sp>
      <p:sp>
        <p:nvSpPr>
          <p:cNvPr id="8" name="Picture Placeholder 8"/>
          <p:cNvSpPr>
            <a:spLocks noGrp="1"/>
          </p:cNvSpPr>
          <p:nvPr>
            <p:ph type="pic" sz="quarter" idx="15"/>
          </p:nvPr>
        </p:nvSpPr>
        <p:spPr>
          <a:xfrm>
            <a:off x="7543800" y="2629169"/>
            <a:ext cx="1371600" cy="1481328"/>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60222F44-53F6-C34F-80DF-AE274AD3BF39}" type="datetimeFigureOut">
              <a:rPr lang="en-GB" smtClean="0"/>
              <a:pPr/>
              <a:t>1/23/14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BC290-A393-5943-82F7-F8B673F75FC0}" type="slidenum">
              <a:rPr lang="en-GB" smtClean="0"/>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87553" y="1129554"/>
            <a:ext cx="914400" cy="5533278"/>
          </a:xfrm>
        </p:spPr>
        <p:txBody>
          <a:bodyPr vert="eaVert" lIns="274320" tIns="685800" bIns="685800"/>
          <a:lstStyle/>
          <a:p>
            <a:r>
              <a:rPr lang="en-GB" smtClean="0"/>
              <a:t>Click to edit Master title style</a:t>
            </a:r>
            <a:endParaRPr/>
          </a:p>
        </p:txBody>
      </p:sp>
      <p:sp>
        <p:nvSpPr>
          <p:cNvPr id="3" name="Vertical Text Placeholder 2"/>
          <p:cNvSpPr>
            <a:spLocks noGrp="1"/>
          </p:cNvSpPr>
          <p:nvPr>
            <p:ph type="body" orient="vert" idx="1"/>
          </p:nvPr>
        </p:nvSpPr>
        <p:spPr>
          <a:xfrm>
            <a:off x="1117600" y="1734671"/>
            <a:ext cx="6426200" cy="454230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60222F44-53F6-C34F-80DF-AE274AD3BF39}" type="datetimeFigureOut">
              <a:rPr lang="en-GB" smtClean="0"/>
              <a:pPr/>
              <a:t>1/23/14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BC290-A393-5943-82F7-F8B673F75FC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1123856"/>
            <a:ext cx="8913813" cy="914400"/>
          </a:xfrm>
          <a:prstGeom prst="rect">
            <a:avLst/>
          </a:prstGeom>
          <a:solidFill>
            <a:schemeClr val="tx2"/>
          </a:solidFill>
        </p:spPr>
        <p:txBody>
          <a:bodyPr vert="horz" lIns="1188720" tIns="45720" rIns="274320" bIns="45720" rtlCol="0" anchor="ctr">
            <a:normAutofit/>
          </a:bodyPr>
          <a:lstStyle/>
          <a:p>
            <a:r>
              <a:rPr lang="en-GB" smtClean="0"/>
              <a:t>Click to edit Master title style</a:t>
            </a:r>
            <a:endParaRPr/>
          </a:p>
        </p:txBody>
      </p:sp>
      <p:sp>
        <p:nvSpPr>
          <p:cNvPr id="3" name="Text Placeholder 2"/>
          <p:cNvSpPr>
            <a:spLocks noGrp="1"/>
          </p:cNvSpPr>
          <p:nvPr>
            <p:ph type="body" idx="1"/>
          </p:nvPr>
        </p:nvSpPr>
        <p:spPr>
          <a:xfrm>
            <a:off x="1114424" y="2595562"/>
            <a:ext cx="7610476" cy="367076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2"/>
          </p:nvPr>
        </p:nvSpPr>
        <p:spPr>
          <a:xfrm>
            <a:off x="6580094" y="188259"/>
            <a:ext cx="2133600" cy="365125"/>
          </a:xfrm>
          <a:prstGeom prst="rect">
            <a:avLst/>
          </a:prstGeom>
        </p:spPr>
        <p:txBody>
          <a:bodyPr vert="horz" lIns="91440" tIns="45720" rIns="91440" bIns="45720" rtlCol="0" anchor="ctr"/>
          <a:lstStyle>
            <a:lvl1pPr algn="r">
              <a:defRPr sz="1000">
                <a:solidFill>
                  <a:schemeClr val="tx1">
                    <a:lumMod val="65000"/>
                    <a:lumOff val="35000"/>
                  </a:schemeClr>
                </a:solidFill>
              </a:defRPr>
            </a:lvl1pPr>
          </a:lstStyle>
          <a:p>
            <a:fld id="{60222F44-53F6-C34F-80DF-AE274AD3BF39}" type="datetimeFigureOut">
              <a:rPr lang="en-GB" smtClean="0"/>
              <a:pPr/>
              <a:t>1/23/14</a:t>
            </a:fld>
            <a:endParaRPr lang="en-GB"/>
          </a:p>
        </p:txBody>
      </p:sp>
      <p:sp>
        <p:nvSpPr>
          <p:cNvPr id="5" name="Footer Placeholder 4"/>
          <p:cNvSpPr>
            <a:spLocks noGrp="1"/>
          </p:cNvSpPr>
          <p:nvPr>
            <p:ph type="ftr" sz="quarter" idx="3"/>
          </p:nvPr>
        </p:nvSpPr>
        <p:spPr>
          <a:xfrm>
            <a:off x="1120588" y="188259"/>
            <a:ext cx="2895600" cy="365125"/>
          </a:xfrm>
          <a:prstGeom prst="rect">
            <a:avLst/>
          </a:prstGeom>
        </p:spPr>
        <p:txBody>
          <a:bodyPr vert="horz" lIns="91440" tIns="45720" rIns="91440" bIns="45720" rtlCol="0" anchor="ctr"/>
          <a:lstStyle>
            <a:lvl1pPr algn="l">
              <a:defRPr sz="10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789894" y="6569075"/>
            <a:ext cx="457200" cy="365125"/>
          </a:xfrm>
          <a:prstGeom prst="rect">
            <a:avLst/>
          </a:prstGeom>
        </p:spPr>
        <p:txBody>
          <a:bodyPr vert="horz" lIns="91440" tIns="45720" rIns="91440" bIns="45720" rtlCol="0" anchor="ctr"/>
          <a:lstStyle>
            <a:lvl1pPr algn="ctr">
              <a:defRPr sz="800">
                <a:solidFill>
                  <a:schemeClr val="tx1">
                    <a:lumMod val="65000"/>
                    <a:lumOff val="35000"/>
                  </a:schemeClr>
                </a:solidFill>
              </a:defRPr>
            </a:lvl1pPr>
          </a:lstStyle>
          <a:p>
            <a:fld id="{9A9BC290-A393-5943-82F7-F8B673F75FC0}" type="slidenum">
              <a:rPr lang="en-GB" smtClean="0"/>
              <a:pPr/>
              <a:t>‹#›</a:t>
            </a:fld>
            <a:endParaRPr lang="en-GB"/>
          </a:p>
        </p:txBody>
      </p:sp>
      <p:sp>
        <p:nvSpPr>
          <p:cNvPr id="7" name="Rectangle 6"/>
          <p:cNvSpPr/>
          <p:nvPr/>
        </p:nvSpPr>
        <p:spPr>
          <a:xfrm>
            <a:off x="914400" y="0"/>
            <a:ext cx="7999413" cy="182880"/>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914400" y="6675120"/>
            <a:ext cx="7999413" cy="182880"/>
          </a:xfrm>
          <a:prstGeom prst="rect">
            <a:avLst/>
          </a:prstGeo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xStyles>
    <p:titleStyle>
      <a:lvl1pPr marL="0" indent="0" algn="l" defTabSz="914400" rtl="0" eaLnBrk="1" latinLnBrk="0" hangingPunct="1">
        <a:spcBef>
          <a:spcPct val="0"/>
        </a:spcBef>
        <a:buNone/>
        <a:defRPr sz="3600" kern="1200">
          <a:solidFill>
            <a:schemeClr val="bg1"/>
          </a:solidFill>
          <a:latin typeface="+mj-lt"/>
          <a:ea typeface="+mj-ea"/>
          <a:cs typeface="+mj-cs"/>
        </a:defRPr>
      </a:lvl1pPr>
    </p:titleStyle>
    <p:bodyStyle>
      <a:lvl1pPr marL="342900" indent="-342900" algn="l" defTabSz="914400" rtl="0" eaLnBrk="1" latinLnBrk="0" hangingPunct="1">
        <a:spcBef>
          <a:spcPts val="20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2pPr>
      <a:lvl3pPr marL="10350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3pPr>
      <a:lvl4pPr marL="13716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4pPr>
      <a:lvl5pPr marL="17208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2.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png"/><Relationship Id="rId3"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4" Type="http://schemas.openxmlformats.org/officeDocument/2006/relationships/image" Target="../media/image11.png"/><Relationship Id="rId1" Type="http://schemas.openxmlformats.org/officeDocument/2006/relationships/slideLayout" Target="../slideLayouts/slideLayout7.xml"/><Relationship Id="rId2"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1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png"/><Relationship Id="rId3" Type="http://schemas.openxmlformats.org/officeDocument/2006/relationships/image" Target="../media/image1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4" Type="http://schemas.openxmlformats.org/officeDocument/2006/relationships/image" Target="../media/image18.png"/><Relationship Id="rId1" Type="http://schemas.openxmlformats.org/officeDocument/2006/relationships/slideLayout" Target="../slideLayouts/slideLayout7.xml"/><Relationship Id="rId2" Type="http://schemas.openxmlformats.org/officeDocument/2006/relationships/image" Target="../media/image1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4" Type="http://schemas.openxmlformats.org/officeDocument/2006/relationships/image" Target="../media/image21.png"/><Relationship Id="rId5" Type="http://schemas.openxmlformats.org/officeDocument/2006/relationships/image" Target="../media/image22.png"/><Relationship Id="rId6" Type="http://schemas.openxmlformats.org/officeDocument/2006/relationships/image" Target="../media/image23.png"/><Relationship Id="rId1" Type="http://schemas.openxmlformats.org/officeDocument/2006/relationships/slideLayout" Target="../slideLayouts/slideLayout8.xml"/><Relationship Id="rId2" Type="http://schemas.openxmlformats.org/officeDocument/2006/relationships/image" Target="../media/image19.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png"/><Relationship Id="rId3" Type="http://schemas.openxmlformats.org/officeDocument/2006/relationships/image" Target="../media/image25.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382451"/>
            <a:ext cx="8915400" cy="1652692"/>
          </a:xfrm>
        </p:spPr>
        <p:txBody>
          <a:bodyPr>
            <a:noAutofit/>
          </a:bodyPr>
          <a:lstStyle/>
          <a:p>
            <a:r>
              <a:rPr lang="en-GB" sz="4000" dirty="0" smtClean="0"/>
              <a:t>Material Worlds</a:t>
            </a:r>
            <a:endParaRPr lang="en-GB" sz="4000" dirty="0"/>
          </a:p>
        </p:txBody>
      </p:sp>
      <p:sp>
        <p:nvSpPr>
          <p:cNvPr id="3" name="Subtitle 2"/>
          <p:cNvSpPr>
            <a:spLocks noGrp="1"/>
          </p:cNvSpPr>
          <p:nvPr>
            <p:ph type="subTitle" idx="1"/>
          </p:nvPr>
        </p:nvSpPr>
        <p:spPr>
          <a:xfrm>
            <a:off x="903742" y="3012755"/>
            <a:ext cx="8001000" cy="3823447"/>
          </a:xfrm>
        </p:spPr>
        <p:txBody>
          <a:bodyPr>
            <a:normAutofit/>
          </a:bodyPr>
          <a:lstStyle/>
          <a:p>
            <a:r>
              <a:rPr lang="en-GB" sz="3200" dirty="0" smtClean="0">
                <a:solidFill>
                  <a:srgbClr val="FF0000"/>
                </a:solidFill>
              </a:rPr>
              <a:t>Introduction</a:t>
            </a:r>
            <a:r>
              <a:rPr lang="en-GB" sz="3200" dirty="0" smtClean="0"/>
              <a:t> </a:t>
            </a:r>
            <a:endParaRPr lang="en-GB" sz="3200" dirty="0"/>
          </a:p>
        </p:txBody>
      </p:sp>
      <p:pic>
        <p:nvPicPr>
          <p:cNvPr id="5" name="Picture 4"/>
          <p:cNvPicPr/>
          <p:nvPr/>
        </p:nvPicPr>
        <p:blipFill>
          <a:blip r:embed="rId2"/>
          <a:srcRect/>
          <a:stretch>
            <a:fillRect/>
          </a:stretch>
        </p:blipFill>
        <p:spPr bwMode="auto">
          <a:xfrm>
            <a:off x="3851184" y="2789796"/>
            <a:ext cx="4219913" cy="4046406"/>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Themes</a:t>
            </a:r>
            <a:endParaRPr lang="en-GB" dirty="0"/>
          </a:p>
        </p:txBody>
      </p:sp>
      <p:sp>
        <p:nvSpPr>
          <p:cNvPr id="3" name="Content Placeholder 2"/>
          <p:cNvSpPr>
            <a:spLocks noGrp="1"/>
          </p:cNvSpPr>
          <p:nvPr>
            <p:ph idx="1"/>
          </p:nvPr>
        </p:nvSpPr>
        <p:spPr>
          <a:xfrm>
            <a:off x="1114424" y="2491626"/>
            <a:ext cx="7610476" cy="3600801"/>
          </a:xfrm>
        </p:spPr>
        <p:txBody>
          <a:bodyPr>
            <a:normAutofit fontScale="85000" lnSpcReduction="10000"/>
          </a:bodyPr>
          <a:lstStyle/>
          <a:p>
            <a:r>
              <a:rPr lang="en-GB" dirty="0" smtClean="0"/>
              <a:t>How do economic relations define social relations? </a:t>
            </a:r>
          </a:p>
          <a:p>
            <a:pPr>
              <a:buNone/>
            </a:pPr>
            <a:r>
              <a:rPr lang="en-GB" dirty="0" smtClean="0"/>
              <a:t>Or in other words, </a:t>
            </a:r>
          </a:p>
          <a:p>
            <a:r>
              <a:rPr lang="en-GB" dirty="0" smtClean="0"/>
              <a:t>We’ll be examining the relationships between people and objects, and those that are formed between people through objects </a:t>
            </a:r>
          </a:p>
          <a:p>
            <a:pPr lvl="1"/>
            <a:r>
              <a:rPr lang="en-GB" dirty="0" smtClean="0"/>
              <a:t>Their exchange and their consumption</a:t>
            </a:r>
          </a:p>
          <a:p>
            <a:r>
              <a:rPr lang="en-GB" dirty="0" smtClean="0"/>
              <a:t>Anthropological approaches to economic relations and material objects</a:t>
            </a:r>
          </a:p>
          <a:p>
            <a:r>
              <a:rPr lang="en-GB" dirty="0" smtClean="0"/>
              <a:t>Consumption, its consequences and its alternatives</a:t>
            </a:r>
          </a:p>
          <a:p>
            <a:r>
              <a:rPr lang="en-GB" dirty="0" smtClean="0"/>
              <a:t>Globalisation and global processes </a:t>
            </a:r>
          </a:p>
          <a:p>
            <a:pPr lvl="1">
              <a:buNone/>
            </a:pPr>
            <a:endParaRPr lang="en-GB" dirty="0" smtClean="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Concepts 1 (wks 1-3)</a:t>
            </a:r>
            <a:endParaRPr lang="en-GB" dirty="0"/>
          </a:p>
        </p:txBody>
      </p:sp>
      <p:sp>
        <p:nvSpPr>
          <p:cNvPr id="3" name="Content Placeholder 2"/>
          <p:cNvSpPr>
            <a:spLocks noGrp="1"/>
          </p:cNvSpPr>
          <p:nvPr>
            <p:ph sz="half" idx="1"/>
          </p:nvPr>
        </p:nvSpPr>
        <p:spPr>
          <a:xfrm>
            <a:off x="819401" y="2338363"/>
            <a:ext cx="3864359" cy="3938612"/>
          </a:xfrm>
        </p:spPr>
        <p:txBody>
          <a:bodyPr>
            <a:noAutofit/>
          </a:bodyPr>
          <a:lstStyle/>
          <a:p>
            <a:r>
              <a:rPr lang="en-GB" sz="2400" dirty="0" smtClean="0"/>
              <a:t>Exchange, the Gift and Commodities </a:t>
            </a:r>
          </a:p>
          <a:p>
            <a:r>
              <a:rPr lang="en-GB" sz="2400" dirty="0" smtClean="0"/>
              <a:t>Property</a:t>
            </a:r>
          </a:p>
          <a:p>
            <a:r>
              <a:rPr lang="en-GB" sz="2400" dirty="0" smtClean="0"/>
              <a:t>Money and (Free) Markets </a:t>
            </a:r>
          </a:p>
          <a:p>
            <a:r>
              <a:rPr lang="en-GB" sz="2400" dirty="0" smtClean="0">
                <a:solidFill>
                  <a:srgbClr val="FF0000"/>
                </a:solidFill>
              </a:rPr>
              <a:t>Embedded and Moral Economy vis-à-vis Alienation   </a:t>
            </a:r>
          </a:p>
        </p:txBody>
      </p:sp>
      <p:pic>
        <p:nvPicPr>
          <p:cNvPr id="6" name="Picture 5" descr="private_property_1"/>
          <p:cNvPicPr>
            <a:picLocks noChangeAspect="1" noChangeArrowheads="1"/>
          </p:cNvPicPr>
          <p:nvPr/>
        </p:nvPicPr>
        <p:blipFill>
          <a:blip r:embed="rId2"/>
          <a:srcRect/>
          <a:stretch>
            <a:fillRect/>
          </a:stretch>
        </p:blipFill>
        <p:spPr bwMode="auto">
          <a:xfrm>
            <a:off x="4917347" y="2338363"/>
            <a:ext cx="3996466" cy="3223590"/>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Unpack notions of ‘Economic Man’</a:t>
            </a:r>
            <a:endParaRPr lang="en-GB" dirty="0"/>
          </a:p>
        </p:txBody>
      </p:sp>
      <p:pic>
        <p:nvPicPr>
          <p:cNvPr id="3" name="Picture 2"/>
          <p:cNvPicPr>
            <a:picLocks noChangeAspect="1"/>
          </p:cNvPicPr>
          <p:nvPr/>
        </p:nvPicPr>
        <p:blipFill>
          <a:blip r:embed="rId2"/>
          <a:stretch>
            <a:fillRect/>
          </a:stretch>
        </p:blipFill>
        <p:spPr>
          <a:xfrm>
            <a:off x="668106" y="2535561"/>
            <a:ext cx="5388207" cy="2893476"/>
          </a:xfrm>
          <a:prstGeom prst="rect">
            <a:avLst/>
          </a:prstGeom>
        </p:spPr>
      </p:pic>
      <p:pic>
        <p:nvPicPr>
          <p:cNvPr id="4" name="Picture 3"/>
          <p:cNvPicPr>
            <a:picLocks noChangeAspect="1"/>
          </p:cNvPicPr>
          <p:nvPr/>
        </p:nvPicPr>
        <p:blipFill>
          <a:blip r:embed="rId3"/>
          <a:stretch>
            <a:fillRect/>
          </a:stretch>
        </p:blipFill>
        <p:spPr>
          <a:xfrm>
            <a:off x="6056313" y="2571537"/>
            <a:ext cx="2857500" cy="28575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Concepts 2 (wk 4) </a:t>
            </a:r>
            <a:endParaRPr lang="en-GB" dirty="0"/>
          </a:p>
        </p:txBody>
      </p:sp>
      <p:sp>
        <p:nvSpPr>
          <p:cNvPr id="3" name="Content Placeholder 2"/>
          <p:cNvSpPr>
            <a:spLocks noGrp="1"/>
          </p:cNvSpPr>
          <p:nvPr>
            <p:ph sz="half" idx="1"/>
          </p:nvPr>
        </p:nvSpPr>
        <p:spPr>
          <a:xfrm>
            <a:off x="655521" y="2595563"/>
            <a:ext cx="4028239" cy="3681412"/>
          </a:xfrm>
        </p:spPr>
        <p:txBody>
          <a:bodyPr>
            <a:noAutofit/>
          </a:bodyPr>
          <a:lstStyle/>
          <a:p>
            <a:r>
              <a:rPr lang="en-GB" sz="2400" dirty="0" smtClean="0"/>
              <a:t>The Social Life of Things </a:t>
            </a:r>
          </a:p>
          <a:p>
            <a:r>
              <a:rPr lang="en-GB" sz="2400" dirty="0" smtClean="0"/>
              <a:t>Approaches to Material Worlds and Objects </a:t>
            </a:r>
          </a:p>
        </p:txBody>
      </p:sp>
      <p:pic>
        <p:nvPicPr>
          <p:cNvPr id="7" name="Picture 6"/>
          <p:cNvPicPr>
            <a:picLocks noChangeAspect="1"/>
          </p:cNvPicPr>
          <p:nvPr/>
        </p:nvPicPr>
        <p:blipFill>
          <a:blip r:embed="rId2"/>
          <a:stretch>
            <a:fillRect/>
          </a:stretch>
        </p:blipFill>
        <p:spPr>
          <a:xfrm>
            <a:off x="5115406" y="2595563"/>
            <a:ext cx="3289300" cy="368141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860451"/>
            <a:ext cx="8913813" cy="1177805"/>
          </a:xfrm>
        </p:spPr>
        <p:txBody>
          <a:bodyPr>
            <a:normAutofit/>
          </a:bodyPr>
          <a:lstStyle/>
          <a:p>
            <a:r>
              <a:rPr lang="en-GB" dirty="0" smtClean="0"/>
              <a:t>Consumption (wks 6-7)</a:t>
            </a:r>
            <a:endParaRPr lang="en-GB" dirty="0"/>
          </a:p>
        </p:txBody>
      </p:sp>
      <p:sp>
        <p:nvSpPr>
          <p:cNvPr id="3" name="Content Placeholder 2"/>
          <p:cNvSpPr>
            <a:spLocks noGrp="1"/>
          </p:cNvSpPr>
          <p:nvPr>
            <p:ph sz="half" idx="1"/>
          </p:nvPr>
        </p:nvSpPr>
        <p:spPr>
          <a:xfrm>
            <a:off x="716976" y="2335510"/>
            <a:ext cx="3966784" cy="3941465"/>
          </a:xfrm>
        </p:spPr>
        <p:txBody>
          <a:bodyPr>
            <a:normAutofit/>
          </a:bodyPr>
          <a:lstStyle/>
          <a:p>
            <a:r>
              <a:rPr lang="en-GB" dirty="0" smtClean="0"/>
              <a:t>Creative and passive consumption</a:t>
            </a:r>
          </a:p>
          <a:p>
            <a:r>
              <a:rPr lang="en-GB" dirty="0" smtClean="0"/>
              <a:t>Hybridisation and homogenisation</a:t>
            </a:r>
          </a:p>
          <a:p>
            <a:r>
              <a:rPr lang="en-GB" dirty="0" smtClean="0"/>
              <a:t>Frankfurt School and McDonaldization theory</a:t>
            </a:r>
          </a:p>
          <a:p>
            <a:r>
              <a:rPr lang="en-GB" sz="2400" dirty="0" smtClean="0">
                <a:solidFill>
                  <a:srgbClr val="FF0000"/>
                </a:solidFill>
              </a:rPr>
              <a:t>Contemporary capitalism and globalisation</a:t>
            </a:r>
          </a:p>
          <a:p>
            <a:endParaRPr lang="en-GB" dirty="0" smtClean="0"/>
          </a:p>
          <a:p>
            <a:endParaRPr lang="en-GB" dirty="0" smtClean="0"/>
          </a:p>
          <a:p>
            <a:pPr>
              <a:buNone/>
            </a:pPr>
            <a:endParaRPr lang="en-GB" dirty="0"/>
          </a:p>
        </p:txBody>
      </p:sp>
      <p:pic>
        <p:nvPicPr>
          <p:cNvPr id="8" name="Picture 7"/>
          <p:cNvPicPr>
            <a:picLocks noChangeAspect="1"/>
          </p:cNvPicPr>
          <p:nvPr/>
        </p:nvPicPr>
        <p:blipFill>
          <a:blip r:embed="rId2"/>
          <a:stretch>
            <a:fillRect/>
          </a:stretch>
        </p:blipFill>
        <p:spPr>
          <a:xfrm>
            <a:off x="4424764" y="2335509"/>
            <a:ext cx="4056034" cy="394146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Consumption and Identity (wk 8)</a:t>
            </a:r>
            <a:endParaRPr lang="en-GB" dirty="0"/>
          </a:p>
        </p:txBody>
      </p:sp>
      <p:sp>
        <p:nvSpPr>
          <p:cNvPr id="3" name="Content Placeholder 2"/>
          <p:cNvSpPr>
            <a:spLocks noGrp="1"/>
          </p:cNvSpPr>
          <p:nvPr>
            <p:ph sz="half" idx="1"/>
          </p:nvPr>
        </p:nvSpPr>
        <p:spPr>
          <a:xfrm>
            <a:off x="1117600" y="2595563"/>
            <a:ext cx="3566160" cy="3673438"/>
          </a:xfrm>
        </p:spPr>
        <p:txBody>
          <a:bodyPr>
            <a:normAutofit/>
          </a:bodyPr>
          <a:lstStyle/>
          <a:p>
            <a:r>
              <a:rPr lang="en-GB" sz="2400" dirty="0" smtClean="0"/>
              <a:t>Memory, biography and intimacies</a:t>
            </a:r>
          </a:p>
          <a:p>
            <a:r>
              <a:rPr lang="en-GB" sz="2400" dirty="0" smtClean="0"/>
              <a:t>‘Totalising biography’</a:t>
            </a:r>
          </a:p>
          <a:p>
            <a:r>
              <a:rPr lang="en-GB" sz="2400" dirty="0" smtClean="0"/>
              <a:t>Objects and personhood</a:t>
            </a:r>
          </a:p>
          <a:p>
            <a:r>
              <a:rPr lang="en-GB" sz="2400" dirty="0" smtClean="0"/>
              <a:t>The self in society</a:t>
            </a:r>
            <a:endParaRPr lang="en-GB" sz="2400" dirty="0"/>
          </a:p>
        </p:txBody>
      </p:sp>
      <p:pic>
        <p:nvPicPr>
          <p:cNvPr id="5" name="Picture 4"/>
          <p:cNvPicPr>
            <a:picLocks noChangeAspect="1"/>
          </p:cNvPicPr>
          <p:nvPr/>
        </p:nvPicPr>
        <p:blipFill>
          <a:blip r:embed="rId2"/>
          <a:stretch>
            <a:fillRect/>
          </a:stretch>
        </p:blipFill>
        <p:spPr>
          <a:xfrm>
            <a:off x="5144994" y="3011579"/>
            <a:ext cx="3568700" cy="22860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Actor Network Theory, Affect and </a:t>
            </a:r>
            <a:r>
              <a:rPr lang="en-GB" dirty="0" err="1" smtClean="0"/>
              <a:t>Materialities</a:t>
            </a:r>
            <a:r>
              <a:rPr lang="en-GB" dirty="0" smtClean="0"/>
              <a:t> (Wk 9)</a:t>
            </a:r>
            <a:endParaRPr lang="en-GB" dirty="0"/>
          </a:p>
        </p:txBody>
      </p:sp>
      <p:pic>
        <p:nvPicPr>
          <p:cNvPr id="5" name="Picture 4"/>
          <p:cNvPicPr>
            <a:picLocks noChangeAspect="1"/>
          </p:cNvPicPr>
          <p:nvPr/>
        </p:nvPicPr>
        <p:blipFill>
          <a:blip r:embed="rId2"/>
          <a:stretch>
            <a:fillRect/>
          </a:stretch>
        </p:blipFill>
        <p:spPr>
          <a:xfrm>
            <a:off x="1455546" y="2294536"/>
            <a:ext cx="6451671" cy="4220308"/>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Gift, Reciprocity and Exchange</a:t>
            </a:r>
            <a:endParaRPr lang="en-GB" dirty="0"/>
          </a:p>
        </p:txBody>
      </p:sp>
      <p:pic>
        <p:nvPicPr>
          <p:cNvPr id="4" name="Picture 3"/>
          <p:cNvPicPr>
            <a:picLocks noChangeAspect="1"/>
          </p:cNvPicPr>
          <p:nvPr/>
        </p:nvPicPr>
        <p:blipFill>
          <a:blip r:embed="rId2"/>
          <a:stretch>
            <a:fillRect/>
          </a:stretch>
        </p:blipFill>
        <p:spPr>
          <a:xfrm>
            <a:off x="678181" y="2645891"/>
            <a:ext cx="2857500" cy="2857500"/>
          </a:xfrm>
          <a:prstGeom prst="rect">
            <a:avLst/>
          </a:prstGeom>
        </p:spPr>
      </p:pic>
      <p:pic>
        <p:nvPicPr>
          <p:cNvPr id="5" name="Picture 4"/>
          <p:cNvPicPr>
            <a:picLocks noChangeAspect="1"/>
          </p:cNvPicPr>
          <p:nvPr/>
        </p:nvPicPr>
        <p:blipFill>
          <a:blip r:embed="rId3"/>
          <a:stretch>
            <a:fillRect/>
          </a:stretch>
        </p:blipFill>
        <p:spPr>
          <a:xfrm>
            <a:off x="3592513" y="3035143"/>
            <a:ext cx="2463800" cy="3289300"/>
          </a:xfrm>
          <a:prstGeom prst="rect">
            <a:avLst/>
          </a:prstGeom>
        </p:spPr>
      </p:pic>
      <p:pic>
        <p:nvPicPr>
          <p:cNvPr id="6" name="Picture 5"/>
          <p:cNvPicPr>
            <a:picLocks noChangeAspect="1"/>
          </p:cNvPicPr>
          <p:nvPr/>
        </p:nvPicPr>
        <p:blipFill>
          <a:blip r:embed="rId4"/>
          <a:stretch>
            <a:fillRect/>
          </a:stretch>
        </p:blipFill>
        <p:spPr>
          <a:xfrm>
            <a:off x="6056313" y="2645891"/>
            <a:ext cx="2857500" cy="2857500"/>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Themes</a:t>
            </a:r>
            <a:endParaRPr lang="en-GB" dirty="0"/>
          </a:p>
        </p:txBody>
      </p:sp>
      <p:sp>
        <p:nvSpPr>
          <p:cNvPr id="3" name="Content Placeholder 2"/>
          <p:cNvSpPr>
            <a:spLocks noGrp="1"/>
          </p:cNvSpPr>
          <p:nvPr>
            <p:ph idx="1"/>
          </p:nvPr>
        </p:nvSpPr>
        <p:spPr/>
        <p:txBody>
          <a:bodyPr>
            <a:normAutofit fontScale="92500" lnSpcReduction="10000"/>
          </a:bodyPr>
          <a:lstStyle/>
          <a:p>
            <a:r>
              <a:rPr lang="en-GB" sz="2400" dirty="0" smtClean="0"/>
              <a:t>What is a ‘Gift’? What is a Commodity?</a:t>
            </a:r>
          </a:p>
          <a:p>
            <a:r>
              <a:rPr lang="en-GB" sz="2400" dirty="0" smtClean="0"/>
              <a:t>Gift and Commodity (Societies): A Useful Dichotomy?</a:t>
            </a:r>
          </a:p>
          <a:p>
            <a:r>
              <a:rPr lang="en-GB" sz="2400" dirty="0" smtClean="0"/>
              <a:t>Obligations, Reciprocity &amp; Social Relations</a:t>
            </a:r>
          </a:p>
          <a:p>
            <a:pPr lvl="1"/>
            <a:r>
              <a:rPr lang="en-GB" sz="2400" dirty="0" smtClean="0"/>
              <a:t>Does giving unite people?</a:t>
            </a:r>
          </a:p>
          <a:p>
            <a:r>
              <a:rPr lang="en-GB" sz="2400" dirty="0" smtClean="0"/>
              <a:t>(</a:t>
            </a:r>
            <a:r>
              <a:rPr lang="en-GB" sz="2400" dirty="0" err="1" smtClean="0"/>
              <a:t>In)Alienable</a:t>
            </a:r>
            <a:r>
              <a:rPr lang="en-GB" sz="2400" dirty="0" smtClean="0"/>
              <a:t> Objects</a:t>
            </a:r>
          </a:p>
          <a:p>
            <a:r>
              <a:rPr lang="en-GB" sz="2400" dirty="0" smtClean="0"/>
              <a:t>Is gift theory useful for understanding capitalist societies?</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Mauss</a:t>
            </a:r>
            <a:r>
              <a:rPr lang="en-GB" dirty="0" smtClean="0"/>
              <a:t> ‘The Gift’ (1925)</a:t>
            </a:r>
            <a:endParaRPr lang="en-GB" dirty="0"/>
          </a:p>
        </p:txBody>
      </p:sp>
      <p:sp>
        <p:nvSpPr>
          <p:cNvPr id="3" name="Content Placeholder 2"/>
          <p:cNvSpPr>
            <a:spLocks noGrp="1"/>
          </p:cNvSpPr>
          <p:nvPr>
            <p:ph idx="1"/>
          </p:nvPr>
        </p:nvSpPr>
        <p:spPr/>
        <p:txBody>
          <a:bodyPr/>
          <a:lstStyle/>
          <a:p>
            <a:r>
              <a:rPr lang="en-GB" dirty="0" smtClean="0"/>
              <a:t>The Origins of Contracts and Trust</a:t>
            </a:r>
          </a:p>
          <a:p>
            <a:r>
              <a:rPr lang="en-GB" dirty="0" smtClean="0"/>
              <a:t>All societies are organised around exchange</a:t>
            </a:r>
          </a:p>
          <a:p>
            <a:r>
              <a:rPr lang="en-GB" dirty="0" smtClean="0"/>
              <a:t>Gifts are never free</a:t>
            </a:r>
          </a:p>
          <a:p>
            <a:r>
              <a:rPr lang="en-GB" dirty="0" smtClean="0"/>
              <a:t>Broad definition of gifts: women, dances, feasts etc</a:t>
            </a:r>
          </a:p>
          <a:p>
            <a:r>
              <a:rPr lang="en-GB" dirty="0" smtClean="0"/>
              <a:t>Gifts are inalienable</a:t>
            </a:r>
          </a:p>
          <a:p>
            <a:r>
              <a:rPr lang="en-GB" dirty="0" smtClean="0"/>
              <a:t>Creates a social bond and obligations to reciprocate</a:t>
            </a:r>
          </a:p>
          <a:p>
            <a:endParaRPr lang="en-GB" b="1"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Three Obligations</a:t>
            </a:r>
            <a:endParaRPr lang="en-GB" dirty="0"/>
          </a:p>
        </p:txBody>
      </p:sp>
      <p:sp>
        <p:nvSpPr>
          <p:cNvPr id="3" name="Content Placeholder 2"/>
          <p:cNvSpPr>
            <a:spLocks noGrp="1"/>
          </p:cNvSpPr>
          <p:nvPr>
            <p:ph idx="1"/>
          </p:nvPr>
        </p:nvSpPr>
        <p:spPr/>
        <p:txBody>
          <a:bodyPr/>
          <a:lstStyle/>
          <a:p>
            <a:r>
              <a:rPr lang="en-GB" dirty="0" smtClean="0"/>
              <a:t>To Give </a:t>
            </a:r>
          </a:p>
          <a:p>
            <a:r>
              <a:rPr lang="en-GB" dirty="0" smtClean="0"/>
              <a:t>To Receive</a:t>
            </a:r>
          </a:p>
          <a:p>
            <a:pPr lvl="1"/>
            <a:r>
              <a:rPr lang="en-GB" dirty="0" smtClean="0"/>
              <a:t>To refuse a gift is to refuse a social bond</a:t>
            </a:r>
          </a:p>
          <a:p>
            <a:r>
              <a:rPr lang="en-GB" dirty="0" smtClean="0"/>
              <a:t>To Reciprocate</a:t>
            </a:r>
          </a:p>
          <a:p>
            <a:pPr lvl="1"/>
            <a:r>
              <a:rPr lang="en-GB" dirty="0" smtClean="0"/>
              <a:t>To maintain the bond </a:t>
            </a:r>
          </a:p>
          <a:p>
            <a:pPr lvl="1"/>
            <a:r>
              <a:rPr lang="en-GB" dirty="0" smtClean="0"/>
              <a:t>Ensures that prestige and honour is not lost</a:t>
            </a:r>
          </a:p>
          <a:p>
            <a:r>
              <a:rPr lang="en-GB" dirty="0" smtClean="0"/>
              <a:t>Note the influence of Durkheim; social cohesion  and group affiliations</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Malinowski (1922)</a:t>
            </a:r>
            <a:endParaRPr lang="en-GB" dirty="0"/>
          </a:p>
        </p:txBody>
      </p:sp>
      <p:sp>
        <p:nvSpPr>
          <p:cNvPr id="3" name="Content Placeholder 2"/>
          <p:cNvSpPr>
            <a:spLocks noGrp="1"/>
          </p:cNvSpPr>
          <p:nvPr>
            <p:ph sz="half" idx="1"/>
          </p:nvPr>
        </p:nvSpPr>
        <p:spPr>
          <a:xfrm>
            <a:off x="635036" y="2595563"/>
            <a:ext cx="4048724" cy="3681412"/>
          </a:xfrm>
        </p:spPr>
        <p:txBody>
          <a:bodyPr/>
          <a:lstStyle/>
          <a:p>
            <a:r>
              <a:rPr lang="en-GB" dirty="0" smtClean="0"/>
              <a:t>The Kula</a:t>
            </a:r>
          </a:p>
          <a:p>
            <a:r>
              <a:rPr lang="en-GB" dirty="0" smtClean="0"/>
              <a:t>Exchange of shell necklaces (</a:t>
            </a:r>
            <a:r>
              <a:rPr lang="en-GB" dirty="0" err="1" smtClean="0"/>
              <a:t>soulava</a:t>
            </a:r>
            <a:r>
              <a:rPr lang="en-GB" dirty="0" smtClean="0"/>
              <a:t>) and armbands (</a:t>
            </a:r>
            <a:r>
              <a:rPr lang="en-GB" dirty="0" err="1" smtClean="0"/>
              <a:t>muwale</a:t>
            </a:r>
            <a:r>
              <a:rPr lang="en-GB" dirty="0" smtClean="0"/>
              <a:t>)</a:t>
            </a:r>
          </a:p>
          <a:p>
            <a:r>
              <a:rPr lang="en-GB" dirty="0" smtClean="0"/>
              <a:t>Non-monetary and non-utility item</a:t>
            </a:r>
          </a:p>
          <a:p>
            <a:r>
              <a:rPr lang="en-GB" dirty="0" smtClean="0"/>
              <a:t>Long and dangerous journeys</a:t>
            </a:r>
          </a:p>
          <a:p>
            <a:endParaRPr lang="en-GB" dirty="0"/>
          </a:p>
        </p:txBody>
      </p:sp>
      <p:pic>
        <p:nvPicPr>
          <p:cNvPr id="5" name="Picture 4"/>
          <p:cNvPicPr>
            <a:picLocks noChangeAspect="1"/>
          </p:cNvPicPr>
          <p:nvPr/>
        </p:nvPicPr>
        <p:blipFill>
          <a:blip r:embed="rId2"/>
          <a:stretch>
            <a:fillRect/>
          </a:stretch>
        </p:blipFill>
        <p:spPr>
          <a:xfrm>
            <a:off x="5393441" y="2369168"/>
            <a:ext cx="3175000" cy="4279900"/>
          </a:xfrm>
          <a:prstGeom prst="rect">
            <a:avLst/>
          </a:prstGeo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Necklaces and </a:t>
            </a:r>
            <a:r>
              <a:rPr lang="en-GB" dirty="0" err="1" smtClean="0"/>
              <a:t>Armshells</a:t>
            </a:r>
            <a:endParaRPr lang="en-GB" dirty="0"/>
          </a:p>
        </p:txBody>
      </p:sp>
      <p:pic>
        <p:nvPicPr>
          <p:cNvPr id="3" name="Picture 2"/>
          <p:cNvPicPr>
            <a:picLocks noChangeAspect="1"/>
          </p:cNvPicPr>
          <p:nvPr/>
        </p:nvPicPr>
        <p:blipFill>
          <a:blip r:embed="rId2"/>
          <a:stretch>
            <a:fillRect/>
          </a:stretch>
        </p:blipFill>
        <p:spPr>
          <a:xfrm>
            <a:off x="294522" y="2047832"/>
            <a:ext cx="5127399" cy="4136102"/>
          </a:xfrm>
          <a:prstGeom prst="rect">
            <a:avLst/>
          </a:prstGeom>
        </p:spPr>
      </p:pic>
      <p:pic>
        <p:nvPicPr>
          <p:cNvPr id="6" name="Picture 5"/>
          <p:cNvPicPr>
            <a:picLocks noChangeAspect="1"/>
          </p:cNvPicPr>
          <p:nvPr/>
        </p:nvPicPr>
        <p:blipFill>
          <a:blip r:embed="rId3"/>
          <a:stretch>
            <a:fillRect/>
          </a:stretch>
        </p:blipFill>
        <p:spPr>
          <a:xfrm>
            <a:off x="5421921" y="2038256"/>
            <a:ext cx="3211487" cy="4785329"/>
          </a:xfrm>
          <a:prstGeom prst="rect">
            <a:avLst/>
          </a:prstGeom>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Kula Ring</a:t>
            </a:r>
            <a:endParaRPr lang="en-GB" dirty="0"/>
          </a:p>
        </p:txBody>
      </p:sp>
      <p:pic>
        <p:nvPicPr>
          <p:cNvPr id="4" name="Picture 3"/>
          <p:cNvPicPr>
            <a:picLocks noChangeAspect="1"/>
          </p:cNvPicPr>
          <p:nvPr/>
        </p:nvPicPr>
        <p:blipFill>
          <a:blip r:embed="rId2"/>
          <a:stretch>
            <a:fillRect/>
          </a:stretch>
        </p:blipFill>
        <p:spPr>
          <a:xfrm>
            <a:off x="1610500" y="2038255"/>
            <a:ext cx="5841255" cy="4539835"/>
          </a:xfrm>
          <a:prstGeom prst="rect">
            <a:avLst/>
          </a:prstGeom>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Trobriand Seafaring</a:t>
            </a:r>
            <a:endParaRPr lang="en-GB" dirty="0"/>
          </a:p>
        </p:txBody>
      </p:sp>
      <p:pic>
        <p:nvPicPr>
          <p:cNvPr id="3" name="Picture 2"/>
          <p:cNvPicPr>
            <a:picLocks noChangeAspect="1"/>
          </p:cNvPicPr>
          <p:nvPr/>
        </p:nvPicPr>
        <p:blipFill>
          <a:blip r:embed="rId2"/>
          <a:stretch>
            <a:fillRect/>
          </a:stretch>
        </p:blipFill>
        <p:spPr>
          <a:xfrm>
            <a:off x="481223" y="2038256"/>
            <a:ext cx="2755900" cy="2946400"/>
          </a:xfrm>
          <a:prstGeom prst="rect">
            <a:avLst/>
          </a:prstGeom>
        </p:spPr>
      </p:pic>
      <p:pic>
        <p:nvPicPr>
          <p:cNvPr id="4" name="Picture 3"/>
          <p:cNvPicPr>
            <a:picLocks noChangeAspect="1"/>
          </p:cNvPicPr>
          <p:nvPr/>
        </p:nvPicPr>
        <p:blipFill>
          <a:blip r:embed="rId3"/>
          <a:stretch>
            <a:fillRect/>
          </a:stretch>
        </p:blipFill>
        <p:spPr>
          <a:xfrm>
            <a:off x="3237123" y="3816256"/>
            <a:ext cx="3467100" cy="2336800"/>
          </a:xfrm>
          <a:prstGeom prst="rect">
            <a:avLst/>
          </a:prstGeom>
        </p:spPr>
      </p:pic>
      <p:pic>
        <p:nvPicPr>
          <p:cNvPr id="5" name="Picture 4"/>
          <p:cNvPicPr>
            <a:picLocks noChangeAspect="1"/>
          </p:cNvPicPr>
          <p:nvPr/>
        </p:nvPicPr>
        <p:blipFill>
          <a:blip r:embed="rId4"/>
          <a:stretch>
            <a:fillRect/>
          </a:stretch>
        </p:blipFill>
        <p:spPr>
          <a:xfrm>
            <a:off x="6488113" y="2038256"/>
            <a:ext cx="2425700" cy="3352800"/>
          </a:xfrm>
          <a:prstGeom prst="rect">
            <a:avLst/>
          </a:prstGeo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Understanding the Kula</a:t>
            </a:r>
            <a:endParaRPr lang="en-GB" dirty="0"/>
          </a:p>
        </p:txBody>
      </p:sp>
      <p:sp>
        <p:nvSpPr>
          <p:cNvPr id="4" name="Content Placeholder 3"/>
          <p:cNvSpPr>
            <a:spLocks noGrp="1"/>
          </p:cNvSpPr>
          <p:nvPr>
            <p:ph idx="1"/>
          </p:nvPr>
        </p:nvSpPr>
        <p:spPr/>
        <p:txBody>
          <a:bodyPr/>
          <a:lstStyle/>
          <a:p>
            <a:r>
              <a:rPr lang="en-GB" dirty="0" smtClean="0"/>
              <a:t>Exchange follows strict rules</a:t>
            </a:r>
          </a:p>
          <a:p>
            <a:r>
              <a:rPr lang="en-GB" dirty="0" smtClean="0"/>
              <a:t>Legends and stories accompany the objects</a:t>
            </a:r>
          </a:p>
          <a:p>
            <a:r>
              <a:rPr lang="en-GB" dirty="0" smtClean="0"/>
              <a:t>Rank and status can be earned by participants</a:t>
            </a:r>
          </a:p>
          <a:p>
            <a:r>
              <a:rPr lang="en-GB" dirty="0" smtClean="0"/>
              <a:t>The circulation of fame and reputation (see N. Munn)</a:t>
            </a:r>
          </a:p>
          <a:p>
            <a:r>
              <a:rPr lang="en-GB" dirty="0" smtClean="0"/>
              <a:t>Ensures ongoing communication and maintains social relations</a:t>
            </a:r>
          </a:p>
          <a:p>
            <a:r>
              <a:rPr lang="en-GB" dirty="0" smtClean="0"/>
              <a:t>Separate, but also inter-related to trade (</a:t>
            </a:r>
            <a:r>
              <a:rPr lang="en-GB" dirty="0" err="1" smtClean="0"/>
              <a:t>Gimwala</a:t>
            </a:r>
            <a:r>
              <a:rPr lang="en-GB" dirty="0" smtClean="0"/>
              <a:t>)</a:t>
            </a:r>
          </a:p>
          <a:p>
            <a:endParaRPr lang="en-GB" dirty="0" smtClean="0"/>
          </a:p>
          <a:p>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Potlatch (Boas 1966)</a:t>
            </a:r>
            <a:endParaRPr lang="en-GB" dirty="0"/>
          </a:p>
        </p:txBody>
      </p:sp>
      <p:sp>
        <p:nvSpPr>
          <p:cNvPr id="3" name="Content Placeholder 2"/>
          <p:cNvSpPr>
            <a:spLocks noGrp="1"/>
          </p:cNvSpPr>
          <p:nvPr>
            <p:ph idx="1"/>
          </p:nvPr>
        </p:nvSpPr>
        <p:spPr/>
        <p:txBody>
          <a:bodyPr/>
          <a:lstStyle/>
          <a:p>
            <a:r>
              <a:rPr lang="en-GB" dirty="0" smtClean="0"/>
              <a:t>Competitive feasts in NW America (</a:t>
            </a:r>
            <a:r>
              <a:rPr lang="en-GB" dirty="0" err="1" smtClean="0"/>
              <a:t>lTingit</a:t>
            </a:r>
            <a:r>
              <a:rPr lang="en-GB" dirty="0" smtClean="0"/>
              <a:t>, </a:t>
            </a:r>
            <a:r>
              <a:rPr lang="en-GB" dirty="0" err="1" smtClean="0"/>
              <a:t>Haida</a:t>
            </a:r>
            <a:r>
              <a:rPr lang="en-GB" dirty="0" smtClean="0"/>
              <a:t>, Kwakiutl)</a:t>
            </a:r>
          </a:p>
          <a:p>
            <a:r>
              <a:rPr lang="en-GB" dirty="0" smtClean="0"/>
              <a:t>Involves giving lavish gifts to rival groups</a:t>
            </a:r>
          </a:p>
          <a:p>
            <a:r>
              <a:rPr lang="en-GB" dirty="0" smtClean="0"/>
              <a:t>Became so lavish as a result of new wealth (late 19</a:t>
            </a:r>
            <a:r>
              <a:rPr lang="en-GB" baseline="30000" dirty="0" smtClean="0"/>
              <a:t>th</a:t>
            </a:r>
            <a:r>
              <a:rPr lang="en-GB" dirty="0" smtClean="0"/>
              <a:t>/early 20</a:t>
            </a:r>
            <a:r>
              <a:rPr lang="en-GB" baseline="30000" dirty="0" smtClean="0"/>
              <a:t>th</a:t>
            </a:r>
            <a:r>
              <a:rPr lang="en-GB" dirty="0" smtClean="0"/>
              <a:t> centuries)</a:t>
            </a:r>
          </a:p>
          <a:p>
            <a:r>
              <a:rPr lang="en-GB" dirty="0" smtClean="0"/>
              <a:t>Goods and slaves burned and thrown over cliffs to demonstrate the wealth of the Chief</a:t>
            </a:r>
          </a:p>
          <a:p>
            <a:r>
              <a:rPr lang="en-GB" dirty="0" smtClean="0"/>
              <a:t>Competitive gift-giving as a basis for power and status</a:t>
            </a:r>
          </a:p>
          <a:p>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67551" y="841959"/>
            <a:ext cx="2247900" cy="3619500"/>
          </a:xfrm>
          <a:prstGeom prst="rect">
            <a:avLst/>
          </a:prstGeom>
        </p:spPr>
      </p:pic>
      <p:pic>
        <p:nvPicPr>
          <p:cNvPr id="6" name="Picture 5"/>
          <p:cNvPicPr>
            <a:picLocks noChangeAspect="1"/>
          </p:cNvPicPr>
          <p:nvPr/>
        </p:nvPicPr>
        <p:blipFill>
          <a:blip r:embed="rId3"/>
          <a:stretch>
            <a:fillRect/>
          </a:stretch>
        </p:blipFill>
        <p:spPr>
          <a:xfrm>
            <a:off x="1909311" y="4165696"/>
            <a:ext cx="3213100" cy="2527300"/>
          </a:xfrm>
          <a:prstGeom prst="rect">
            <a:avLst/>
          </a:prstGeom>
        </p:spPr>
      </p:pic>
      <p:pic>
        <p:nvPicPr>
          <p:cNvPr id="7" name="Picture 6"/>
          <p:cNvPicPr>
            <a:picLocks noChangeAspect="1"/>
          </p:cNvPicPr>
          <p:nvPr/>
        </p:nvPicPr>
        <p:blipFill>
          <a:blip r:embed="rId4"/>
          <a:stretch>
            <a:fillRect/>
          </a:stretch>
        </p:blipFill>
        <p:spPr>
          <a:xfrm>
            <a:off x="4892488" y="3755841"/>
            <a:ext cx="3873500" cy="2095500"/>
          </a:xfrm>
          <a:prstGeom prst="rect">
            <a:avLst/>
          </a:prstGeom>
        </p:spPr>
      </p:pic>
      <p:pic>
        <p:nvPicPr>
          <p:cNvPr id="8" name="Picture 7"/>
          <p:cNvPicPr>
            <a:picLocks noChangeAspect="1"/>
          </p:cNvPicPr>
          <p:nvPr/>
        </p:nvPicPr>
        <p:blipFill>
          <a:blip r:embed="rId5"/>
          <a:stretch>
            <a:fillRect/>
          </a:stretch>
        </p:blipFill>
        <p:spPr>
          <a:xfrm>
            <a:off x="2715451" y="1634941"/>
            <a:ext cx="3048000" cy="2120900"/>
          </a:xfrm>
          <a:prstGeom prst="rect">
            <a:avLst/>
          </a:prstGeom>
        </p:spPr>
      </p:pic>
      <p:pic>
        <p:nvPicPr>
          <p:cNvPr id="9" name="Picture 8"/>
          <p:cNvPicPr>
            <a:picLocks noChangeAspect="1"/>
          </p:cNvPicPr>
          <p:nvPr/>
        </p:nvPicPr>
        <p:blipFill>
          <a:blip r:embed="rId6"/>
          <a:stretch>
            <a:fillRect/>
          </a:stretch>
        </p:blipFill>
        <p:spPr>
          <a:xfrm>
            <a:off x="5122411" y="568141"/>
            <a:ext cx="3810000" cy="2133600"/>
          </a:xfrm>
          <a:prstGeom prst="rect">
            <a:avLst/>
          </a:prstGeom>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Weiner (1985)</a:t>
            </a:r>
            <a:endParaRPr lang="en-GB" dirty="0"/>
          </a:p>
        </p:txBody>
      </p:sp>
      <p:sp>
        <p:nvSpPr>
          <p:cNvPr id="3" name="Content Placeholder 2"/>
          <p:cNvSpPr>
            <a:spLocks noGrp="1"/>
          </p:cNvSpPr>
          <p:nvPr>
            <p:ph idx="1"/>
          </p:nvPr>
        </p:nvSpPr>
        <p:spPr/>
        <p:txBody>
          <a:bodyPr>
            <a:normAutofit lnSpcReduction="10000"/>
          </a:bodyPr>
          <a:lstStyle/>
          <a:p>
            <a:r>
              <a:rPr lang="en-GB" dirty="0" smtClean="0"/>
              <a:t>Builds on </a:t>
            </a:r>
            <a:r>
              <a:rPr lang="en-GB" dirty="0" err="1" smtClean="0"/>
              <a:t>Mauss</a:t>
            </a:r>
            <a:r>
              <a:rPr lang="en-GB" dirty="0" smtClean="0"/>
              <a:t> </a:t>
            </a:r>
          </a:p>
          <a:p>
            <a:r>
              <a:rPr lang="en-GB" dirty="0" smtClean="0"/>
              <a:t>The paradox of keeping-while-giving</a:t>
            </a:r>
          </a:p>
          <a:p>
            <a:r>
              <a:rPr lang="en-GB" dirty="0" smtClean="0"/>
              <a:t>The importance of replacement </a:t>
            </a:r>
          </a:p>
          <a:p>
            <a:pPr lvl="1"/>
            <a:r>
              <a:rPr lang="en-GB" dirty="0" smtClean="0"/>
              <a:t>Items return to the lineage </a:t>
            </a:r>
          </a:p>
          <a:p>
            <a:pPr lvl="1"/>
            <a:r>
              <a:rPr lang="en-GB" dirty="0" smtClean="0"/>
              <a:t>Exchange objects never lose their association</a:t>
            </a:r>
          </a:p>
          <a:p>
            <a:pPr lvl="1"/>
            <a:r>
              <a:rPr lang="en-GB" dirty="0" smtClean="0"/>
              <a:t>Temporary / on loan </a:t>
            </a:r>
          </a:p>
          <a:p>
            <a:r>
              <a:rPr lang="en-GB" dirty="0" smtClean="0"/>
              <a:t>What items are kept out of circulation? </a:t>
            </a:r>
          </a:p>
          <a:p>
            <a:r>
              <a:rPr lang="en-GB" dirty="0" smtClean="0"/>
              <a:t>Things that are kept rather than exchanged </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Rank, Power and Identity</a:t>
            </a:r>
            <a:endParaRPr lang="en-GB" dirty="0"/>
          </a:p>
        </p:txBody>
      </p:sp>
      <p:sp>
        <p:nvSpPr>
          <p:cNvPr id="3" name="Content Placeholder 2"/>
          <p:cNvSpPr>
            <a:spLocks noGrp="1"/>
          </p:cNvSpPr>
          <p:nvPr>
            <p:ph idx="1"/>
          </p:nvPr>
        </p:nvSpPr>
        <p:spPr>
          <a:xfrm>
            <a:off x="1114424" y="2539850"/>
            <a:ext cx="7610476" cy="3681178"/>
          </a:xfrm>
        </p:spPr>
        <p:txBody>
          <a:bodyPr>
            <a:normAutofit fontScale="92500" lnSpcReduction="10000"/>
          </a:bodyPr>
          <a:lstStyle/>
          <a:p>
            <a:r>
              <a:rPr lang="en-GB" dirty="0" smtClean="0"/>
              <a:t>Hidden objects become sacred</a:t>
            </a:r>
          </a:p>
          <a:p>
            <a:pPr lvl="1"/>
            <a:r>
              <a:rPr lang="en-GB" dirty="0" smtClean="0"/>
              <a:t>Belong to a separate domain</a:t>
            </a:r>
          </a:p>
          <a:p>
            <a:r>
              <a:rPr lang="en-GB" dirty="0" smtClean="0"/>
              <a:t>Relates to rank and prestige</a:t>
            </a:r>
            <a:r>
              <a:rPr lang="en-GB" dirty="0" smtClean="0"/>
              <a:t> </a:t>
            </a:r>
          </a:p>
          <a:p>
            <a:pPr lvl="1"/>
            <a:r>
              <a:rPr lang="en-GB" dirty="0" smtClean="0"/>
              <a:t>The giver not the receiver</a:t>
            </a:r>
            <a:r>
              <a:rPr lang="en-GB" dirty="0" smtClean="0"/>
              <a:t>	</a:t>
            </a:r>
            <a:endParaRPr lang="en-GB" dirty="0" smtClean="0"/>
          </a:p>
          <a:p>
            <a:pPr lvl="1"/>
            <a:r>
              <a:rPr lang="en-GB" dirty="0" smtClean="0"/>
              <a:t>Constitutes the self in relation to others in the lineage</a:t>
            </a:r>
          </a:p>
          <a:p>
            <a:pPr lvl="1"/>
            <a:r>
              <a:rPr lang="en-GB" dirty="0" smtClean="0"/>
              <a:t>Ancestral identities – locates the self to the past and future</a:t>
            </a:r>
          </a:p>
          <a:p>
            <a:r>
              <a:rPr lang="en-GB" dirty="0" smtClean="0"/>
              <a:t>Loss of the object </a:t>
            </a:r>
          </a:p>
          <a:p>
            <a:pPr lvl="1"/>
            <a:r>
              <a:rPr lang="en-GB" dirty="0" smtClean="0"/>
              <a:t>Diminishes the self as a political or social force </a:t>
            </a:r>
          </a:p>
          <a:p>
            <a:r>
              <a:rPr lang="en-GB" dirty="0" smtClean="0"/>
              <a:t>The individual is temporary, the object is permanent </a:t>
            </a:r>
          </a:p>
          <a:p>
            <a:endParaRPr lang="en-GB" dirty="0" smtClean="0"/>
          </a:p>
          <a:p>
            <a:pPr lvl="1"/>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Inalienable Wealth</a:t>
            </a:r>
            <a:endParaRPr lang="en-GB" dirty="0"/>
          </a:p>
        </p:txBody>
      </p:sp>
      <p:pic>
        <p:nvPicPr>
          <p:cNvPr id="4" name="Picture 3"/>
          <p:cNvPicPr>
            <a:picLocks noChangeAspect="1"/>
          </p:cNvPicPr>
          <p:nvPr/>
        </p:nvPicPr>
        <p:blipFill>
          <a:blip r:embed="rId2"/>
          <a:stretch>
            <a:fillRect/>
          </a:stretch>
        </p:blipFill>
        <p:spPr>
          <a:xfrm>
            <a:off x="5192639" y="2595561"/>
            <a:ext cx="3532261" cy="3670768"/>
          </a:xfrm>
          <a:prstGeom prst="rect">
            <a:avLst/>
          </a:prstGeom>
        </p:spPr>
      </p:pic>
      <p:pic>
        <p:nvPicPr>
          <p:cNvPr id="5" name="Picture 4"/>
          <p:cNvPicPr>
            <a:picLocks noChangeAspect="1"/>
          </p:cNvPicPr>
          <p:nvPr/>
        </p:nvPicPr>
        <p:blipFill>
          <a:blip r:embed="rId3"/>
          <a:stretch>
            <a:fillRect/>
          </a:stretch>
        </p:blipFill>
        <p:spPr>
          <a:xfrm>
            <a:off x="1141493" y="2597377"/>
            <a:ext cx="3068906" cy="3517900"/>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Inalienable Wealth</a:t>
            </a:r>
            <a:endParaRPr lang="en-GB" dirty="0"/>
          </a:p>
        </p:txBody>
      </p:sp>
      <p:sp>
        <p:nvSpPr>
          <p:cNvPr id="3" name="Content Placeholder 2"/>
          <p:cNvSpPr>
            <a:spLocks noGrp="1"/>
          </p:cNvSpPr>
          <p:nvPr>
            <p:ph idx="1"/>
          </p:nvPr>
        </p:nvSpPr>
        <p:spPr/>
        <p:txBody>
          <a:bodyPr/>
          <a:lstStyle/>
          <a:p>
            <a:r>
              <a:rPr lang="en-GB" dirty="0" smtClean="0"/>
              <a:t>“</a:t>
            </a:r>
            <a:r>
              <a:rPr lang="en-GB" sz="2400" dirty="0" smtClean="0"/>
              <a:t>Keeping, giving and replacement are the three fundamental processes through which persons play out the dynamics of social exchange. Keeping, however, is primary as the means for achieving wealth that not only expresses a person’s or a group’s identity, </a:t>
            </a:r>
            <a:r>
              <a:rPr lang="en-GB" sz="2400" u="sng" dirty="0" smtClean="0"/>
              <a:t>but concentrates that identity into a symbol of immortality</a:t>
            </a:r>
            <a:r>
              <a:rPr lang="en-GB" sz="2400" dirty="0" smtClean="0"/>
              <a:t>” (1985: 224) </a:t>
            </a:r>
            <a:endParaRPr lang="en-GB" sz="2400" dirty="0"/>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tomorrow</a:t>
            </a:r>
            <a:endParaRPr lang="en-GB" dirty="0"/>
          </a:p>
        </p:txBody>
      </p:sp>
      <p:sp>
        <p:nvSpPr>
          <p:cNvPr id="3" name="Content Placeholder 2"/>
          <p:cNvSpPr>
            <a:spLocks noGrp="1"/>
          </p:cNvSpPr>
          <p:nvPr>
            <p:ph idx="1"/>
          </p:nvPr>
        </p:nvSpPr>
        <p:spPr>
          <a:xfrm>
            <a:off x="1114424" y="2595563"/>
            <a:ext cx="7610476" cy="3577240"/>
          </a:xfrm>
        </p:spPr>
        <p:txBody>
          <a:bodyPr>
            <a:normAutofit/>
          </a:bodyPr>
          <a:lstStyle/>
          <a:p>
            <a:r>
              <a:rPr lang="en-GB" sz="2400" dirty="0" smtClean="0"/>
              <a:t>Define a commodity</a:t>
            </a:r>
          </a:p>
          <a:p>
            <a:pPr lvl="1"/>
            <a:r>
              <a:rPr lang="en-GB" sz="2200" dirty="0" smtClean="0"/>
              <a:t>What makes an object a commodity? </a:t>
            </a:r>
          </a:p>
          <a:p>
            <a:r>
              <a:rPr lang="en-GB" sz="2400" dirty="0" smtClean="0"/>
              <a:t>Can a commodity be a gift (and vice versa)? </a:t>
            </a:r>
          </a:p>
          <a:p>
            <a:r>
              <a:rPr lang="en-GB" sz="2400" dirty="0" smtClean="0">
                <a:solidFill>
                  <a:srgbClr val="FF0000"/>
                </a:solidFill>
              </a:rPr>
              <a:t>Readings</a:t>
            </a:r>
          </a:p>
          <a:p>
            <a:pPr lvl="1"/>
            <a:r>
              <a:rPr lang="en-GB" sz="2200" dirty="0" smtClean="0"/>
              <a:t>Carrier (from a selection on reading list)</a:t>
            </a:r>
          </a:p>
          <a:p>
            <a:pPr lvl="1"/>
            <a:r>
              <a:rPr lang="en-GB" sz="2200" dirty="0" err="1" smtClean="0"/>
              <a:t>Narotsky</a:t>
            </a:r>
            <a:r>
              <a:rPr lang="en-GB" sz="2200" dirty="0" smtClean="0"/>
              <a:t> (good overview) </a:t>
            </a:r>
          </a:p>
          <a:p>
            <a:pPr lvl="1"/>
            <a:r>
              <a:rPr lang="en-GB" sz="2200" dirty="0" smtClean="0"/>
              <a:t>Weiner </a:t>
            </a:r>
          </a:p>
          <a:p>
            <a:endParaRPr lang="en-GB" sz="2400" dirty="0"/>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Gift &amp; Commodity</a:t>
            </a:r>
            <a:endParaRPr lang="en-GB" dirty="0"/>
          </a:p>
        </p:txBody>
      </p:sp>
      <p:sp>
        <p:nvSpPr>
          <p:cNvPr id="3" name="Content Placeholder 2"/>
          <p:cNvSpPr>
            <a:spLocks noGrp="1"/>
          </p:cNvSpPr>
          <p:nvPr>
            <p:ph idx="1"/>
          </p:nvPr>
        </p:nvSpPr>
        <p:spPr>
          <a:xfrm>
            <a:off x="696491" y="2595562"/>
            <a:ext cx="8028409" cy="3670767"/>
          </a:xfrm>
        </p:spPr>
        <p:txBody>
          <a:bodyPr/>
          <a:lstStyle/>
          <a:p>
            <a:r>
              <a:rPr lang="en-GB" sz="2400" dirty="0" smtClean="0"/>
              <a:t>Think about the differences and similarities between gift and commodity societies. </a:t>
            </a:r>
          </a:p>
          <a:p>
            <a:pPr lvl="1"/>
            <a:r>
              <a:rPr lang="en-GB" sz="2000" dirty="0" smtClean="0"/>
              <a:t>Status &amp; prestige</a:t>
            </a:r>
          </a:p>
          <a:p>
            <a:pPr lvl="1"/>
            <a:r>
              <a:rPr lang="en-GB" sz="2000" dirty="0" smtClean="0"/>
              <a:t>Alienability </a:t>
            </a:r>
          </a:p>
          <a:p>
            <a:pPr lvl="1"/>
            <a:r>
              <a:rPr lang="en-GB" sz="2000" dirty="0" smtClean="0"/>
              <a:t>Process of exchange</a:t>
            </a:r>
          </a:p>
          <a:p>
            <a:pPr lvl="2"/>
            <a:r>
              <a:rPr lang="en-GB" sz="2000" dirty="0" smtClean="0"/>
              <a:t>Includes and excludes social actors</a:t>
            </a:r>
          </a:p>
          <a:p>
            <a:pPr lvl="2"/>
            <a:r>
              <a:rPr lang="en-GB" sz="2000" dirty="0" smtClean="0"/>
              <a:t>Reaffirms social relations</a:t>
            </a:r>
          </a:p>
          <a:p>
            <a:pPr lvl="2"/>
            <a:r>
              <a:rPr lang="en-GB" sz="2000" dirty="0" smtClean="0"/>
              <a:t>Inequalities and competitiveness</a:t>
            </a:r>
          </a:p>
          <a:p>
            <a:pPr lvl="2">
              <a:buNone/>
            </a:pPr>
            <a:endParaRPr lang="en-GB" sz="2000" dirty="0" smtClean="0"/>
          </a:p>
          <a:p>
            <a:pPr lvl="1"/>
            <a:endParaRPr lang="en-GB" dirty="0" smtClean="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778503"/>
            <a:ext cx="8913813" cy="1259753"/>
          </a:xfrm>
        </p:spPr>
        <p:txBody>
          <a:bodyPr>
            <a:normAutofit/>
          </a:bodyPr>
          <a:lstStyle/>
          <a:p>
            <a:r>
              <a:rPr lang="en-GB" dirty="0" smtClean="0"/>
              <a:t>Gift and Commodity Societies: A Valid Dichotomy? </a:t>
            </a:r>
            <a:endParaRPr lang="en-GB" dirty="0"/>
          </a:p>
        </p:txBody>
      </p:sp>
      <p:sp>
        <p:nvSpPr>
          <p:cNvPr id="3" name="Content Placeholder 2"/>
          <p:cNvSpPr>
            <a:spLocks noGrp="1"/>
          </p:cNvSpPr>
          <p:nvPr>
            <p:ph idx="1"/>
          </p:nvPr>
        </p:nvSpPr>
        <p:spPr>
          <a:xfrm>
            <a:off x="1114424" y="2315882"/>
            <a:ext cx="7610476" cy="3950447"/>
          </a:xfrm>
        </p:spPr>
        <p:txBody>
          <a:bodyPr>
            <a:normAutofit fontScale="92500" lnSpcReduction="10000"/>
          </a:bodyPr>
          <a:lstStyle/>
          <a:p>
            <a:r>
              <a:rPr lang="en-GB" dirty="0" smtClean="0"/>
              <a:t>The distinctions are overdrawn </a:t>
            </a:r>
          </a:p>
          <a:p>
            <a:pPr lvl="1"/>
            <a:r>
              <a:rPr lang="en-GB" dirty="0" smtClean="0"/>
              <a:t>Bloch &amp; Parry, </a:t>
            </a:r>
            <a:r>
              <a:rPr lang="en-GB" i="1" dirty="0" smtClean="0"/>
              <a:t>Money &amp; the Morality of Exchange</a:t>
            </a:r>
            <a:endParaRPr lang="en-GB" dirty="0" smtClean="0"/>
          </a:p>
          <a:p>
            <a:r>
              <a:rPr lang="en-GB" dirty="0" smtClean="0"/>
              <a:t>Objects move between categories , e.g. wedding rings</a:t>
            </a:r>
          </a:p>
          <a:p>
            <a:pPr lvl="1"/>
            <a:r>
              <a:rPr lang="en-GB" dirty="0" smtClean="0"/>
              <a:t>Appadurai, </a:t>
            </a:r>
            <a:r>
              <a:rPr lang="en-GB" i="1" dirty="0" smtClean="0"/>
              <a:t>The Social Life of Things</a:t>
            </a:r>
            <a:endParaRPr lang="en-GB" dirty="0" smtClean="0"/>
          </a:p>
          <a:p>
            <a:r>
              <a:rPr lang="en-GB" dirty="0" smtClean="0"/>
              <a:t>Societies have simultaneous multiple systems of exchange</a:t>
            </a:r>
          </a:p>
          <a:p>
            <a:r>
              <a:rPr lang="en-GB" dirty="0" smtClean="0"/>
              <a:t>Gift economies flourish in capitalist society (e.g. blood </a:t>
            </a:r>
            <a:r>
              <a:rPr lang="en-GB" dirty="0" err="1" smtClean="0"/>
              <a:t>donorship</a:t>
            </a:r>
            <a:r>
              <a:rPr lang="en-GB" dirty="0" smtClean="0"/>
              <a:t>)</a:t>
            </a:r>
          </a:p>
          <a:p>
            <a:r>
              <a:rPr lang="en-GB" dirty="0" smtClean="0"/>
              <a:t>Carrier (1992, 1995): </a:t>
            </a:r>
          </a:p>
          <a:p>
            <a:pPr lvl="1"/>
            <a:r>
              <a:rPr lang="en-GB" dirty="0" smtClean="0"/>
              <a:t>the distinctions are diminished by global capitalism</a:t>
            </a:r>
          </a:p>
          <a:p>
            <a:pPr lvl="1"/>
            <a:r>
              <a:rPr lang="en-GB" dirty="0" smtClean="0"/>
              <a:t>Dichotomy </a:t>
            </a:r>
            <a:r>
              <a:rPr lang="en-GB" dirty="0" err="1" smtClean="0"/>
              <a:t>essentialises</a:t>
            </a:r>
            <a:r>
              <a:rPr lang="en-GB" dirty="0" smtClean="0"/>
              <a:t> – the West and the rest</a:t>
            </a:r>
          </a:p>
          <a:p>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Reading for Next Week (at least 2!) </a:t>
            </a:r>
            <a:endParaRPr lang="en-GB" dirty="0"/>
          </a:p>
        </p:txBody>
      </p:sp>
      <p:sp>
        <p:nvSpPr>
          <p:cNvPr id="3" name="Content Placeholder 2"/>
          <p:cNvSpPr>
            <a:spLocks noGrp="1"/>
          </p:cNvSpPr>
          <p:nvPr>
            <p:ph idx="1"/>
          </p:nvPr>
        </p:nvSpPr>
        <p:spPr/>
        <p:txBody>
          <a:bodyPr>
            <a:normAutofit/>
          </a:bodyPr>
          <a:lstStyle/>
          <a:p>
            <a:r>
              <a:rPr lang="en-GB" sz="2400" dirty="0" err="1" smtClean="0">
                <a:solidFill>
                  <a:srgbClr val="FF0000"/>
                </a:solidFill>
              </a:rPr>
              <a:t>Hann</a:t>
            </a:r>
            <a:r>
              <a:rPr lang="en-GB" sz="2400" dirty="0" smtClean="0">
                <a:solidFill>
                  <a:srgbClr val="FF0000"/>
                </a:solidFill>
              </a:rPr>
              <a:t> (1998), Introduction</a:t>
            </a:r>
          </a:p>
          <a:p>
            <a:r>
              <a:rPr lang="en-GB" sz="2400" dirty="0" err="1" smtClean="0"/>
              <a:t>Sahlins</a:t>
            </a:r>
            <a:r>
              <a:rPr lang="en-GB" sz="2400" dirty="0" smtClean="0"/>
              <a:t> (1974) Stone Age Economics/ Original Affluent Society </a:t>
            </a:r>
          </a:p>
          <a:p>
            <a:r>
              <a:rPr lang="en-GB" sz="2400" dirty="0" smtClean="0"/>
              <a:t>Myers  (</a:t>
            </a:r>
            <a:r>
              <a:rPr lang="en-GB" sz="2400" dirty="0" err="1" smtClean="0"/>
              <a:t>Pintupi</a:t>
            </a:r>
            <a:r>
              <a:rPr lang="en-GB" sz="2400" dirty="0" smtClean="0"/>
              <a:t>)</a:t>
            </a:r>
          </a:p>
          <a:p>
            <a:r>
              <a:rPr lang="en-GB" sz="2400" dirty="0" smtClean="0"/>
              <a:t>Rousseau and or Locke if you’re feeling philosophical</a:t>
            </a:r>
            <a:endParaRPr lang="en-GB" sz="2400" dirty="0"/>
          </a:p>
        </p:txBody>
      </p:sp>
    </p:spTree>
  </p:cSld>
  <p:clrMapOvr>
    <a:masterClrMapping/>
  </p:clrMapOvr>
</p:sld>
</file>

<file path=ppt/theme/theme1.xml><?xml version="1.0" encoding="utf-8"?>
<a:theme xmlns:a="http://schemas.openxmlformats.org/drawingml/2006/main" name="Perspective">
  <a:themeElements>
    <a:clrScheme name="Spectrum">
      <a:dk1>
        <a:sysClr val="windowText" lastClr="000000"/>
      </a:dk1>
      <a:lt1>
        <a:sysClr val="window" lastClr="FFFFFF"/>
      </a:lt1>
      <a:dk2>
        <a:srgbClr val="252731"/>
      </a:dk2>
      <a:lt2>
        <a:srgbClr val="EAE7E4"/>
      </a:lt2>
      <a:accent1>
        <a:srgbClr val="990000"/>
      </a:accent1>
      <a:accent2>
        <a:srgbClr val="FF6600"/>
      </a:accent2>
      <a:accent3>
        <a:srgbClr val="FFBA00"/>
      </a:accent3>
      <a:accent4>
        <a:srgbClr val="99CC00"/>
      </a:accent4>
      <a:accent5>
        <a:srgbClr val="528A02"/>
      </a:accent5>
      <a:accent6>
        <a:srgbClr val="333333"/>
      </a:accent6>
      <a:hlink>
        <a:srgbClr val="660000"/>
      </a:hlink>
      <a:folHlink>
        <a:srgbClr val="CC3300"/>
      </a:folHlink>
    </a:clrScheme>
    <a:fontScheme name="Perspective">
      <a:majorFont>
        <a:latin typeface="Century Gothic"/>
        <a:ea typeface=""/>
        <a:cs typeface=""/>
        <a:font script="Jpan" typeface="メイリオ"/>
      </a:majorFont>
      <a:minorFont>
        <a:latin typeface="Century Gothic"/>
        <a:ea typeface=""/>
        <a:cs typeface=""/>
        <a:font script="Jpan" typeface="メイリオ"/>
      </a:minorFont>
    </a:fontScheme>
    <a:fmtScheme name="Perspective">
      <a:fillStyleLst>
        <a:solidFill>
          <a:schemeClr val="phClr"/>
        </a:solidFill>
        <a:solidFill>
          <a:schemeClr val="phClr">
            <a:shade val="90000"/>
          </a:schemeClr>
        </a:solidFill>
        <a:solidFill>
          <a:schemeClr val="phClr">
            <a:shade val="80000"/>
          </a:schemeClr>
        </a:solidFill>
      </a:fillStyleLst>
      <a:lnStyleLst>
        <a:ln w="12700" cap="flat" cmpd="sng" algn="ctr">
          <a:solidFill>
            <a:schemeClr val="phClr">
              <a:satMod val="105000"/>
            </a:schemeClr>
          </a:solidFill>
          <a:prstDash val="solid"/>
        </a:ln>
        <a:ln w="25400" cap="flat" cmpd="sng" algn="ctr">
          <a:solidFill>
            <a:schemeClr val="phClr"/>
          </a:solidFill>
          <a:prstDash val="solid"/>
        </a:ln>
        <a:ln w="25400" cap="flat" cmpd="sng" algn="ctr">
          <a:solidFill>
            <a:schemeClr val="phClr">
              <a:alpha val="80000"/>
            </a:schemeClr>
          </a:solidFill>
          <a:prstDash val="solid"/>
        </a:ln>
      </a:lnStyleLst>
      <a:effectStyleLst>
        <a:effectStyle>
          <a:effectLst/>
        </a:effectStyle>
        <a:effectStyle>
          <a:effectLst/>
          <a:scene3d>
            <a:camera prst="obliqueTopRight"/>
            <a:lightRig rig="threePt" dir="tl"/>
          </a:scene3d>
          <a:sp3d>
            <a:bevelT w="25400" h="25400"/>
          </a:sp3d>
        </a:effectStyle>
        <a:effectStyle>
          <a:effectLst/>
          <a:scene3d>
            <a:camera prst="perspectiveFront" fov="4200000"/>
            <a:lightRig rig="balanced" dir="tl">
              <a:rot lat="0" lon="0" rev="18600000"/>
            </a:lightRig>
          </a:scene3d>
          <a:sp3d prstMaterial="metal">
            <a:bevelT w="63500" h="50800" prst="angle"/>
          </a:sp3d>
        </a:effectStyle>
      </a:effectStyleLst>
      <a:bgFillStyleLst>
        <a:solidFill>
          <a:schemeClr val="phClr">
            <a:tint val="90000"/>
          </a:schemeClr>
        </a:solidFill>
        <a:solidFill>
          <a:schemeClr val="phClr">
            <a:tint val="50000"/>
          </a:schemeClr>
        </a:solidFill>
        <a:solidFill>
          <a:schemeClr val="phClr">
            <a:shade val="60000"/>
          </a:schemeClr>
        </a:soli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Perspective.thmx</Template>
  <TotalTime>446</TotalTime>
  <Words>852</Words>
  <Application>Microsoft Macintosh PowerPoint</Application>
  <PresentationFormat>On-screen Show (4:3)</PresentationFormat>
  <Paragraphs>129</Paragraphs>
  <Slides>27</Slides>
  <Notes>0</Notes>
  <HiddenSlides>0</HiddenSlides>
  <MMClips>0</MMClips>
  <ScaleCrop>false</ScaleCrop>
  <HeadingPairs>
    <vt:vector size="4" baseType="variant">
      <vt:variant>
        <vt:lpstr>Design Template</vt:lpstr>
      </vt:variant>
      <vt:variant>
        <vt:i4>1</vt:i4>
      </vt:variant>
      <vt:variant>
        <vt:lpstr>Slide Titles</vt:lpstr>
      </vt:variant>
      <vt:variant>
        <vt:i4>27</vt:i4>
      </vt:variant>
    </vt:vector>
  </HeadingPairs>
  <TitlesOfParts>
    <vt:vector size="28" baseType="lpstr">
      <vt:lpstr>Perspective</vt:lpstr>
      <vt:lpstr>Material Worlds</vt:lpstr>
      <vt:lpstr>Key Themes</vt:lpstr>
      <vt:lpstr>Key Concepts 1 (wks 1-3)</vt:lpstr>
      <vt:lpstr>Unpack notions of ‘Economic Man’</vt:lpstr>
      <vt:lpstr>Key Concepts 2 (wk 4) </vt:lpstr>
      <vt:lpstr>Consumption (wks 6-7)</vt:lpstr>
      <vt:lpstr>Consumption and Identity (wk 8)</vt:lpstr>
      <vt:lpstr>Actor Network Theory, Affect and Materialities (Wk 9)</vt:lpstr>
      <vt:lpstr>The Gift, Reciprocity and Exchange</vt:lpstr>
      <vt:lpstr>Key Themes</vt:lpstr>
      <vt:lpstr>Mauss ‘The Gift’ (1925)</vt:lpstr>
      <vt:lpstr>The Three Obligations</vt:lpstr>
      <vt:lpstr>Malinowski (1922)</vt:lpstr>
      <vt:lpstr>Necklaces and Armshells</vt:lpstr>
      <vt:lpstr>The Kula Ring</vt:lpstr>
      <vt:lpstr>Trobriand Seafaring</vt:lpstr>
      <vt:lpstr>Understanding the Kula</vt:lpstr>
      <vt:lpstr>The Potlatch (Boas 1966)</vt:lpstr>
      <vt:lpstr>Slide 19</vt:lpstr>
      <vt:lpstr>Weiner (1985)</vt:lpstr>
      <vt:lpstr>Rank, Power and Identity</vt:lpstr>
      <vt:lpstr>Inalienable Wealth</vt:lpstr>
      <vt:lpstr>Inalienable Wealth</vt:lpstr>
      <vt:lpstr>For tomorrow</vt:lpstr>
      <vt:lpstr>Discussion: Gift &amp; Commodity</vt:lpstr>
      <vt:lpstr>Gift and Commodity Societies: A Valid Dichotomy? </vt:lpstr>
      <vt:lpstr>Reading for Next Week (at least 2!) </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Economics &amp; Patterns of Exchange</dc:title>
  <dc:creator>Emma-Jayne Abbots</dc:creator>
  <cp:lastModifiedBy>Emma-Jayne Abbots</cp:lastModifiedBy>
  <cp:revision>30</cp:revision>
  <dcterms:created xsi:type="dcterms:W3CDTF">2014-01-23T15:24:56Z</dcterms:created>
  <dcterms:modified xsi:type="dcterms:W3CDTF">2014-01-23T15:27:29Z</dcterms:modified>
</cp:coreProperties>
</file>