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59" r:id="rId4"/>
    <p:sldId id="262" r:id="rId5"/>
    <p:sldId id="263" r:id="rId6"/>
    <p:sldId id="261" r:id="rId7"/>
    <p:sldId id="273" r:id="rId8"/>
    <p:sldId id="274" r:id="rId9"/>
    <p:sldId id="275" r:id="rId10"/>
    <p:sldId id="276" r:id="rId11"/>
    <p:sldId id="269" r:id="rId12"/>
    <p:sldId id="270" r:id="rId13"/>
    <p:sldId id="277" r:id="rId14"/>
    <p:sldId id="278" r:id="rId15"/>
    <p:sldId id="279" r:id="rId16"/>
    <p:sldId id="280" r:id="rId17"/>
    <p:sldId id="281" r:id="rId18"/>
    <p:sldId id="282" r:id="rId19"/>
    <p:sldId id="283" r:id="rId20"/>
    <p:sldId id="284" r:id="rId21"/>
    <p:sldId id="264" r:id="rId22"/>
    <p:sldId id="266" r:id="rId23"/>
    <p:sldId id="267" r:id="rId24"/>
    <p:sldId id="272" r:id="rId25"/>
    <p:sldId id="268" r:id="rId26"/>
    <p:sldId id="26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94"/>
    <p:restoredTop sz="94637"/>
  </p:normalViewPr>
  <p:slideViewPr>
    <p:cSldViewPr snapToGrid="0">
      <p:cViewPr varScale="1">
        <p:scale>
          <a:sx n="92" d="100"/>
          <a:sy n="92" d="100"/>
        </p:scale>
        <p:origin x="10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BBBDBD-D078-4DE3-8E43-9030F17800B5}"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4749061-E674-45EA-82E9-BD6DA888FF25}">
      <dgm:prSet custT="1"/>
      <dgm:spPr/>
      <dgm:t>
        <a:bodyPr/>
        <a:lstStyle/>
        <a:p>
          <a:pPr>
            <a:defRPr cap="all"/>
          </a:pPr>
          <a:r>
            <a:rPr lang="en-US" sz="2000" dirty="0"/>
            <a:t>Initially developed to treat individuals with high levels of self criticism.</a:t>
          </a:r>
        </a:p>
      </dgm:t>
    </dgm:pt>
    <dgm:pt modelId="{C4887A86-8C86-4657-91BF-E1BE17525195}" type="parTrans" cxnId="{8D93C1ED-54DC-42D3-BA7C-1CC86591E0E4}">
      <dgm:prSet/>
      <dgm:spPr/>
      <dgm:t>
        <a:bodyPr/>
        <a:lstStyle/>
        <a:p>
          <a:endParaRPr lang="en-US"/>
        </a:p>
      </dgm:t>
    </dgm:pt>
    <dgm:pt modelId="{BDFC4C83-5B84-4B1D-9C49-93979F117296}" type="sibTrans" cxnId="{8D93C1ED-54DC-42D3-BA7C-1CC86591E0E4}">
      <dgm:prSet/>
      <dgm:spPr/>
      <dgm:t>
        <a:bodyPr/>
        <a:lstStyle/>
        <a:p>
          <a:endParaRPr lang="en-US"/>
        </a:p>
      </dgm:t>
    </dgm:pt>
    <dgm:pt modelId="{74BCC6E4-4A61-4D32-9C45-637E14D44E6A}">
      <dgm:prSet custT="1"/>
      <dgm:spPr/>
      <dgm:t>
        <a:bodyPr/>
        <a:lstStyle/>
        <a:p>
          <a:pPr>
            <a:defRPr cap="all"/>
          </a:pPr>
          <a:r>
            <a:rPr lang="en-US" sz="2000" dirty="0">
              <a:solidFill>
                <a:schemeClr val="accent2"/>
              </a:solidFill>
            </a:rPr>
            <a:t>Teaches clients Compassionate Mind Training which involves Mindfulness and Self-Compassion.</a:t>
          </a:r>
        </a:p>
      </dgm:t>
    </dgm:pt>
    <dgm:pt modelId="{AAFDF3F0-C1E0-4575-8B42-539ABE2AEAAD}" type="parTrans" cxnId="{FC405A4D-D75A-4152-A213-55BA1F1F488B}">
      <dgm:prSet/>
      <dgm:spPr/>
      <dgm:t>
        <a:bodyPr/>
        <a:lstStyle/>
        <a:p>
          <a:endParaRPr lang="en-US"/>
        </a:p>
      </dgm:t>
    </dgm:pt>
    <dgm:pt modelId="{1F58B5E9-2A4E-40F0-8B52-A68BFFD6C998}" type="sibTrans" cxnId="{FC405A4D-D75A-4152-A213-55BA1F1F488B}">
      <dgm:prSet/>
      <dgm:spPr/>
      <dgm:t>
        <a:bodyPr/>
        <a:lstStyle/>
        <a:p>
          <a:endParaRPr lang="en-US"/>
        </a:p>
      </dgm:t>
    </dgm:pt>
    <dgm:pt modelId="{2ED5023C-CCE9-4D1E-8201-0FCA57B145A0}" type="pres">
      <dgm:prSet presAssocID="{EFBBBDBD-D078-4DE3-8E43-9030F17800B5}" presName="root" presStyleCnt="0">
        <dgm:presLayoutVars>
          <dgm:dir/>
          <dgm:resizeHandles val="exact"/>
        </dgm:presLayoutVars>
      </dgm:prSet>
      <dgm:spPr/>
    </dgm:pt>
    <dgm:pt modelId="{E9BF6EE0-313C-4D42-A16A-3D6D945B17E9}" type="pres">
      <dgm:prSet presAssocID="{C4749061-E674-45EA-82E9-BD6DA888FF25}" presName="compNode" presStyleCnt="0"/>
      <dgm:spPr/>
    </dgm:pt>
    <dgm:pt modelId="{633BB6AC-45B7-4F9F-B7D4-48E4E3908F94}" type="pres">
      <dgm:prSet presAssocID="{C4749061-E674-45EA-82E9-BD6DA888FF25}" presName="iconBgRect" presStyleLbl="bgShp" presStyleIdx="0" presStyleCnt="2"/>
      <dgm:spPr>
        <a:prstGeom prst="round2DiagRect">
          <a:avLst>
            <a:gd name="adj1" fmla="val 29727"/>
            <a:gd name="adj2" fmla="val 0"/>
          </a:avLst>
        </a:prstGeom>
      </dgm:spPr>
    </dgm:pt>
    <dgm:pt modelId="{A071CE1C-03E0-4006-A119-79CA224A1950}" type="pres">
      <dgm:prSet presAssocID="{C4749061-E674-45EA-82E9-BD6DA888FF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661A2EE8-D7B3-4D8E-9A80-EA01171D316B}" type="pres">
      <dgm:prSet presAssocID="{C4749061-E674-45EA-82E9-BD6DA888FF25}" presName="spaceRect" presStyleCnt="0"/>
      <dgm:spPr/>
    </dgm:pt>
    <dgm:pt modelId="{7C93015A-5B54-47CE-AAD5-3026B32101A3}" type="pres">
      <dgm:prSet presAssocID="{C4749061-E674-45EA-82E9-BD6DA888FF25}" presName="textRect" presStyleLbl="revTx" presStyleIdx="0" presStyleCnt="2" custScaleX="131186">
        <dgm:presLayoutVars>
          <dgm:chMax val="1"/>
          <dgm:chPref val="1"/>
        </dgm:presLayoutVars>
      </dgm:prSet>
      <dgm:spPr/>
    </dgm:pt>
    <dgm:pt modelId="{3153B5A3-2C93-42B3-8819-EE56D1AFD902}" type="pres">
      <dgm:prSet presAssocID="{BDFC4C83-5B84-4B1D-9C49-93979F117296}" presName="sibTrans" presStyleCnt="0"/>
      <dgm:spPr/>
    </dgm:pt>
    <dgm:pt modelId="{9E155705-FABC-4EA5-AE6A-5ECA0786EEFA}" type="pres">
      <dgm:prSet presAssocID="{74BCC6E4-4A61-4D32-9C45-637E14D44E6A}" presName="compNode" presStyleCnt="0"/>
      <dgm:spPr/>
    </dgm:pt>
    <dgm:pt modelId="{F3B1055D-6CD8-47BB-A408-1FF5BF2705F9}" type="pres">
      <dgm:prSet presAssocID="{74BCC6E4-4A61-4D32-9C45-637E14D44E6A}" presName="iconBgRect" presStyleLbl="bgShp" presStyleIdx="1" presStyleCnt="2"/>
      <dgm:spPr>
        <a:prstGeom prst="round2DiagRect">
          <a:avLst>
            <a:gd name="adj1" fmla="val 29727"/>
            <a:gd name="adj2" fmla="val 0"/>
          </a:avLst>
        </a:prstGeom>
      </dgm:spPr>
    </dgm:pt>
    <dgm:pt modelId="{5604464E-F09B-460C-A318-DF1016D896F6}" type="pres">
      <dgm:prSet presAssocID="{74BCC6E4-4A61-4D32-9C45-637E14D44E6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Lock"/>
        </a:ext>
      </dgm:extLst>
    </dgm:pt>
    <dgm:pt modelId="{E63E039A-0051-4D30-9C3C-C7D5C94A0926}" type="pres">
      <dgm:prSet presAssocID="{74BCC6E4-4A61-4D32-9C45-637E14D44E6A}" presName="spaceRect" presStyleCnt="0"/>
      <dgm:spPr/>
    </dgm:pt>
    <dgm:pt modelId="{01ABA699-E24D-4745-943C-0F8799335610}" type="pres">
      <dgm:prSet presAssocID="{74BCC6E4-4A61-4D32-9C45-637E14D44E6A}" presName="textRect" presStyleLbl="revTx" presStyleIdx="1" presStyleCnt="2" custScaleX="148050">
        <dgm:presLayoutVars>
          <dgm:chMax val="1"/>
          <dgm:chPref val="1"/>
        </dgm:presLayoutVars>
      </dgm:prSet>
      <dgm:spPr/>
    </dgm:pt>
  </dgm:ptLst>
  <dgm:cxnLst>
    <dgm:cxn modelId="{FC405A4D-D75A-4152-A213-55BA1F1F488B}" srcId="{EFBBBDBD-D078-4DE3-8E43-9030F17800B5}" destId="{74BCC6E4-4A61-4D32-9C45-637E14D44E6A}" srcOrd="1" destOrd="0" parTransId="{AAFDF3F0-C1E0-4575-8B42-539ABE2AEAAD}" sibTransId="{1F58B5E9-2A4E-40F0-8B52-A68BFFD6C998}"/>
    <dgm:cxn modelId="{B6E11959-D8F0-4BEE-841C-30FB696E2B9D}" type="presOf" srcId="{EFBBBDBD-D078-4DE3-8E43-9030F17800B5}" destId="{2ED5023C-CCE9-4D1E-8201-0FCA57B145A0}" srcOrd="0" destOrd="0" presId="urn:microsoft.com/office/officeart/2018/5/layout/IconLeafLabelList"/>
    <dgm:cxn modelId="{EAFE08E7-3803-43FC-926C-9EA24B9CF39D}" type="presOf" srcId="{C4749061-E674-45EA-82E9-BD6DA888FF25}" destId="{7C93015A-5B54-47CE-AAD5-3026B32101A3}" srcOrd="0" destOrd="0" presId="urn:microsoft.com/office/officeart/2018/5/layout/IconLeafLabelList"/>
    <dgm:cxn modelId="{8D93C1ED-54DC-42D3-BA7C-1CC86591E0E4}" srcId="{EFBBBDBD-D078-4DE3-8E43-9030F17800B5}" destId="{C4749061-E674-45EA-82E9-BD6DA888FF25}" srcOrd="0" destOrd="0" parTransId="{C4887A86-8C86-4657-91BF-E1BE17525195}" sibTransId="{BDFC4C83-5B84-4B1D-9C49-93979F117296}"/>
    <dgm:cxn modelId="{0BFD86F5-7422-4412-B2EB-6132ADED38A1}" type="presOf" srcId="{74BCC6E4-4A61-4D32-9C45-637E14D44E6A}" destId="{01ABA699-E24D-4745-943C-0F8799335610}" srcOrd="0" destOrd="0" presId="urn:microsoft.com/office/officeart/2018/5/layout/IconLeafLabelList"/>
    <dgm:cxn modelId="{9C068F68-75DC-4543-9BCE-E515EF0B86CF}" type="presParOf" srcId="{2ED5023C-CCE9-4D1E-8201-0FCA57B145A0}" destId="{E9BF6EE0-313C-4D42-A16A-3D6D945B17E9}" srcOrd="0" destOrd="0" presId="urn:microsoft.com/office/officeart/2018/5/layout/IconLeafLabelList"/>
    <dgm:cxn modelId="{930A2589-0358-4128-BBD1-E514DAB06346}" type="presParOf" srcId="{E9BF6EE0-313C-4D42-A16A-3D6D945B17E9}" destId="{633BB6AC-45B7-4F9F-B7D4-48E4E3908F94}" srcOrd="0" destOrd="0" presId="urn:microsoft.com/office/officeart/2018/5/layout/IconLeafLabelList"/>
    <dgm:cxn modelId="{5F0C7E82-421C-4644-AFBB-E332789EA845}" type="presParOf" srcId="{E9BF6EE0-313C-4D42-A16A-3D6D945B17E9}" destId="{A071CE1C-03E0-4006-A119-79CA224A1950}" srcOrd="1" destOrd="0" presId="urn:microsoft.com/office/officeart/2018/5/layout/IconLeafLabelList"/>
    <dgm:cxn modelId="{E8A46060-63A5-4663-B4E1-7E830E3E1C49}" type="presParOf" srcId="{E9BF6EE0-313C-4D42-A16A-3D6D945B17E9}" destId="{661A2EE8-D7B3-4D8E-9A80-EA01171D316B}" srcOrd="2" destOrd="0" presId="urn:microsoft.com/office/officeart/2018/5/layout/IconLeafLabelList"/>
    <dgm:cxn modelId="{BDC01253-C6CB-4B50-8F4B-10672DDB7EDF}" type="presParOf" srcId="{E9BF6EE0-313C-4D42-A16A-3D6D945B17E9}" destId="{7C93015A-5B54-47CE-AAD5-3026B32101A3}" srcOrd="3" destOrd="0" presId="urn:microsoft.com/office/officeart/2018/5/layout/IconLeafLabelList"/>
    <dgm:cxn modelId="{BDC5C4CF-88C2-449B-BB56-BABF9CCCC2E3}" type="presParOf" srcId="{2ED5023C-CCE9-4D1E-8201-0FCA57B145A0}" destId="{3153B5A3-2C93-42B3-8819-EE56D1AFD902}" srcOrd="1" destOrd="0" presId="urn:microsoft.com/office/officeart/2018/5/layout/IconLeafLabelList"/>
    <dgm:cxn modelId="{DFC7C1DE-527B-4B87-AA18-9BFEAB5B03E2}" type="presParOf" srcId="{2ED5023C-CCE9-4D1E-8201-0FCA57B145A0}" destId="{9E155705-FABC-4EA5-AE6A-5ECA0786EEFA}" srcOrd="2" destOrd="0" presId="urn:microsoft.com/office/officeart/2018/5/layout/IconLeafLabelList"/>
    <dgm:cxn modelId="{9E53F5C3-36FB-4C63-B2DF-C9D29E6024EC}" type="presParOf" srcId="{9E155705-FABC-4EA5-AE6A-5ECA0786EEFA}" destId="{F3B1055D-6CD8-47BB-A408-1FF5BF2705F9}" srcOrd="0" destOrd="0" presId="urn:microsoft.com/office/officeart/2018/5/layout/IconLeafLabelList"/>
    <dgm:cxn modelId="{9851931C-3E7D-4BE6-A120-7D09EE14B38F}" type="presParOf" srcId="{9E155705-FABC-4EA5-AE6A-5ECA0786EEFA}" destId="{5604464E-F09B-460C-A318-DF1016D896F6}" srcOrd="1" destOrd="0" presId="urn:microsoft.com/office/officeart/2018/5/layout/IconLeafLabelList"/>
    <dgm:cxn modelId="{EC4D195A-B3B7-4901-89DA-F19209425DBD}" type="presParOf" srcId="{9E155705-FABC-4EA5-AE6A-5ECA0786EEFA}" destId="{E63E039A-0051-4D30-9C3C-C7D5C94A0926}" srcOrd="2" destOrd="0" presId="urn:microsoft.com/office/officeart/2018/5/layout/IconLeafLabelList"/>
    <dgm:cxn modelId="{1E7B3DBB-33B0-47D6-AAA1-06238EEA8CB9}" type="presParOf" srcId="{9E155705-FABC-4EA5-AE6A-5ECA0786EEFA}" destId="{01ABA699-E24D-4745-943C-0F879933561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ACE21E-D02F-4A94-8D23-884BC083509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7850964-80E8-4058-9102-63737A11F455}">
      <dgm:prSet/>
      <dgm:spPr/>
      <dgm:t>
        <a:bodyPr/>
        <a:lstStyle/>
        <a:p>
          <a:r>
            <a:rPr lang="en-GB" dirty="0"/>
            <a:t>Compassion Focused Therapy (CFT) is a, therapeutic approach developed by Paul Gilbert that helps individuals manage high shame and self-criticism by cultivating self-compassion. </a:t>
          </a:r>
          <a:endParaRPr lang="en-US" dirty="0"/>
        </a:p>
      </dgm:t>
    </dgm:pt>
    <dgm:pt modelId="{1C177B30-8CFD-4F61-A279-9E85830D469B}" type="parTrans" cxnId="{085C837A-1957-4262-9E25-DB92391DC34A}">
      <dgm:prSet/>
      <dgm:spPr/>
      <dgm:t>
        <a:bodyPr/>
        <a:lstStyle/>
        <a:p>
          <a:endParaRPr lang="en-US"/>
        </a:p>
      </dgm:t>
    </dgm:pt>
    <dgm:pt modelId="{BA69BC79-D781-43EF-BD57-0CABA74D3899}" type="sibTrans" cxnId="{085C837A-1957-4262-9E25-DB92391DC34A}">
      <dgm:prSet/>
      <dgm:spPr/>
      <dgm:t>
        <a:bodyPr/>
        <a:lstStyle/>
        <a:p>
          <a:endParaRPr lang="en-US"/>
        </a:p>
      </dgm:t>
    </dgm:pt>
    <dgm:pt modelId="{A88397AF-7466-4FFC-A832-E31CAE513AE7}">
      <dgm:prSet/>
      <dgm:spPr/>
      <dgm:t>
        <a:bodyPr/>
        <a:lstStyle/>
        <a:p>
          <a:r>
            <a:rPr lang="en-GB"/>
            <a:t>It uses techniques like mindfulness and imagery to balance emotion regulation systems, reducing anxiety and depression while fostering emotional safety.</a:t>
          </a:r>
          <a:endParaRPr lang="en-US"/>
        </a:p>
      </dgm:t>
    </dgm:pt>
    <dgm:pt modelId="{E9DA3F84-37D3-429C-8307-C1F48CA4B5EA}" type="parTrans" cxnId="{1A26F34B-63EB-485B-8441-340CFA4EC4E0}">
      <dgm:prSet/>
      <dgm:spPr/>
      <dgm:t>
        <a:bodyPr/>
        <a:lstStyle/>
        <a:p>
          <a:endParaRPr lang="en-US"/>
        </a:p>
      </dgm:t>
    </dgm:pt>
    <dgm:pt modelId="{15A84246-2DDA-468D-B067-85DAC818CC33}" type="sibTrans" cxnId="{1A26F34B-63EB-485B-8441-340CFA4EC4E0}">
      <dgm:prSet/>
      <dgm:spPr/>
      <dgm:t>
        <a:bodyPr/>
        <a:lstStyle/>
        <a:p>
          <a:endParaRPr lang="en-US"/>
        </a:p>
      </dgm:t>
    </dgm:pt>
    <dgm:pt modelId="{0B66248C-3BC9-4C5E-80F3-8A9D296B8CC7}">
      <dgm:prSet/>
      <dgm:spPr/>
      <dgm:t>
        <a:bodyPr/>
        <a:lstStyle/>
        <a:p>
          <a:r>
            <a:rPr lang="en-GB"/>
            <a:t>CFT helps individuals move from feeling threatened or self-critical to feeling safe and secure.</a:t>
          </a:r>
          <a:endParaRPr lang="en-US"/>
        </a:p>
      </dgm:t>
    </dgm:pt>
    <dgm:pt modelId="{509E3E47-2A0F-42A2-96F5-C3FFD6493AE1}" type="parTrans" cxnId="{8A615DAE-A264-4697-BB6F-47376B79F21B}">
      <dgm:prSet/>
      <dgm:spPr/>
      <dgm:t>
        <a:bodyPr/>
        <a:lstStyle/>
        <a:p>
          <a:endParaRPr lang="en-US"/>
        </a:p>
      </dgm:t>
    </dgm:pt>
    <dgm:pt modelId="{ADB05091-CDB9-409C-A017-CBEB6F014CB1}" type="sibTrans" cxnId="{8A615DAE-A264-4697-BB6F-47376B79F21B}">
      <dgm:prSet/>
      <dgm:spPr/>
      <dgm:t>
        <a:bodyPr/>
        <a:lstStyle/>
        <a:p>
          <a:endParaRPr lang="en-US"/>
        </a:p>
      </dgm:t>
    </dgm:pt>
    <dgm:pt modelId="{FE4DF345-CC4F-47B4-9DFD-D4E50545B3A2}" type="pres">
      <dgm:prSet presAssocID="{ACACE21E-D02F-4A94-8D23-884BC083509A}" presName="root" presStyleCnt="0">
        <dgm:presLayoutVars>
          <dgm:dir/>
          <dgm:resizeHandles val="exact"/>
        </dgm:presLayoutVars>
      </dgm:prSet>
      <dgm:spPr/>
    </dgm:pt>
    <dgm:pt modelId="{EA48D9BB-A5E2-45B9-867E-F8433128D42E}" type="pres">
      <dgm:prSet presAssocID="{A7850964-80E8-4058-9102-63737A11F455}" presName="compNode" presStyleCnt="0"/>
      <dgm:spPr/>
    </dgm:pt>
    <dgm:pt modelId="{3B56C83A-47B7-43BB-AA0B-41D4C5C03EE3}" type="pres">
      <dgm:prSet presAssocID="{A7850964-80E8-4058-9102-63737A11F455}" presName="bgRect" presStyleLbl="bgShp" presStyleIdx="0" presStyleCnt="3"/>
      <dgm:spPr/>
    </dgm:pt>
    <dgm:pt modelId="{91A5CF71-6CF8-47B3-B310-BA72DCAA9FEC}" type="pres">
      <dgm:prSet presAssocID="{A7850964-80E8-4058-9102-63737A11F4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BCA96C55-C143-4B0D-B2E8-5EFF375CD898}" type="pres">
      <dgm:prSet presAssocID="{A7850964-80E8-4058-9102-63737A11F455}" presName="spaceRect" presStyleCnt="0"/>
      <dgm:spPr/>
    </dgm:pt>
    <dgm:pt modelId="{9D9E60B2-A156-4DE3-9E4B-A15E0B92B66C}" type="pres">
      <dgm:prSet presAssocID="{A7850964-80E8-4058-9102-63737A11F455}" presName="parTx" presStyleLbl="revTx" presStyleIdx="0" presStyleCnt="3">
        <dgm:presLayoutVars>
          <dgm:chMax val="0"/>
          <dgm:chPref val="0"/>
        </dgm:presLayoutVars>
      </dgm:prSet>
      <dgm:spPr/>
    </dgm:pt>
    <dgm:pt modelId="{97684EAA-59F8-46BE-9B2B-56CF97890718}" type="pres">
      <dgm:prSet presAssocID="{BA69BC79-D781-43EF-BD57-0CABA74D3899}" presName="sibTrans" presStyleCnt="0"/>
      <dgm:spPr/>
    </dgm:pt>
    <dgm:pt modelId="{AFB5956A-CAA1-44A8-99F2-B165B7F28AC8}" type="pres">
      <dgm:prSet presAssocID="{A88397AF-7466-4FFC-A832-E31CAE513AE7}" presName="compNode" presStyleCnt="0"/>
      <dgm:spPr/>
    </dgm:pt>
    <dgm:pt modelId="{A22BB9CC-8410-4469-9335-A67EEFA99798}" type="pres">
      <dgm:prSet presAssocID="{A88397AF-7466-4FFC-A832-E31CAE513AE7}" presName="bgRect" presStyleLbl="bgShp" presStyleIdx="1" presStyleCnt="3"/>
      <dgm:spPr/>
    </dgm:pt>
    <dgm:pt modelId="{0BBB1C7F-1FE2-481F-BF9C-562B946801BD}" type="pres">
      <dgm:prSet presAssocID="{A88397AF-7466-4FFC-A832-E31CAE513A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E81EFBCF-D4E4-4C85-B54C-C204960986B2}" type="pres">
      <dgm:prSet presAssocID="{A88397AF-7466-4FFC-A832-E31CAE513AE7}" presName="spaceRect" presStyleCnt="0"/>
      <dgm:spPr/>
    </dgm:pt>
    <dgm:pt modelId="{19BB419C-5A6A-44F9-81CE-F3D15DEDADDD}" type="pres">
      <dgm:prSet presAssocID="{A88397AF-7466-4FFC-A832-E31CAE513AE7}" presName="parTx" presStyleLbl="revTx" presStyleIdx="1" presStyleCnt="3">
        <dgm:presLayoutVars>
          <dgm:chMax val="0"/>
          <dgm:chPref val="0"/>
        </dgm:presLayoutVars>
      </dgm:prSet>
      <dgm:spPr/>
    </dgm:pt>
    <dgm:pt modelId="{343C605A-2F3E-4E79-8C19-1A7F1BBBC1C6}" type="pres">
      <dgm:prSet presAssocID="{15A84246-2DDA-468D-B067-85DAC818CC33}" presName="sibTrans" presStyleCnt="0"/>
      <dgm:spPr/>
    </dgm:pt>
    <dgm:pt modelId="{34E34001-942F-46B6-BB2A-D91AB28FEA05}" type="pres">
      <dgm:prSet presAssocID="{0B66248C-3BC9-4C5E-80F3-8A9D296B8CC7}" presName="compNode" presStyleCnt="0"/>
      <dgm:spPr/>
    </dgm:pt>
    <dgm:pt modelId="{22AA94C3-C243-408A-B3E1-D4D38361F10F}" type="pres">
      <dgm:prSet presAssocID="{0B66248C-3BC9-4C5E-80F3-8A9D296B8CC7}" presName="bgRect" presStyleLbl="bgShp" presStyleIdx="2" presStyleCnt="3"/>
      <dgm:spPr/>
    </dgm:pt>
    <dgm:pt modelId="{906C1B68-3DF7-45EC-8668-04B30B3E051B}" type="pres">
      <dgm:prSet presAssocID="{0B66248C-3BC9-4C5E-80F3-8A9D296B8CC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vil Face Outline"/>
        </a:ext>
      </dgm:extLst>
    </dgm:pt>
    <dgm:pt modelId="{48B76306-A970-405F-8F48-7B218F963AD4}" type="pres">
      <dgm:prSet presAssocID="{0B66248C-3BC9-4C5E-80F3-8A9D296B8CC7}" presName="spaceRect" presStyleCnt="0"/>
      <dgm:spPr/>
    </dgm:pt>
    <dgm:pt modelId="{733A4BFA-DB2C-4D3A-BBE3-85C96DC98CC6}" type="pres">
      <dgm:prSet presAssocID="{0B66248C-3BC9-4C5E-80F3-8A9D296B8CC7}" presName="parTx" presStyleLbl="revTx" presStyleIdx="2" presStyleCnt="3">
        <dgm:presLayoutVars>
          <dgm:chMax val="0"/>
          <dgm:chPref val="0"/>
        </dgm:presLayoutVars>
      </dgm:prSet>
      <dgm:spPr/>
    </dgm:pt>
  </dgm:ptLst>
  <dgm:cxnLst>
    <dgm:cxn modelId="{28E93A11-50DE-4E7D-9025-D49EFCBF8FDF}" type="presOf" srcId="{0B66248C-3BC9-4C5E-80F3-8A9D296B8CC7}" destId="{733A4BFA-DB2C-4D3A-BBE3-85C96DC98CC6}" srcOrd="0" destOrd="0" presId="urn:microsoft.com/office/officeart/2018/2/layout/IconVerticalSolidList"/>
    <dgm:cxn modelId="{4EDE6E29-6D74-442B-AAEF-D79E042FF3C1}" type="presOf" srcId="{ACACE21E-D02F-4A94-8D23-884BC083509A}" destId="{FE4DF345-CC4F-47B4-9DFD-D4E50545B3A2}" srcOrd="0" destOrd="0" presId="urn:microsoft.com/office/officeart/2018/2/layout/IconVerticalSolidList"/>
    <dgm:cxn modelId="{0729A067-7890-4355-9BE0-1E536E249C62}" type="presOf" srcId="{A88397AF-7466-4FFC-A832-E31CAE513AE7}" destId="{19BB419C-5A6A-44F9-81CE-F3D15DEDADDD}" srcOrd="0" destOrd="0" presId="urn:microsoft.com/office/officeart/2018/2/layout/IconVerticalSolidList"/>
    <dgm:cxn modelId="{1A26F34B-63EB-485B-8441-340CFA4EC4E0}" srcId="{ACACE21E-D02F-4A94-8D23-884BC083509A}" destId="{A88397AF-7466-4FFC-A832-E31CAE513AE7}" srcOrd="1" destOrd="0" parTransId="{E9DA3F84-37D3-429C-8307-C1F48CA4B5EA}" sibTransId="{15A84246-2DDA-468D-B067-85DAC818CC33}"/>
    <dgm:cxn modelId="{085C837A-1957-4262-9E25-DB92391DC34A}" srcId="{ACACE21E-D02F-4A94-8D23-884BC083509A}" destId="{A7850964-80E8-4058-9102-63737A11F455}" srcOrd="0" destOrd="0" parTransId="{1C177B30-8CFD-4F61-A279-9E85830D469B}" sibTransId="{BA69BC79-D781-43EF-BD57-0CABA74D3899}"/>
    <dgm:cxn modelId="{1A4E1A8B-8E16-441D-A19D-F15ADBE83693}" type="presOf" srcId="{A7850964-80E8-4058-9102-63737A11F455}" destId="{9D9E60B2-A156-4DE3-9E4B-A15E0B92B66C}" srcOrd="0" destOrd="0" presId="urn:microsoft.com/office/officeart/2018/2/layout/IconVerticalSolidList"/>
    <dgm:cxn modelId="{8A615DAE-A264-4697-BB6F-47376B79F21B}" srcId="{ACACE21E-D02F-4A94-8D23-884BC083509A}" destId="{0B66248C-3BC9-4C5E-80F3-8A9D296B8CC7}" srcOrd="2" destOrd="0" parTransId="{509E3E47-2A0F-42A2-96F5-C3FFD6493AE1}" sibTransId="{ADB05091-CDB9-409C-A017-CBEB6F014CB1}"/>
    <dgm:cxn modelId="{91066C0D-6668-411B-907A-BD59C8D15EB3}" type="presParOf" srcId="{FE4DF345-CC4F-47B4-9DFD-D4E50545B3A2}" destId="{EA48D9BB-A5E2-45B9-867E-F8433128D42E}" srcOrd="0" destOrd="0" presId="urn:microsoft.com/office/officeart/2018/2/layout/IconVerticalSolidList"/>
    <dgm:cxn modelId="{E6C3DA24-9087-4D86-AEA8-2EA4DDFA9DBA}" type="presParOf" srcId="{EA48D9BB-A5E2-45B9-867E-F8433128D42E}" destId="{3B56C83A-47B7-43BB-AA0B-41D4C5C03EE3}" srcOrd="0" destOrd="0" presId="urn:microsoft.com/office/officeart/2018/2/layout/IconVerticalSolidList"/>
    <dgm:cxn modelId="{D03106C5-433D-4EAF-BD93-33664191083A}" type="presParOf" srcId="{EA48D9BB-A5E2-45B9-867E-F8433128D42E}" destId="{91A5CF71-6CF8-47B3-B310-BA72DCAA9FEC}" srcOrd="1" destOrd="0" presId="urn:microsoft.com/office/officeart/2018/2/layout/IconVerticalSolidList"/>
    <dgm:cxn modelId="{546E476E-3DC8-480C-8B74-7D4E08B5DFD5}" type="presParOf" srcId="{EA48D9BB-A5E2-45B9-867E-F8433128D42E}" destId="{BCA96C55-C143-4B0D-B2E8-5EFF375CD898}" srcOrd="2" destOrd="0" presId="urn:microsoft.com/office/officeart/2018/2/layout/IconVerticalSolidList"/>
    <dgm:cxn modelId="{AE030BFC-A75A-476F-8D43-F76418939BFA}" type="presParOf" srcId="{EA48D9BB-A5E2-45B9-867E-F8433128D42E}" destId="{9D9E60B2-A156-4DE3-9E4B-A15E0B92B66C}" srcOrd="3" destOrd="0" presId="urn:microsoft.com/office/officeart/2018/2/layout/IconVerticalSolidList"/>
    <dgm:cxn modelId="{D954ECDB-8964-4ECE-93DE-A57AEED108AB}" type="presParOf" srcId="{FE4DF345-CC4F-47B4-9DFD-D4E50545B3A2}" destId="{97684EAA-59F8-46BE-9B2B-56CF97890718}" srcOrd="1" destOrd="0" presId="urn:microsoft.com/office/officeart/2018/2/layout/IconVerticalSolidList"/>
    <dgm:cxn modelId="{80186FD9-770A-4ABB-B8F3-E1F00E21C21E}" type="presParOf" srcId="{FE4DF345-CC4F-47B4-9DFD-D4E50545B3A2}" destId="{AFB5956A-CAA1-44A8-99F2-B165B7F28AC8}" srcOrd="2" destOrd="0" presId="urn:microsoft.com/office/officeart/2018/2/layout/IconVerticalSolidList"/>
    <dgm:cxn modelId="{F8718E54-0404-479D-BCFA-7CF3D61F4628}" type="presParOf" srcId="{AFB5956A-CAA1-44A8-99F2-B165B7F28AC8}" destId="{A22BB9CC-8410-4469-9335-A67EEFA99798}" srcOrd="0" destOrd="0" presId="urn:microsoft.com/office/officeart/2018/2/layout/IconVerticalSolidList"/>
    <dgm:cxn modelId="{EC3D7EE6-6FDA-4D29-9C9D-1F19CE141765}" type="presParOf" srcId="{AFB5956A-CAA1-44A8-99F2-B165B7F28AC8}" destId="{0BBB1C7F-1FE2-481F-BF9C-562B946801BD}" srcOrd="1" destOrd="0" presId="urn:microsoft.com/office/officeart/2018/2/layout/IconVerticalSolidList"/>
    <dgm:cxn modelId="{FF03A5B0-2A20-4279-9E96-D02F54F90A09}" type="presParOf" srcId="{AFB5956A-CAA1-44A8-99F2-B165B7F28AC8}" destId="{E81EFBCF-D4E4-4C85-B54C-C204960986B2}" srcOrd="2" destOrd="0" presId="urn:microsoft.com/office/officeart/2018/2/layout/IconVerticalSolidList"/>
    <dgm:cxn modelId="{D9BA38AA-5C03-41A7-BF02-8C6352E9E262}" type="presParOf" srcId="{AFB5956A-CAA1-44A8-99F2-B165B7F28AC8}" destId="{19BB419C-5A6A-44F9-81CE-F3D15DEDADDD}" srcOrd="3" destOrd="0" presId="urn:microsoft.com/office/officeart/2018/2/layout/IconVerticalSolidList"/>
    <dgm:cxn modelId="{7C80E870-DF7D-4130-8F83-C71280FCD865}" type="presParOf" srcId="{FE4DF345-CC4F-47B4-9DFD-D4E50545B3A2}" destId="{343C605A-2F3E-4E79-8C19-1A7F1BBBC1C6}" srcOrd="3" destOrd="0" presId="urn:microsoft.com/office/officeart/2018/2/layout/IconVerticalSolidList"/>
    <dgm:cxn modelId="{43AE39AB-0B6D-4BC8-91E3-06F682A5AA51}" type="presParOf" srcId="{FE4DF345-CC4F-47B4-9DFD-D4E50545B3A2}" destId="{34E34001-942F-46B6-BB2A-D91AB28FEA05}" srcOrd="4" destOrd="0" presId="urn:microsoft.com/office/officeart/2018/2/layout/IconVerticalSolidList"/>
    <dgm:cxn modelId="{538C0B91-261E-4267-AB02-80081C5C35A5}" type="presParOf" srcId="{34E34001-942F-46B6-BB2A-D91AB28FEA05}" destId="{22AA94C3-C243-408A-B3E1-D4D38361F10F}" srcOrd="0" destOrd="0" presId="urn:microsoft.com/office/officeart/2018/2/layout/IconVerticalSolidList"/>
    <dgm:cxn modelId="{D8780E5D-35AB-4F73-BC0B-F04CC0C41B16}" type="presParOf" srcId="{34E34001-942F-46B6-BB2A-D91AB28FEA05}" destId="{906C1B68-3DF7-45EC-8668-04B30B3E051B}" srcOrd="1" destOrd="0" presId="urn:microsoft.com/office/officeart/2018/2/layout/IconVerticalSolidList"/>
    <dgm:cxn modelId="{34697221-781B-49A0-B473-20214FF5033F}" type="presParOf" srcId="{34E34001-942F-46B6-BB2A-D91AB28FEA05}" destId="{48B76306-A970-405F-8F48-7B218F963AD4}" srcOrd="2" destOrd="0" presId="urn:microsoft.com/office/officeart/2018/2/layout/IconVerticalSolidList"/>
    <dgm:cxn modelId="{7424CFD8-D4EE-469A-930E-EBA294F0ADFF}" type="presParOf" srcId="{34E34001-942F-46B6-BB2A-D91AB28FEA05}" destId="{733A4BFA-DB2C-4D3A-BBE3-85C96DC98C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452FBF-D192-4259-BEBD-618245A9622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CD1A03-3C07-431B-92D8-BC957E60AE59}">
      <dgm:prSet/>
      <dgm:spPr/>
      <dgm:t>
        <a:bodyPr/>
        <a:lstStyle/>
        <a:p>
          <a:r>
            <a:rPr lang="en-GB" dirty="0"/>
            <a:t>Compassion focused therapy aims to develop a shared understanding of our ‘tricky brains’ and how they can lead us to experience strong emotions in relation to life difficulties. It will help you explore how you are coping and as a result you may:</a:t>
          </a:r>
          <a:endParaRPr lang="en-US" dirty="0"/>
        </a:p>
      </dgm:t>
    </dgm:pt>
    <dgm:pt modelId="{5E64F3DC-A4CD-4AD0-A6B7-912643438199}" type="parTrans" cxnId="{4444115A-171E-4019-9AEA-160481D71522}">
      <dgm:prSet/>
      <dgm:spPr/>
      <dgm:t>
        <a:bodyPr/>
        <a:lstStyle/>
        <a:p>
          <a:endParaRPr lang="en-US"/>
        </a:p>
      </dgm:t>
    </dgm:pt>
    <dgm:pt modelId="{7CCBF3E0-72AF-4054-8904-D7A5978AFED4}" type="sibTrans" cxnId="{4444115A-171E-4019-9AEA-160481D71522}">
      <dgm:prSet/>
      <dgm:spPr/>
      <dgm:t>
        <a:bodyPr/>
        <a:lstStyle/>
        <a:p>
          <a:endParaRPr lang="en-US"/>
        </a:p>
      </dgm:t>
    </dgm:pt>
    <dgm:pt modelId="{78C14E71-F2B1-4DF6-8DEF-131CC60999F1}">
      <dgm:prSet custT="1"/>
      <dgm:spPr/>
      <dgm:t>
        <a:bodyPr/>
        <a:lstStyle/>
        <a:p>
          <a:r>
            <a:rPr lang="en-GB" sz="2400" dirty="0"/>
            <a:t>develop new ways to encourage and support yourself in times of need</a:t>
          </a:r>
          <a:endParaRPr lang="en-US" sz="2400" dirty="0"/>
        </a:p>
      </dgm:t>
    </dgm:pt>
    <dgm:pt modelId="{DDAB1698-1D7E-49C2-B853-633115B57B36}" type="parTrans" cxnId="{D5C42848-D256-47E0-8860-394FB5A4B30A}">
      <dgm:prSet/>
      <dgm:spPr/>
      <dgm:t>
        <a:bodyPr/>
        <a:lstStyle/>
        <a:p>
          <a:endParaRPr lang="en-US"/>
        </a:p>
      </dgm:t>
    </dgm:pt>
    <dgm:pt modelId="{595CC4F2-F68F-4004-B2A5-F352CCAD71C3}" type="sibTrans" cxnId="{D5C42848-D256-47E0-8860-394FB5A4B30A}">
      <dgm:prSet/>
      <dgm:spPr/>
      <dgm:t>
        <a:bodyPr/>
        <a:lstStyle/>
        <a:p>
          <a:endParaRPr lang="en-US"/>
        </a:p>
      </dgm:t>
    </dgm:pt>
    <dgm:pt modelId="{16553977-BF94-4F28-94EB-81EFD2C146BC}">
      <dgm:prSet custT="1"/>
      <dgm:spPr/>
      <dgm:t>
        <a:bodyPr/>
        <a:lstStyle/>
        <a:p>
          <a:r>
            <a:rPr lang="en-GB" sz="2400" dirty="0"/>
            <a:t>feel more able to allow others to help you</a:t>
          </a:r>
          <a:endParaRPr lang="en-US" sz="2400" dirty="0"/>
        </a:p>
      </dgm:t>
    </dgm:pt>
    <dgm:pt modelId="{76649336-E9C4-43FB-A4A9-9EE2D487491C}" type="parTrans" cxnId="{41737DE9-0FFE-4C27-BD7C-C2A686C649D4}">
      <dgm:prSet/>
      <dgm:spPr/>
      <dgm:t>
        <a:bodyPr/>
        <a:lstStyle/>
        <a:p>
          <a:endParaRPr lang="en-US"/>
        </a:p>
      </dgm:t>
    </dgm:pt>
    <dgm:pt modelId="{5A7EF1B5-3370-40A8-A094-782E75504DD8}" type="sibTrans" cxnId="{41737DE9-0FFE-4C27-BD7C-C2A686C649D4}">
      <dgm:prSet/>
      <dgm:spPr/>
      <dgm:t>
        <a:bodyPr/>
        <a:lstStyle/>
        <a:p>
          <a:endParaRPr lang="en-US"/>
        </a:p>
      </dgm:t>
    </dgm:pt>
    <dgm:pt modelId="{D7F4EEEF-0C7B-4FA3-851F-72C7859A4AD7}">
      <dgm:prSet custT="1"/>
      <dgm:spPr/>
      <dgm:t>
        <a:bodyPr/>
        <a:lstStyle/>
        <a:p>
          <a:r>
            <a:rPr lang="en-GB" sz="2400" dirty="0"/>
            <a:t>focus on your strengths and how you can carry on leading an active life</a:t>
          </a:r>
          <a:endParaRPr lang="en-US" sz="2400" dirty="0"/>
        </a:p>
      </dgm:t>
    </dgm:pt>
    <dgm:pt modelId="{A2DAEFCE-FEA5-4D06-9AD6-37981270817F}" type="parTrans" cxnId="{41DD40C1-6006-4EFF-94CF-CB4F4881CDD5}">
      <dgm:prSet/>
      <dgm:spPr/>
      <dgm:t>
        <a:bodyPr/>
        <a:lstStyle/>
        <a:p>
          <a:endParaRPr lang="en-US"/>
        </a:p>
      </dgm:t>
    </dgm:pt>
    <dgm:pt modelId="{25FCE7EA-6759-4AC6-8F15-BBFEB3BEF355}" type="sibTrans" cxnId="{41DD40C1-6006-4EFF-94CF-CB4F4881CDD5}">
      <dgm:prSet/>
      <dgm:spPr/>
      <dgm:t>
        <a:bodyPr/>
        <a:lstStyle/>
        <a:p>
          <a:endParaRPr lang="en-US"/>
        </a:p>
      </dgm:t>
    </dgm:pt>
    <dgm:pt modelId="{F8D2206D-5C4C-4F84-96D1-21BD435F0ECE}" type="pres">
      <dgm:prSet presAssocID="{25452FBF-D192-4259-BEBD-618245A9622E}" presName="root" presStyleCnt="0">
        <dgm:presLayoutVars>
          <dgm:dir/>
          <dgm:resizeHandles val="exact"/>
        </dgm:presLayoutVars>
      </dgm:prSet>
      <dgm:spPr/>
    </dgm:pt>
    <dgm:pt modelId="{03CE0AC8-6A8D-450F-9082-B4C5248BFE9D}" type="pres">
      <dgm:prSet presAssocID="{4FCD1A03-3C07-431B-92D8-BC957E60AE59}" presName="compNode" presStyleCnt="0"/>
      <dgm:spPr/>
    </dgm:pt>
    <dgm:pt modelId="{FA12D57D-8C35-413C-ACAB-D362F2FCADE3}" type="pres">
      <dgm:prSet presAssocID="{4FCD1A03-3C07-431B-92D8-BC957E60AE59}" presName="bgRect" presStyleLbl="bgShp" presStyleIdx="0" presStyleCnt="4"/>
      <dgm:spPr/>
    </dgm:pt>
    <dgm:pt modelId="{3A5B688D-D1FA-4894-930D-4F24E674E247}" type="pres">
      <dgm:prSet presAssocID="{4FCD1A03-3C07-431B-92D8-BC957E60AE5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52ECF76D-2F08-4862-98ED-7FC74D72FBAE}" type="pres">
      <dgm:prSet presAssocID="{4FCD1A03-3C07-431B-92D8-BC957E60AE59}" presName="spaceRect" presStyleCnt="0"/>
      <dgm:spPr/>
    </dgm:pt>
    <dgm:pt modelId="{C0ABB4FF-02DA-4FED-B2EE-C60E46650D47}" type="pres">
      <dgm:prSet presAssocID="{4FCD1A03-3C07-431B-92D8-BC957E60AE59}" presName="parTx" presStyleLbl="revTx" presStyleIdx="0" presStyleCnt="4">
        <dgm:presLayoutVars>
          <dgm:chMax val="0"/>
          <dgm:chPref val="0"/>
        </dgm:presLayoutVars>
      </dgm:prSet>
      <dgm:spPr/>
    </dgm:pt>
    <dgm:pt modelId="{43EA7FF1-DC71-45FF-A344-D11F0846064F}" type="pres">
      <dgm:prSet presAssocID="{7CCBF3E0-72AF-4054-8904-D7A5978AFED4}" presName="sibTrans" presStyleCnt="0"/>
      <dgm:spPr/>
    </dgm:pt>
    <dgm:pt modelId="{6CC9497F-4EF4-4AE8-8964-DEC05563D6B5}" type="pres">
      <dgm:prSet presAssocID="{78C14E71-F2B1-4DF6-8DEF-131CC60999F1}" presName="compNode" presStyleCnt="0"/>
      <dgm:spPr/>
    </dgm:pt>
    <dgm:pt modelId="{D9296EE5-BE19-4FD9-BA04-18E18D1C8E39}" type="pres">
      <dgm:prSet presAssocID="{78C14E71-F2B1-4DF6-8DEF-131CC60999F1}" presName="bgRect" presStyleLbl="bgShp" presStyleIdx="1" presStyleCnt="4"/>
      <dgm:spPr/>
    </dgm:pt>
    <dgm:pt modelId="{123AF07F-CC04-4188-80B2-B0B39C4D233B}" type="pres">
      <dgm:prSet presAssocID="{78C14E71-F2B1-4DF6-8DEF-131CC60999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290F2BF-F2E4-4556-9094-138F13DB5B2A}" type="pres">
      <dgm:prSet presAssocID="{78C14E71-F2B1-4DF6-8DEF-131CC60999F1}" presName="spaceRect" presStyleCnt="0"/>
      <dgm:spPr/>
    </dgm:pt>
    <dgm:pt modelId="{D9FB4C74-8E1F-4E55-BADA-A3C7F58FD895}" type="pres">
      <dgm:prSet presAssocID="{78C14E71-F2B1-4DF6-8DEF-131CC60999F1}" presName="parTx" presStyleLbl="revTx" presStyleIdx="1" presStyleCnt="4">
        <dgm:presLayoutVars>
          <dgm:chMax val="0"/>
          <dgm:chPref val="0"/>
        </dgm:presLayoutVars>
      </dgm:prSet>
      <dgm:spPr/>
    </dgm:pt>
    <dgm:pt modelId="{BC073D2C-3FEB-4077-87C5-366AAE586B57}" type="pres">
      <dgm:prSet presAssocID="{595CC4F2-F68F-4004-B2A5-F352CCAD71C3}" presName="sibTrans" presStyleCnt="0"/>
      <dgm:spPr/>
    </dgm:pt>
    <dgm:pt modelId="{B681844D-BD1D-4F29-BC79-D19A3D7DD802}" type="pres">
      <dgm:prSet presAssocID="{16553977-BF94-4F28-94EB-81EFD2C146BC}" presName="compNode" presStyleCnt="0"/>
      <dgm:spPr/>
    </dgm:pt>
    <dgm:pt modelId="{2DE4A462-8433-4D52-A843-2044B107E0AF}" type="pres">
      <dgm:prSet presAssocID="{16553977-BF94-4F28-94EB-81EFD2C146BC}" presName="bgRect" presStyleLbl="bgShp" presStyleIdx="2" presStyleCnt="4"/>
      <dgm:spPr/>
    </dgm:pt>
    <dgm:pt modelId="{CFC1522D-CEDD-4F5E-9D22-3D4C8CAFC323}" type="pres">
      <dgm:prSet presAssocID="{16553977-BF94-4F28-94EB-81EFD2C146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24E9508C-76C7-4469-A877-D70D71CB8BD5}" type="pres">
      <dgm:prSet presAssocID="{16553977-BF94-4F28-94EB-81EFD2C146BC}" presName="spaceRect" presStyleCnt="0"/>
      <dgm:spPr/>
    </dgm:pt>
    <dgm:pt modelId="{570C3140-5561-4CB8-A3BE-4F48EB28565B}" type="pres">
      <dgm:prSet presAssocID="{16553977-BF94-4F28-94EB-81EFD2C146BC}" presName="parTx" presStyleLbl="revTx" presStyleIdx="2" presStyleCnt="4">
        <dgm:presLayoutVars>
          <dgm:chMax val="0"/>
          <dgm:chPref val="0"/>
        </dgm:presLayoutVars>
      </dgm:prSet>
      <dgm:spPr/>
    </dgm:pt>
    <dgm:pt modelId="{3826D997-1F98-4E26-8D17-41E503E74E7C}" type="pres">
      <dgm:prSet presAssocID="{5A7EF1B5-3370-40A8-A094-782E75504DD8}" presName="sibTrans" presStyleCnt="0"/>
      <dgm:spPr/>
    </dgm:pt>
    <dgm:pt modelId="{4E940CCD-3A2A-449C-A5C2-BBC7BA816F2B}" type="pres">
      <dgm:prSet presAssocID="{D7F4EEEF-0C7B-4FA3-851F-72C7859A4AD7}" presName="compNode" presStyleCnt="0"/>
      <dgm:spPr/>
    </dgm:pt>
    <dgm:pt modelId="{7F59453C-E483-495C-B3F4-7C77F19DDE81}" type="pres">
      <dgm:prSet presAssocID="{D7F4EEEF-0C7B-4FA3-851F-72C7859A4AD7}" presName="bgRect" presStyleLbl="bgShp" presStyleIdx="3" presStyleCnt="4"/>
      <dgm:spPr/>
    </dgm:pt>
    <dgm:pt modelId="{16910F9A-334E-4F5F-B9D3-F0E2A4E58CF2}" type="pres">
      <dgm:prSet presAssocID="{D7F4EEEF-0C7B-4FA3-851F-72C7859A4AD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umbbell"/>
        </a:ext>
      </dgm:extLst>
    </dgm:pt>
    <dgm:pt modelId="{5EF417FF-7AA0-4E3D-8755-ED96F24B7AB7}" type="pres">
      <dgm:prSet presAssocID="{D7F4EEEF-0C7B-4FA3-851F-72C7859A4AD7}" presName="spaceRect" presStyleCnt="0"/>
      <dgm:spPr/>
    </dgm:pt>
    <dgm:pt modelId="{35EB910A-5355-4661-80AB-3AB225D2BA5C}" type="pres">
      <dgm:prSet presAssocID="{D7F4EEEF-0C7B-4FA3-851F-72C7859A4AD7}" presName="parTx" presStyleLbl="revTx" presStyleIdx="3" presStyleCnt="4">
        <dgm:presLayoutVars>
          <dgm:chMax val="0"/>
          <dgm:chPref val="0"/>
        </dgm:presLayoutVars>
      </dgm:prSet>
      <dgm:spPr/>
    </dgm:pt>
  </dgm:ptLst>
  <dgm:cxnLst>
    <dgm:cxn modelId="{FA1CC212-8BC6-4781-9DE7-9DC8F2DAC5FC}" type="presOf" srcId="{78C14E71-F2B1-4DF6-8DEF-131CC60999F1}" destId="{D9FB4C74-8E1F-4E55-BADA-A3C7F58FD895}" srcOrd="0" destOrd="0" presId="urn:microsoft.com/office/officeart/2018/2/layout/IconVerticalSolidList"/>
    <dgm:cxn modelId="{3340805E-3B92-43E4-88E7-2EC27D81F920}" type="presOf" srcId="{D7F4EEEF-0C7B-4FA3-851F-72C7859A4AD7}" destId="{35EB910A-5355-4661-80AB-3AB225D2BA5C}" srcOrd="0" destOrd="0" presId="urn:microsoft.com/office/officeart/2018/2/layout/IconVerticalSolidList"/>
    <dgm:cxn modelId="{D5C42848-D256-47E0-8860-394FB5A4B30A}" srcId="{25452FBF-D192-4259-BEBD-618245A9622E}" destId="{78C14E71-F2B1-4DF6-8DEF-131CC60999F1}" srcOrd="1" destOrd="0" parTransId="{DDAB1698-1D7E-49C2-B853-633115B57B36}" sibTransId="{595CC4F2-F68F-4004-B2A5-F352CCAD71C3}"/>
    <dgm:cxn modelId="{4444115A-171E-4019-9AEA-160481D71522}" srcId="{25452FBF-D192-4259-BEBD-618245A9622E}" destId="{4FCD1A03-3C07-431B-92D8-BC957E60AE59}" srcOrd="0" destOrd="0" parTransId="{5E64F3DC-A4CD-4AD0-A6B7-912643438199}" sibTransId="{7CCBF3E0-72AF-4054-8904-D7A5978AFED4}"/>
    <dgm:cxn modelId="{006951B4-C73B-4F3E-B14F-4E07C7B1B6AC}" type="presOf" srcId="{16553977-BF94-4F28-94EB-81EFD2C146BC}" destId="{570C3140-5561-4CB8-A3BE-4F48EB28565B}" srcOrd="0" destOrd="0" presId="urn:microsoft.com/office/officeart/2018/2/layout/IconVerticalSolidList"/>
    <dgm:cxn modelId="{41DD40C1-6006-4EFF-94CF-CB4F4881CDD5}" srcId="{25452FBF-D192-4259-BEBD-618245A9622E}" destId="{D7F4EEEF-0C7B-4FA3-851F-72C7859A4AD7}" srcOrd="3" destOrd="0" parTransId="{A2DAEFCE-FEA5-4D06-9AD6-37981270817F}" sibTransId="{25FCE7EA-6759-4AC6-8F15-BBFEB3BEF355}"/>
    <dgm:cxn modelId="{C7C450C3-818F-4BB7-BC37-B4EB49FD65DD}" type="presOf" srcId="{25452FBF-D192-4259-BEBD-618245A9622E}" destId="{F8D2206D-5C4C-4F84-96D1-21BD435F0ECE}" srcOrd="0" destOrd="0" presId="urn:microsoft.com/office/officeart/2018/2/layout/IconVerticalSolidList"/>
    <dgm:cxn modelId="{54EF48E5-7C93-4622-ADFF-71C8B8956397}" type="presOf" srcId="{4FCD1A03-3C07-431B-92D8-BC957E60AE59}" destId="{C0ABB4FF-02DA-4FED-B2EE-C60E46650D47}" srcOrd="0" destOrd="0" presId="urn:microsoft.com/office/officeart/2018/2/layout/IconVerticalSolidList"/>
    <dgm:cxn modelId="{41737DE9-0FFE-4C27-BD7C-C2A686C649D4}" srcId="{25452FBF-D192-4259-BEBD-618245A9622E}" destId="{16553977-BF94-4F28-94EB-81EFD2C146BC}" srcOrd="2" destOrd="0" parTransId="{76649336-E9C4-43FB-A4A9-9EE2D487491C}" sibTransId="{5A7EF1B5-3370-40A8-A094-782E75504DD8}"/>
    <dgm:cxn modelId="{499D49E5-CB9F-441A-9F00-47B7B034B178}" type="presParOf" srcId="{F8D2206D-5C4C-4F84-96D1-21BD435F0ECE}" destId="{03CE0AC8-6A8D-450F-9082-B4C5248BFE9D}" srcOrd="0" destOrd="0" presId="urn:microsoft.com/office/officeart/2018/2/layout/IconVerticalSolidList"/>
    <dgm:cxn modelId="{995EB747-3A03-4BA4-92C9-E1BDF20DBAAA}" type="presParOf" srcId="{03CE0AC8-6A8D-450F-9082-B4C5248BFE9D}" destId="{FA12D57D-8C35-413C-ACAB-D362F2FCADE3}" srcOrd="0" destOrd="0" presId="urn:microsoft.com/office/officeart/2018/2/layout/IconVerticalSolidList"/>
    <dgm:cxn modelId="{DBB256A8-69E4-49F9-9860-665F6950BE3E}" type="presParOf" srcId="{03CE0AC8-6A8D-450F-9082-B4C5248BFE9D}" destId="{3A5B688D-D1FA-4894-930D-4F24E674E247}" srcOrd="1" destOrd="0" presId="urn:microsoft.com/office/officeart/2018/2/layout/IconVerticalSolidList"/>
    <dgm:cxn modelId="{FAA6039F-860C-43E0-8ACD-EB1BEB791C12}" type="presParOf" srcId="{03CE0AC8-6A8D-450F-9082-B4C5248BFE9D}" destId="{52ECF76D-2F08-4862-98ED-7FC74D72FBAE}" srcOrd="2" destOrd="0" presId="urn:microsoft.com/office/officeart/2018/2/layout/IconVerticalSolidList"/>
    <dgm:cxn modelId="{5096BBA0-DD03-46E8-B569-06AEA9023213}" type="presParOf" srcId="{03CE0AC8-6A8D-450F-9082-B4C5248BFE9D}" destId="{C0ABB4FF-02DA-4FED-B2EE-C60E46650D47}" srcOrd="3" destOrd="0" presId="urn:microsoft.com/office/officeart/2018/2/layout/IconVerticalSolidList"/>
    <dgm:cxn modelId="{01CC22E8-AC63-42C9-AAD3-E31E3E63D7F8}" type="presParOf" srcId="{F8D2206D-5C4C-4F84-96D1-21BD435F0ECE}" destId="{43EA7FF1-DC71-45FF-A344-D11F0846064F}" srcOrd="1" destOrd="0" presId="urn:microsoft.com/office/officeart/2018/2/layout/IconVerticalSolidList"/>
    <dgm:cxn modelId="{57CE8572-3408-4010-8EA1-213A0DB01C3A}" type="presParOf" srcId="{F8D2206D-5C4C-4F84-96D1-21BD435F0ECE}" destId="{6CC9497F-4EF4-4AE8-8964-DEC05563D6B5}" srcOrd="2" destOrd="0" presId="urn:microsoft.com/office/officeart/2018/2/layout/IconVerticalSolidList"/>
    <dgm:cxn modelId="{A17FF882-9D6F-457D-86EA-A33E13135F18}" type="presParOf" srcId="{6CC9497F-4EF4-4AE8-8964-DEC05563D6B5}" destId="{D9296EE5-BE19-4FD9-BA04-18E18D1C8E39}" srcOrd="0" destOrd="0" presId="urn:microsoft.com/office/officeart/2018/2/layout/IconVerticalSolidList"/>
    <dgm:cxn modelId="{747D08EB-093D-4F28-9042-54041C334DDA}" type="presParOf" srcId="{6CC9497F-4EF4-4AE8-8964-DEC05563D6B5}" destId="{123AF07F-CC04-4188-80B2-B0B39C4D233B}" srcOrd="1" destOrd="0" presId="urn:microsoft.com/office/officeart/2018/2/layout/IconVerticalSolidList"/>
    <dgm:cxn modelId="{5C6FFF07-2A7C-4617-B652-16D31AEB0991}" type="presParOf" srcId="{6CC9497F-4EF4-4AE8-8964-DEC05563D6B5}" destId="{2290F2BF-F2E4-4556-9094-138F13DB5B2A}" srcOrd="2" destOrd="0" presId="urn:microsoft.com/office/officeart/2018/2/layout/IconVerticalSolidList"/>
    <dgm:cxn modelId="{FE27239C-1F94-43EC-9517-069C9684CE7B}" type="presParOf" srcId="{6CC9497F-4EF4-4AE8-8964-DEC05563D6B5}" destId="{D9FB4C74-8E1F-4E55-BADA-A3C7F58FD895}" srcOrd="3" destOrd="0" presId="urn:microsoft.com/office/officeart/2018/2/layout/IconVerticalSolidList"/>
    <dgm:cxn modelId="{A1D30157-FB76-4D55-BF2C-9A72C2468D3C}" type="presParOf" srcId="{F8D2206D-5C4C-4F84-96D1-21BD435F0ECE}" destId="{BC073D2C-3FEB-4077-87C5-366AAE586B57}" srcOrd="3" destOrd="0" presId="urn:microsoft.com/office/officeart/2018/2/layout/IconVerticalSolidList"/>
    <dgm:cxn modelId="{45F0F915-E8A7-40D4-8E29-5A68E655DC11}" type="presParOf" srcId="{F8D2206D-5C4C-4F84-96D1-21BD435F0ECE}" destId="{B681844D-BD1D-4F29-BC79-D19A3D7DD802}" srcOrd="4" destOrd="0" presId="urn:microsoft.com/office/officeart/2018/2/layout/IconVerticalSolidList"/>
    <dgm:cxn modelId="{244B282B-9576-4202-897E-C7CC75118AF9}" type="presParOf" srcId="{B681844D-BD1D-4F29-BC79-D19A3D7DD802}" destId="{2DE4A462-8433-4D52-A843-2044B107E0AF}" srcOrd="0" destOrd="0" presId="urn:microsoft.com/office/officeart/2018/2/layout/IconVerticalSolidList"/>
    <dgm:cxn modelId="{1F42ED58-C999-4267-AF00-6318B157D845}" type="presParOf" srcId="{B681844D-BD1D-4F29-BC79-D19A3D7DD802}" destId="{CFC1522D-CEDD-4F5E-9D22-3D4C8CAFC323}" srcOrd="1" destOrd="0" presId="urn:microsoft.com/office/officeart/2018/2/layout/IconVerticalSolidList"/>
    <dgm:cxn modelId="{611436BA-EF10-4191-B380-A40E3B976A46}" type="presParOf" srcId="{B681844D-BD1D-4F29-BC79-D19A3D7DD802}" destId="{24E9508C-76C7-4469-A877-D70D71CB8BD5}" srcOrd="2" destOrd="0" presId="urn:microsoft.com/office/officeart/2018/2/layout/IconVerticalSolidList"/>
    <dgm:cxn modelId="{3A4ED257-80DB-443E-B140-2EE126FAEAE5}" type="presParOf" srcId="{B681844D-BD1D-4F29-BC79-D19A3D7DD802}" destId="{570C3140-5561-4CB8-A3BE-4F48EB28565B}" srcOrd="3" destOrd="0" presId="urn:microsoft.com/office/officeart/2018/2/layout/IconVerticalSolidList"/>
    <dgm:cxn modelId="{FE2BA3CE-497B-4051-BBEB-CD38C4E69044}" type="presParOf" srcId="{F8D2206D-5C4C-4F84-96D1-21BD435F0ECE}" destId="{3826D997-1F98-4E26-8D17-41E503E74E7C}" srcOrd="5" destOrd="0" presId="urn:microsoft.com/office/officeart/2018/2/layout/IconVerticalSolidList"/>
    <dgm:cxn modelId="{F43692DA-B37F-46F9-941A-F00DD194712F}" type="presParOf" srcId="{F8D2206D-5C4C-4F84-96D1-21BD435F0ECE}" destId="{4E940CCD-3A2A-449C-A5C2-BBC7BA816F2B}" srcOrd="6" destOrd="0" presId="urn:microsoft.com/office/officeart/2018/2/layout/IconVerticalSolidList"/>
    <dgm:cxn modelId="{BD5BA324-280F-4317-9B31-D634E30FD4CC}" type="presParOf" srcId="{4E940CCD-3A2A-449C-A5C2-BBC7BA816F2B}" destId="{7F59453C-E483-495C-B3F4-7C77F19DDE81}" srcOrd="0" destOrd="0" presId="urn:microsoft.com/office/officeart/2018/2/layout/IconVerticalSolidList"/>
    <dgm:cxn modelId="{9BB7D6E0-4422-4C15-B6A1-3087043AB52A}" type="presParOf" srcId="{4E940CCD-3A2A-449C-A5C2-BBC7BA816F2B}" destId="{16910F9A-334E-4F5F-B9D3-F0E2A4E58CF2}" srcOrd="1" destOrd="0" presId="urn:microsoft.com/office/officeart/2018/2/layout/IconVerticalSolidList"/>
    <dgm:cxn modelId="{B94BCE6F-E80F-4977-8B11-63A357E1AE32}" type="presParOf" srcId="{4E940CCD-3A2A-449C-A5C2-BBC7BA816F2B}" destId="{5EF417FF-7AA0-4E3D-8755-ED96F24B7AB7}" srcOrd="2" destOrd="0" presId="urn:microsoft.com/office/officeart/2018/2/layout/IconVerticalSolidList"/>
    <dgm:cxn modelId="{06C61321-51DA-421D-82CC-738C6B112C64}" type="presParOf" srcId="{4E940CCD-3A2A-449C-A5C2-BBC7BA816F2B}" destId="{35EB910A-5355-4661-80AB-3AB225D2BA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1B0527-C173-4964-8FFC-2986AEC6289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575F7C3-75EA-490B-B96B-C9D27F979E47}">
      <dgm:prSet/>
      <dgm:spPr/>
      <dgm:t>
        <a:bodyPr/>
        <a:lstStyle/>
        <a:p>
          <a:r>
            <a:rPr lang="en-GB"/>
            <a:t>CFT is </a:t>
          </a:r>
          <a:r>
            <a:rPr lang="en-GB" b="1"/>
            <a:t>integrative</a:t>
          </a:r>
          <a:r>
            <a:rPr lang="en-GB"/>
            <a:t>, drawing from Cognitive Behavioural Therapy, Evolutionary psychology, Attachment theory, Neuroscience, Buddhist psychology and mindfulness.</a:t>
          </a:r>
          <a:endParaRPr lang="en-US"/>
        </a:p>
      </dgm:t>
    </dgm:pt>
    <dgm:pt modelId="{8E5F7C5D-D889-4D18-ADAD-25E82C96294B}" type="parTrans" cxnId="{47433E51-4C75-4B66-896D-437E48358D45}">
      <dgm:prSet/>
      <dgm:spPr/>
      <dgm:t>
        <a:bodyPr/>
        <a:lstStyle/>
        <a:p>
          <a:endParaRPr lang="en-US"/>
        </a:p>
      </dgm:t>
    </dgm:pt>
    <dgm:pt modelId="{137C078A-8DC4-4FF1-BFCC-5D025DD90C86}" type="sibTrans" cxnId="{47433E51-4C75-4B66-896D-437E48358D45}">
      <dgm:prSet/>
      <dgm:spPr/>
      <dgm:t>
        <a:bodyPr/>
        <a:lstStyle/>
        <a:p>
          <a:endParaRPr lang="en-US"/>
        </a:p>
      </dgm:t>
    </dgm:pt>
    <dgm:pt modelId="{A47EE5F1-1541-4792-9DB2-BCD28496D028}">
      <dgm:prSet/>
      <dgm:spPr/>
      <dgm:t>
        <a:bodyPr/>
        <a:lstStyle/>
        <a:p>
          <a:r>
            <a:rPr lang="en-GB"/>
            <a:t>Paul Gilbert’s key insight was that many people, especially those with trauma or harsh inner critics, do not benefit fully from traditional CBT because they </a:t>
          </a:r>
          <a:r>
            <a:rPr lang="en-GB" b="1"/>
            <a:t>struggle to feel safe or deserving</a:t>
          </a:r>
          <a:r>
            <a:rPr lang="en-GB"/>
            <a:t>.</a:t>
          </a:r>
          <a:endParaRPr lang="en-US"/>
        </a:p>
      </dgm:t>
    </dgm:pt>
    <dgm:pt modelId="{9D729E4D-23CC-4AFA-B4CC-1B933EC820F0}" type="parTrans" cxnId="{5B7AB981-2D7A-4438-8919-5328FBFF2F98}">
      <dgm:prSet/>
      <dgm:spPr/>
      <dgm:t>
        <a:bodyPr/>
        <a:lstStyle/>
        <a:p>
          <a:endParaRPr lang="en-US"/>
        </a:p>
      </dgm:t>
    </dgm:pt>
    <dgm:pt modelId="{31FCF4E6-97A6-441F-B3E8-5149FDE287DB}" type="sibTrans" cxnId="{5B7AB981-2D7A-4438-8919-5328FBFF2F98}">
      <dgm:prSet/>
      <dgm:spPr/>
      <dgm:t>
        <a:bodyPr/>
        <a:lstStyle/>
        <a:p>
          <a:endParaRPr lang="en-US"/>
        </a:p>
      </dgm:t>
    </dgm:pt>
    <dgm:pt modelId="{AD5BE27A-245F-4BAB-A885-DCCE3CA2678D}">
      <dgm:prSet/>
      <dgm:spPr/>
      <dgm:t>
        <a:bodyPr/>
        <a:lstStyle/>
        <a:p>
          <a:r>
            <a:rPr lang="en-GB"/>
            <a:t>The therapist serves as a "secure base" similar to a healthy attachment figure, which helps individuals develop inner compassion to calm the mind, reduce shame, and heal emotional wounds—especially when these stem from trauma or a lack of secure attachment early in life.</a:t>
          </a:r>
          <a:endParaRPr lang="en-US"/>
        </a:p>
      </dgm:t>
    </dgm:pt>
    <dgm:pt modelId="{D236109D-DF5C-4796-832B-8C93768A9615}" type="parTrans" cxnId="{1A3A1BCB-3257-465A-9686-641EB0067597}">
      <dgm:prSet/>
      <dgm:spPr/>
      <dgm:t>
        <a:bodyPr/>
        <a:lstStyle/>
        <a:p>
          <a:endParaRPr lang="en-US"/>
        </a:p>
      </dgm:t>
    </dgm:pt>
    <dgm:pt modelId="{81BCA746-1A97-449D-A346-28307ADD3BDA}" type="sibTrans" cxnId="{1A3A1BCB-3257-465A-9686-641EB0067597}">
      <dgm:prSet/>
      <dgm:spPr/>
      <dgm:t>
        <a:bodyPr/>
        <a:lstStyle/>
        <a:p>
          <a:endParaRPr lang="en-US"/>
        </a:p>
      </dgm:t>
    </dgm:pt>
    <dgm:pt modelId="{40D6E4C3-0706-436C-B8E3-A63FDAA2D0D2}" type="pres">
      <dgm:prSet presAssocID="{921B0527-C173-4964-8FFC-2986AEC62897}" presName="vert0" presStyleCnt="0">
        <dgm:presLayoutVars>
          <dgm:dir/>
          <dgm:animOne val="branch"/>
          <dgm:animLvl val="lvl"/>
        </dgm:presLayoutVars>
      </dgm:prSet>
      <dgm:spPr/>
    </dgm:pt>
    <dgm:pt modelId="{4B7FBE28-9DEC-4979-938D-510ADE670B4D}" type="pres">
      <dgm:prSet presAssocID="{3575F7C3-75EA-490B-B96B-C9D27F979E47}" presName="thickLine" presStyleLbl="alignNode1" presStyleIdx="0" presStyleCnt="3"/>
      <dgm:spPr/>
    </dgm:pt>
    <dgm:pt modelId="{91C05FCF-0F7F-4D1F-99DC-75B1EA8E8484}" type="pres">
      <dgm:prSet presAssocID="{3575F7C3-75EA-490B-B96B-C9D27F979E47}" presName="horz1" presStyleCnt="0"/>
      <dgm:spPr/>
    </dgm:pt>
    <dgm:pt modelId="{8B57163D-EF58-4EB4-B4DA-39FFCD787C0A}" type="pres">
      <dgm:prSet presAssocID="{3575F7C3-75EA-490B-B96B-C9D27F979E47}" presName="tx1" presStyleLbl="revTx" presStyleIdx="0" presStyleCnt="3"/>
      <dgm:spPr/>
    </dgm:pt>
    <dgm:pt modelId="{BB9C1635-D756-4BA3-9E40-A47D5C28BA74}" type="pres">
      <dgm:prSet presAssocID="{3575F7C3-75EA-490B-B96B-C9D27F979E47}" presName="vert1" presStyleCnt="0"/>
      <dgm:spPr/>
    </dgm:pt>
    <dgm:pt modelId="{6742283F-A506-4D44-87E1-8CAE80CBE4B5}" type="pres">
      <dgm:prSet presAssocID="{A47EE5F1-1541-4792-9DB2-BCD28496D028}" presName="thickLine" presStyleLbl="alignNode1" presStyleIdx="1" presStyleCnt="3"/>
      <dgm:spPr/>
    </dgm:pt>
    <dgm:pt modelId="{08525481-4DFB-4C62-B4D8-6C57026C04F0}" type="pres">
      <dgm:prSet presAssocID="{A47EE5F1-1541-4792-9DB2-BCD28496D028}" presName="horz1" presStyleCnt="0"/>
      <dgm:spPr/>
    </dgm:pt>
    <dgm:pt modelId="{2943484F-7CB5-4EBB-8425-15A733E44481}" type="pres">
      <dgm:prSet presAssocID="{A47EE5F1-1541-4792-9DB2-BCD28496D028}" presName="tx1" presStyleLbl="revTx" presStyleIdx="1" presStyleCnt="3"/>
      <dgm:spPr/>
    </dgm:pt>
    <dgm:pt modelId="{0051E0B4-763A-4109-9AA8-8B983448DD7E}" type="pres">
      <dgm:prSet presAssocID="{A47EE5F1-1541-4792-9DB2-BCD28496D028}" presName="vert1" presStyleCnt="0"/>
      <dgm:spPr/>
    </dgm:pt>
    <dgm:pt modelId="{72194D0F-189C-42AF-80C3-52A029A77E9C}" type="pres">
      <dgm:prSet presAssocID="{AD5BE27A-245F-4BAB-A885-DCCE3CA2678D}" presName="thickLine" presStyleLbl="alignNode1" presStyleIdx="2" presStyleCnt="3"/>
      <dgm:spPr/>
    </dgm:pt>
    <dgm:pt modelId="{72F9816D-C910-4843-93F5-FEB415E6ADF9}" type="pres">
      <dgm:prSet presAssocID="{AD5BE27A-245F-4BAB-A885-DCCE3CA2678D}" presName="horz1" presStyleCnt="0"/>
      <dgm:spPr/>
    </dgm:pt>
    <dgm:pt modelId="{70AF5ACF-6253-4875-9F52-ED13FBAAF887}" type="pres">
      <dgm:prSet presAssocID="{AD5BE27A-245F-4BAB-A885-DCCE3CA2678D}" presName="tx1" presStyleLbl="revTx" presStyleIdx="2" presStyleCnt="3"/>
      <dgm:spPr/>
    </dgm:pt>
    <dgm:pt modelId="{DC5CEEA7-6CB7-475A-91B5-278D1121C7D6}" type="pres">
      <dgm:prSet presAssocID="{AD5BE27A-245F-4BAB-A885-DCCE3CA2678D}" presName="vert1" presStyleCnt="0"/>
      <dgm:spPr/>
    </dgm:pt>
  </dgm:ptLst>
  <dgm:cxnLst>
    <dgm:cxn modelId="{08F5260A-58E6-4837-8380-BA887F039E79}" type="presOf" srcId="{AD5BE27A-245F-4BAB-A885-DCCE3CA2678D}" destId="{70AF5ACF-6253-4875-9F52-ED13FBAAF887}" srcOrd="0" destOrd="0" presId="urn:microsoft.com/office/officeart/2008/layout/LinedList"/>
    <dgm:cxn modelId="{A4E5C349-4B44-40FC-8FAE-AC1E0EA9FF99}" type="presOf" srcId="{3575F7C3-75EA-490B-B96B-C9D27F979E47}" destId="{8B57163D-EF58-4EB4-B4DA-39FFCD787C0A}" srcOrd="0" destOrd="0" presId="urn:microsoft.com/office/officeart/2008/layout/LinedList"/>
    <dgm:cxn modelId="{38ADF46E-B40B-4C49-AEEF-0A1B85AC2B6F}" type="presOf" srcId="{A47EE5F1-1541-4792-9DB2-BCD28496D028}" destId="{2943484F-7CB5-4EBB-8425-15A733E44481}" srcOrd="0" destOrd="0" presId="urn:microsoft.com/office/officeart/2008/layout/LinedList"/>
    <dgm:cxn modelId="{47433E51-4C75-4B66-896D-437E48358D45}" srcId="{921B0527-C173-4964-8FFC-2986AEC62897}" destId="{3575F7C3-75EA-490B-B96B-C9D27F979E47}" srcOrd="0" destOrd="0" parTransId="{8E5F7C5D-D889-4D18-ADAD-25E82C96294B}" sibTransId="{137C078A-8DC4-4FF1-BFCC-5D025DD90C86}"/>
    <dgm:cxn modelId="{5B7AB981-2D7A-4438-8919-5328FBFF2F98}" srcId="{921B0527-C173-4964-8FFC-2986AEC62897}" destId="{A47EE5F1-1541-4792-9DB2-BCD28496D028}" srcOrd="1" destOrd="0" parTransId="{9D729E4D-23CC-4AFA-B4CC-1B933EC820F0}" sibTransId="{31FCF4E6-97A6-441F-B3E8-5149FDE287DB}"/>
    <dgm:cxn modelId="{1A3A1BCB-3257-465A-9686-641EB0067597}" srcId="{921B0527-C173-4964-8FFC-2986AEC62897}" destId="{AD5BE27A-245F-4BAB-A885-DCCE3CA2678D}" srcOrd="2" destOrd="0" parTransId="{D236109D-DF5C-4796-832B-8C93768A9615}" sibTransId="{81BCA746-1A97-449D-A346-28307ADD3BDA}"/>
    <dgm:cxn modelId="{422643D1-CC8A-48FB-A0A5-572F44A43E1F}" type="presOf" srcId="{921B0527-C173-4964-8FFC-2986AEC62897}" destId="{40D6E4C3-0706-436C-B8E3-A63FDAA2D0D2}" srcOrd="0" destOrd="0" presId="urn:microsoft.com/office/officeart/2008/layout/LinedList"/>
    <dgm:cxn modelId="{997A0939-73C8-4892-8EAB-46F66C23CFB3}" type="presParOf" srcId="{40D6E4C3-0706-436C-B8E3-A63FDAA2D0D2}" destId="{4B7FBE28-9DEC-4979-938D-510ADE670B4D}" srcOrd="0" destOrd="0" presId="urn:microsoft.com/office/officeart/2008/layout/LinedList"/>
    <dgm:cxn modelId="{2F782B85-C714-4D22-8CB0-40F2408D11E3}" type="presParOf" srcId="{40D6E4C3-0706-436C-B8E3-A63FDAA2D0D2}" destId="{91C05FCF-0F7F-4D1F-99DC-75B1EA8E8484}" srcOrd="1" destOrd="0" presId="urn:microsoft.com/office/officeart/2008/layout/LinedList"/>
    <dgm:cxn modelId="{F06D5C0C-D024-4B4E-B344-3BD07AF812D5}" type="presParOf" srcId="{91C05FCF-0F7F-4D1F-99DC-75B1EA8E8484}" destId="{8B57163D-EF58-4EB4-B4DA-39FFCD787C0A}" srcOrd="0" destOrd="0" presId="urn:microsoft.com/office/officeart/2008/layout/LinedList"/>
    <dgm:cxn modelId="{B008C0E8-DF99-4E51-8873-F22C7BC79D7A}" type="presParOf" srcId="{91C05FCF-0F7F-4D1F-99DC-75B1EA8E8484}" destId="{BB9C1635-D756-4BA3-9E40-A47D5C28BA74}" srcOrd="1" destOrd="0" presId="urn:microsoft.com/office/officeart/2008/layout/LinedList"/>
    <dgm:cxn modelId="{53001457-4E92-4644-818E-EB266872F5C2}" type="presParOf" srcId="{40D6E4C3-0706-436C-B8E3-A63FDAA2D0D2}" destId="{6742283F-A506-4D44-87E1-8CAE80CBE4B5}" srcOrd="2" destOrd="0" presId="urn:microsoft.com/office/officeart/2008/layout/LinedList"/>
    <dgm:cxn modelId="{D8245D9E-380F-457B-9F26-DEB1283C9EFF}" type="presParOf" srcId="{40D6E4C3-0706-436C-B8E3-A63FDAA2D0D2}" destId="{08525481-4DFB-4C62-B4D8-6C57026C04F0}" srcOrd="3" destOrd="0" presId="urn:microsoft.com/office/officeart/2008/layout/LinedList"/>
    <dgm:cxn modelId="{24B8D174-2582-4BD3-BFED-E451B043CFD9}" type="presParOf" srcId="{08525481-4DFB-4C62-B4D8-6C57026C04F0}" destId="{2943484F-7CB5-4EBB-8425-15A733E44481}" srcOrd="0" destOrd="0" presId="urn:microsoft.com/office/officeart/2008/layout/LinedList"/>
    <dgm:cxn modelId="{3F9284FC-98C6-41BA-AD1D-863F3E397A65}" type="presParOf" srcId="{08525481-4DFB-4C62-B4D8-6C57026C04F0}" destId="{0051E0B4-763A-4109-9AA8-8B983448DD7E}" srcOrd="1" destOrd="0" presId="urn:microsoft.com/office/officeart/2008/layout/LinedList"/>
    <dgm:cxn modelId="{C9B6DDAD-C68B-41CD-831E-CEC5A3F8942D}" type="presParOf" srcId="{40D6E4C3-0706-436C-B8E3-A63FDAA2D0D2}" destId="{72194D0F-189C-42AF-80C3-52A029A77E9C}" srcOrd="4" destOrd="0" presId="urn:microsoft.com/office/officeart/2008/layout/LinedList"/>
    <dgm:cxn modelId="{C3D02278-68E4-4A98-B1C1-4FBB25393DD6}" type="presParOf" srcId="{40D6E4C3-0706-436C-B8E3-A63FDAA2D0D2}" destId="{72F9816D-C910-4843-93F5-FEB415E6ADF9}" srcOrd="5" destOrd="0" presId="urn:microsoft.com/office/officeart/2008/layout/LinedList"/>
    <dgm:cxn modelId="{9F84622F-167C-42C4-98FC-F3EDF37B6F97}" type="presParOf" srcId="{72F9816D-C910-4843-93F5-FEB415E6ADF9}" destId="{70AF5ACF-6253-4875-9F52-ED13FBAAF887}" srcOrd="0" destOrd="0" presId="urn:microsoft.com/office/officeart/2008/layout/LinedList"/>
    <dgm:cxn modelId="{6D12FF1D-4B16-4FE1-A911-C7F6F8B351A5}" type="presParOf" srcId="{72F9816D-C910-4843-93F5-FEB415E6ADF9}" destId="{DC5CEEA7-6CB7-475A-91B5-278D1121C7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C4EFF8-79FA-4D94-874B-8779F23B4823}"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8FE2D1E2-08F3-4510-AC50-3D2F7E81F4EC}">
      <dgm:prSet/>
      <dgm:spPr/>
      <dgm:t>
        <a:bodyPr/>
        <a:lstStyle/>
        <a:p>
          <a:r>
            <a:rPr lang="en-US" b="1" i="0" baseline="0"/>
            <a:t>Shift Perspectives:</a:t>
          </a:r>
          <a:r>
            <a:rPr lang="en-US" b="0" i="0" baseline="0"/>
            <a:t> Ask, "How would I view this situation if it were happening to a friend?".</a:t>
          </a:r>
          <a:endParaRPr lang="en-US"/>
        </a:p>
      </dgm:t>
    </dgm:pt>
    <dgm:pt modelId="{BEDE6279-078E-4DC4-8324-275598993C58}" type="parTrans" cxnId="{621EA670-3068-492B-B2D3-3B1DF2FB05AA}">
      <dgm:prSet/>
      <dgm:spPr/>
      <dgm:t>
        <a:bodyPr/>
        <a:lstStyle/>
        <a:p>
          <a:endParaRPr lang="en-US"/>
        </a:p>
      </dgm:t>
    </dgm:pt>
    <dgm:pt modelId="{8E80711F-6622-4080-ADA8-056CB38DD5C9}" type="sibTrans" cxnId="{621EA670-3068-492B-B2D3-3B1DF2FB05AA}">
      <dgm:prSet phldrT="1" phldr="0"/>
      <dgm:spPr/>
      <dgm:t>
        <a:bodyPr/>
        <a:lstStyle/>
        <a:p>
          <a:r>
            <a:rPr lang="en-US"/>
            <a:t>1</a:t>
          </a:r>
        </a:p>
      </dgm:t>
    </dgm:pt>
    <dgm:pt modelId="{A429A123-381C-4036-BC97-4161A707FA04}">
      <dgm:prSet/>
      <dgm:spPr/>
      <dgm:t>
        <a:bodyPr/>
        <a:lstStyle/>
        <a:p>
          <a:r>
            <a:rPr lang="en-US" b="1" i="0" baseline="0"/>
            <a:t>Question Self-Critique:</a:t>
          </a:r>
          <a:r>
            <a:rPr lang="en-US" b="0" i="0" baseline="0"/>
            <a:t> Rather than accepting, "I'm a failure," try, "I'm only human and I can make mistakes, just like everyone else".</a:t>
          </a:r>
          <a:endParaRPr lang="en-US"/>
        </a:p>
      </dgm:t>
    </dgm:pt>
    <dgm:pt modelId="{36FC13A6-ACF8-4B2C-9AD8-FBC1C665A2BD}" type="parTrans" cxnId="{C85D01AE-CBEC-4F56-8E3D-9856F3B0D37C}">
      <dgm:prSet/>
      <dgm:spPr/>
      <dgm:t>
        <a:bodyPr/>
        <a:lstStyle/>
        <a:p>
          <a:endParaRPr lang="en-US"/>
        </a:p>
      </dgm:t>
    </dgm:pt>
    <dgm:pt modelId="{FDD2F0BE-F5C1-4C1F-9590-746A53C3376E}" type="sibTrans" cxnId="{C85D01AE-CBEC-4F56-8E3D-9856F3B0D37C}">
      <dgm:prSet phldrT="2" phldr="0"/>
      <dgm:spPr/>
      <dgm:t>
        <a:bodyPr/>
        <a:lstStyle/>
        <a:p>
          <a:r>
            <a:rPr lang="en-US"/>
            <a:t>2</a:t>
          </a:r>
        </a:p>
      </dgm:t>
    </dgm:pt>
    <dgm:pt modelId="{8A510F8B-C70B-42C1-B401-D85356405006}">
      <dgm:prSet/>
      <dgm:spPr/>
      <dgm:t>
        <a:bodyPr/>
        <a:lstStyle/>
        <a:p>
          <a:r>
            <a:rPr lang="en-US" b="1" i="0" baseline="0"/>
            <a:t>Utilize Imagery &amp; Reasoning:</a:t>
          </a:r>
          <a:r>
            <a:rPr lang="en-US" b="0" i="0" baseline="0"/>
            <a:t> Use visualization (e.g., imagining a compassionate mentor) to foster feelings of warmth and safety, helping the mind move from a "threat" state to a "soothing" state.</a:t>
          </a:r>
          <a:endParaRPr lang="en-US"/>
        </a:p>
      </dgm:t>
    </dgm:pt>
    <dgm:pt modelId="{06B8E978-37E6-4711-AD57-DC6B3B1C5FF3}" type="parTrans" cxnId="{2128455D-A2A5-4CBE-BEA9-116244E8C494}">
      <dgm:prSet/>
      <dgm:spPr/>
      <dgm:t>
        <a:bodyPr/>
        <a:lstStyle/>
        <a:p>
          <a:endParaRPr lang="en-US"/>
        </a:p>
      </dgm:t>
    </dgm:pt>
    <dgm:pt modelId="{CCA1D22D-DCCF-4AEF-BA49-4C3118C6414C}" type="sibTrans" cxnId="{2128455D-A2A5-4CBE-BEA9-116244E8C494}">
      <dgm:prSet phldrT="3" phldr="0"/>
      <dgm:spPr/>
      <dgm:t>
        <a:bodyPr/>
        <a:lstStyle/>
        <a:p>
          <a:r>
            <a:rPr lang="en-US"/>
            <a:t>3</a:t>
          </a:r>
        </a:p>
      </dgm:t>
    </dgm:pt>
    <dgm:pt modelId="{22DCE037-FE6D-48A9-AAEF-AA17B2ADB435}" type="pres">
      <dgm:prSet presAssocID="{73C4EFF8-79FA-4D94-874B-8779F23B4823}" presName="Name0" presStyleCnt="0">
        <dgm:presLayoutVars>
          <dgm:animLvl val="lvl"/>
          <dgm:resizeHandles val="exact"/>
        </dgm:presLayoutVars>
      </dgm:prSet>
      <dgm:spPr/>
    </dgm:pt>
    <dgm:pt modelId="{599C6791-513A-4EF6-9DF4-CD526DE34E40}" type="pres">
      <dgm:prSet presAssocID="{8FE2D1E2-08F3-4510-AC50-3D2F7E81F4EC}" presName="compositeNode" presStyleCnt="0">
        <dgm:presLayoutVars>
          <dgm:bulletEnabled val="1"/>
        </dgm:presLayoutVars>
      </dgm:prSet>
      <dgm:spPr/>
    </dgm:pt>
    <dgm:pt modelId="{76BD1E1D-BD63-455D-9762-2446F6F89606}" type="pres">
      <dgm:prSet presAssocID="{8FE2D1E2-08F3-4510-AC50-3D2F7E81F4EC}" presName="bgRect" presStyleLbl="bgAccFollowNode1" presStyleIdx="0" presStyleCnt="3"/>
      <dgm:spPr/>
    </dgm:pt>
    <dgm:pt modelId="{9C52A065-09C8-4538-9A80-51E24CDC342A}" type="pres">
      <dgm:prSet presAssocID="{8E80711F-6622-4080-ADA8-056CB38DD5C9}" presName="sibTransNodeCircle" presStyleLbl="alignNode1" presStyleIdx="0" presStyleCnt="6">
        <dgm:presLayoutVars>
          <dgm:chMax val="0"/>
          <dgm:bulletEnabled/>
        </dgm:presLayoutVars>
      </dgm:prSet>
      <dgm:spPr/>
    </dgm:pt>
    <dgm:pt modelId="{7DBF0A52-6418-4A81-94CD-6436646C3B61}" type="pres">
      <dgm:prSet presAssocID="{8FE2D1E2-08F3-4510-AC50-3D2F7E81F4EC}" presName="bottomLine" presStyleLbl="alignNode1" presStyleIdx="1" presStyleCnt="6">
        <dgm:presLayoutVars/>
      </dgm:prSet>
      <dgm:spPr/>
    </dgm:pt>
    <dgm:pt modelId="{33DA21D2-1EFB-43A7-B1F1-D6F7166EDA71}" type="pres">
      <dgm:prSet presAssocID="{8FE2D1E2-08F3-4510-AC50-3D2F7E81F4EC}" presName="nodeText" presStyleLbl="bgAccFollowNode1" presStyleIdx="0" presStyleCnt="3">
        <dgm:presLayoutVars>
          <dgm:bulletEnabled val="1"/>
        </dgm:presLayoutVars>
      </dgm:prSet>
      <dgm:spPr/>
    </dgm:pt>
    <dgm:pt modelId="{B5EF8300-B6B4-4E70-AA1F-0E0242139C9E}" type="pres">
      <dgm:prSet presAssocID="{8E80711F-6622-4080-ADA8-056CB38DD5C9}" presName="sibTrans" presStyleCnt="0"/>
      <dgm:spPr/>
    </dgm:pt>
    <dgm:pt modelId="{977636AA-21BF-43CE-9D2F-7FB012FBC050}" type="pres">
      <dgm:prSet presAssocID="{A429A123-381C-4036-BC97-4161A707FA04}" presName="compositeNode" presStyleCnt="0">
        <dgm:presLayoutVars>
          <dgm:bulletEnabled val="1"/>
        </dgm:presLayoutVars>
      </dgm:prSet>
      <dgm:spPr/>
    </dgm:pt>
    <dgm:pt modelId="{89A624BB-EB78-4571-A95A-BED5A025BD64}" type="pres">
      <dgm:prSet presAssocID="{A429A123-381C-4036-BC97-4161A707FA04}" presName="bgRect" presStyleLbl="bgAccFollowNode1" presStyleIdx="1" presStyleCnt="3"/>
      <dgm:spPr/>
    </dgm:pt>
    <dgm:pt modelId="{40F8A258-4A8A-47E4-8A05-24095368AB97}" type="pres">
      <dgm:prSet presAssocID="{FDD2F0BE-F5C1-4C1F-9590-746A53C3376E}" presName="sibTransNodeCircle" presStyleLbl="alignNode1" presStyleIdx="2" presStyleCnt="6">
        <dgm:presLayoutVars>
          <dgm:chMax val="0"/>
          <dgm:bulletEnabled/>
        </dgm:presLayoutVars>
      </dgm:prSet>
      <dgm:spPr/>
    </dgm:pt>
    <dgm:pt modelId="{82094538-5FE9-49E4-A937-B20B6520129A}" type="pres">
      <dgm:prSet presAssocID="{A429A123-381C-4036-BC97-4161A707FA04}" presName="bottomLine" presStyleLbl="alignNode1" presStyleIdx="3" presStyleCnt="6">
        <dgm:presLayoutVars/>
      </dgm:prSet>
      <dgm:spPr/>
    </dgm:pt>
    <dgm:pt modelId="{6958B095-AFA2-46C7-BBEB-55E055D3E61D}" type="pres">
      <dgm:prSet presAssocID="{A429A123-381C-4036-BC97-4161A707FA04}" presName="nodeText" presStyleLbl="bgAccFollowNode1" presStyleIdx="1" presStyleCnt="3">
        <dgm:presLayoutVars>
          <dgm:bulletEnabled val="1"/>
        </dgm:presLayoutVars>
      </dgm:prSet>
      <dgm:spPr/>
    </dgm:pt>
    <dgm:pt modelId="{FE072D4B-AF0B-4246-9505-15B93310A5E9}" type="pres">
      <dgm:prSet presAssocID="{FDD2F0BE-F5C1-4C1F-9590-746A53C3376E}" presName="sibTrans" presStyleCnt="0"/>
      <dgm:spPr/>
    </dgm:pt>
    <dgm:pt modelId="{1D37AF0D-9E33-4DDB-95B1-065516D08DBF}" type="pres">
      <dgm:prSet presAssocID="{8A510F8B-C70B-42C1-B401-D85356405006}" presName="compositeNode" presStyleCnt="0">
        <dgm:presLayoutVars>
          <dgm:bulletEnabled val="1"/>
        </dgm:presLayoutVars>
      </dgm:prSet>
      <dgm:spPr/>
    </dgm:pt>
    <dgm:pt modelId="{61370AC8-5B5B-4DDB-8C06-4393171C1F3F}" type="pres">
      <dgm:prSet presAssocID="{8A510F8B-C70B-42C1-B401-D85356405006}" presName="bgRect" presStyleLbl="bgAccFollowNode1" presStyleIdx="2" presStyleCnt="3"/>
      <dgm:spPr/>
    </dgm:pt>
    <dgm:pt modelId="{9F92DD10-0D43-4587-ACD2-D090AEA7BA3A}" type="pres">
      <dgm:prSet presAssocID="{CCA1D22D-DCCF-4AEF-BA49-4C3118C6414C}" presName="sibTransNodeCircle" presStyleLbl="alignNode1" presStyleIdx="4" presStyleCnt="6">
        <dgm:presLayoutVars>
          <dgm:chMax val="0"/>
          <dgm:bulletEnabled/>
        </dgm:presLayoutVars>
      </dgm:prSet>
      <dgm:spPr/>
    </dgm:pt>
    <dgm:pt modelId="{777508AD-BB0D-407D-9DDE-E9E11907C1B8}" type="pres">
      <dgm:prSet presAssocID="{8A510F8B-C70B-42C1-B401-D85356405006}" presName="bottomLine" presStyleLbl="alignNode1" presStyleIdx="5" presStyleCnt="6">
        <dgm:presLayoutVars/>
      </dgm:prSet>
      <dgm:spPr/>
    </dgm:pt>
    <dgm:pt modelId="{561A818B-9DF6-4619-9CB5-6A1DC5D18DCF}" type="pres">
      <dgm:prSet presAssocID="{8A510F8B-C70B-42C1-B401-D85356405006}" presName="nodeText" presStyleLbl="bgAccFollowNode1" presStyleIdx="2" presStyleCnt="3">
        <dgm:presLayoutVars>
          <dgm:bulletEnabled val="1"/>
        </dgm:presLayoutVars>
      </dgm:prSet>
      <dgm:spPr/>
    </dgm:pt>
  </dgm:ptLst>
  <dgm:cxnLst>
    <dgm:cxn modelId="{8AE9BF2B-372A-43FE-83E5-CFF499EB57FC}" type="presOf" srcId="{A429A123-381C-4036-BC97-4161A707FA04}" destId="{6958B095-AFA2-46C7-BBEB-55E055D3E61D}" srcOrd="1" destOrd="0" presId="urn:microsoft.com/office/officeart/2016/7/layout/BasicLinearProcessNumbered"/>
    <dgm:cxn modelId="{EA88D03F-341F-4AD6-AAC8-2DFA13B802A4}" type="presOf" srcId="{73C4EFF8-79FA-4D94-874B-8779F23B4823}" destId="{22DCE037-FE6D-48A9-AAEF-AA17B2ADB435}" srcOrd="0" destOrd="0" presId="urn:microsoft.com/office/officeart/2016/7/layout/BasicLinearProcessNumbered"/>
    <dgm:cxn modelId="{2128455D-A2A5-4CBE-BEA9-116244E8C494}" srcId="{73C4EFF8-79FA-4D94-874B-8779F23B4823}" destId="{8A510F8B-C70B-42C1-B401-D85356405006}" srcOrd="2" destOrd="0" parTransId="{06B8E978-37E6-4711-AD57-DC6B3B1C5FF3}" sibTransId="{CCA1D22D-DCCF-4AEF-BA49-4C3118C6414C}"/>
    <dgm:cxn modelId="{40467741-5B88-4F99-8670-D2EFD5BB6CAD}" type="presOf" srcId="{8FE2D1E2-08F3-4510-AC50-3D2F7E81F4EC}" destId="{76BD1E1D-BD63-455D-9762-2446F6F89606}" srcOrd="0" destOrd="0" presId="urn:microsoft.com/office/officeart/2016/7/layout/BasicLinearProcessNumbered"/>
    <dgm:cxn modelId="{2D7E724D-4FF9-4ABE-AF55-A3B3B1619A7E}" type="presOf" srcId="{FDD2F0BE-F5C1-4C1F-9590-746A53C3376E}" destId="{40F8A258-4A8A-47E4-8A05-24095368AB97}" srcOrd="0" destOrd="0" presId="urn:microsoft.com/office/officeart/2016/7/layout/BasicLinearProcessNumbered"/>
    <dgm:cxn modelId="{621EA670-3068-492B-B2D3-3B1DF2FB05AA}" srcId="{73C4EFF8-79FA-4D94-874B-8779F23B4823}" destId="{8FE2D1E2-08F3-4510-AC50-3D2F7E81F4EC}" srcOrd="0" destOrd="0" parTransId="{BEDE6279-078E-4DC4-8324-275598993C58}" sibTransId="{8E80711F-6622-4080-ADA8-056CB38DD5C9}"/>
    <dgm:cxn modelId="{182D0675-C2D5-4867-AC07-5D67D37C2A7A}" type="presOf" srcId="{8FE2D1E2-08F3-4510-AC50-3D2F7E81F4EC}" destId="{33DA21D2-1EFB-43A7-B1F1-D6F7166EDA71}" srcOrd="1" destOrd="0" presId="urn:microsoft.com/office/officeart/2016/7/layout/BasicLinearProcessNumbered"/>
    <dgm:cxn modelId="{AE8236A4-6109-4B61-AB77-68DE3FCE8782}" type="presOf" srcId="{CCA1D22D-DCCF-4AEF-BA49-4C3118C6414C}" destId="{9F92DD10-0D43-4587-ACD2-D090AEA7BA3A}" srcOrd="0" destOrd="0" presId="urn:microsoft.com/office/officeart/2016/7/layout/BasicLinearProcessNumbered"/>
    <dgm:cxn modelId="{AB4E72AA-106E-429A-802C-7487ED268E3A}" type="presOf" srcId="{8A510F8B-C70B-42C1-B401-D85356405006}" destId="{561A818B-9DF6-4619-9CB5-6A1DC5D18DCF}" srcOrd="1" destOrd="0" presId="urn:microsoft.com/office/officeart/2016/7/layout/BasicLinearProcessNumbered"/>
    <dgm:cxn modelId="{C85D01AE-CBEC-4F56-8E3D-9856F3B0D37C}" srcId="{73C4EFF8-79FA-4D94-874B-8779F23B4823}" destId="{A429A123-381C-4036-BC97-4161A707FA04}" srcOrd="1" destOrd="0" parTransId="{36FC13A6-ACF8-4B2C-9AD8-FBC1C665A2BD}" sibTransId="{FDD2F0BE-F5C1-4C1F-9590-746A53C3376E}"/>
    <dgm:cxn modelId="{46B02DBD-8498-483A-AFE5-9AAB2E0DF3B5}" type="presOf" srcId="{8A510F8B-C70B-42C1-B401-D85356405006}" destId="{61370AC8-5B5B-4DDB-8C06-4393171C1F3F}" srcOrd="0" destOrd="0" presId="urn:microsoft.com/office/officeart/2016/7/layout/BasicLinearProcessNumbered"/>
    <dgm:cxn modelId="{B3C1AADD-6A75-4EA2-8B1C-97976D745BD0}" type="presOf" srcId="{A429A123-381C-4036-BC97-4161A707FA04}" destId="{89A624BB-EB78-4571-A95A-BED5A025BD64}" srcOrd="0" destOrd="0" presId="urn:microsoft.com/office/officeart/2016/7/layout/BasicLinearProcessNumbered"/>
    <dgm:cxn modelId="{933099F8-99BD-4B1C-9711-2D1CE1E6EE39}" type="presOf" srcId="{8E80711F-6622-4080-ADA8-056CB38DD5C9}" destId="{9C52A065-09C8-4538-9A80-51E24CDC342A}" srcOrd="0" destOrd="0" presId="urn:microsoft.com/office/officeart/2016/7/layout/BasicLinearProcessNumbered"/>
    <dgm:cxn modelId="{248F04AE-A2C2-44A8-9796-6BDBC8CD0C65}" type="presParOf" srcId="{22DCE037-FE6D-48A9-AAEF-AA17B2ADB435}" destId="{599C6791-513A-4EF6-9DF4-CD526DE34E40}" srcOrd="0" destOrd="0" presId="urn:microsoft.com/office/officeart/2016/7/layout/BasicLinearProcessNumbered"/>
    <dgm:cxn modelId="{E3E421DF-60BE-4EBA-B698-B8B367E2ED80}" type="presParOf" srcId="{599C6791-513A-4EF6-9DF4-CD526DE34E40}" destId="{76BD1E1D-BD63-455D-9762-2446F6F89606}" srcOrd="0" destOrd="0" presId="urn:microsoft.com/office/officeart/2016/7/layout/BasicLinearProcessNumbered"/>
    <dgm:cxn modelId="{076A54DE-0015-439C-B3C0-4B1386CA9308}" type="presParOf" srcId="{599C6791-513A-4EF6-9DF4-CD526DE34E40}" destId="{9C52A065-09C8-4538-9A80-51E24CDC342A}" srcOrd="1" destOrd="0" presId="urn:microsoft.com/office/officeart/2016/7/layout/BasicLinearProcessNumbered"/>
    <dgm:cxn modelId="{69F32DF1-4916-448A-92DD-CD95CB8B4BC0}" type="presParOf" srcId="{599C6791-513A-4EF6-9DF4-CD526DE34E40}" destId="{7DBF0A52-6418-4A81-94CD-6436646C3B61}" srcOrd="2" destOrd="0" presId="urn:microsoft.com/office/officeart/2016/7/layout/BasicLinearProcessNumbered"/>
    <dgm:cxn modelId="{EBAD0D89-200F-46AA-A8B6-8F64D685FD85}" type="presParOf" srcId="{599C6791-513A-4EF6-9DF4-CD526DE34E40}" destId="{33DA21D2-1EFB-43A7-B1F1-D6F7166EDA71}" srcOrd="3" destOrd="0" presId="urn:microsoft.com/office/officeart/2016/7/layout/BasicLinearProcessNumbered"/>
    <dgm:cxn modelId="{9BDF7DA6-E23D-40B0-8079-FD5D9D5C3141}" type="presParOf" srcId="{22DCE037-FE6D-48A9-AAEF-AA17B2ADB435}" destId="{B5EF8300-B6B4-4E70-AA1F-0E0242139C9E}" srcOrd="1" destOrd="0" presId="urn:microsoft.com/office/officeart/2016/7/layout/BasicLinearProcessNumbered"/>
    <dgm:cxn modelId="{6AA0BEA5-3729-4EB1-BFB9-40F9F128DE69}" type="presParOf" srcId="{22DCE037-FE6D-48A9-AAEF-AA17B2ADB435}" destId="{977636AA-21BF-43CE-9D2F-7FB012FBC050}" srcOrd="2" destOrd="0" presId="urn:microsoft.com/office/officeart/2016/7/layout/BasicLinearProcessNumbered"/>
    <dgm:cxn modelId="{CAD4BB96-1D0F-449E-AC8D-D5C019BE748F}" type="presParOf" srcId="{977636AA-21BF-43CE-9D2F-7FB012FBC050}" destId="{89A624BB-EB78-4571-A95A-BED5A025BD64}" srcOrd="0" destOrd="0" presId="urn:microsoft.com/office/officeart/2016/7/layout/BasicLinearProcessNumbered"/>
    <dgm:cxn modelId="{72988986-84B6-4F65-927D-4EEE607045B3}" type="presParOf" srcId="{977636AA-21BF-43CE-9D2F-7FB012FBC050}" destId="{40F8A258-4A8A-47E4-8A05-24095368AB97}" srcOrd="1" destOrd="0" presId="urn:microsoft.com/office/officeart/2016/7/layout/BasicLinearProcessNumbered"/>
    <dgm:cxn modelId="{2FC08866-76D1-4BD2-A8F0-6E1B3180FA0F}" type="presParOf" srcId="{977636AA-21BF-43CE-9D2F-7FB012FBC050}" destId="{82094538-5FE9-49E4-A937-B20B6520129A}" srcOrd="2" destOrd="0" presId="urn:microsoft.com/office/officeart/2016/7/layout/BasicLinearProcessNumbered"/>
    <dgm:cxn modelId="{B2B8A191-FCB2-4BCA-A17D-0783C9496F3B}" type="presParOf" srcId="{977636AA-21BF-43CE-9D2F-7FB012FBC050}" destId="{6958B095-AFA2-46C7-BBEB-55E055D3E61D}" srcOrd="3" destOrd="0" presId="urn:microsoft.com/office/officeart/2016/7/layout/BasicLinearProcessNumbered"/>
    <dgm:cxn modelId="{52945C05-C597-47F5-AB71-A0DB1D88B8D1}" type="presParOf" srcId="{22DCE037-FE6D-48A9-AAEF-AA17B2ADB435}" destId="{FE072D4B-AF0B-4246-9505-15B93310A5E9}" srcOrd="3" destOrd="0" presId="urn:microsoft.com/office/officeart/2016/7/layout/BasicLinearProcessNumbered"/>
    <dgm:cxn modelId="{A523A274-629F-47F3-9B7C-D963FAB5B3BE}" type="presParOf" srcId="{22DCE037-FE6D-48A9-AAEF-AA17B2ADB435}" destId="{1D37AF0D-9E33-4DDB-95B1-065516D08DBF}" srcOrd="4" destOrd="0" presId="urn:microsoft.com/office/officeart/2016/7/layout/BasicLinearProcessNumbered"/>
    <dgm:cxn modelId="{96EB22D5-34E5-4B48-86CC-EBA14B886D58}" type="presParOf" srcId="{1D37AF0D-9E33-4DDB-95B1-065516D08DBF}" destId="{61370AC8-5B5B-4DDB-8C06-4393171C1F3F}" srcOrd="0" destOrd="0" presId="urn:microsoft.com/office/officeart/2016/7/layout/BasicLinearProcessNumbered"/>
    <dgm:cxn modelId="{134D5465-F77F-435E-9C31-62034463E40C}" type="presParOf" srcId="{1D37AF0D-9E33-4DDB-95B1-065516D08DBF}" destId="{9F92DD10-0D43-4587-ACD2-D090AEA7BA3A}" srcOrd="1" destOrd="0" presId="urn:microsoft.com/office/officeart/2016/7/layout/BasicLinearProcessNumbered"/>
    <dgm:cxn modelId="{8D346965-8AB2-4ECA-B877-D821645A815F}" type="presParOf" srcId="{1D37AF0D-9E33-4DDB-95B1-065516D08DBF}" destId="{777508AD-BB0D-407D-9DDE-E9E11907C1B8}" srcOrd="2" destOrd="0" presId="urn:microsoft.com/office/officeart/2016/7/layout/BasicLinearProcessNumbered"/>
    <dgm:cxn modelId="{66ADEB52-17E1-413E-8B94-1ED8138FA55A}" type="presParOf" srcId="{1D37AF0D-9E33-4DDB-95B1-065516D08DBF}" destId="{561A818B-9DF6-4619-9CB5-6A1DC5D18DC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4F93C8-52D9-4438-9232-1E31E618B3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976F8F2-89F8-480B-A43B-193938EC0D21}">
      <dgm:prSet/>
      <dgm:spPr/>
      <dgm:t>
        <a:bodyPr/>
        <a:lstStyle/>
        <a:p>
          <a:r>
            <a:rPr lang="en-GB" b="1"/>
            <a:t>The "Compassionate Other":</a:t>
          </a:r>
          <a:r>
            <a:rPr lang="en-GB"/>
            <a:t> This is a mentally created figure possessing qualities like wisdom, strength, warmth, and total acceptance. It can be a real person, a fictional character, an animal, a wise old person, or a, compassionate light.</a:t>
          </a:r>
          <a:endParaRPr lang="en-US"/>
        </a:p>
      </dgm:t>
    </dgm:pt>
    <dgm:pt modelId="{C82752A3-A229-4466-A93A-3357F3CBBC5B}" type="parTrans" cxnId="{FEB70105-C17A-406D-8742-44957431059B}">
      <dgm:prSet/>
      <dgm:spPr/>
      <dgm:t>
        <a:bodyPr/>
        <a:lstStyle/>
        <a:p>
          <a:endParaRPr lang="en-US"/>
        </a:p>
      </dgm:t>
    </dgm:pt>
    <dgm:pt modelId="{316053D7-0087-4FB3-8F7D-B3A918A7E96D}" type="sibTrans" cxnId="{FEB70105-C17A-406D-8742-44957431059B}">
      <dgm:prSet/>
      <dgm:spPr/>
      <dgm:t>
        <a:bodyPr/>
        <a:lstStyle/>
        <a:p>
          <a:endParaRPr lang="en-US"/>
        </a:p>
      </dgm:t>
    </dgm:pt>
    <dgm:pt modelId="{C01706D5-4225-4450-937A-F1252461CEF0}">
      <dgm:prSet custT="1"/>
      <dgm:spPr/>
      <dgm:t>
        <a:bodyPr/>
        <a:lstStyle/>
        <a:p>
          <a:r>
            <a:rPr lang="en-GB" sz="2000" b="1" dirty="0"/>
            <a:t>Purpose:</a:t>
          </a:r>
          <a:r>
            <a:rPr lang="en-GB" sz="2000" dirty="0"/>
            <a:t> It helps individuals combat self-criticism, shame, and anxiety by replacing harsh inner voices with a soothing, supportive presence.</a:t>
          </a:r>
          <a:endParaRPr lang="en-US" sz="2000" dirty="0"/>
        </a:p>
      </dgm:t>
    </dgm:pt>
    <dgm:pt modelId="{4354DFBD-6041-4F2E-AEFB-A81AABD685D7}" type="parTrans" cxnId="{3DCBD184-0670-4540-83A3-3758B28599BD}">
      <dgm:prSet/>
      <dgm:spPr/>
      <dgm:t>
        <a:bodyPr/>
        <a:lstStyle/>
        <a:p>
          <a:endParaRPr lang="en-US"/>
        </a:p>
      </dgm:t>
    </dgm:pt>
    <dgm:pt modelId="{E8249134-86B7-4420-996C-824D5E808644}" type="sibTrans" cxnId="{3DCBD184-0670-4540-83A3-3758B28599BD}">
      <dgm:prSet/>
      <dgm:spPr/>
      <dgm:t>
        <a:bodyPr/>
        <a:lstStyle/>
        <a:p>
          <a:endParaRPr lang="en-US"/>
        </a:p>
      </dgm:t>
    </dgm:pt>
    <dgm:pt modelId="{3296FEE0-8912-49DE-8BC8-B473458063FF}">
      <dgm:prSet custT="1"/>
      <dgm:spPr/>
      <dgm:t>
        <a:bodyPr/>
        <a:lstStyle/>
        <a:p>
          <a:r>
            <a:rPr lang="en-GB" sz="2000" b="1" dirty="0"/>
            <a:t>How it Works:</a:t>
          </a:r>
          <a:r>
            <a:rPr lang="en-GB" sz="2000" dirty="0"/>
            <a:t> The practice involves visualizing this figure and focusing on their expression, voice, and presence. It often includes imagining receiving warmth or care from them.</a:t>
          </a:r>
          <a:endParaRPr lang="en-US" sz="2000" dirty="0"/>
        </a:p>
      </dgm:t>
    </dgm:pt>
    <dgm:pt modelId="{6028828A-F608-48BB-8E7B-5B0CEC2A3D14}" type="parTrans" cxnId="{85E331E3-C374-4FB9-8EAC-BF300B83C898}">
      <dgm:prSet/>
      <dgm:spPr/>
      <dgm:t>
        <a:bodyPr/>
        <a:lstStyle/>
        <a:p>
          <a:endParaRPr lang="en-US"/>
        </a:p>
      </dgm:t>
    </dgm:pt>
    <dgm:pt modelId="{53D849CE-2A81-4C19-A36A-F8090CB49E4E}" type="sibTrans" cxnId="{85E331E3-C374-4FB9-8EAC-BF300B83C898}">
      <dgm:prSet/>
      <dgm:spPr/>
      <dgm:t>
        <a:bodyPr/>
        <a:lstStyle/>
        <a:p>
          <a:endParaRPr lang="en-US"/>
        </a:p>
      </dgm:t>
    </dgm:pt>
    <dgm:pt modelId="{CE275866-9E5F-4A6E-9DEA-61044659840D}">
      <dgm:prSet custT="1"/>
      <dgm:spPr/>
      <dgm:t>
        <a:bodyPr/>
        <a:lstStyle/>
        <a:p>
          <a:r>
            <a:rPr lang="en-GB" sz="2000" b="1" dirty="0"/>
            <a:t>Sensory Integration:</a:t>
          </a:r>
          <a:r>
            <a:rPr lang="en-GB" sz="2000" dirty="0"/>
            <a:t> It is not just visual; it involves engaging multiple senses—imagining warmth (touch) or a gentle, soothing voice (sound).</a:t>
          </a:r>
          <a:endParaRPr lang="en-US" sz="2000" dirty="0"/>
        </a:p>
      </dgm:t>
    </dgm:pt>
    <dgm:pt modelId="{8BFADCDA-93E7-48D9-80AB-0ECE2F132613}" type="parTrans" cxnId="{2A5D996E-147D-4639-B1E7-23AFE67AFB49}">
      <dgm:prSet/>
      <dgm:spPr/>
      <dgm:t>
        <a:bodyPr/>
        <a:lstStyle/>
        <a:p>
          <a:endParaRPr lang="en-US"/>
        </a:p>
      </dgm:t>
    </dgm:pt>
    <dgm:pt modelId="{09184438-ABAC-4BF7-BBFC-B82F8FF3CF74}" type="sibTrans" cxnId="{2A5D996E-147D-4639-B1E7-23AFE67AFB49}">
      <dgm:prSet/>
      <dgm:spPr/>
      <dgm:t>
        <a:bodyPr/>
        <a:lstStyle/>
        <a:p>
          <a:endParaRPr lang="en-US"/>
        </a:p>
      </dgm:t>
    </dgm:pt>
    <dgm:pt modelId="{FBBB8AD8-D1B8-4379-A504-6D4D65EFC5AF}" type="pres">
      <dgm:prSet presAssocID="{3D4F93C8-52D9-4438-9232-1E31E618B3E5}" presName="linear" presStyleCnt="0">
        <dgm:presLayoutVars>
          <dgm:animLvl val="lvl"/>
          <dgm:resizeHandles val="exact"/>
        </dgm:presLayoutVars>
      </dgm:prSet>
      <dgm:spPr/>
    </dgm:pt>
    <dgm:pt modelId="{23A6BF85-B4B8-4EA6-818C-3AFFCE72730A}" type="pres">
      <dgm:prSet presAssocID="{F976F8F2-89F8-480B-A43B-193938EC0D21}" presName="parentText" presStyleLbl="node1" presStyleIdx="0" presStyleCnt="4">
        <dgm:presLayoutVars>
          <dgm:chMax val="0"/>
          <dgm:bulletEnabled val="1"/>
        </dgm:presLayoutVars>
      </dgm:prSet>
      <dgm:spPr/>
    </dgm:pt>
    <dgm:pt modelId="{B9DA528D-4461-45AA-B5F2-4B969DEBD1EC}" type="pres">
      <dgm:prSet presAssocID="{316053D7-0087-4FB3-8F7D-B3A918A7E96D}" presName="spacer" presStyleCnt="0"/>
      <dgm:spPr/>
    </dgm:pt>
    <dgm:pt modelId="{1533EFF7-31C0-4883-B379-B16100E642C3}" type="pres">
      <dgm:prSet presAssocID="{C01706D5-4225-4450-937A-F1252461CEF0}" presName="parentText" presStyleLbl="node1" presStyleIdx="1" presStyleCnt="4">
        <dgm:presLayoutVars>
          <dgm:chMax val="0"/>
          <dgm:bulletEnabled val="1"/>
        </dgm:presLayoutVars>
      </dgm:prSet>
      <dgm:spPr/>
    </dgm:pt>
    <dgm:pt modelId="{A85B3092-E55A-4897-B723-EDB59091546A}" type="pres">
      <dgm:prSet presAssocID="{E8249134-86B7-4420-996C-824D5E808644}" presName="spacer" presStyleCnt="0"/>
      <dgm:spPr/>
    </dgm:pt>
    <dgm:pt modelId="{27E21EBF-C18F-4BE0-BE76-771EB3308D8C}" type="pres">
      <dgm:prSet presAssocID="{3296FEE0-8912-49DE-8BC8-B473458063FF}" presName="parentText" presStyleLbl="node1" presStyleIdx="2" presStyleCnt="4">
        <dgm:presLayoutVars>
          <dgm:chMax val="0"/>
          <dgm:bulletEnabled val="1"/>
        </dgm:presLayoutVars>
      </dgm:prSet>
      <dgm:spPr/>
    </dgm:pt>
    <dgm:pt modelId="{1B722BAC-B21C-4690-B5DC-F0F076142EE2}" type="pres">
      <dgm:prSet presAssocID="{53D849CE-2A81-4C19-A36A-F8090CB49E4E}" presName="spacer" presStyleCnt="0"/>
      <dgm:spPr/>
    </dgm:pt>
    <dgm:pt modelId="{9F4BE6E7-EA04-4F24-A0E6-4D37A399987D}" type="pres">
      <dgm:prSet presAssocID="{CE275866-9E5F-4A6E-9DEA-61044659840D}" presName="parentText" presStyleLbl="node1" presStyleIdx="3" presStyleCnt="4">
        <dgm:presLayoutVars>
          <dgm:chMax val="0"/>
          <dgm:bulletEnabled val="1"/>
        </dgm:presLayoutVars>
      </dgm:prSet>
      <dgm:spPr/>
    </dgm:pt>
  </dgm:ptLst>
  <dgm:cxnLst>
    <dgm:cxn modelId="{FEB70105-C17A-406D-8742-44957431059B}" srcId="{3D4F93C8-52D9-4438-9232-1E31E618B3E5}" destId="{F976F8F2-89F8-480B-A43B-193938EC0D21}" srcOrd="0" destOrd="0" parTransId="{C82752A3-A229-4466-A93A-3357F3CBBC5B}" sibTransId="{316053D7-0087-4FB3-8F7D-B3A918A7E96D}"/>
    <dgm:cxn modelId="{1534AB3A-4EDE-4841-A402-B9CF513DA14D}" type="presOf" srcId="{3296FEE0-8912-49DE-8BC8-B473458063FF}" destId="{27E21EBF-C18F-4BE0-BE76-771EB3308D8C}" srcOrd="0" destOrd="0" presId="urn:microsoft.com/office/officeart/2005/8/layout/vList2"/>
    <dgm:cxn modelId="{2A5D996E-147D-4639-B1E7-23AFE67AFB49}" srcId="{3D4F93C8-52D9-4438-9232-1E31E618B3E5}" destId="{CE275866-9E5F-4A6E-9DEA-61044659840D}" srcOrd="3" destOrd="0" parTransId="{8BFADCDA-93E7-48D9-80AB-0ECE2F132613}" sibTransId="{09184438-ABAC-4BF7-BBFC-B82F8FF3CF74}"/>
    <dgm:cxn modelId="{8449B651-DCCA-4453-9D6D-118440DACB11}" type="presOf" srcId="{3D4F93C8-52D9-4438-9232-1E31E618B3E5}" destId="{FBBB8AD8-D1B8-4379-A504-6D4D65EFC5AF}" srcOrd="0" destOrd="0" presId="urn:microsoft.com/office/officeart/2005/8/layout/vList2"/>
    <dgm:cxn modelId="{B28C6980-AA10-4174-81E6-3FAF179719FD}" type="presOf" srcId="{CE275866-9E5F-4A6E-9DEA-61044659840D}" destId="{9F4BE6E7-EA04-4F24-A0E6-4D37A399987D}" srcOrd="0" destOrd="0" presId="urn:microsoft.com/office/officeart/2005/8/layout/vList2"/>
    <dgm:cxn modelId="{3DCBD184-0670-4540-83A3-3758B28599BD}" srcId="{3D4F93C8-52D9-4438-9232-1E31E618B3E5}" destId="{C01706D5-4225-4450-937A-F1252461CEF0}" srcOrd="1" destOrd="0" parTransId="{4354DFBD-6041-4F2E-AEFB-A81AABD685D7}" sibTransId="{E8249134-86B7-4420-996C-824D5E808644}"/>
    <dgm:cxn modelId="{1292DF8D-83E8-4CB2-ABCB-54A2C4A29CA4}" type="presOf" srcId="{F976F8F2-89F8-480B-A43B-193938EC0D21}" destId="{23A6BF85-B4B8-4EA6-818C-3AFFCE72730A}" srcOrd="0" destOrd="0" presId="urn:microsoft.com/office/officeart/2005/8/layout/vList2"/>
    <dgm:cxn modelId="{85E331E3-C374-4FB9-8EAC-BF300B83C898}" srcId="{3D4F93C8-52D9-4438-9232-1E31E618B3E5}" destId="{3296FEE0-8912-49DE-8BC8-B473458063FF}" srcOrd="2" destOrd="0" parTransId="{6028828A-F608-48BB-8E7B-5B0CEC2A3D14}" sibTransId="{53D849CE-2A81-4C19-A36A-F8090CB49E4E}"/>
    <dgm:cxn modelId="{E82B8DF5-3329-40C5-93C3-5D4BA7E269F5}" type="presOf" srcId="{C01706D5-4225-4450-937A-F1252461CEF0}" destId="{1533EFF7-31C0-4883-B379-B16100E642C3}" srcOrd="0" destOrd="0" presId="urn:microsoft.com/office/officeart/2005/8/layout/vList2"/>
    <dgm:cxn modelId="{CC3335A4-7DEA-4DD0-8CAF-64C9736DE8CA}" type="presParOf" srcId="{FBBB8AD8-D1B8-4379-A504-6D4D65EFC5AF}" destId="{23A6BF85-B4B8-4EA6-818C-3AFFCE72730A}" srcOrd="0" destOrd="0" presId="urn:microsoft.com/office/officeart/2005/8/layout/vList2"/>
    <dgm:cxn modelId="{50EF6A05-45B8-408C-B597-297075F33E1D}" type="presParOf" srcId="{FBBB8AD8-D1B8-4379-A504-6D4D65EFC5AF}" destId="{B9DA528D-4461-45AA-B5F2-4B969DEBD1EC}" srcOrd="1" destOrd="0" presId="urn:microsoft.com/office/officeart/2005/8/layout/vList2"/>
    <dgm:cxn modelId="{1BF90B96-4C4E-4D9F-B1A4-BCA0C484254A}" type="presParOf" srcId="{FBBB8AD8-D1B8-4379-A504-6D4D65EFC5AF}" destId="{1533EFF7-31C0-4883-B379-B16100E642C3}" srcOrd="2" destOrd="0" presId="urn:microsoft.com/office/officeart/2005/8/layout/vList2"/>
    <dgm:cxn modelId="{0F494B44-3D32-48C7-99B7-1A99B01B7412}" type="presParOf" srcId="{FBBB8AD8-D1B8-4379-A504-6D4D65EFC5AF}" destId="{A85B3092-E55A-4897-B723-EDB59091546A}" srcOrd="3" destOrd="0" presId="urn:microsoft.com/office/officeart/2005/8/layout/vList2"/>
    <dgm:cxn modelId="{3914C9FB-B98E-4AA3-8CCC-EE40D8C05337}" type="presParOf" srcId="{FBBB8AD8-D1B8-4379-A504-6D4D65EFC5AF}" destId="{27E21EBF-C18F-4BE0-BE76-771EB3308D8C}" srcOrd="4" destOrd="0" presId="urn:microsoft.com/office/officeart/2005/8/layout/vList2"/>
    <dgm:cxn modelId="{E7679CF7-8F3F-452F-87EC-D0F3EEB17466}" type="presParOf" srcId="{FBBB8AD8-D1B8-4379-A504-6D4D65EFC5AF}" destId="{1B722BAC-B21C-4690-B5DC-F0F076142EE2}" srcOrd="5" destOrd="0" presId="urn:microsoft.com/office/officeart/2005/8/layout/vList2"/>
    <dgm:cxn modelId="{44F985E4-C9B9-47B8-92DF-FAFB944D64CC}" type="presParOf" srcId="{FBBB8AD8-D1B8-4379-A504-6D4D65EFC5AF}" destId="{9F4BE6E7-EA04-4F24-A0E6-4D37A399987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A20103-5B3A-4515-9F00-14018293FC60}"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CBEDC534-F7DA-4B7A-8B14-D6A96DAAEA81}">
      <dgm:prSet/>
      <dgm:spPr/>
      <dgm:t>
        <a:bodyPr/>
        <a:lstStyle/>
        <a:p>
          <a:r>
            <a:rPr lang="en-US"/>
            <a:t>Depression</a:t>
          </a:r>
        </a:p>
      </dgm:t>
    </dgm:pt>
    <dgm:pt modelId="{02FFBE10-14B8-4BC3-8FB1-477BF437C87F}" type="parTrans" cxnId="{339DFF0E-4AC8-4504-9E2E-5883FB6ED218}">
      <dgm:prSet/>
      <dgm:spPr/>
      <dgm:t>
        <a:bodyPr/>
        <a:lstStyle/>
        <a:p>
          <a:endParaRPr lang="en-US"/>
        </a:p>
      </dgm:t>
    </dgm:pt>
    <dgm:pt modelId="{84AD615B-28EF-482B-801C-EAF9E570BC67}" type="sibTrans" cxnId="{339DFF0E-4AC8-4504-9E2E-5883FB6ED218}">
      <dgm:prSet/>
      <dgm:spPr/>
      <dgm:t>
        <a:bodyPr/>
        <a:lstStyle/>
        <a:p>
          <a:endParaRPr lang="en-US"/>
        </a:p>
      </dgm:t>
    </dgm:pt>
    <dgm:pt modelId="{FBC3218E-3F2A-47D6-935A-C732C8F9D742}">
      <dgm:prSet/>
      <dgm:spPr/>
      <dgm:t>
        <a:bodyPr/>
        <a:lstStyle/>
        <a:p>
          <a:r>
            <a:rPr lang="en-US"/>
            <a:t>Anxiety </a:t>
          </a:r>
        </a:p>
      </dgm:t>
    </dgm:pt>
    <dgm:pt modelId="{9F5C4B30-7FBB-4632-A698-F3576F564E9C}" type="parTrans" cxnId="{EDC05B9C-48CD-48AB-9415-2800C3183CE4}">
      <dgm:prSet/>
      <dgm:spPr/>
      <dgm:t>
        <a:bodyPr/>
        <a:lstStyle/>
        <a:p>
          <a:endParaRPr lang="en-US"/>
        </a:p>
      </dgm:t>
    </dgm:pt>
    <dgm:pt modelId="{B4BB5640-DBFA-4AFC-88F7-5B72F1829C34}" type="sibTrans" cxnId="{EDC05B9C-48CD-48AB-9415-2800C3183CE4}">
      <dgm:prSet/>
      <dgm:spPr/>
      <dgm:t>
        <a:bodyPr/>
        <a:lstStyle/>
        <a:p>
          <a:endParaRPr lang="en-US"/>
        </a:p>
      </dgm:t>
    </dgm:pt>
    <dgm:pt modelId="{29D2B718-B20C-4978-A6EB-CCACA8B8AD84}">
      <dgm:prSet/>
      <dgm:spPr/>
      <dgm:t>
        <a:bodyPr/>
        <a:lstStyle/>
        <a:p>
          <a:r>
            <a:rPr lang="en-US"/>
            <a:t>Psychosis</a:t>
          </a:r>
        </a:p>
      </dgm:t>
    </dgm:pt>
    <dgm:pt modelId="{E75FE179-BEDB-4B21-9387-69BAA3FA5ABF}" type="parTrans" cxnId="{C1704117-928A-477F-9B19-8C4F64EA42DA}">
      <dgm:prSet/>
      <dgm:spPr/>
      <dgm:t>
        <a:bodyPr/>
        <a:lstStyle/>
        <a:p>
          <a:endParaRPr lang="en-US"/>
        </a:p>
      </dgm:t>
    </dgm:pt>
    <dgm:pt modelId="{642A73CD-C412-47E5-AEAF-0930D38FF0C0}" type="sibTrans" cxnId="{C1704117-928A-477F-9B19-8C4F64EA42DA}">
      <dgm:prSet/>
      <dgm:spPr/>
      <dgm:t>
        <a:bodyPr/>
        <a:lstStyle/>
        <a:p>
          <a:endParaRPr lang="en-US"/>
        </a:p>
      </dgm:t>
    </dgm:pt>
    <dgm:pt modelId="{E17D33DE-B756-4100-9CBE-E9C7E99440FE}">
      <dgm:prSet/>
      <dgm:spPr/>
      <dgm:t>
        <a:bodyPr/>
        <a:lstStyle/>
        <a:p>
          <a:r>
            <a:rPr lang="en-US"/>
            <a:t>Eating Disorder </a:t>
          </a:r>
        </a:p>
      </dgm:t>
    </dgm:pt>
    <dgm:pt modelId="{122E01F2-C3EB-417F-9492-BC3182C4FBDB}" type="parTrans" cxnId="{23650B59-989D-4D24-A9E8-D581DE628153}">
      <dgm:prSet/>
      <dgm:spPr/>
      <dgm:t>
        <a:bodyPr/>
        <a:lstStyle/>
        <a:p>
          <a:endParaRPr lang="en-US"/>
        </a:p>
      </dgm:t>
    </dgm:pt>
    <dgm:pt modelId="{CBCA5208-56D6-45A1-84CC-53C397B2EBC4}" type="sibTrans" cxnId="{23650B59-989D-4D24-A9E8-D581DE628153}">
      <dgm:prSet/>
      <dgm:spPr/>
      <dgm:t>
        <a:bodyPr/>
        <a:lstStyle/>
        <a:p>
          <a:endParaRPr lang="en-US"/>
        </a:p>
      </dgm:t>
    </dgm:pt>
    <dgm:pt modelId="{95EE36C7-CC98-D04C-9FC9-669DCBF91B12}">
      <dgm:prSet/>
      <dgm:spPr/>
      <dgm:t>
        <a:bodyPr/>
        <a:lstStyle/>
        <a:p>
          <a:r>
            <a:rPr lang="en-GB"/>
            <a:t>Personality Disorder</a:t>
          </a:r>
        </a:p>
      </dgm:t>
    </dgm:pt>
    <dgm:pt modelId="{AC099164-7AEB-EB4D-9BC1-A6E3A9ECDB95}" type="parTrans" cxnId="{A34B5C39-3B2F-5248-BE90-FA8F68A657E9}">
      <dgm:prSet/>
      <dgm:spPr/>
      <dgm:t>
        <a:bodyPr/>
        <a:lstStyle/>
        <a:p>
          <a:endParaRPr lang="en-GB"/>
        </a:p>
      </dgm:t>
    </dgm:pt>
    <dgm:pt modelId="{7537C0DD-54B7-C742-A560-521FADC0E0B4}" type="sibTrans" cxnId="{A34B5C39-3B2F-5248-BE90-FA8F68A657E9}">
      <dgm:prSet/>
      <dgm:spPr/>
      <dgm:t>
        <a:bodyPr/>
        <a:lstStyle/>
        <a:p>
          <a:endParaRPr lang="en-GB"/>
        </a:p>
      </dgm:t>
    </dgm:pt>
    <dgm:pt modelId="{A34FA333-4D67-8644-903A-6799984C6F48}">
      <dgm:prSet/>
      <dgm:spPr/>
      <dgm:t>
        <a:bodyPr/>
        <a:lstStyle/>
        <a:p>
          <a:r>
            <a:rPr lang="en-GB"/>
            <a:t>PTSD</a:t>
          </a:r>
        </a:p>
      </dgm:t>
    </dgm:pt>
    <dgm:pt modelId="{6FC81039-E2D4-8E48-BCAE-C3C7EEFC4CBD}" type="parTrans" cxnId="{D6790B60-BB43-EB40-956D-FED64BE0E253}">
      <dgm:prSet/>
      <dgm:spPr/>
      <dgm:t>
        <a:bodyPr/>
        <a:lstStyle/>
        <a:p>
          <a:endParaRPr lang="en-GB"/>
        </a:p>
      </dgm:t>
    </dgm:pt>
    <dgm:pt modelId="{8B7A60B4-F238-8A44-A526-FBE753615C2F}" type="sibTrans" cxnId="{D6790B60-BB43-EB40-956D-FED64BE0E253}">
      <dgm:prSet/>
      <dgm:spPr/>
      <dgm:t>
        <a:bodyPr/>
        <a:lstStyle/>
        <a:p>
          <a:endParaRPr lang="en-GB"/>
        </a:p>
      </dgm:t>
    </dgm:pt>
    <dgm:pt modelId="{075E1F16-8FFE-A544-81B0-D87AD480CC3D}">
      <dgm:prSet/>
      <dgm:spPr/>
      <dgm:t>
        <a:bodyPr/>
        <a:lstStyle/>
        <a:p>
          <a:r>
            <a:rPr lang="en-GB"/>
            <a:t>Schizophrenic Spectrum Disorder</a:t>
          </a:r>
        </a:p>
      </dgm:t>
    </dgm:pt>
    <dgm:pt modelId="{4166377F-B7B6-AA43-8F9B-6B4154812203}" type="parTrans" cxnId="{A745351C-0E4B-6643-B971-7F0FF153F62A}">
      <dgm:prSet/>
      <dgm:spPr/>
      <dgm:t>
        <a:bodyPr/>
        <a:lstStyle/>
        <a:p>
          <a:endParaRPr lang="en-GB"/>
        </a:p>
      </dgm:t>
    </dgm:pt>
    <dgm:pt modelId="{6B2A3357-B3DA-7B4C-8295-679E8A2C489D}" type="sibTrans" cxnId="{A745351C-0E4B-6643-B971-7F0FF153F62A}">
      <dgm:prSet/>
      <dgm:spPr/>
      <dgm:t>
        <a:bodyPr/>
        <a:lstStyle/>
        <a:p>
          <a:endParaRPr lang="en-GB"/>
        </a:p>
      </dgm:t>
    </dgm:pt>
    <dgm:pt modelId="{A2E93925-05C6-4545-BE5D-7CE8FE7BECA8}">
      <dgm:prSet/>
      <dgm:spPr/>
      <dgm:t>
        <a:bodyPr/>
        <a:lstStyle/>
        <a:p>
          <a:r>
            <a:rPr lang="en-GB"/>
            <a:t>OCD</a:t>
          </a:r>
        </a:p>
      </dgm:t>
    </dgm:pt>
    <dgm:pt modelId="{073A4F70-C587-6E44-A811-0C2B85E3EBCB}" type="parTrans" cxnId="{8C857A1A-071B-8B47-BE70-E9C325940C18}">
      <dgm:prSet/>
      <dgm:spPr/>
      <dgm:t>
        <a:bodyPr/>
        <a:lstStyle/>
        <a:p>
          <a:endParaRPr lang="en-GB"/>
        </a:p>
      </dgm:t>
    </dgm:pt>
    <dgm:pt modelId="{820ECD58-C383-7245-8038-88B03D907CA4}" type="sibTrans" cxnId="{8C857A1A-071B-8B47-BE70-E9C325940C18}">
      <dgm:prSet/>
      <dgm:spPr/>
      <dgm:t>
        <a:bodyPr/>
        <a:lstStyle/>
        <a:p>
          <a:endParaRPr lang="en-GB"/>
        </a:p>
      </dgm:t>
    </dgm:pt>
    <dgm:pt modelId="{76BBF4D5-BEAF-DB45-BE4E-3BF6305E711D}" type="pres">
      <dgm:prSet presAssocID="{90A20103-5B3A-4515-9F00-14018293FC60}" presName="vert0" presStyleCnt="0">
        <dgm:presLayoutVars>
          <dgm:dir/>
          <dgm:animOne val="branch"/>
          <dgm:animLvl val="lvl"/>
        </dgm:presLayoutVars>
      </dgm:prSet>
      <dgm:spPr/>
    </dgm:pt>
    <dgm:pt modelId="{78F25559-6744-5241-8304-6C3D064F45DA}" type="pres">
      <dgm:prSet presAssocID="{CBEDC534-F7DA-4B7A-8B14-D6A96DAAEA81}" presName="thickLine" presStyleLbl="alignNode1" presStyleIdx="0" presStyleCnt="8"/>
      <dgm:spPr/>
    </dgm:pt>
    <dgm:pt modelId="{5FB13F2A-D983-9B4A-8D3E-630386A1E941}" type="pres">
      <dgm:prSet presAssocID="{CBEDC534-F7DA-4B7A-8B14-D6A96DAAEA81}" presName="horz1" presStyleCnt="0"/>
      <dgm:spPr/>
    </dgm:pt>
    <dgm:pt modelId="{5419BE01-0BAC-4C44-AAAE-FE99189DB587}" type="pres">
      <dgm:prSet presAssocID="{CBEDC534-F7DA-4B7A-8B14-D6A96DAAEA81}" presName="tx1" presStyleLbl="revTx" presStyleIdx="0" presStyleCnt="8"/>
      <dgm:spPr/>
    </dgm:pt>
    <dgm:pt modelId="{6F81BFA1-FF08-B44A-82EA-EBD28B4BE6E3}" type="pres">
      <dgm:prSet presAssocID="{CBEDC534-F7DA-4B7A-8B14-D6A96DAAEA81}" presName="vert1" presStyleCnt="0"/>
      <dgm:spPr/>
    </dgm:pt>
    <dgm:pt modelId="{491F7A00-C13D-0544-882C-7C02C48D5234}" type="pres">
      <dgm:prSet presAssocID="{95EE36C7-CC98-D04C-9FC9-669DCBF91B12}" presName="thickLine" presStyleLbl="alignNode1" presStyleIdx="1" presStyleCnt="8"/>
      <dgm:spPr/>
    </dgm:pt>
    <dgm:pt modelId="{7D863FF3-6F0B-C041-8DF7-BE514342F595}" type="pres">
      <dgm:prSet presAssocID="{95EE36C7-CC98-D04C-9FC9-669DCBF91B12}" presName="horz1" presStyleCnt="0"/>
      <dgm:spPr/>
    </dgm:pt>
    <dgm:pt modelId="{A65B7137-30D7-BE49-9BA1-0A99F11BA13C}" type="pres">
      <dgm:prSet presAssocID="{95EE36C7-CC98-D04C-9FC9-669DCBF91B12}" presName="tx1" presStyleLbl="revTx" presStyleIdx="1" presStyleCnt="8"/>
      <dgm:spPr/>
    </dgm:pt>
    <dgm:pt modelId="{ECCEF732-E9F2-184E-9E34-4F6E4FAE804C}" type="pres">
      <dgm:prSet presAssocID="{95EE36C7-CC98-D04C-9FC9-669DCBF91B12}" presName="vert1" presStyleCnt="0"/>
      <dgm:spPr/>
    </dgm:pt>
    <dgm:pt modelId="{8721A464-29E3-BD44-AED5-899730EEBB7E}" type="pres">
      <dgm:prSet presAssocID="{A34FA333-4D67-8644-903A-6799984C6F48}" presName="thickLine" presStyleLbl="alignNode1" presStyleIdx="2" presStyleCnt="8"/>
      <dgm:spPr/>
    </dgm:pt>
    <dgm:pt modelId="{4C14EF40-E994-A845-800A-730C75A0980F}" type="pres">
      <dgm:prSet presAssocID="{A34FA333-4D67-8644-903A-6799984C6F48}" presName="horz1" presStyleCnt="0"/>
      <dgm:spPr/>
    </dgm:pt>
    <dgm:pt modelId="{D6351330-7311-9C46-BB5B-F559FBF56684}" type="pres">
      <dgm:prSet presAssocID="{A34FA333-4D67-8644-903A-6799984C6F48}" presName="tx1" presStyleLbl="revTx" presStyleIdx="2" presStyleCnt="8"/>
      <dgm:spPr/>
    </dgm:pt>
    <dgm:pt modelId="{183064B7-D079-354F-AE74-52419F36E412}" type="pres">
      <dgm:prSet presAssocID="{A34FA333-4D67-8644-903A-6799984C6F48}" presName="vert1" presStyleCnt="0"/>
      <dgm:spPr/>
    </dgm:pt>
    <dgm:pt modelId="{92524848-53B8-474F-8408-2C7DFD1FBCB8}" type="pres">
      <dgm:prSet presAssocID="{075E1F16-8FFE-A544-81B0-D87AD480CC3D}" presName="thickLine" presStyleLbl="alignNode1" presStyleIdx="3" presStyleCnt="8"/>
      <dgm:spPr/>
    </dgm:pt>
    <dgm:pt modelId="{AAE103CD-ECBF-9E4C-8898-BB73B75DF593}" type="pres">
      <dgm:prSet presAssocID="{075E1F16-8FFE-A544-81B0-D87AD480CC3D}" presName="horz1" presStyleCnt="0"/>
      <dgm:spPr/>
    </dgm:pt>
    <dgm:pt modelId="{896968B5-391B-FA45-82B7-51DDA0BF8DA1}" type="pres">
      <dgm:prSet presAssocID="{075E1F16-8FFE-A544-81B0-D87AD480CC3D}" presName="tx1" presStyleLbl="revTx" presStyleIdx="3" presStyleCnt="8"/>
      <dgm:spPr/>
    </dgm:pt>
    <dgm:pt modelId="{4391BA46-C4E3-5C4E-9737-7FDBE5259A00}" type="pres">
      <dgm:prSet presAssocID="{075E1F16-8FFE-A544-81B0-D87AD480CC3D}" presName="vert1" presStyleCnt="0"/>
      <dgm:spPr/>
    </dgm:pt>
    <dgm:pt modelId="{7A32D0C4-B0B7-9649-9281-0920F52C21BD}" type="pres">
      <dgm:prSet presAssocID="{A2E93925-05C6-4545-BE5D-7CE8FE7BECA8}" presName="thickLine" presStyleLbl="alignNode1" presStyleIdx="4" presStyleCnt="8"/>
      <dgm:spPr/>
    </dgm:pt>
    <dgm:pt modelId="{587C1A36-3959-FA43-8340-07BDEFC96F6D}" type="pres">
      <dgm:prSet presAssocID="{A2E93925-05C6-4545-BE5D-7CE8FE7BECA8}" presName="horz1" presStyleCnt="0"/>
      <dgm:spPr/>
    </dgm:pt>
    <dgm:pt modelId="{7EFB10D3-CF9A-0F44-B13D-63A2790C3375}" type="pres">
      <dgm:prSet presAssocID="{A2E93925-05C6-4545-BE5D-7CE8FE7BECA8}" presName="tx1" presStyleLbl="revTx" presStyleIdx="4" presStyleCnt="8"/>
      <dgm:spPr/>
    </dgm:pt>
    <dgm:pt modelId="{CFBA6F8E-DD7A-F74E-BB5F-B5B6FABC162A}" type="pres">
      <dgm:prSet presAssocID="{A2E93925-05C6-4545-BE5D-7CE8FE7BECA8}" presName="vert1" presStyleCnt="0"/>
      <dgm:spPr/>
    </dgm:pt>
    <dgm:pt modelId="{34CF2B21-D1CA-0E4B-A59B-8A22ED8C2419}" type="pres">
      <dgm:prSet presAssocID="{FBC3218E-3F2A-47D6-935A-C732C8F9D742}" presName="thickLine" presStyleLbl="alignNode1" presStyleIdx="5" presStyleCnt="8"/>
      <dgm:spPr/>
    </dgm:pt>
    <dgm:pt modelId="{5C3A6249-31BA-DD47-AEFE-74FA460E488F}" type="pres">
      <dgm:prSet presAssocID="{FBC3218E-3F2A-47D6-935A-C732C8F9D742}" presName="horz1" presStyleCnt="0"/>
      <dgm:spPr/>
    </dgm:pt>
    <dgm:pt modelId="{59FB856F-3B93-8B4D-B1A5-CB08E5972DCC}" type="pres">
      <dgm:prSet presAssocID="{FBC3218E-3F2A-47D6-935A-C732C8F9D742}" presName="tx1" presStyleLbl="revTx" presStyleIdx="5" presStyleCnt="8"/>
      <dgm:spPr/>
    </dgm:pt>
    <dgm:pt modelId="{CDB8561F-A559-D149-A259-29FE7B73BF62}" type="pres">
      <dgm:prSet presAssocID="{FBC3218E-3F2A-47D6-935A-C732C8F9D742}" presName="vert1" presStyleCnt="0"/>
      <dgm:spPr/>
    </dgm:pt>
    <dgm:pt modelId="{97A2D397-AB3B-EA41-8EF7-5A5C1FF649B3}" type="pres">
      <dgm:prSet presAssocID="{29D2B718-B20C-4978-A6EB-CCACA8B8AD84}" presName="thickLine" presStyleLbl="alignNode1" presStyleIdx="6" presStyleCnt="8"/>
      <dgm:spPr/>
    </dgm:pt>
    <dgm:pt modelId="{74D835BC-E4AA-DC4F-AEDF-60CDD1179B02}" type="pres">
      <dgm:prSet presAssocID="{29D2B718-B20C-4978-A6EB-CCACA8B8AD84}" presName="horz1" presStyleCnt="0"/>
      <dgm:spPr/>
    </dgm:pt>
    <dgm:pt modelId="{1B9C30E7-C62E-F04A-81D5-4B3BF1806C0F}" type="pres">
      <dgm:prSet presAssocID="{29D2B718-B20C-4978-A6EB-CCACA8B8AD84}" presName="tx1" presStyleLbl="revTx" presStyleIdx="6" presStyleCnt="8"/>
      <dgm:spPr/>
    </dgm:pt>
    <dgm:pt modelId="{CB8B1D2B-6365-FE48-B7A0-9CA390EAFF07}" type="pres">
      <dgm:prSet presAssocID="{29D2B718-B20C-4978-A6EB-CCACA8B8AD84}" presName="vert1" presStyleCnt="0"/>
      <dgm:spPr/>
    </dgm:pt>
    <dgm:pt modelId="{1A427A96-9254-0A4C-8635-C522A73E5AFA}" type="pres">
      <dgm:prSet presAssocID="{E17D33DE-B756-4100-9CBE-E9C7E99440FE}" presName="thickLine" presStyleLbl="alignNode1" presStyleIdx="7" presStyleCnt="8"/>
      <dgm:spPr/>
    </dgm:pt>
    <dgm:pt modelId="{86FDF1D4-FFDD-0940-8F90-F2BACA884527}" type="pres">
      <dgm:prSet presAssocID="{E17D33DE-B756-4100-9CBE-E9C7E99440FE}" presName="horz1" presStyleCnt="0"/>
      <dgm:spPr/>
    </dgm:pt>
    <dgm:pt modelId="{DDF90AE0-F27C-7247-B5B7-6678A081E0A0}" type="pres">
      <dgm:prSet presAssocID="{E17D33DE-B756-4100-9CBE-E9C7E99440FE}" presName="tx1" presStyleLbl="revTx" presStyleIdx="7" presStyleCnt="8"/>
      <dgm:spPr/>
    </dgm:pt>
    <dgm:pt modelId="{549740ED-542D-E74E-8478-C3A7D3D02FF5}" type="pres">
      <dgm:prSet presAssocID="{E17D33DE-B756-4100-9CBE-E9C7E99440FE}" presName="vert1" presStyleCnt="0"/>
      <dgm:spPr/>
    </dgm:pt>
  </dgm:ptLst>
  <dgm:cxnLst>
    <dgm:cxn modelId="{339DFF0E-4AC8-4504-9E2E-5883FB6ED218}" srcId="{90A20103-5B3A-4515-9F00-14018293FC60}" destId="{CBEDC534-F7DA-4B7A-8B14-D6A96DAAEA81}" srcOrd="0" destOrd="0" parTransId="{02FFBE10-14B8-4BC3-8FB1-477BF437C87F}" sibTransId="{84AD615B-28EF-482B-801C-EAF9E570BC67}"/>
    <dgm:cxn modelId="{C1704117-928A-477F-9B19-8C4F64EA42DA}" srcId="{90A20103-5B3A-4515-9F00-14018293FC60}" destId="{29D2B718-B20C-4978-A6EB-CCACA8B8AD84}" srcOrd="6" destOrd="0" parTransId="{E75FE179-BEDB-4B21-9387-69BAA3FA5ABF}" sibTransId="{642A73CD-C412-47E5-AEAF-0930D38FF0C0}"/>
    <dgm:cxn modelId="{8C857A1A-071B-8B47-BE70-E9C325940C18}" srcId="{90A20103-5B3A-4515-9F00-14018293FC60}" destId="{A2E93925-05C6-4545-BE5D-7CE8FE7BECA8}" srcOrd="4" destOrd="0" parTransId="{073A4F70-C587-6E44-A811-0C2B85E3EBCB}" sibTransId="{820ECD58-C383-7245-8038-88B03D907CA4}"/>
    <dgm:cxn modelId="{A745351C-0E4B-6643-B971-7F0FF153F62A}" srcId="{90A20103-5B3A-4515-9F00-14018293FC60}" destId="{075E1F16-8FFE-A544-81B0-D87AD480CC3D}" srcOrd="3" destOrd="0" parTransId="{4166377F-B7B6-AA43-8F9B-6B4154812203}" sibTransId="{6B2A3357-B3DA-7B4C-8295-679E8A2C489D}"/>
    <dgm:cxn modelId="{95773C33-2D41-A847-A484-70DA31A182D0}" type="presOf" srcId="{FBC3218E-3F2A-47D6-935A-C732C8F9D742}" destId="{59FB856F-3B93-8B4D-B1A5-CB08E5972DCC}" srcOrd="0" destOrd="0" presId="urn:microsoft.com/office/officeart/2008/layout/LinedList"/>
    <dgm:cxn modelId="{711B4A38-1CCF-024D-9228-B82B63919900}" type="presOf" srcId="{CBEDC534-F7DA-4B7A-8B14-D6A96DAAEA81}" destId="{5419BE01-0BAC-4C44-AAAE-FE99189DB587}" srcOrd="0" destOrd="0" presId="urn:microsoft.com/office/officeart/2008/layout/LinedList"/>
    <dgm:cxn modelId="{A34B5C39-3B2F-5248-BE90-FA8F68A657E9}" srcId="{90A20103-5B3A-4515-9F00-14018293FC60}" destId="{95EE36C7-CC98-D04C-9FC9-669DCBF91B12}" srcOrd="1" destOrd="0" parTransId="{AC099164-7AEB-EB4D-9BC1-A6E3A9ECDB95}" sibTransId="{7537C0DD-54B7-C742-A560-521FADC0E0B4}"/>
    <dgm:cxn modelId="{D6790B60-BB43-EB40-956D-FED64BE0E253}" srcId="{90A20103-5B3A-4515-9F00-14018293FC60}" destId="{A34FA333-4D67-8644-903A-6799984C6F48}" srcOrd="2" destOrd="0" parTransId="{6FC81039-E2D4-8E48-BCAE-C3C7EEFC4CBD}" sibTransId="{8B7A60B4-F238-8A44-A526-FBE753615C2F}"/>
    <dgm:cxn modelId="{78233872-3AD2-5148-BFDA-E4EC02EC1830}" type="presOf" srcId="{075E1F16-8FFE-A544-81B0-D87AD480CC3D}" destId="{896968B5-391B-FA45-82B7-51DDA0BF8DA1}" srcOrd="0" destOrd="0" presId="urn:microsoft.com/office/officeart/2008/layout/LinedList"/>
    <dgm:cxn modelId="{23650B59-989D-4D24-A9E8-D581DE628153}" srcId="{90A20103-5B3A-4515-9F00-14018293FC60}" destId="{E17D33DE-B756-4100-9CBE-E9C7E99440FE}" srcOrd="7" destOrd="0" parTransId="{122E01F2-C3EB-417F-9492-BC3182C4FBDB}" sibTransId="{CBCA5208-56D6-45A1-84CC-53C397B2EBC4}"/>
    <dgm:cxn modelId="{7FFF648E-9DF5-C44B-B8B8-868F52DBF701}" type="presOf" srcId="{A34FA333-4D67-8644-903A-6799984C6F48}" destId="{D6351330-7311-9C46-BB5B-F559FBF56684}" srcOrd="0" destOrd="0" presId="urn:microsoft.com/office/officeart/2008/layout/LinedList"/>
    <dgm:cxn modelId="{32334695-D82D-434B-892B-3AC9B2FF224C}" type="presOf" srcId="{90A20103-5B3A-4515-9F00-14018293FC60}" destId="{76BBF4D5-BEAF-DB45-BE4E-3BF6305E711D}" srcOrd="0" destOrd="0" presId="urn:microsoft.com/office/officeart/2008/layout/LinedList"/>
    <dgm:cxn modelId="{E0D31197-878B-A942-9D8C-1AA7439CD852}" type="presOf" srcId="{95EE36C7-CC98-D04C-9FC9-669DCBF91B12}" destId="{A65B7137-30D7-BE49-9BA1-0A99F11BA13C}" srcOrd="0" destOrd="0" presId="urn:microsoft.com/office/officeart/2008/layout/LinedList"/>
    <dgm:cxn modelId="{EDC05B9C-48CD-48AB-9415-2800C3183CE4}" srcId="{90A20103-5B3A-4515-9F00-14018293FC60}" destId="{FBC3218E-3F2A-47D6-935A-C732C8F9D742}" srcOrd="5" destOrd="0" parTransId="{9F5C4B30-7FBB-4632-A698-F3576F564E9C}" sibTransId="{B4BB5640-DBFA-4AFC-88F7-5B72F1829C34}"/>
    <dgm:cxn modelId="{F2EF4CD1-6A4A-3E49-B77B-E1919360E889}" type="presOf" srcId="{29D2B718-B20C-4978-A6EB-CCACA8B8AD84}" destId="{1B9C30E7-C62E-F04A-81D5-4B3BF1806C0F}" srcOrd="0" destOrd="0" presId="urn:microsoft.com/office/officeart/2008/layout/LinedList"/>
    <dgm:cxn modelId="{438BE5DF-5FC2-2B47-BB52-6AB666E0F476}" type="presOf" srcId="{A2E93925-05C6-4545-BE5D-7CE8FE7BECA8}" destId="{7EFB10D3-CF9A-0F44-B13D-63A2790C3375}" srcOrd="0" destOrd="0" presId="urn:microsoft.com/office/officeart/2008/layout/LinedList"/>
    <dgm:cxn modelId="{A4A268F7-14BB-094C-B91D-8CF189AAF63C}" type="presOf" srcId="{E17D33DE-B756-4100-9CBE-E9C7E99440FE}" destId="{DDF90AE0-F27C-7247-B5B7-6678A081E0A0}" srcOrd="0" destOrd="0" presId="urn:microsoft.com/office/officeart/2008/layout/LinedList"/>
    <dgm:cxn modelId="{E490B0F4-0652-AB4D-81DD-A904B55EDD60}" type="presParOf" srcId="{76BBF4D5-BEAF-DB45-BE4E-3BF6305E711D}" destId="{78F25559-6744-5241-8304-6C3D064F45DA}" srcOrd="0" destOrd="0" presId="urn:microsoft.com/office/officeart/2008/layout/LinedList"/>
    <dgm:cxn modelId="{8813D775-6713-DB41-9590-D5D44B323D0A}" type="presParOf" srcId="{76BBF4D5-BEAF-DB45-BE4E-3BF6305E711D}" destId="{5FB13F2A-D983-9B4A-8D3E-630386A1E941}" srcOrd="1" destOrd="0" presId="urn:microsoft.com/office/officeart/2008/layout/LinedList"/>
    <dgm:cxn modelId="{E28348D3-9F1E-8642-B89C-E7BCB082FFC8}" type="presParOf" srcId="{5FB13F2A-D983-9B4A-8D3E-630386A1E941}" destId="{5419BE01-0BAC-4C44-AAAE-FE99189DB587}" srcOrd="0" destOrd="0" presId="urn:microsoft.com/office/officeart/2008/layout/LinedList"/>
    <dgm:cxn modelId="{A187F318-BB91-FB4B-B46C-E451A099657B}" type="presParOf" srcId="{5FB13F2A-D983-9B4A-8D3E-630386A1E941}" destId="{6F81BFA1-FF08-B44A-82EA-EBD28B4BE6E3}" srcOrd="1" destOrd="0" presId="urn:microsoft.com/office/officeart/2008/layout/LinedList"/>
    <dgm:cxn modelId="{A60EB872-E6DF-754C-8972-4CFDE20F4B7F}" type="presParOf" srcId="{76BBF4D5-BEAF-DB45-BE4E-3BF6305E711D}" destId="{491F7A00-C13D-0544-882C-7C02C48D5234}" srcOrd="2" destOrd="0" presId="urn:microsoft.com/office/officeart/2008/layout/LinedList"/>
    <dgm:cxn modelId="{CFB66059-8C74-2A48-AAD3-0B97BC5B7A8D}" type="presParOf" srcId="{76BBF4D5-BEAF-DB45-BE4E-3BF6305E711D}" destId="{7D863FF3-6F0B-C041-8DF7-BE514342F595}" srcOrd="3" destOrd="0" presId="urn:microsoft.com/office/officeart/2008/layout/LinedList"/>
    <dgm:cxn modelId="{FB5B095D-4782-F448-96F1-CA148AC04DC8}" type="presParOf" srcId="{7D863FF3-6F0B-C041-8DF7-BE514342F595}" destId="{A65B7137-30D7-BE49-9BA1-0A99F11BA13C}" srcOrd="0" destOrd="0" presId="urn:microsoft.com/office/officeart/2008/layout/LinedList"/>
    <dgm:cxn modelId="{ECEDAB1B-C911-CE4C-8F52-2C3DBE61B8AF}" type="presParOf" srcId="{7D863FF3-6F0B-C041-8DF7-BE514342F595}" destId="{ECCEF732-E9F2-184E-9E34-4F6E4FAE804C}" srcOrd="1" destOrd="0" presId="urn:microsoft.com/office/officeart/2008/layout/LinedList"/>
    <dgm:cxn modelId="{9E59F138-F787-114E-B07D-EE4E2D7F14CB}" type="presParOf" srcId="{76BBF4D5-BEAF-DB45-BE4E-3BF6305E711D}" destId="{8721A464-29E3-BD44-AED5-899730EEBB7E}" srcOrd="4" destOrd="0" presId="urn:microsoft.com/office/officeart/2008/layout/LinedList"/>
    <dgm:cxn modelId="{8F4AEB17-3599-B34A-A3C6-1BD9FD74324F}" type="presParOf" srcId="{76BBF4D5-BEAF-DB45-BE4E-3BF6305E711D}" destId="{4C14EF40-E994-A845-800A-730C75A0980F}" srcOrd="5" destOrd="0" presId="urn:microsoft.com/office/officeart/2008/layout/LinedList"/>
    <dgm:cxn modelId="{50188572-879E-5C4A-91D3-219DF9219D15}" type="presParOf" srcId="{4C14EF40-E994-A845-800A-730C75A0980F}" destId="{D6351330-7311-9C46-BB5B-F559FBF56684}" srcOrd="0" destOrd="0" presId="urn:microsoft.com/office/officeart/2008/layout/LinedList"/>
    <dgm:cxn modelId="{9821E933-ED3D-E14A-9947-88C725E26F39}" type="presParOf" srcId="{4C14EF40-E994-A845-800A-730C75A0980F}" destId="{183064B7-D079-354F-AE74-52419F36E412}" srcOrd="1" destOrd="0" presId="urn:microsoft.com/office/officeart/2008/layout/LinedList"/>
    <dgm:cxn modelId="{D4EAF8D2-4C04-3144-AFA3-B5546F1D5DD3}" type="presParOf" srcId="{76BBF4D5-BEAF-DB45-BE4E-3BF6305E711D}" destId="{92524848-53B8-474F-8408-2C7DFD1FBCB8}" srcOrd="6" destOrd="0" presId="urn:microsoft.com/office/officeart/2008/layout/LinedList"/>
    <dgm:cxn modelId="{D9B97803-AC12-4A46-A012-2B101141346D}" type="presParOf" srcId="{76BBF4D5-BEAF-DB45-BE4E-3BF6305E711D}" destId="{AAE103CD-ECBF-9E4C-8898-BB73B75DF593}" srcOrd="7" destOrd="0" presId="urn:microsoft.com/office/officeart/2008/layout/LinedList"/>
    <dgm:cxn modelId="{502ED20F-7219-504D-A227-1D3D9D96A61D}" type="presParOf" srcId="{AAE103CD-ECBF-9E4C-8898-BB73B75DF593}" destId="{896968B5-391B-FA45-82B7-51DDA0BF8DA1}" srcOrd="0" destOrd="0" presId="urn:microsoft.com/office/officeart/2008/layout/LinedList"/>
    <dgm:cxn modelId="{D9B46C73-6386-CC44-9669-B066063DCEE7}" type="presParOf" srcId="{AAE103CD-ECBF-9E4C-8898-BB73B75DF593}" destId="{4391BA46-C4E3-5C4E-9737-7FDBE5259A00}" srcOrd="1" destOrd="0" presId="urn:microsoft.com/office/officeart/2008/layout/LinedList"/>
    <dgm:cxn modelId="{630519D9-29DA-6543-BC36-89E590BC9024}" type="presParOf" srcId="{76BBF4D5-BEAF-DB45-BE4E-3BF6305E711D}" destId="{7A32D0C4-B0B7-9649-9281-0920F52C21BD}" srcOrd="8" destOrd="0" presId="urn:microsoft.com/office/officeart/2008/layout/LinedList"/>
    <dgm:cxn modelId="{E744892F-C105-AE4A-B2E2-58CA690C4E33}" type="presParOf" srcId="{76BBF4D5-BEAF-DB45-BE4E-3BF6305E711D}" destId="{587C1A36-3959-FA43-8340-07BDEFC96F6D}" srcOrd="9" destOrd="0" presId="urn:microsoft.com/office/officeart/2008/layout/LinedList"/>
    <dgm:cxn modelId="{E8B8FA8C-7588-D34C-A1A7-2FE26A4A5ED1}" type="presParOf" srcId="{587C1A36-3959-FA43-8340-07BDEFC96F6D}" destId="{7EFB10D3-CF9A-0F44-B13D-63A2790C3375}" srcOrd="0" destOrd="0" presId="urn:microsoft.com/office/officeart/2008/layout/LinedList"/>
    <dgm:cxn modelId="{5392734D-153C-3D46-9500-FA201BC849BC}" type="presParOf" srcId="{587C1A36-3959-FA43-8340-07BDEFC96F6D}" destId="{CFBA6F8E-DD7A-F74E-BB5F-B5B6FABC162A}" srcOrd="1" destOrd="0" presId="urn:microsoft.com/office/officeart/2008/layout/LinedList"/>
    <dgm:cxn modelId="{32730C97-39B6-DD4F-8895-86CE9CE1DB96}" type="presParOf" srcId="{76BBF4D5-BEAF-DB45-BE4E-3BF6305E711D}" destId="{34CF2B21-D1CA-0E4B-A59B-8A22ED8C2419}" srcOrd="10" destOrd="0" presId="urn:microsoft.com/office/officeart/2008/layout/LinedList"/>
    <dgm:cxn modelId="{D3096484-88E7-4048-9FCD-5B911415CEFF}" type="presParOf" srcId="{76BBF4D5-BEAF-DB45-BE4E-3BF6305E711D}" destId="{5C3A6249-31BA-DD47-AEFE-74FA460E488F}" srcOrd="11" destOrd="0" presId="urn:microsoft.com/office/officeart/2008/layout/LinedList"/>
    <dgm:cxn modelId="{7A8752A8-8531-FC41-AD4B-C995E04FC6B2}" type="presParOf" srcId="{5C3A6249-31BA-DD47-AEFE-74FA460E488F}" destId="{59FB856F-3B93-8B4D-B1A5-CB08E5972DCC}" srcOrd="0" destOrd="0" presId="urn:microsoft.com/office/officeart/2008/layout/LinedList"/>
    <dgm:cxn modelId="{025F91BF-6E3D-0649-A215-F9EFE3A3B397}" type="presParOf" srcId="{5C3A6249-31BA-DD47-AEFE-74FA460E488F}" destId="{CDB8561F-A559-D149-A259-29FE7B73BF62}" srcOrd="1" destOrd="0" presId="urn:microsoft.com/office/officeart/2008/layout/LinedList"/>
    <dgm:cxn modelId="{831AC7B6-5540-B44E-AF40-214BCB3CF1FA}" type="presParOf" srcId="{76BBF4D5-BEAF-DB45-BE4E-3BF6305E711D}" destId="{97A2D397-AB3B-EA41-8EF7-5A5C1FF649B3}" srcOrd="12" destOrd="0" presId="urn:microsoft.com/office/officeart/2008/layout/LinedList"/>
    <dgm:cxn modelId="{00C86990-8524-704F-A91B-0153B7512CB9}" type="presParOf" srcId="{76BBF4D5-BEAF-DB45-BE4E-3BF6305E711D}" destId="{74D835BC-E4AA-DC4F-AEDF-60CDD1179B02}" srcOrd="13" destOrd="0" presId="urn:microsoft.com/office/officeart/2008/layout/LinedList"/>
    <dgm:cxn modelId="{DC5B49EC-199F-534C-B288-022AF1ED9B40}" type="presParOf" srcId="{74D835BC-E4AA-DC4F-AEDF-60CDD1179B02}" destId="{1B9C30E7-C62E-F04A-81D5-4B3BF1806C0F}" srcOrd="0" destOrd="0" presId="urn:microsoft.com/office/officeart/2008/layout/LinedList"/>
    <dgm:cxn modelId="{A956003E-4402-DE41-A9C8-6EADABCD6391}" type="presParOf" srcId="{74D835BC-E4AA-DC4F-AEDF-60CDD1179B02}" destId="{CB8B1D2B-6365-FE48-B7A0-9CA390EAFF07}" srcOrd="1" destOrd="0" presId="urn:microsoft.com/office/officeart/2008/layout/LinedList"/>
    <dgm:cxn modelId="{28B4899A-D7AD-DF4D-AEA7-D850C00CD9F8}" type="presParOf" srcId="{76BBF4D5-BEAF-DB45-BE4E-3BF6305E711D}" destId="{1A427A96-9254-0A4C-8635-C522A73E5AFA}" srcOrd="14" destOrd="0" presId="urn:microsoft.com/office/officeart/2008/layout/LinedList"/>
    <dgm:cxn modelId="{BABD2A65-C2F5-F54D-B6D7-43DDD56F9F73}" type="presParOf" srcId="{76BBF4D5-BEAF-DB45-BE4E-3BF6305E711D}" destId="{86FDF1D4-FFDD-0940-8F90-F2BACA884527}" srcOrd="15" destOrd="0" presId="urn:microsoft.com/office/officeart/2008/layout/LinedList"/>
    <dgm:cxn modelId="{E2AE696E-3AEA-5F4B-82A4-0C216F65027A}" type="presParOf" srcId="{86FDF1D4-FFDD-0940-8F90-F2BACA884527}" destId="{DDF90AE0-F27C-7247-B5B7-6678A081E0A0}" srcOrd="0" destOrd="0" presId="urn:microsoft.com/office/officeart/2008/layout/LinedList"/>
    <dgm:cxn modelId="{74D1DAF2-2076-2F4D-9168-DDF4D833985B}" type="presParOf" srcId="{86FDF1D4-FFDD-0940-8F90-F2BACA884527}" destId="{549740ED-542D-E74E-8478-C3A7D3D02FF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BB6AC-45B7-4F9F-B7D4-48E4E3908F94}">
      <dsp:nvSpPr>
        <dsp:cNvPr id="0" name=""/>
        <dsp:cNvSpPr/>
      </dsp:nvSpPr>
      <dsp:spPr>
        <a:xfrm>
          <a:off x="1243617" y="343553"/>
          <a:ext cx="2161687" cy="2161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1CE1C-03E0-4006-A119-79CA224A1950}">
      <dsp:nvSpPr>
        <dsp:cNvPr id="0" name=""/>
        <dsp:cNvSpPr/>
      </dsp:nvSpPr>
      <dsp:spPr>
        <a:xfrm>
          <a:off x="1704304" y="804241"/>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93015A-5B54-47CE-AAD5-3026B32101A3}">
      <dsp:nvSpPr>
        <dsp:cNvPr id="0" name=""/>
        <dsp:cNvSpPr/>
      </dsp:nvSpPr>
      <dsp:spPr>
        <a:xfrm>
          <a:off x="8" y="3178553"/>
          <a:ext cx="4648903" cy="829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t>Initially developed to treat individuals with high levels of self criticism.</a:t>
          </a:r>
        </a:p>
      </dsp:txBody>
      <dsp:txXfrm>
        <a:off x="8" y="3178553"/>
        <a:ext cx="4648903" cy="829230"/>
      </dsp:txXfrm>
    </dsp:sp>
    <dsp:sp modelId="{F3B1055D-6CD8-47BB-A408-1FF5BF2705F9}">
      <dsp:nvSpPr>
        <dsp:cNvPr id="0" name=""/>
        <dsp:cNvSpPr/>
      </dsp:nvSpPr>
      <dsp:spPr>
        <a:xfrm>
          <a:off x="6811486" y="343553"/>
          <a:ext cx="2161687" cy="2161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04464E-F09B-460C-A318-DF1016D896F6}">
      <dsp:nvSpPr>
        <dsp:cNvPr id="0" name=""/>
        <dsp:cNvSpPr/>
      </dsp:nvSpPr>
      <dsp:spPr>
        <a:xfrm>
          <a:off x="7272173" y="804241"/>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ABA699-E24D-4745-943C-0F8799335610}">
      <dsp:nvSpPr>
        <dsp:cNvPr id="0" name=""/>
        <dsp:cNvSpPr/>
      </dsp:nvSpPr>
      <dsp:spPr>
        <a:xfrm>
          <a:off x="5269069" y="3178553"/>
          <a:ext cx="5246521" cy="829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solidFill>
                <a:schemeClr val="accent2"/>
              </a:solidFill>
            </a:rPr>
            <a:t>Teaches clients Compassionate Mind Training which involves Mindfulness and Self-Compassion.</a:t>
          </a:r>
        </a:p>
      </dsp:txBody>
      <dsp:txXfrm>
        <a:off x="5269069" y="3178553"/>
        <a:ext cx="5246521" cy="8292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6C83A-47B7-43BB-AA0B-41D4C5C03EE3}">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A5CF71-6CF8-47B3-B310-BA72DCAA9FEC}">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9E60B2-A156-4DE3-9E4B-A15E0B92B66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Compassion Focused Therapy (CFT) is a, therapeutic approach developed by Paul Gilbert that helps individuals manage high shame and self-criticism by cultivating self-compassion. </a:t>
          </a:r>
          <a:endParaRPr lang="en-US" sz="2300" kern="1200" dirty="0"/>
        </a:p>
      </dsp:txBody>
      <dsp:txXfrm>
        <a:off x="1437631" y="531"/>
        <a:ext cx="9077968" cy="1244702"/>
      </dsp:txXfrm>
    </dsp:sp>
    <dsp:sp modelId="{A22BB9CC-8410-4469-9335-A67EEFA99798}">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BB1C7F-1FE2-481F-BF9C-562B946801BD}">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BB419C-5A6A-44F9-81CE-F3D15DEDADDD}">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It uses techniques like mindfulness and imagery to balance emotion regulation systems, reducing anxiety and depression while fostering emotional safety.</a:t>
          </a:r>
          <a:endParaRPr lang="en-US" sz="2300" kern="1200"/>
        </a:p>
      </dsp:txBody>
      <dsp:txXfrm>
        <a:off x="1437631" y="1556410"/>
        <a:ext cx="9077968" cy="1244702"/>
      </dsp:txXfrm>
    </dsp:sp>
    <dsp:sp modelId="{22AA94C3-C243-408A-B3E1-D4D38361F10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6C1B68-3DF7-45EC-8668-04B30B3E051B}">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3A4BFA-DB2C-4D3A-BBE3-85C96DC98CC6}">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CFT helps individuals move from feeling threatened or self-critical to feeling safe and secure.</a:t>
          </a:r>
          <a:endParaRPr lang="en-US" sz="23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2D57D-8C35-413C-ACAB-D362F2FCADE3}">
      <dsp:nvSpPr>
        <dsp:cNvPr id="0" name=""/>
        <dsp:cNvSpPr/>
      </dsp:nvSpPr>
      <dsp:spPr>
        <a:xfrm>
          <a:off x="0" y="2080"/>
          <a:ext cx="10605246" cy="10544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B688D-D1FA-4894-930D-4F24E674E247}">
      <dsp:nvSpPr>
        <dsp:cNvPr id="0" name=""/>
        <dsp:cNvSpPr/>
      </dsp:nvSpPr>
      <dsp:spPr>
        <a:xfrm>
          <a:off x="318969" y="239330"/>
          <a:ext cx="579944" cy="5799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BB4FF-02DA-4FED-B2EE-C60E46650D47}">
      <dsp:nvSpPr>
        <dsp:cNvPr id="0" name=""/>
        <dsp:cNvSpPr/>
      </dsp:nvSpPr>
      <dsp:spPr>
        <a:xfrm>
          <a:off x="1217883" y="2080"/>
          <a:ext cx="9387363" cy="1054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95" tIns="111595" rIns="111595" bIns="111595" numCol="1" spcCol="1270" anchor="ctr" anchorCtr="0">
          <a:noAutofit/>
        </a:bodyPr>
        <a:lstStyle/>
        <a:p>
          <a:pPr marL="0" lvl="0" indent="0" algn="l" defTabSz="844550">
            <a:lnSpc>
              <a:spcPct val="90000"/>
            </a:lnSpc>
            <a:spcBef>
              <a:spcPct val="0"/>
            </a:spcBef>
            <a:spcAft>
              <a:spcPct val="35000"/>
            </a:spcAft>
            <a:buNone/>
          </a:pPr>
          <a:r>
            <a:rPr lang="en-GB" sz="1900" kern="1200" dirty="0"/>
            <a:t>Compassion focused therapy aims to develop a shared understanding of our ‘tricky brains’ and how they can lead us to experience strong emotions in relation to life difficulties. It will help you explore how you are coping and as a result you may:</a:t>
          </a:r>
          <a:endParaRPr lang="en-US" sz="1900" kern="1200" dirty="0"/>
        </a:p>
      </dsp:txBody>
      <dsp:txXfrm>
        <a:off x="1217883" y="2080"/>
        <a:ext cx="9387363" cy="1054444"/>
      </dsp:txXfrm>
    </dsp:sp>
    <dsp:sp modelId="{D9296EE5-BE19-4FD9-BA04-18E18D1C8E39}">
      <dsp:nvSpPr>
        <dsp:cNvPr id="0" name=""/>
        <dsp:cNvSpPr/>
      </dsp:nvSpPr>
      <dsp:spPr>
        <a:xfrm>
          <a:off x="0" y="1320136"/>
          <a:ext cx="10605246" cy="10544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AF07F-CC04-4188-80B2-B0B39C4D233B}">
      <dsp:nvSpPr>
        <dsp:cNvPr id="0" name=""/>
        <dsp:cNvSpPr/>
      </dsp:nvSpPr>
      <dsp:spPr>
        <a:xfrm>
          <a:off x="318969" y="1557386"/>
          <a:ext cx="579944" cy="5799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B4C74-8E1F-4E55-BADA-A3C7F58FD895}">
      <dsp:nvSpPr>
        <dsp:cNvPr id="0" name=""/>
        <dsp:cNvSpPr/>
      </dsp:nvSpPr>
      <dsp:spPr>
        <a:xfrm>
          <a:off x="1217883" y="1320136"/>
          <a:ext cx="9387363" cy="1054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95" tIns="111595" rIns="111595" bIns="111595" numCol="1" spcCol="1270" anchor="ctr" anchorCtr="0">
          <a:noAutofit/>
        </a:bodyPr>
        <a:lstStyle/>
        <a:p>
          <a:pPr marL="0" lvl="0" indent="0" algn="l" defTabSz="1066800">
            <a:lnSpc>
              <a:spcPct val="90000"/>
            </a:lnSpc>
            <a:spcBef>
              <a:spcPct val="0"/>
            </a:spcBef>
            <a:spcAft>
              <a:spcPct val="35000"/>
            </a:spcAft>
            <a:buNone/>
          </a:pPr>
          <a:r>
            <a:rPr lang="en-GB" sz="2400" kern="1200" dirty="0"/>
            <a:t>develop new ways to encourage and support yourself in times of need</a:t>
          </a:r>
          <a:endParaRPr lang="en-US" sz="2400" kern="1200" dirty="0"/>
        </a:p>
      </dsp:txBody>
      <dsp:txXfrm>
        <a:off x="1217883" y="1320136"/>
        <a:ext cx="9387363" cy="1054444"/>
      </dsp:txXfrm>
    </dsp:sp>
    <dsp:sp modelId="{2DE4A462-8433-4D52-A843-2044B107E0AF}">
      <dsp:nvSpPr>
        <dsp:cNvPr id="0" name=""/>
        <dsp:cNvSpPr/>
      </dsp:nvSpPr>
      <dsp:spPr>
        <a:xfrm>
          <a:off x="0" y="2638192"/>
          <a:ext cx="10605246" cy="10544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C1522D-CEDD-4F5E-9D22-3D4C8CAFC323}">
      <dsp:nvSpPr>
        <dsp:cNvPr id="0" name=""/>
        <dsp:cNvSpPr/>
      </dsp:nvSpPr>
      <dsp:spPr>
        <a:xfrm>
          <a:off x="318969" y="2875442"/>
          <a:ext cx="579944" cy="5799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0C3140-5561-4CB8-A3BE-4F48EB28565B}">
      <dsp:nvSpPr>
        <dsp:cNvPr id="0" name=""/>
        <dsp:cNvSpPr/>
      </dsp:nvSpPr>
      <dsp:spPr>
        <a:xfrm>
          <a:off x="1217883" y="2638192"/>
          <a:ext cx="9387363" cy="1054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95" tIns="111595" rIns="111595" bIns="111595" numCol="1" spcCol="1270" anchor="ctr" anchorCtr="0">
          <a:noAutofit/>
        </a:bodyPr>
        <a:lstStyle/>
        <a:p>
          <a:pPr marL="0" lvl="0" indent="0" algn="l" defTabSz="1066800">
            <a:lnSpc>
              <a:spcPct val="90000"/>
            </a:lnSpc>
            <a:spcBef>
              <a:spcPct val="0"/>
            </a:spcBef>
            <a:spcAft>
              <a:spcPct val="35000"/>
            </a:spcAft>
            <a:buNone/>
          </a:pPr>
          <a:r>
            <a:rPr lang="en-GB" sz="2400" kern="1200" dirty="0"/>
            <a:t>feel more able to allow others to help you</a:t>
          </a:r>
          <a:endParaRPr lang="en-US" sz="2400" kern="1200" dirty="0"/>
        </a:p>
      </dsp:txBody>
      <dsp:txXfrm>
        <a:off x="1217883" y="2638192"/>
        <a:ext cx="9387363" cy="1054444"/>
      </dsp:txXfrm>
    </dsp:sp>
    <dsp:sp modelId="{7F59453C-E483-495C-B3F4-7C77F19DDE81}">
      <dsp:nvSpPr>
        <dsp:cNvPr id="0" name=""/>
        <dsp:cNvSpPr/>
      </dsp:nvSpPr>
      <dsp:spPr>
        <a:xfrm>
          <a:off x="0" y="3956248"/>
          <a:ext cx="10605246" cy="105444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910F9A-334E-4F5F-B9D3-F0E2A4E58CF2}">
      <dsp:nvSpPr>
        <dsp:cNvPr id="0" name=""/>
        <dsp:cNvSpPr/>
      </dsp:nvSpPr>
      <dsp:spPr>
        <a:xfrm>
          <a:off x="318969" y="4193498"/>
          <a:ext cx="579944" cy="5799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EB910A-5355-4661-80AB-3AB225D2BA5C}">
      <dsp:nvSpPr>
        <dsp:cNvPr id="0" name=""/>
        <dsp:cNvSpPr/>
      </dsp:nvSpPr>
      <dsp:spPr>
        <a:xfrm>
          <a:off x="1217883" y="3956248"/>
          <a:ext cx="9387363" cy="1054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595" tIns="111595" rIns="111595" bIns="111595" numCol="1" spcCol="1270" anchor="ctr" anchorCtr="0">
          <a:noAutofit/>
        </a:bodyPr>
        <a:lstStyle/>
        <a:p>
          <a:pPr marL="0" lvl="0" indent="0" algn="l" defTabSz="1066800">
            <a:lnSpc>
              <a:spcPct val="90000"/>
            </a:lnSpc>
            <a:spcBef>
              <a:spcPct val="0"/>
            </a:spcBef>
            <a:spcAft>
              <a:spcPct val="35000"/>
            </a:spcAft>
            <a:buNone/>
          </a:pPr>
          <a:r>
            <a:rPr lang="en-GB" sz="2400" kern="1200" dirty="0"/>
            <a:t>focus on your strengths and how you can carry on leading an active life</a:t>
          </a:r>
          <a:endParaRPr lang="en-US" sz="2400" kern="1200" dirty="0"/>
        </a:p>
      </dsp:txBody>
      <dsp:txXfrm>
        <a:off x="1217883" y="3956248"/>
        <a:ext cx="9387363" cy="10544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FBE28-9DEC-4979-938D-510ADE670B4D}">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57163D-EF58-4EB4-B4DA-39FFCD787C0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CFT is </a:t>
          </a:r>
          <a:r>
            <a:rPr lang="en-GB" sz="2200" b="1" kern="1200"/>
            <a:t>integrative</a:t>
          </a:r>
          <a:r>
            <a:rPr lang="en-GB" sz="2200" kern="1200"/>
            <a:t>, drawing from Cognitive Behavioural Therapy, Evolutionary psychology, Attachment theory, Neuroscience, Buddhist psychology and mindfulness.</a:t>
          </a:r>
          <a:endParaRPr lang="en-US" sz="2200" kern="1200"/>
        </a:p>
      </dsp:txBody>
      <dsp:txXfrm>
        <a:off x="0" y="2703"/>
        <a:ext cx="6900512" cy="1843578"/>
      </dsp:txXfrm>
    </dsp:sp>
    <dsp:sp modelId="{6742283F-A506-4D44-87E1-8CAE80CBE4B5}">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3484F-7CB5-4EBB-8425-15A733E44481}">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Paul Gilbert’s key insight was that many people, especially those with trauma or harsh inner critics, do not benefit fully from traditional CBT because they </a:t>
          </a:r>
          <a:r>
            <a:rPr lang="en-GB" sz="2200" b="1" kern="1200"/>
            <a:t>struggle to feel safe or deserving</a:t>
          </a:r>
          <a:r>
            <a:rPr lang="en-GB" sz="2200" kern="1200"/>
            <a:t>.</a:t>
          </a:r>
          <a:endParaRPr lang="en-US" sz="2200" kern="1200"/>
        </a:p>
      </dsp:txBody>
      <dsp:txXfrm>
        <a:off x="0" y="1846281"/>
        <a:ext cx="6900512" cy="1843578"/>
      </dsp:txXfrm>
    </dsp:sp>
    <dsp:sp modelId="{72194D0F-189C-42AF-80C3-52A029A77E9C}">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AF5ACF-6253-4875-9F52-ED13FBAAF887}">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therapist serves as a "secure base" similar to a healthy attachment figure, which helps individuals develop inner compassion to calm the mind, reduce shame, and heal emotional wounds—especially when these stem from trauma or a lack of secure attachment early in life.</a:t>
          </a:r>
          <a:endParaRPr lang="en-US" sz="2200" kern="120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D1E1D-BD63-455D-9762-2446F6F89606}">
      <dsp:nvSpPr>
        <dsp:cNvPr id="0" name=""/>
        <dsp:cNvSpPr/>
      </dsp:nvSpPr>
      <dsp:spPr>
        <a:xfrm>
          <a:off x="0" y="0"/>
          <a:ext cx="3286125" cy="394887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11200">
            <a:lnSpc>
              <a:spcPct val="90000"/>
            </a:lnSpc>
            <a:spcBef>
              <a:spcPct val="0"/>
            </a:spcBef>
            <a:spcAft>
              <a:spcPct val="35000"/>
            </a:spcAft>
            <a:buNone/>
          </a:pPr>
          <a:r>
            <a:rPr lang="en-US" sz="1600" b="1" i="0" kern="1200" baseline="0"/>
            <a:t>Shift Perspectives:</a:t>
          </a:r>
          <a:r>
            <a:rPr lang="en-US" sz="1600" b="0" i="0" kern="1200" baseline="0"/>
            <a:t> Ask, "How would I view this situation if it were happening to a friend?".</a:t>
          </a:r>
          <a:endParaRPr lang="en-US" sz="1600" kern="1200"/>
        </a:p>
      </dsp:txBody>
      <dsp:txXfrm>
        <a:off x="0" y="1500572"/>
        <a:ext cx="3286125" cy="2369325"/>
      </dsp:txXfrm>
    </dsp:sp>
    <dsp:sp modelId="{9C52A065-09C8-4538-9A80-51E24CDC342A}">
      <dsp:nvSpPr>
        <dsp:cNvPr id="0" name=""/>
        <dsp:cNvSpPr/>
      </dsp:nvSpPr>
      <dsp:spPr>
        <a:xfrm>
          <a:off x="1050731" y="394887"/>
          <a:ext cx="1184662" cy="1184662"/>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24221" y="568377"/>
        <a:ext cx="837682" cy="837682"/>
      </dsp:txXfrm>
    </dsp:sp>
    <dsp:sp modelId="{7DBF0A52-6418-4A81-94CD-6436646C3B61}">
      <dsp:nvSpPr>
        <dsp:cNvPr id="0" name=""/>
        <dsp:cNvSpPr/>
      </dsp:nvSpPr>
      <dsp:spPr>
        <a:xfrm>
          <a:off x="0" y="3948804"/>
          <a:ext cx="328612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624BB-EB78-4571-A95A-BED5A025BD64}">
      <dsp:nvSpPr>
        <dsp:cNvPr id="0" name=""/>
        <dsp:cNvSpPr/>
      </dsp:nvSpPr>
      <dsp:spPr>
        <a:xfrm>
          <a:off x="3614737" y="0"/>
          <a:ext cx="3286125" cy="3948876"/>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11200">
            <a:lnSpc>
              <a:spcPct val="90000"/>
            </a:lnSpc>
            <a:spcBef>
              <a:spcPct val="0"/>
            </a:spcBef>
            <a:spcAft>
              <a:spcPct val="35000"/>
            </a:spcAft>
            <a:buNone/>
          </a:pPr>
          <a:r>
            <a:rPr lang="en-US" sz="1600" b="1" i="0" kern="1200" baseline="0"/>
            <a:t>Question Self-Critique:</a:t>
          </a:r>
          <a:r>
            <a:rPr lang="en-US" sz="1600" b="0" i="0" kern="1200" baseline="0"/>
            <a:t> Rather than accepting, "I'm a failure," try, "I'm only human and I can make mistakes, just like everyone else".</a:t>
          </a:r>
          <a:endParaRPr lang="en-US" sz="1600" kern="1200"/>
        </a:p>
      </dsp:txBody>
      <dsp:txXfrm>
        <a:off x="3614737" y="1500572"/>
        <a:ext cx="3286125" cy="2369325"/>
      </dsp:txXfrm>
    </dsp:sp>
    <dsp:sp modelId="{40F8A258-4A8A-47E4-8A05-24095368AB97}">
      <dsp:nvSpPr>
        <dsp:cNvPr id="0" name=""/>
        <dsp:cNvSpPr/>
      </dsp:nvSpPr>
      <dsp:spPr>
        <a:xfrm>
          <a:off x="4665468" y="394887"/>
          <a:ext cx="1184662" cy="1184662"/>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8958" y="568377"/>
        <a:ext cx="837682" cy="837682"/>
      </dsp:txXfrm>
    </dsp:sp>
    <dsp:sp modelId="{82094538-5FE9-49E4-A937-B20B6520129A}">
      <dsp:nvSpPr>
        <dsp:cNvPr id="0" name=""/>
        <dsp:cNvSpPr/>
      </dsp:nvSpPr>
      <dsp:spPr>
        <a:xfrm>
          <a:off x="3614737" y="3948804"/>
          <a:ext cx="328612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370AC8-5B5B-4DDB-8C06-4393171C1F3F}">
      <dsp:nvSpPr>
        <dsp:cNvPr id="0" name=""/>
        <dsp:cNvSpPr/>
      </dsp:nvSpPr>
      <dsp:spPr>
        <a:xfrm>
          <a:off x="7229475" y="0"/>
          <a:ext cx="3286125" cy="3948876"/>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11200">
            <a:lnSpc>
              <a:spcPct val="90000"/>
            </a:lnSpc>
            <a:spcBef>
              <a:spcPct val="0"/>
            </a:spcBef>
            <a:spcAft>
              <a:spcPct val="35000"/>
            </a:spcAft>
            <a:buNone/>
          </a:pPr>
          <a:r>
            <a:rPr lang="en-US" sz="1600" b="1" i="0" kern="1200" baseline="0"/>
            <a:t>Utilize Imagery &amp; Reasoning:</a:t>
          </a:r>
          <a:r>
            <a:rPr lang="en-US" sz="1600" b="0" i="0" kern="1200" baseline="0"/>
            <a:t> Use visualization (e.g., imagining a compassionate mentor) to foster feelings of warmth and safety, helping the mind move from a "threat" state to a "soothing" state.</a:t>
          </a:r>
          <a:endParaRPr lang="en-US" sz="1600" kern="1200"/>
        </a:p>
      </dsp:txBody>
      <dsp:txXfrm>
        <a:off x="7229475" y="1500572"/>
        <a:ext cx="3286125" cy="2369325"/>
      </dsp:txXfrm>
    </dsp:sp>
    <dsp:sp modelId="{9F92DD10-0D43-4587-ACD2-D090AEA7BA3A}">
      <dsp:nvSpPr>
        <dsp:cNvPr id="0" name=""/>
        <dsp:cNvSpPr/>
      </dsp:nvSpPr>
      <dsp:spPr>
        <a:xfrm>
          <a:off x="8280206" y="394887"/>
          <a:ext cx="1184662" cy="1184662"/>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53696" y="568377"/>
        <a:ext cx="837682" cy="837682"/>
      </dsp:txXfrm>
    </dsp:sp>
    <dsp:sp modelId="{777508AD-BB0D-407D-9DDE-E9E11907C1B8}">
      <dsp:nvSpPr>
        <dsp:cNvPr id="0" name=""/>
        <dsp:cNvSpPr/>
      </dsp:nvSpPr>
      <dsp:spPr>
        <a:xfrm>
          <a:off x="7229475" y="3948804"/>
          <a:ext cx="328612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6BF85-B4B8-4EA6-818C-3AFFCE72730A}">
      <dsp:nvSpPr>
        <dsp:cNvPr id="0" name=""/>
        <dsp:cNvSpPr/>
      </dsp:nvSpPr>
      <dsp:spPr>
        <a:xfrm>
          <a:off x="0" y="87749"/>
          <a:ext cx="7260336" cy="1427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The "Compassionate Other":</a:t>
          </a:r>
          <a:r>
            <a:rPr lang="en-GB" sz="2000" kern="1200"/>
            <a:t> This is a mentally created figure possessing qualities like wisdom, strength, warmth, and total acceptance. It can be a real person, a fictional character, an animal, a wise old person, or a, compassionate light.</a:t>
          </a:r>
          <a:endParaRPr lang="en-US" sz="2000" kern="1200"/>
        </a:p>
      </dsp:txBody>
      <dsp:txXfrm>
        <a:off x="69680" y="157429"/>
        <a:ext cx="7120976" cy="1288040"/>
      </dsp:txXfrm>
    </dsp:sp>
    <dsp:sp modelId="{1533EFF7-31C0-4883-B379-B16100E642C3}">
      <dsp:nvSpPr>
        <dsp:cNvPr id="0" name=""/>
        <dsp:cNvSpPr/>
      </dsp:nvSpPr>
      <dsp:spPr>
        <a:xfrm>
          <a:off x="0" y="1572749"/>
          <a:ext cx="7260336" cy="142740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Purpose:</a:t>
          </a:r>
          <a:r>
            <a:rPr lang="en-GB" sz="2000" kern="1200" dirty="0"/>
            <a:t> It helps individuals combat self-criticism, shame, and anxiety by replacing harsh inner voices with a soothing, supportive presence.</a:t>
          </a:r>
          <a:endParaRPr lang="en-US" sz="2000" kern="1200" dirty="0"/>
        </a:p>
      </dsp:txBody>
      <dsp:txXfrm>
        <a:off x="69680" y="1642429"/>
        <a:ext cx="7120976" cy="1288040"/>
      </dsp:txXfrm>
    </dsp:sp>
    <dsp:sp modelId="{27E21EBF-C18F-4BE0-BE76-771EB3308D8C}">
      <dsp:nvSpPr>
        <dsp:cNvPr id="0" name=""/>
        <dsp:cNvSpPr/>
      </dsp:nvSpPr>
      <dsp:spPr>
        <a:xfrm>
          <a:off x="0" y="3057749"/>
          <a:ext cx="7260336" cy="142740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How it Works:</a:t>
          </a:r>
          <a:r>
            <a:rPr lang="en-GB" sz="2000" kern="1200" dirty="0"/>
            <a:t> The practice involves visualizing this figure and focusing on their expression, voice, and presence. It often includes imagining receiving warmth or care from them.</a:t>
          </a:r>
          <a:endParaRPr lang="en-US" sz="2000" kern="1200" dirty="0"/>
        </a:p>
      </dsp:txBody>
      <dsp:txXfrm>
        <a:off x="69680" y="3127429"/>
        <a:ext cx="7120976" cy="1288040"/>
      </dsp:txXfrm>
    </dsp:sp>
    <dsp:sp modelId="{9F4BE6E7-EA04-4F24-A0E6-4D37A399987D}">
      <dsp:nvSpPr>
        <dsp:cNvPr id="0" name=""/>
        <dsp:cNvSpPr/>
      </dsp:nvSpPr>
      <dsp:spPr>
        <a:xfrm>
          <a:off x="0" y="4542749"/>
          <a:ext cx="7260336" cy="14274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Sensory Integration:</a:t>
          </a:r>
          <a:r>
            <a:rPr lang="en-GB" sz="2000" kern="1200" dirty="0"/>
            <a:t> It is not just visual; it involves engaging multiple senses—imagining warmth (touch) or a gentle, soothing voice (sound).</a:t>
          </a:r>
          <a:endParaRPr lang="en-US" sz="2000" kern="1200" dirty="0"/>
        </a:p>
      </dsp:txBody>
      <dsp:txXfrm>
        <a:off x="69680" y="4612429"/>
        <a:ext cx="7120976" cy="12880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25559-6744-5241-8304-6C3D064F45DA}">
      <dsp:nvSpPr>
        <dsp:cNvPr id="0" name=""/>
        <dsp:cNvSpPr/>
      </dsp:nvSpPr>
      <dsp:spPr>
        <a:xfrm>
          <a:off x="0" y="0"/>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19BE01-0BAC-4C44-AAAE-FE99189DB587}">
      <dsp:nvSpPr>
        <dsp:cNvPr id="0" name=""/>
        <dsp:cNvSpPr/>
      </dsp:nvSpPr>
      <dsp:spPr>
        <a:xfrm>
          <a:off x="0" y="0"/>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Depression</a:t>
          </a:r>
        </a:p>
      </dsp:txBody>
      <dsp:txXfrm>
        <a:off x="0" y="0"/>
        <a:ext cx="6303729" cy="695104"/>
      </dsp:txXfrm>
    </dsp:sp>
    <dsp:sp modelId="{491F7A00-C13D-0544-882C-7C02C48D5234}">
      <dsp:nvSpPr>
        <dsp:cNvPr id="0" name=""/>
        <dsp:cNvSpPr/>
      </dsp:nvSpPr>
      <dsp:spPr>
        <a:xfrm>
          <a:off x="0" y="695104"/>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B7137-30D7-BE49-9BA1-0A99F11BA13C}">
      <dsp:nvSpPr>
        <dsp:cNvPr id="0" name=""/>
        <dsp:cNvSpPr/>
      </dsp:nvSpPr>
      <dsp:spPr>
        <a:xfrm>
          <a:off x="0" y="69510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Personality Disorder</a:t>
          </a:r>
        </a:p>
      </dsp:txBody>
      <dsp:txXfrm>
        <a:off x="0" y="695104"/>
        <a:ext cx="6303729" cy="695104"/>
      </dsp:txXfrm>
    </dsp:sp>
    <dsp:sp modelId="{8721A464-29E3-BD44-AED5-899730EEBB7E}">
      <dsp:nvSpPr>
        <dsp:cNvPr id="0" name=""/>
        <dsp:cNvSpPr/>
      </dsp:nvSpPr>
      <dsp:spPr>
        <a:xfrm>
          <a:off x="0" y="1390209"/>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351330-7311-9C46-BB5B-F559FBF56684}">
      <dsp:nvSpPr>
        <dsp:cNvPr id="0" name=""/>
        <dsp:cNvSpPr/>
      </dsp:nvSpPr>
      <dsp:spPr>
        <a:xfrm>
          <a:off x="0" y="139020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PTSD</a:t>
          </a:r>
        </a:p>
      </dsp:txBody>
      <dsp:txXfrm>
        <a:off x="0" y="1390209"/>
        <a:ext cx="6303729" cy="695104"/>
      </dsp:txXfrm>
    </dsp:sp>
    <dsp:sp modelId="{92524848-53B8-474F-8408-2C7DFD1FBCB8}">
      <dsp:nvSpPr>
        <dsp:cNvPr id="0" name=""/>
        <dsp:cNvSpPr/>
      </dsp:nvSpPr>
      <dsp:spPr>
        <a:xfrm>
          <a:off x="0" y="2085314"/>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968B5-391B-FA45-82B7-51DDA0BF8DA1}">
      <dsp:nvSpPr>
        <dsp:cNvPr id="0" name=""/>
        <dsp:cNvSpPr/>
      </dsp:nvSpPr>
      <dsp:spPr>
        <a:xfrm>
          <a:off x="0" y="208531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Schizophrenic Spectrum Disorder</a:t>
          </a:r>
        </a:p>
      </dsp:txBody>
      <dsp:txXfrm>
        <a:off x="0" y="2085314"/>
        <a:ext cx="6303729" cy="695104"/>
      </dsp:txXfrm>
    </dsp:sp>
    <dsp:sp modelId="{7A32D0C4-B0B7-9649-9281-0920F52C21BD}">
      <dsp:nvSpPr>
        <dsp:cNvPr id="0" name=""/>
        <dsp:cNvSpPr/>
      </dsp:nvSpPr>
      <dsp:spPr>
        <a:xfrm>
          <a:off x="0" y="2780419"/>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B10D3-CF9A-0F44-B13D-63A2790C3375}">
      <dsp:nvSpPr>
        <dsp:cNvPr id="0" name=""/>
        <dsp:cNvSpPr/>
      </dsp:nvSpPr>
      <dsp:spPr>
        <a:xfrm>
          <a:off x="0" y="278041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OCD</a:t>
          </a:r>
        </a:p>
      </dsp:txBody>
      <dsp:txXfrm>
        <a:off x="0" y="2780419"/>
        <a:ext cx="6303729" cy="695104"/>
      </dsp:txXfrm>
    </dsp:sp>
    <dsp:sp modelId="{34CF2B21-D1CA-0E4B-A59B-8A22ED8C2419}">
      <dsp:nvSpPr>
        <dsp:cNvPr id="0" name=""/>
        <dsp:cNvSpPr/>
      </dsp:nvSpPr>
      <dsp:spPr>
        <a:xfrm>
          <a:off x="0" y="3475524"/>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FB856F-3B93-8B4D-B1A5-CB08E5972DCC}">
      <dsp:nvSpPr>
        <dsp:cNvPr id="0" name=""/>
        <dsp:cNvSpPr/>
      </dsp:nvSpPr>
      <dsp:spPr>
        <a:xfrm>
          <a:off x="0" y="347552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Anxiety </a:t>
          </a:r>
        </a:p>
      </dsp:txBody>
      <dsp:txXfrm>
        <a:off x="0" y="3475524"/>
        <a:ext cx="6303729" cy="695104"/>
      </dsp:txXfrm>
    </dsp:sp>
    <dsp:sp modelId="{97A2D397-AB3B-EA41-8EF7-5A5C1FF649B3}">
      <dsp:nvSpPr>
        <dsp:cNvPr id="0" name=""/>
        <dsp:cNvSpPr/>
      </dsp:nvSpPr>
      <dsp:spPr>
        <a:xfrm>
          <a:off x="0" y="4170629"/>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C30E7-C62E-F04A-81D5-4B3BF1806C0F}">
      <dsp:nvSpPr>
        <dsp:cNvPr id="0" name=""/>
        <dsp:cNvSpPr/>
      </dsp:nvSpPr>
      <dsp:spPr>
        <a:xfrm>
          <a:off x="0" y="417062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Psychosis</a:t>
          </a:r>
        </a:p>
      </dsp:txBody>
      <dsp:txXfrm>
        <a:off x="0" y="4170629"/>
        <a:ext cx="6303729" cy="695104"/>
      </dsp:txXfrm>
    </dsp:sp>
    <dsp:sp modelId="{1A427A96-9254-0A4C-8635-C522A73E5AFA}">
      <dsp:nvSpPr>
        <dsp:cNvPr id="0" name=""/>
        <dsp:cNvSpPr/>
      </dsp:nvSpPr>
      <dsp:spPr>
        <a:xfrm>
          <a:off x="0" y="4865734"/>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F90AE0-F27C-7247-B5B7-6678A081E0A0}">
      <dsp:nvSpPr>
        <dsp:cNvPr id="0" name=""/>
        <dsp:cNvSpPr/>
      </dsp:nvSpPr>
      <dsp:spPr>
        <a:xfrm>
          <a:off x="0" y="486573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Eating Disorder </a:t>
          </a:r>
        </a:p>
      </dsp:txBody>
      <dsp:txXfrm>
        <a:off x="0" y="4865734"/>
        <a:ext cx="6303729" cy="69510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9D94-8D87-ABF7-0592-4ADC6C24A7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B895D3-03C0-9780-0B61-B99220A1BA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D645F6-2A99-F7F9-287C-F08D68DE7E01}"/>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5" name="Footer Placeholder 4">
            <a:extLst>
              <a:ext uri="{FF2B5EF4-FFF2-40B4-BE49-F238E27FC236}">
                <a16:creationId xmlns:a16="http://schemas.microsoft.com/office/drawing/2014/main" id="{EE30393A-CB6D-0A5B-E97B-872C69BF52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28D325-3ABA-3B36-5CD6-8AB65F076BA9}"/>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959267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597DF-4CB1-1081-9539-543FE76A31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8645A79-B2C3-D37C-518F-A0047D6EB8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039195-E89A-0F45-792B-5E11A2B10588}"/>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5" name="Footer Placeholder 4">
            <a:extLst>
              <a:ext uri="{FF2B5EF4-FFF2-40B4-BE49-F238E27FC236}">
                <a16:creationId xmlns:a16="http://schemas.microsoft.com/office/drawing/2014/main" id="{B6D40604-2E1D-FA25-7804-9013B8D3B3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C7B4EB-3A86-CCCB-71A6-29B6CB99D817}"/>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297374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A633B-A84F-7228-337F-C02C0767781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E04484-5264-C273-5C38-8C0487A387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07C4BF-6EF0-5B93-4AD0-194D2857143B}"/>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5" name="Footer Placeholder 4">
            <a:extLst>
              <a:ext uri="{FF2B5EF4-FFF2-40B4-BE49-F238E27FC236}">
                <a16:creationId xmlns:a16="http://schemas.microsoft.com/office/drawing/2014/main" id="{AC374678-B21C-C5E5-2E12-1554685751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0B6AD9-D404-2242-F5DF-CC04C8F23633}"/>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763587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8AEF1-2609-CF94-B3B9-2E685A4225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032FCB-BCE4-401F-6161-E945D5783B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F5F878E-1788-317A-C22F-97C2DEFD73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4C660B-B636-3F1F-5F44-E75444E7DE2A}"/>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6" name="Footer Placeholder 5">
            <a:extLst>
              <a:ext uri="{FF2B5EF4-FFF2-40B4-BE49-F238E27FC236}">
                <a16:creationId xmlns:a16="http://schemas.microsoft.com/office/drawing/2014/main" id="{EE3FF4E7-0A3D-3455-49FB-373CE47A03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318BF6-7D15-6B85-BB70-90FD0FD48A5A}"/>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4281226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6D96-B916-D0A7-01E1-5B0E79AD382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68E7F6-350D-D47F-4533-DDB5B6E07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96474C-7C77-F642-8E6D-62EBA6BA5C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AD7174-7408-C1A6-FB49-CEE3B0E03B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04FCD3-9722-84E2-B60B-7E2118F098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B96802-CAB9-40DA-99A8-1315D6684A4E}"/>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8" name="Footer Placeholder 7">
            <a:extLst>
              <a:ext uri="{FF2B5EF4-FFF2-40B4-BE49-F238E27FC236}">
                <a16:creationId xmlns:a16="http://schemas.microsoft.com/office/drawing/2014/main" id="{28EE602C-6ED7-ADEA-F3DD-DF24977E96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14B0C48-0E9D-941B-D611-97A3334A3A71}"/>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98675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3B7D7-A9F6-B9F8-D7CF-1E09399A9CB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863A5C-8F90-B7FA-4D99-B6A9F07EC613}"/>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4" name="Footer Placeholder 3">
            <a:extLst>
              <a:ext uri="{FF2B5EF4-FFF2-40B4-BE49-F238E27FC236}">
                <a16:creationId xmlns:a16="http://schemas.microsoft.com/office/drawing/2014/main" id="{A3CD02C2-5B87-C611-E8B9-0E09DB0931C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29D2C4-03D9-D18D-7707-4C8EA947D7F8}"/>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487861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D30AF-60F5-BDFC-D0C1-9C6C6F7D7FCA}"/>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3" name="Footer Placeholder 2">
            <a:extLst>
              <a:ext uri="{FF2B5EF4-FFF2-40B4-BE49-F238E27FC236}">
                <a16:creationId xmlns:a16="http://schemas.microsoft.com/office/drawing/2014/main" id="{D96A8836-11CD-EEA1-582B-54E38AC50E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E55162-BA4E-98DB-D57E-9B8C82C6C2DE}"/>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885101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A8CB2-8C1B-991F-69F1-248F523AE3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461C39D-6B53-8CF3-ED80-5CA26FEA36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D7CBC8D-839C-D8A8-1FFB-B4F328AAD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CEE1D9-6C8E-039E-5A14-7F98F2300E5D}"/>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6" name="Footer Placeholder 5">
            <a:extLst>
              <a:ext uri="{FF2B5EF4-FFF2-40B4-BE49-F238E27FC236}">
                <a16:creationId xmlns:a16="http://schemas.microsoft.com/office/drawing/2014/main" id="{2D491C52-1702-1FFC-1DC8-97BC6CD700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AC25E1-5351-4FEB-4024-6C21B7DCB690}"/>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3592526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040FF-1CF0-4191-F95B-717DC53788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0BB034D-7D89-8518-E414-59D5E4811C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B6CCD47-00E6-2871-1EFE-FB41E69372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2B20DE-1228-9B21-A783-5C329F54508D}"/>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6" name="Footer Placeholder 5">
            <a:extLst>
              <a:ext uri="{FF2B5EF4-FFF2-40B4-BE49-F238E27FC236}">
                <a16:creationId xmlns:a16="http://schemas.microsoft.com/office/drawing/2014/main" id="{DDAE9A50-E151-91EA-EA02-5EDEFF16D7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CA8863-8CD1-46E4-F129-FC7901AA9B35}"/>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1791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B2A4-2348-7F15-CAD6-17565BE8EB3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B4AB310-3DF9-89F1-4E3A-C21D7A4090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AE8DDE-BCB4-1C99-EC25-8BC1C812ED34}"/>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5" name="Footer Placeholder 4">
            <a:extLst>
              <a:ext uri="{FF2B5EF4-FFF2-40B4-BE49-F238E27FC236}">
                <a16:creationId xmlns:a16="http://schemas.microsoft.com/office/drawing/2014/main" id="{057A851B-0EBE-4203-F1BD-C0BA177405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152F74-C90E-4725-9092-EA1D353D915F}"/>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3916333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BBD263-A67A-D66B-5E7D-B4E147BD697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D40057-F4E1-AABF-4586-CCB6E539EA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855436-9B16-E686-313B-F30E622C2F3F}"/>
              </a:ext>
            </a:extLst>
          </p:cNvPr>
          <p:cNvSpPr>
            <a:spLocks noGrp="1"/>
          </p:cNvSpPr>
          <p:nvPr>
            <p:ph type="dt" sz="half" idx="10"/>
          </p:nvPr>
        </p:nvSpPr>
        <p:spPr/>
        <p:txBody>
          <a:bodyPr/>
          <a:lstStyle/>
          <a:p>
            <a:fld id="{865E88B7-4CAF-CF4A-99A6-C70BEB44CDD0}" type="datetimeFigureOut">
              <a:rPr lang="en-US" smtClean="0"/>
              <a:t>3/3/2026</a:t>
            </a:fld>
            <a:endParaRPr lang="en-US"/>
          </a:p>
        </p:txBody>
      </p:sp>
      <p:sp>
        <p:nvSpPr>
          <p:cNvPr id="5" name="Footer Placeholder 4">
            <a:extLst>
              <a:ext uri="{FF2B5EF4-FFF2-40B4-BE49-F238E27FC236}">
                <a16:creationId xmlns:a16="http://schemas.microsoft.com/office/drawing/2014/main" id="{84E841D2-620D-53C1-D621-E84C4F1310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655017-AD19-AF1C-A771-D3EF62F67809}"/>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025602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533E84-B34D-C35E-9617-ABEFFD3F17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6A513-A83D-2DA6-DDE8-DABA981AA5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B35544-5879-2B53-EAB1-CB5F56EFFF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5E88B7-4CAF-CF4A-99A6-C70BEB44CDD0}" type="datetimeFigureOut">
              <a:rPr lang="en-US" smtClean="0"/>
              <a:t>3/3/2026</a:t>
            </a:fld>
            <a:endParaRPr lang="en-US"/>
          </a:p>
        </p:txBody>
      </p:sp>
      <p:sp>
        <p:nvSpPr>
          <p:cNvPr id="5" name="Footer Placeholder 4">
            <a:extLst>
              <a:ext uri="{FF2B5EF4-FFF2-40B4-BE49-F238E27FC236}">
                <a16:creationId xmlns:a16="http://schemas.microsoft.com/office/drawing/2014/main" id="{A642B4DD-8FC1-4979-7BA9-81A40E8061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71967D2-124F-05B7-5FD9-B116626B87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95C5FB-7462-1340-A339-51376070D7BE}" type="slidenum">
              <a:rPr lang="en-US" smtClean="0"/>
              <a:t>‹#›</a:t>
            </a:fld>
            <a:endParaRPr lang="en-US"/>
          </a:p>
        </p:txBody>
      </p:sp>
    </p:spTree>
    <p:extLst>
      <p:ext uri="{BB962C8B-B14F-4D97-AF65-F5344CB8AC3E}">
        <p14:creationId xmlns:p14="http://schemas.microsoft.com/office/powerpoint/2010/main" val="3177746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2.png"/><Relationship Id="rId4" Type="http://schemas.openxmlformats.org/officeDocument/2006/relationships/hyperlink" Target="https://letstalkaboutcbt.libsyn.com/lets-talk-about-cbt-compassion-focussed-therapy-episode-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VRqI4lxuXAw?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hyperlink" Target="https://www.compassionatemind.co.uk/resource/scal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IOHhlFJxuzk"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1007/s12671-020-01485-5"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www.compassionatemind.co.uk/" TargetMode="External"/><Relationship Id="rId2" Type="http://schemas.openxmlformats.org/officeDocument/2006/relationships/hyperlink" Target="https://www.compassionatemind.co.uk/abou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psychologytoday.com/gb/therapy-types/compassion-focused-therapy" TargetMode="External"/><Relationship Id="rId2" Type="http://schemas.openxmlformats.org/officeDocument/2006/relationships/hyperlink" Target="https://www-sciencedirect-com.ezproxy.uwtsd.ac.uk/science/article/pii/S0165032723000228" TargetMode="External"/><Relationship Id="rId1" Type="http://schemas.openxmlformats.org/officeDocument/2006/relationships/slideLayout" Target="../slideLayouts/slideLayout2.xml"/><Relationship Id="rId6" Type="http://schemas.openxmlformats.org/officeDocument/2006/relationships/hyperlink" Target="https://depts.washington.edu/uwcssc/sites/default/files/hw00/d40/uwcssc/sites/default/files/Fear%20of%20Compassion%20Scale.pdf" TargetMode="External"/><Relationship Id="rId5" Type="http://schemas.openxmlformats.org/officeDocument/2006/relationships/hyperlink" Target="https://d3n8a8pro7vhmx.cloudfront.net/portlandpsychotherapy/pages/21/attachments/original/1438799410/Forms_of_self-criticising_and_self_reassuring_scale.pdf?1438799410" TargetMode="External"/><Relationship Id="rId4" Type="http://schemas.openxmlformats.org/officeDocument/2006/relationships/hyperlink" Target="https://bpspsychub.onlinelibrary.wiley.com/doi/pdf/10.1111/bjc.123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DEFAF274-AE3C-8853-39DC-961AAB17A685}"/>
              </a:ext>
            </a:extLst>
          </p:cNvPr>
          <p:cNvPicPr>
            <a:picLocks noChangeAspect="1"/>
          </p:cNvPicPr>
          <p:nvPr/>
        </p:nvPicPr>
        <p:blipFill rotWithShape="1">
          <a:blip r:embed="rId2"/>
          <a:srcRect t="20213"/>
          <a:stretch/>
        </p:blipFill>
        <p:spPr>
          <a:xfrm>
            <a:off x="20" y="10"/>
            <a:ext cx="12191981" cy="6857990"/>
          </a:xfrm>
          <a:prstGeom prst="rect">
            <a:avLst/>
          </a:prstGeom>
        </p:spPr>
      </p:pic>
      <p:sp>
        <p:nvSpPr>
          <p:cNvPr id="21" name="Rectangle 2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ACDAB1-B3AB-7600-8392-8EEA1EE0552B}"/>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5600" b="1">
                <a:solidFill>
                  <a:schemeClr val="bg1"/>
                </a:solidFill>
              </a:rPr>
              <a:t>Compassion Focused Therapy</a:t>
            </a:r>
            <a:br>
              <a:rPr lang="en-US" sz="5600" b="1">
                <a:solidFill>
                  <a:schemeClr val="bg1"/>
                </a:solidFill>
              </a:rPr>
            </a:br>
            <a:r>
              <a:rPr lang="en-US" sz="5600" b="1">
                <a:solidFill>
                  <a:schemeClr val="bg1"/>
                </a:solidFill>
              </a:rPr>
              <a:t>(CFT) </a:t>
            </a:r>
          </a:p>
        </p:txBody>
      </p:sp>
      <p:sp>
        <p:nvSpPr>
          <p:cNvPr id="23" name="Rectangle: Rounded Corners 2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5342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6" name="Oval 4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8" name="Arc 4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8A559A-85E1-F489-DBB5-0B12F7EE8DC5}"/>
              </a:ext>
            </a:extLst>
          </p:cNvPr>
          <p:cNvSpPr>
            <a:spLocks noGrp="1"/>
          </p:cNvSpPr>
          <p:nvPr>
            <p:ph type="ctrTitle"/>
          </p:nvPr>
        </p:nvSpPr>
        <p:spPr>
          <a:xfrm>
            <a:off x="4038599" y="-249828"/>
            <a:ext cx="7644627" cy="2751086"/>
          </a:xfrm>
        </p:spPr>
        <p:txBody>
          <a:bodyPr>
            <a:normAutofit/>
          </a:bodyPr>
          <a:lstStyle/>
          <a:p>
            <a:pPr algn="r"/>
            <a:r>
              <a:rPr lang="en-US" b="1" dirty="0"/>
              <a:t>What is Compassion?</a:t>
            </a:r>
          </a:p>
        </p:txBody>
      </p:sp>
      <p:sp>
        <p:nvSpPr>
          <p:cNvPr id="4" name="Subtitle 3">
            <a:extLst>
              <a:ext uri="{FF2B5EF4-FFF2-40B4-BE49-F238E27FC236}">
                <a16:creationId xmlns:a16="http://schemas.microsoft.com/office/drawing/2014/main" id="{4FD899D3-57C6-3895-4950-B1FA36070BED}"/>
              </a:ext>
            </a:extLst>
          </p:cNvPr>
          <p:cNvSpPr>
            <a:spLocks noGrp="1"/>
          </p:cNvSpPr>
          <p:nvPr>
            <p:ph type="subTitle" idx="1"/>
          </p:nvPr>
        </p:nvSpPr>
        <p:spPr>
          <a:xfrm>
            <a:off x="4373880" y="3320781"/>
            <a:ext cx="7644627" cy="2723865"/>
          </a:xfrm>
        </p:spPr>
        <p:txBody>
          <a:bodyPr>
            <a:normAutofit/>
          </a:bodyPr>
          <a:lstStyle/>
          <a:p>
            <a:pPr algn="r"/>
            <a:r>
              <a:rPr lang="en-US" sz="2000" dirty="0"/>
              <a:t>“The way in which we turn towards suffering and alleviate suffering where we can and prevent it. Learning to have the courage to face the pain with the wisdom to know what to do…”				</a:t>
            </a:r>
          </a:p>
          <a:p>
            <a:pPr algn="r"/>
            <a:r>
              <a:rPr lang="en-US" sz="2000" dirty="0"/>
              <a:t>-Dr. Paul Gilbert </a:t>
            </a:r>
          </a:p>
        </p:txBody>
      </p:sp>
    </p:spTree>
    <p:extLst>
      <p:ext uri="{BB962C8B-B14F-4D97-AF65-F5344CB8AC3E}">
        <p14:creationId xmlns:p14="http://schemas.microsoft.com/office/powerpoint/2010/main" val="154828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10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D3C52-8441-0055-6E66-99D633AB04D8}"/>
              </a:ext>
            </a:extLst>
          </p:cNvPr>
          <p:cNvSpPr>
            <a:spLocks noGrp="1"/>
          </p:cNvSpPr>
          <p:nvPr>
            <p:ph type="title"/>
          </p:nvPr>
        </p:nvSpPr>
        <p:spPr/>
        <p:txBody>
          <a:bodyPr>
            <a:normAutofit/>
          </a:bodyPr>
          <a:lstStyle/>
          <a:p>
            <a:pPr algn="ctr"/>
            <a:r>
              <a:rPr lang="en-US" sz="7200" b="1" dirty="0"/>
              <a:t>Dr. Paul Gilbert </a:t>
            </a:r>
          </a:p>
        </p:txBody>
      </p:sp>
      <p:sp>
        <p:nvSpPr>
          <p:cNvPr id="3" name="Content Placeholder 2">
            <a:extLst>
              <a:ext uri="{FF2B5EF4-FFF2-40B4-BE49-F238E27FC236}">
                <a16:creationId xmlns:a16="http://schemas.microsoft.com/office/drawing/2014/main" id="{128B8A40-8740-FC14-7293-8A4B1FE6576B}"/>
              </a:ext>
            </a:extLst>
          </p:cNvPr>
          <p:cNvSpPr>
            <a:spLocks noGrp="1"/>
          </p:cNvSpPr>
          <p:nvPr>
            <p:ph idx="1"/>
          </p:nvPr>
        </p:nvSpPr>
        <p:spPr/>
        <p:txBody>
          <a:bodyPr>
            <a:normAutofit lnSpcReduction="10000"/>
          </a:bodyPr>
          <a:lstStyle/>
          <a:p>
            <a:endParaRPr lang="en-US" dirty="0"/>
          </a:p>
          <a:p>
            <a:endParaRPr lang="en-US" dirty="0"/>
          </a:p>
          <a:p>
            <a:endParaRPr lang="en-US" dirty="0"/>
          </a:p>
          <a:p>
            <a:endParaRPr lang="en-US" dirty="0"/>
          </a:p>
          <a:p>
            <a:endParaRPr lang="en-US" dirty="0"/>
          </a:p>
          <a:p>
            <a:endParaRPr lang="en-US" dirty="0"/>
          </a:p>
          <a:p>
            <a:endParaRPr lang="en-US" dirty="0"/>
          </a:p>
          <a:p>
            <a:r>
              <a:rPr lang="en-US" dirty="0">
                <a:hlinkClick r:id="rId4"/>
              </a:rPr>
              <a:t>https://letstalkaboutcbt.libsyn.com/lets-talk-about-cbt-compassion-focussed-therapy-episode-0</a:t>
            </a:r>
            <a:r>
              <a:rPr lang="en-US" dirty="0"/>
              <a:t> </a:t>
            </a:r>
          </a:p>
        </p:txBody>
      </p:sp>
      <p:pic>
        <p:nvPicPr>
          <p:cNvPr id="4" name="cbt1 (1).wav">
            <a:hlinkClick r:id="" action="ppaction://media"/>
            <a:extLst>
              <a:ext uri="{FF2B5EF4-FFF2-40B4-BE49-F238E27FC236}">
                <a16:creationId xmlns:a16="http://schemas.microsoft.com/office/drawing/2014/main" id="{F3A46BBA-1F19-7DDA-1370-1E1A283291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4191664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0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633EC-E143-E94C-EB08-6BFFCF3BF1BC}"/>
              </a:ext>
            </a:extLst>
          </p:cNvPr>
          <p:cNvSpPr>
            <a:spLocks noGrp="1"/>
          </p:cNvSpPr>
          <p:nvPr>
            <p:ph type="title"/>
          </p:nvPr>
        </p:nvSpPr>
        <p:spPr>
          <a:xfrm>
            <a:off x="838200" y="459863"/>
            <a:ext cx="10515600" cy="1004594"/>
          </a:xfrm>
        </p:spPr>
        <p:txBody>
          <a:bodyPr>
            <a:normAutofit/>
          </a:bodyPr>
          <a:lstStyle/>
          <a:p>
            <a:pPr algn="ctr"/>
            <a:r>
              <a:rPr lang="en-US" b="1">
                <a:solidFill>
                  <a:srgbClr val="FFFFFF"/>
                </a:solidFill>
              </a:rPr>
              <a:t>CFT</a:t>
            </a:r>
            <a:r>
              <a:rPr lang="en-US">
                <a:solidFill>
                  <a:srgbClr val="FFFFFF"/>
                </a:solidFill>
              </a:rPr>
              <a:t> </a:t>
            </a:r>
          </a:p>
        </p:txBody>
      </p:sp>
      <p:sp>
        <p:nvSpPr>
          <p:cNvPr id="24" name="Rectangle: Rounded Corners 23">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31205319-9EB1-D460-D4EA-0E928E2C4CEE}"/>
              </a:ext>
            </a:extLst>
          </p:cNvPr>
          <p:cNvGraphicFramePr>
            <a:graphicFrameLocks noGrp="1"/>
          </p:cNvGraphicFramePr>
          <p:nvPr>
            <p:ph idx="1"/>
            <p:extLst>
              <p:ext uri="{D42A27DB-BD31-4B8C-83A1-F6EECF244321}">
                <p14:modId xmlns:p14="http://schemas.microsoft.com/office/powerpoint/2010/main" val="324552836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5902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Compassion for Voices: a tale of courage and hope">
            <a:hlinkClick r:id="" action="ppaction://media"/>
            <a:extLst>
              <a:ext uri="{FF2B5EF4-FFF2-40B4-BE49-F238E27FC236}">
                <a16:creationId xmlns:a16="http://schemas.microsoft.com/office/drawing/2014/main" id="{7453140D-5A21-0944-1EF6-B8CA6BD575D4}"/>
              </a:ext>
            </a:extLst>
          </p:cNvPr>
          <p:cNvPicPr>
            <a:picLocks noGrp="1" noRot="1" noChangeAspect="1"/>
          </p:cNvPicPr>
          <p:nvPr>
            <p:ph idx="1"/>
            <a:videoFile r:link="rId1"/>
          </p:nvPr>
        </p:nvPicPr>
        <p:blipFill>
          <a:blip r:embed="rId3"/>
          <a:stretch>
            <a:fillRect/>
          </a:stretch>
        </p:blipFill>
        <p:spPr>
          <a:xfrm>
            <a:off x="182880" y="243840"/>
            <a:ext cx="11856720" cy="6431280"/>
          </a:xfrm>
          <a:prstGeom prst="rect">
            <a:avLst/>
          </a:prstGeom>
        </p:spPr>
      </p:pic>
    </p:spTree>
    <p:extLst>
      <p:ext uri="{BB962C8B-B14F-4D97-AF65-F5344CB8AC3E}">
        <p14:creationId xmlns:p14="http://schemas.microsoft.com/office/powerpoint/2010/main" val="59482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A96973FA-48D5-CCB1-D784-E01DE75424A4}"/>
              </a:ext>
            </a:extLst>
          </p:cNvPr>
          <p:cNvPicPr>
            <a:picLocks noGrp="1" noChangeAspect="1"/>
          </p:cNvPicPr>
          <p:nvPr>
            <p:ph idx="1"/>
          </p:nvPr>
        </p:nvPicPr>
        <p:blipFill>
          <a:blip r:embed="rId2"/>
          <a:stretch>
            <a:fillRect/>
          </a:stretch>
        </p:blipFill>
        <p:spPr>
          <a:xfrm>
            <a:off x="2172714" y="643467"/>
            <a:ext cx="7846571" cy="5571066"/>
          </a:xfrm>
          <a:prstGeom prst="rect">
            <a:avLst/>
          </a:prstGeom>
        </p:spPr>
      </p:pic>
    </p:spTree>
    <p:extLst>
      <p:ext uri="{BB962C8B-B14F-4D97-AF65-F5344CB8AC3E}">
        <p14:creationId xmlns:p14="http://schemas.microsoft.com/office/powerpoint/2010/main" val="1442523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1ADA6-2A67-8CE0-6779-AB00D27EEB62}"/>
              </a:ext>
            </a:extLst>
          </p:cNvPr>
          <p:cNvSpPr>
            <a:spLocks noGrp="1"/>
          </p:cNvSpPr>
          <p:nvPr>
            <p:ph type="title"/>
          </p:nvPr>
        </p:nvSpPr>
        <p:spPr>
          <a:xfrm>
            <a:off x="841248" y="256032"/>
            <a:ext cx="10506456" cy="1014984"/>
          </a:xfrm>
        </p:spPr>
        <p:txBody>
          <a:bodyPr anchor="b">
            <a:normAutofit/>
          </a:bodyPr>
          <a:lstStyle/>
          <a:p>
            <a:r>
              <a:rPr lang="en-GB"/>
              <a:t>What is CFT?</a:t>
            </a:r>
            <a:endParaRPr lang="en-GB"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F5E5A42-36B7-7434-7C41-BBBFD967FE8F}"/>
              </a:ext>
            </a:extLst>
          </p:cNvPr>
          <p:cNvGraphicFramePr>
            <a:graphicFrameLocks noGrp="1"/>
          </p:cNvGraphicFramePr>
          <p:nvPr>
            <p:ph idx="1"/>
            <p:extLst>
              <p:ext uri="{D42A27DB-BD31-4B8C-83A1-F6EECF244321}">
                <p14:modId xmlns:p14="http://schemas.microsoft.com/office/powerpoint/2010/main" val="389342000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8286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38BBF-0899-BFE4-2CB7-3ADEAFB1DB13}"/>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Key elements: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Rectangle 2">
            <a:extLst>
              <a:ext uri="{FF2B5EF4-FFF2-40B4-BE49-F238E27FC236}">
                <a16:creationId xmlns:a16="http://schemas.microsoft.com/office/drawing/2014/main" id="{B1D84D1B-A38B-E4E9-D8DA-C0DB079E508F}"/>
              </a:ext>
            </a:extLst>
          </p:cNvPr>
          <p:cNvSpPr>
            <a:spLocks noGrp="1" noChangeArrowheads="1"/>
          </p:cNvSpPr>
          <p:nvPr>
            <p:ph idx="1"/>
          </p:nvPr>
        </p:nvSpPr>
        <p:spPr bwMode="auto">
          <a:xfrm>
            <a:off x="4447308" y="591344"/>
            <a:ext cx="6906491" cy="558561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ea typeface="Google Sans"/>
              </a:rPr>
              <a:t>Three Emotion Regulation Systems:</a:t>
            </a:r>
            <a:r>
              <a:rPr kumimoji="0" lang="en-US" altLang="en-US" sz="2200" b="0" i="0" u="none" strike="noStrike" cap="none" normalizeH="0" baseline="0" dirty="0">
                <a:ln>
                  <a:noFill/>
                </a:ln>
                <a:effectLst/>
                <a:latin typeface="Arial" panose="020B0604020202020204" pitchFamily="34" charset="0"/>
                <a:ea typeface="Google Sans"/>
              </a:rPr>
              <a:t> CFT focuses on balancing the threat (fear/anxiety), drive (achievement/seeking), and soothing (safety/contentment) systems.</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ea typeface="Google Sans"/>
              </a:rPr>
              <a:t>Targets:</a:t>
            </a:r>
            <a:r>
              <a:rPr kumimoji="0" lang="en-US" altLang="en-US" sz="2200" b="0" i="0" u="none" strike="noStrike" cap="none" normalizeH="0" baseline="0" dirty="0">
                <a:ln>
                  <a:noFill/>
                </a:ln>
                <a:effectLst/>
                <a:latin typeface="Arial" panose="020B0604020202020204" pitchFamily="34" charset="0"/>
                <a:ea typeface="Google Sans"/>
              </a:rPr>
              <a:t> It is particularly effective for people with high self-criticism, shame, or, chronic, trauma-related, psychological difficulties</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ea typeface="Google Sans"/>
              </a:rPr>
              <a:t>Techniques:</a:t>
            </a:r>
            <a:r>
              <a:rPr kumimoji="0" lang="en-US" altLang="en-US" sz="2200" b="0" i="0" u="none" strike="noStrike" cap="none" normalizeH="0" baseline="0" dirty="0">
                <a:ln>
                  <a:noFill/>
                </a:ln>
                <a:effectLst/>
                <a:latin typeface="Arial" panose="020B0604020202020204" pitchFamily="34" charset="0"/>
                <a:ea typeface="Google Sans"/>
              </a:rPr>
              <a:t> Methods include compassionate imagery, compassionate breathing, and developing a "compassionate mind" to foster inner warmth and wisdom.</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ea typeface="Google Sans"/>
              </a:rPr>
              <a:t>Origins:</a:t>
            </a:r>
            <a:r>
              <a:rPr kumimoji="0" lang="en-US" altLang="en-US" sz="2200" b="0" i="0" u="none" strike="noStrike" cap="none" normalizeH="0" baseline="0" dirty="0">
                <a:ln>
                  <a:noFill/>
                </a:ln>
                <a:effectLst/>
                <a:latin typeface="Arial" panose="020B0604020202020204" pitchFamily="34" charset="0"/>
                <a:ea typeface="Google Sans"/>
              </a:rPr>
              <a:t> Developed by psychologist Paul Gilbert, it blends cognitive-behavioral therapy with evolutionary psychology, neuroscience, and Buddhist philosophy.</a:t>
            </a:r>
          </a:p>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185909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67635-FC5B-CCF8-519E-212DBF17A764}"/>
              </a:ext>
            </a:extLst>
          </p:cNvPr>
          <p:cNvSpPr>
            <a:spLocks noGrp="1"/>
          </p:cNvSpPr>
          <p:nvPr>
            <p:ph type="title"/>
          </p:nvPr>
        </p:nvSpPr>
        <p:spPr>
          <a:xfrm>
            <a:off x="841248" y="256032"/>
            <a:ext cx="10506456" cy="1014984"/>
          </a:xfrm>
        </p:spPr>
        <p:txBody>
          <a:bodyPr anchor="b">
            <a:normAutofit/>
          </a:bodyPr>
          <a:lstStyle/>
          <a:p>
            <a:r>
              <a:rPr lang="en-GB" dirty="0"/>
              <a:t>Benefits of CFT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85926AA-F47C-D2AC-B9F1-0B2E8119C646}"/>
              </a:ext>
            </a:extLst>
          </p:cNvPr>
          <p:cNvGraphicFramePr>
            <a:graphicFrameLocks noGrp="1"/>
          </p:cNvGraphicFramePr>
          <p:nvPr>
            <p:ph idx="1"/>
            <p:extLst>
              <p:ext uri="{D42A27DB-BD31-4B8C-83A1-F6EECF244321}">
                <p14:modId xmlns:p14="http://schemas.microsoft.com/office/powerpoint/2010/main" val="1714353931"/>
              </p:ext>
            </p:extLst>
          </p:nvPr>
        </p:nvGraphicFramePr>
        <p:xfrm>
          <a:off x="838199" y="1271016"/>
          <a:ext cx="10605247" cy="5012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3366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D5756-57B7-B713-5631-084319139D19}"/>
              </a:ext>
            </a:extLst>
          </p:cNvPr>
          <p:cNvSpPr>
            <a:spLocks noGrp="1"/>
          </p:cNvSpPr>
          <p:nvPr>
            <p:ph type="title"/>
          </p:nvPr>
        </p:nvSpPr>
        <p:spPr>
          <a:xfrm>
            <a:off x="635000" y="640823"/>
            <a:ext cx="3418659" cy="5583148"/>
          </a:xfrm>
        </p:spPr>
        <p:txBody>
          <a:bodyPr anchor="ctr">
            <a:normAutofit/>
          </a:bodyPr>
          <a:lstStyle/>
          <a:p>
            <a:r>
              <a:rPr lang="en-GB" sz="5000"/>
              <a:t>Theoretical foundations</a:t>
            </a:r>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A0FA6C7F-6564-4832-2908-96AC85FAD75F}"/>
              </a:ext>
            </a:extLst>
          </p:cNvPr>
          <p:cNvGraphicFramePr>
            <a:graphicFrameLocks noGrp="1"/>
          </p:cNvGraphicFramePr>
          <p:nvPr>
            <p:ph idx="1"/>
            <p:extLst>
              <p:ext uri="{D42A27DB-BD31-4B8C-83A1-F6EECF244321}">
                <p14:modId xmlns:p14="http://schemas.microsoft.com/office/powerpoint/2010/main" val="393587536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4305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4B762-8A5F-B8D4-4773-848843B5766F}"/>
              </a:ext>
            </a:extLst>
          </p:cNvPr>
          <p:cNvSpPr>
            <a:spLocks noGrp="1"/>
          </p:cNvSpPr>
          <p:nvPr>
            <p:ph type="title"/>
          </p:nvPr>
        </p:nvSpPr>
        <p:spPr>
          <a:xfrm>
            <a:off x="686834" y="1153572"/>
            <a:ext cx="3200400" cy="4461163"/>
          </a:xfrm>
        </p:spPr>
        <p:txBody>
          <a:bodyPr>
            <a:normAutofit/>
          </a:bodyPr>
          <a:lstStyle/>
          <a:p>
            <a:r>
              <a:rPr lang="en-US" b="1" dirty="0">
                <a:solidFill>
                  <a:srgbClr val="FFFFFF"/>
                </a:solidFill>
              </a:rPr>
              <a:t>CFT Tools and Techniques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0668AE3-B38D-A7D9-4A8A-4A15905BECA0}"/>
              </a:ext>
            </a:extLst>
          </p:cNvPr>
          <p:cNvSpPr>
            <a:spLocks noGrp="1"/>
          </p:cNvSpPr>
          <p:nvPr>
            <p:ph idx="1"/>
          </p:nvPr>
        </p:nvSpPr>
        <p:spPr>
          <a:xfrm>
            <a:off x="4447308" y="591344"/>
            <a:ext cx="6906491" cy="5585619"/>
          </a:xfrm>
        </p:spPr>
        <p:txBody>
          <a:bodyPr anchor="ctr">
            <a:normAutofit/>
          </a:bodyPr>
          <a:lstStyle/>
          <a:p>
            <a:r>
              <a:rPr lang="en-GB" dirty="0">
                <a:hlinkClick r:id="rId2"/>
              </a:rPr>
              <a:t>Scales</a:t>
            </a:r>
            <a:r>
              <a:rPr lang="en-GB" dirty="0"/>
              <a:t> – this is a link to validated scales for measuring aspects of a persons` compassion amongst other variables (The Compassionate Mind Foundation)</a:t>
            </a:r>
          </a:p>
          <a:p>
            <a:pPr marL="0" indent="0">
              <a:buNone/>
            </a:pPr>
            <a:endParaRPr lang="en-US" dirty="0"/>
          </a:p>
          <a:p>
            <a:r>
              <a:rPr lang="en-US" dirty="0"/>
              <a:t>Compassionate letter writing</a:t>
            </a:r>
          </a:p>
          <a:p>
            <a:r>
              <a:rPr lang="en-US" dirty="0"/>
              <a:t>Compassionate Attention</a:t>
            </a:r>
          </a:p>
          <a:p>
            <a:r>
              <a:rPr lang="en-US" dirty="0"/>
              <a:t>Compassionate Thinking</a:t>
            </a:r>
          </a:p>
          <a:p>
            <a:r>
              <a:rPr lang="en-US" dirty="0"/>
              <a:t>Compassionate Imagery </a:t>
            </a:r>
          </a:p>
        </p:txBody>
      </p:sp>
    </p:spTree>
    <p:extLst>
      <p:ext uri="{BB962C8B-B14F-4D97-AF65-F5344CB8AC3E}">
        <p14:creationId xmlns:p14="http://schemas.microsoft.com/office/powerpoint/2010/main" val="2522157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E0028-59A3-0D6B-D111-40D16D7BE8FD}"/>
              </a:ext>
            </a:extLst>
          </p:cNvPr>
          <p:cNvSpPr>
            <a:spLocks noGrp="1"/>
          </p:cNvSpPr>
          <p:nvPr>
            <p:ph type="title"/>
          </p:nvPr>
        </p:nvSpPr>
        <p:spPr>
          <a:xfrm>
            <a:off x="259773" y="1153572"/>
            <a:ext cx="3627461" cy="4461163"/>
          </a:xfrm>
        </p:spPr>
        <p:txBody>
          <a:bodyPr>
            <a:normAutofit/>
          </a:bodyPr>
          <a:lstStyle/>
          <a:p>
            <a:r>
              <a:rPr lang="en-US" b="1" dirty="0">
                <a:solidFill>
                  <a:srgbClr val="FFFFFF"/>
                </a:solidFill>
              </a:rPr>
              <a:t>Compassionate letter writing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39E110A-C41A-EF7C-88EB-C697962B5E1D}"/>
              </a:ext>
            </a:extLst>
          </p:cNvPr>
          <p:cNvSpPr>
            <a:spLocks noGrp="1"/>
          </p:cNvSpPr>
          <p:nvPr>
            <p:ph idx="1"/>
          </p:nvPr>
        </p:nvSpPr>
        <p:spPr>
          <a:xfrm>
            <a:off x="4447308" y="591344"/>
            <a:ext cx="6906491" cy="5585619"/>
          </a:xfrm>
        </p:spPr>
        <p:txBody>
          <a:bodyPr anchor="ctr">
            <a:normAutofit/>
          </a:bodyPr>
          <a:lstStyle/>
          <a:p>
            <a:pPr marL="0" indent="0">
              <a:buNone/>
            </a:pPr>
            <a:r>
              <a:rPr lang="en-GB" sz="1800" dirty="0"/>
              <a:t>Compassionate letter writing is a therapeutic, evidence-based, self-compassion practice that involves writing to yourself from a place of kindness, understanding, and non-judgment, often in response to personal struggles or self-criticism. </a:t>
            </a:r>
          </a:p>
          <a:p>
            <a:pPr marL="0" indent="0">
              <a:buNone/>
            </a:pPr>
            <a:r>
              <a:rPr lang="en-GB" sz="1800" dirty="0"/>
              <a:t>It helps reframe negative emotions, reduces shame, and fosters emotional warmth.</a:t>
            </a:r>
          </a:p>
          <a:p>
            <a:pPr marL="0" indent="0">
              <a:buNone/>
            </a:pPr>
            <a:r>
              <a:rPr lang="en-US" sz="1800" dirty="0"/>
              <a:t>Key elements:</a:t>
            </a:r>
          </a:p>
          <a:p>
            <a:pPr lvl="1"/>
            <a:r>
              <a:rPr lang="en-US" altLang="en-US" sz="1800" b="1" dirty="0">
                <a:solidFill>
                  <a:srgbClr val="0A0A0A"/>
                </a:solidFill>
                <a:ea typeface="Google Sans"/>
              </a:rPr>
              <a:t>Perspective:</a:t>
            </a:r>
            <a:r>
              <a:rPr lang="en-US" altLang="en-US" sz="1800" dirty="0">
                <a:solidFill>
                  <a:srgbClr val="0A0A0A"/>
                </a:solidFill>
                <a:ea typeface="Google Sans"/>
              </a:rPr>
              <a:t> Imagine writing as a compassionate, unconditionally kind friend or a nurturing, wise presence who understands your struggles.</a:t>
            </a:r>
          </a:p>
          <a:p>
            <a:pPr lvl="1"/>
            <a:endParaRPr lang="en-US" altLang="en-US" sz="1800" dirty="0">
              <a:solidFill>
                <a:srgbClr val="0A0A0A"/>
              </a:solidFill>
              <a:ea typeface="Google Sans"/>
            </a:endParaRPr>
          </a:p>
          <a:p>
            <a:pPr lvl="1"/>
            <a:r>
              <a:rPr lang="en-US" altLang="en-US" sz="1800" b="1" dirty="0">
                <a:solidFill>
                  <a:srgbClr val="0A0A0A"/>
                </a:solidFill>
                <a:ea typeface="Google Sans"/>
              </a:rPr>
              <a:t>Content:</a:t>
            </a:r>
            <a:r>
              <a:rPr lang="en-US" altLang="en-US" sz="1800" dirty="0">
                <a:solidFill>
                  <a:srgbClr val="0A0A0A"/>
                </a:solidFill>
                <a:ea typeface="Google Sans"/>
              </a:rPr>
              <a:t> Focus on your difficulties while validating your pain, acknowledging common humanity (you are not alone), and offering comfort without harsh self-judgment.</a:t>
            </a:r>
          </a:p>
          <a:p>
            <a:pPr lvl="1"/>
            <a:endParaRPr lang="en-US" dirty="0"/>
          </a:p>
        </p:txBody>
      </p:sp>
      <p:sp>
        <p:nvSpPr>
          <p:cNvPr id="5" name="Rectangle 2">
            <a:extLst>
              <a:ext uri="{FF2B5EF4-FFF2-40B4-BE49-F238E27FC236}">
                <a16:creationId xmlns:a16="http://schemas.microsoft.com/office/drawing/2014/main" id="{3C2EEB0F-E326-8DE3-3BDD-412605CC2915}"/>
              </a:ext>
            </a:extLst>
          </p:cNvPr>
          <p:cNvSpPr>
            <a:spLocks noChangeArrowheads="1"/>
          </p:cNvSpPr>
          <p:nvPr/>
        </p:nvSpPr>
        <p:spPr bwMode="auto">
          <a:xfrm>
            <a:off x="872836" y="90101"/>
            <a:ext cx="10435644"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15531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674BF-458D-F5FC-3315-46DE947CD09F}"/>
              </a:ext>
            </a:extLst>
          </p:cNvPr>
          <p:cNvSpPr>
            <a:spLocks noGrp="1"/>
          </p:cNvSpPr>
          <p:nvPr>
            <p:ph type="title"/>
          </p:nvPr>
        </p:nvSpPr>
        <p:spPr>
          <a:xfrm>
            <a:off x="572493" y="238539"/>
            <a:ext cx="11018520" cy="1434415"/>
          </a:xfrm>
        </p:spPr>
        <p:txBody>
          <a:bodyPr anchor="b">
            <a:normAutofit/>
          </a:bodyPr>
          <a:lstStyle/>
          <a:p>
            <a:r>
              <a:rPr lang="en-GB" sz="5400" dirty="0"/>
              <a:t>Compassionate letter writing cont`d</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AB05F7-6071-C4A7-2AD5-7057233838A1}"/>
              </a:ext>
            </a:extLst>
          </p:cNvPr>
          <p:cNvSpPr>
            <a:spLocks noGrp="1"/>
          </p:cNvSpPr>
          <p:nvPr>
            <p:ph idx="1"/>
          </p:nvPr>
        </p:nvSpPr>
        <p:spPr>
          <a:xfrm>
            <a:off x="572493" y="2071316"/>
            <a:ext cx="6713552" cy="4119172"/>
          </a:xfrm>
        </p:spPr>
        <p:txBody>
          <a:bodyPr anchor="t">
            <a:normAutofit lnSpcReduction="10000"/>
          </a:bodyPr>
          <a:lstStyle/>
          <a:p>
            <a:r>
              <a:rPr lang="en-GB" sz="2200" b="1" dirty="0"/>
              <a:t>Structure:</a:t>
            </a:r>
          </a:p>
          <a:p>
            <a:pPr marL="0" indent="0">
              <a:buNone/>
            </a:pPr>
            <a:endParaRPr lang="en-GB" sz="2200" dirty="0"/>
          </a:p>
          <a:p>
            <a:pPr lvl="1"/>
            <a:r>
              <a:rPr lang="en-GB" sz="2200" b="1" dirty="0"/>
              <a:t>Acknowledge:</a:t>
            </a:r>
            <a:r>
              <a:rPr lang="en-GB" sz="2200" dirty="0"/>
              <a:t> Note a specific difficulty or self-criticism.</a:t>
            </a:r>
          </a:p>
          <a:p>
            <a:pPr lvl="1"/>
            <a:r>
              <a:rPr lang="en-GB" sz="2200" b="1" dirty="0"/>
              <a:t>Validate:</a:t>
            </a:r>
            <a:r>
              <a:rPr lang="en-GB" sz="2200" dirty="0"/>
              <a:t> Offer understanding, empathy, and warmth, acknowledging that your distress is reasonable.</a:t>
            </a:r>
          </a:p>
          <a:p>
            <a:pPr lvl="1"/>
            <a:r>
              <a:rPr lang="en-GB" sz="2200" b="1" dirty="0"/>
              <a:t>Support:</a:t>
            </a:r>
            <a:r>
              <a:rPr lang="en-GB" sz="2200" dirty="0"/>
              <a:t> Provide gentle advice or encouragement, rather than blame, Focusing on how to cope.</a:t>
            </a:r>
          </a:p>
          <a:p>
            <a:pPr marL="457200" lvl="1" indent="0">
              <a:buNone/>
            </a:pPr>
            <a:endParaRPr lang="en-GB" sz="2200" dirty="0"/>
          </a:p>
          <a:p>
            <a:r>
              <a:rPr lang="en-GB" sz="2200" b="1" dirty="0"/>
              <a:t>Benefits:</a:t>
            </a:r>
            <a:r>
              <a:rPr lang="en-GB" sz="2200" dirty="0"/>
              <a:t> This practice can decrease anxiety and depression while increasing self-compassion, particularly for those prone to self-criticism</a:t>
            </a:r>
          </a:p>
          <a:p>
            <a:endParaRPr lang="en-GB" sz="2200" dirty="0"/>
          </a:p>
        </p:txBody>
      </p:sp>
      <p:pic>
        <p:nvPicPr>
          <p:cNvPr id="5" name="Picture 4" descr="Red toy person in front of two lines of white figures">
            <a:extLst>
              <a:ext uri="{FF2B5EF4-FFF2-40B4-BE49-F238E27FC236}">
                <a16:creationId xmlns:a16="http://schemas.microsoft.com/office/drawing/2014/main" id="{4DAD22A2-326A-1642-FAED-D0D1EEE63931}"/>
              </a:ext>
            </a:extLst>
          </p:cNvPr>
          <p:cNvPicPr>
            <a:picLocks noChangeAspect="1"/>
          </p:cNvPicPr>
          <p:nvPr/>
        </p:nvPicPr>
        <p:blipFill>
          <a:blip r:embed="rId2"/>
          <a:srcRect l="20285" r="16460"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348147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621AD-4FD9-C7D4-0A1E-83641DD769B0}"/>
              </a:ext>
            </a:extLst>
          </p:cNvPr>
          <p:cNvSpPr>
            <a:spLocks noGrp="1"/>
          </p:cNvSpPr>
          <p:nvPr>
            <p:ph type="title"/>
          </p:nvPr>
        </p:nvSpPr>
        <p:spPr>
          <a:xfrm>
            <a:off x="5297762" y="329184"/>
            <a:ext cx="6251110" cy="1783080"/>
          </a:xfrm>
        </p:spPr>
        <p:txBody>
          <a:bodyPr anchor="b">
            <a:normAutofit/>
          </a:bodyPr>
          <a:lstStyle/>
          <a:p>
            <a:r>
              <a:rPr lang="en-GB" sz="5400"/>
              <a:t>Compassionate attention</a:t>
            </a:r>
          </a:p>
        </p:txBody>
      </p:sp>
      <p:pic>
        <p:nvPicPr>
          <p:cNvPr id="5" name="Picture 4" descr="Hand reaching out to sun">
            <a:extLst>
              <a:ext uri="{FF2B5EF4-FFF2-40B4-BE49-F238E27FC236}">
                <a16:creationId xmlns:a16="http://schemas.microsoft.com/office/drawing/2014/main" id="{FE4C0DBA-5F0B-3CCC-CE62-5D7398D7C330}"/>
              </a:ext>
            </a:extLst>
          </p:cNvPr>
          <p:cNvPicPr>
            <a:picLocks noChangeAspect="1"/>
          </p:cNvPicPr>
          <p:nvPr/>
        </p:nvPicPr>
        <p:blipFill>
          <a:blip r:embed="rId2"/>
          <a:srcRect l="36443" r="18057" b="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6F2448-8CDC-454B-68FC-270FEF991EAB}"/>
              </a:ext>
            </a:extLst>
          </p:cNvPr>
          <p:cNvSpPr>
            <a:spLocks noGrp="1"/>
          </p:cNvSpPr>
          <p:nvPr>
            <p:ph idx="1"/>
          </p:nvPr>
        </p:nvSpPr>
        <p:spPr>
          <a:xfrm>
            <a:off x="5297762" y="2706624"/>
            <a:ext cx="6251110" cy="3483864"/>
          </a:xfrm>
        </p:spPr>
        <p:txBody>
          <a:bodyPr>
            <a:normAutofit/>
          </a:bodyPr>
          <a:lstStyle/>
          <a:p>
            <a:r>
              <a:rPr lang="en-GB" sz="2000" dirty="0"/>
              <a:t>Compassionate attention is a core skill in CFT that involves intentionally focusing one's mind on thoughts, memories, or imagery that promote warmth, safety, and self-soothing. It helps redirect focus away from self-criticism or threat, instead choosing to notice supportive, kind, or helpful aspects of experiences.</a:t>
            </a:r>
          </a:p>
          <a:p>
            <a:r>
              <a:rPr lang="en-GB" sz="2000" dirty="0"/>
              <a:t>It is often used alongside compassion-focused imagery, such as picturing a compassionate, wise, and strong figure or focusing on feelings of warmth and safety.</a:t>
            </a:r>
          </a:p>
        </p:txBody>
      </p:sp>
    </p:spTree>
    <p:extLst>
      <p:ext uri="{BB962C8B-B14F-4D97-AF65-F5344CB8AC3E}">
        <p14:creationId xmlns:p14="http://schemas.microsoft.com/office/powerpoint/2010/main" val="3567156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8AD424-5663-794F-F8BE-E7D5F1954FA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061C51F-03BE-4E48-0782-7ECBC9159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8170A-1D6F-53D9-6DA7-39755EC4D9C9}"/>
              </a:ext>
            </a:extLst>
          </p:cNvPr>
          <p:cNvSpPr>
            <a:spLocks noGrp="1"/>
          </p:cNvSpPr>
          <p:nvPr>
            <p:ph type="title"/>
          </p:nvPr>
        </p:nvSpPr>
        <p:spPr>
          <a:xfrm>
            <a:off x="5297762" y="329184"/>
            <a:ext cx="6251110" cy="1783080"/>
          </a:xfrm>
        </p:spPr>
        <p:txBody>
          <a:bodyPr anchor="b">
            <a:normAutofit/>
          </a:bodyPr>
          <a:lstStyle/>
          <a:p>
            <a:r>
              <a:rPr lang="en-GB" sz="5400" dirty="0"/>
              <a:t>Key aspects:</a:t>
            </a:r>
          </a:p>
        </p:txBody>
      </p:sp>
      <p:pic>
        <p:nvPicPr>
          <p:cNvPr id="5" name="Picture 4" descr="Hand reaching out to sun">
            <a:extLst>
              <a:ext uri="{FF2B5EF4-FFF2-40B4-BE49-F238E27FC236}">
                <a16:creationId xmlns:a16="http://schemas.microsoft.com/office/drawing/2014/main" id="{F75523C9-8444-FF4B-C0D8-DE3BE3EFF4EB}"/>
              </a:ext>
            </a:extLst>
          </p:cNvPr>
          <p:cNvPicPr>
            <a:picLocks noChangeAspect="1"/>
          </p:cNvPicPr>
          <p:nvPr/>
        </p:nvPicPr>
        <p:blipFill>
          <a:blip r:embed="rId2"/>
          <a:srcRect l="36443" r="18057" b="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4CB3ACAC-5A4F-E0E4-2297-68A891F90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3F45A2-61CE-3912-D957-EC32925BEBFA}"/>
              </a:ext>
            </a:extLst>
          </p:cNvPr>
          <p:cNvSpPr>
            <a:spLocks noGrp="1"/>
          </p:cNvSpPr>
          <p:nvPr>
            <p:ph idx="1"/>
          </p:nvPr>
        </p:nvSpPr>
        <p:spPr>
          <a:xfrm>
            <a:off x="5297762" y="2706624"/>
            <a:ext cx="6251110" cy="3483864"/>
          </a:xfrm>
        </p:spPr>
        <p:txBody>
          <a:bodyPr>
            <a:normAutofit fontScale="77500" lnSpcReduction="20000"/>
          </a:bodyPr>
          <a:lstStyle/>
          <a:p>
            <a:r>
              <a:rPr lang="en-GB" b="1" dirty="0"/>
              <a:t>Active Selection:</a:t>
            </a:r>
            <a:r>
              <a:rPr lang="en-GB" dirty="0"/>
              <a:t> Actively directing focus toward positive memories, supportive people, or compassionate imagery to manage stress.</a:t>
            </a:r>
          </a:p>
          <a:p>
            <a:r>
              <a:rPr lang="en-GB" b="1" dirty="0"/>
              <a:t>Distress Reduction:</a:t>
            </a:r>
            <a:r>
              <a:rPr lang="en-GB" dirty="0"/>
              <a:t> Using attention to soothe the body's threat system (e.g., in this video </a:t>
            </a:r>
            <a:r>
              <a:rPr lang="en-GB" dirty="0">
                <a:hlinkClick r:id="rId3"/>
              </a:rPr>
              <a:t>What is CFT? Introducing Compassion and the Compassionate Mind</a:t>
            </a:r>
            <a:r>
              <a:rPr lang="en-GB" dirty="0"/>
              <a:t>).</a:t>
            </a:r>
          </a:p>
          <a:p>
            <a:r>
              <a:rPr lang="en-GB" b="1" dirty="0"/>
              <a:t>Mindful Awareness:</a:t>
            </a:r>
            <a:r>
              <a:rPr lang="en-GB" dirty="0"/>
              <a:t> Observing difficult thoughts or emotions without being overwhelmed by them, allowing for a more balanced perspective.</a:t>
            </a:r>
          </a:p>
          <a:p>
            <a:r>
              <a:rPr lang="en-GB" b="1" dirty="0"/>
              <a:t>Focus on Strengths:</a:t>
            </a:r>
            <a:r>
              <a:rPr lang="en-GB" dirty="0"/>
              <a:t> Remembering times of kindness, strength, or success to build resilience</a:t>
            </a:r>
          </a:p>
          <a:p>
            <a:endParaRPr lang="en-GB" sz="2000" dirty="0"/>
          </a:p>
        </p:txBody>
      </p:sp>
    </p:spTree>
    <p:extLst>
      <p:ext uri="{BB962C8B-B14F-4D97-AF65-F5344CB8AC3E}">
        <p14:creationId xmlns:p14="http://schemas.microsoft.com/office/powerpoint/2010/main" val="6179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A2247-6BDB-342A-446E-CA6F4423CE40}"/>
              </a:ext>
            </a:extLst>
          </p:cNvPr>
          <p:cNvSpPr>
            <a:spLocks noGrp="1"/>
          </p:cNvSpPr>
          <p:nvPr>
            <p:ph type="title"/>
          </p:nvPr>
        </p:nvSpPr>
        <p:spPr>
          <a:xfrm>
            <a:off x="761800" y="762001"/>
            <a:ext cx="5334197" cy="1708242"/>
          </a:xfrm>
        </p:spPr>
        <p:txBody>
          <a:bodyPr anchor="ctr">
            <a:normAutofit/>
          </a:bodyPr>
          <a:lstStyle/>
          <a:p>
            <a:r>
              <a:rPr lang="en-GB" sz="4000"/>
              <a:t>Compassionate thinking</a:t>
            </a:r>
          </a:p>
        </p:txBody>
      </p:sp>
      <p:sp>
        <p:nvSpPr>
          <p:cNvPr id="3" name="Content Placeholder 2">
            <a:extLst>
              <a:ext uri="{FF2B5EF4-FFF2-40B4-BE49-F238E27FC236}">
                <a16:creationId xmlns:a16="http://schemas.microsoft.com/office/drawing/2014/main" id="{1939A973-5B72-C6A3-AC3D-F241DFC6072C}"/>
              </a:ext>
            </a:extLst>
          </p:cNvPr>
          <p:cNvSpPr>
            <a:spLocks noGrp="1"/>
          </p:cNvSpPr>
          <p:nvPr>
            <p:ph idx="1"/>
          </p:nvPr>
        </p:nvSpPr>
        <p:spPr>
          <a:xfrm>
            <a:off x="761800" y="2470244"/>
            <a:ext cx="5334197" cy="3769835"/>
          </a:xfrm>
        </p:spPr>
        <p:txBody>
          <a:bodyPr anchor="ctr">
            <a:normAutofit/>
          </a:bodyPr>
          <a:lstStyle/>
          <a:p>
            <a:r>
              <a:rPr lang="en-GB" sz="2000" dirty="0"/>
              <a:t>Compassionate thinking is a cognitive process that balances, softens, and brings perspective to our thoughts by replacing self-criticism, fear, or harsh judgment with warmth, kindness, and understanding. </a:t>
            </a:r>
          </a:p>
          <a:p>
            <a:r>
              <a:rPr lang="en-GB" sz="2000" dirty="0"/>
              <a:t>It involves recognizing our common humanity—that all people are imperfect—and actively working to soothe the brain's "threat response" when facing challenges or suffering.</a:t>
            </a:r>
          </a:p>
        </p:txBody>
      </p:sp>
      <p:pic>
        <p:nvPicPr>
          <p:cNvPr id="5" name="Picture 4" descr="Computer Generated Lights">
            <a:extLst>
              <a:ext uri="{FF2B5EF4-FFF2-40B4-BE49-F238E27FC236}">
                <a16:creationId xmlns:a16="http://schemas.microsoft.com/office/drawing/2014/main" id="{F4A067CF-7BD2-6646-9ACC-6FFC63655220}"/>
              </a:ext>
            </a:extLst>
          </p:cNvPr>
          <p:cNvPicPr>
            <a:picLocks noChangeAspect="1"/>
          </p:cNvPicPr>
          <p:nvPr/>
        </p:nvPicPr>
        <p:blipFill>
          <a:blip r:embed="rId2"/>
          <a:srcRect l="15992" r="2654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69416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image of chess pawns">
            <a:extLst>
              <a:ext uri="{FF2B5EF4-FFF2-40B4-BE49-F238E27FC236}">
                <a16:creationId xmlns:a16="http://schemas.microsoft.com/office/drawing/2014/main" id="{9A48878A-504F-8B7D-CB4D-FDE0F9BA3EAB}"/>
              </a:ext>
            </a:extLst>
          </p:cNvPr>
          <p:cNvPicPr>
            <a:picLocks noChangeAspect="1"/>
          </p:cNvPicPr>
          <p:nvPr/>
        </p:nvPicPr>
        <p:blipFill>
          <a:blip r:embed="rId2"/>
          <a:srcRect l="33800" r="14331"/>
          <a:stretch>
            <a:fillRect/>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992CA-A3B8-98C2-AFEA-22BA1711117D}"/>
              </a:ext>
            </a:extLst>
          </p:cNvPr>
          <p:cNvSpPr>
            <a:spLocks noGrp="1"/>
          </p:cNvSpPr>
          <p:nvPr>
            <p:ph type="title"/>
          </p:nvPr>
        </p:nvSpPr>
        <p:spPr>
          <a:xfrm>
            <a:off x="6115317" y="405685"/>
            <a:ext cx="5464968" cy="1559301"/>
          </a:xfrm>
        </p:spPr>
        <p:txBody>
          <a:bodyPr>
            <a:normAutofit/>
          </a:bodyPr>
          <a:lstStyle/>
          <a:p>
            <a:r>
              <a:rPr lang="en-US" altLang="en-US" sz="3400">
                <a:latin typeface="Arial" panose="020B0604020202020204" pitchFamily="34" charset="0"/>
                <a:ea typeface="Google Sans"/>
              </a:rPr>
              <a:t>Core Aspects of Compassionate Thinking</a:t>
            </a:r>
            <a:br>
              <a:rPr lang="en-US" altLang="en-US" sz="3400">
                <a:latin typeface="Arial" panose="020B0604020202020204" pitchFamily="34" charset="0"/>
              </a:rPr>
            </a:br>
            <a:endParaRPr lang="en-GB" sz="3400"/>
          </a:p>
        </p:txBody>
      </p:sp>
      <p:sp>
        <p:nvSpPr>
          <p:cNvPr id="4" name="Rectangle 1">
            <a:extLst>
              <a:ext uri="{FF2B5EF4-FFF2-40B4-BE49-F238E27FC236}">
                <a16:creationId xmlns:a16="http://schemas.microsoft.com/office/drawing/2014/main" id="{7F29AB92-1EE1-68F3-D3C2-41A62939AEAA}"/>
              </a:ext>
            </a:extLst>
          </p:cNvPr>
          <p:cNvSpPr>
            <a:spLocks noGrp="1" noChangeArrowheads="1"/>
          </p:cNvSpPr>
          <p:nvPr>
            <p:ph idx="1"/>
          </p:nvPr>
        </p:nvSpPr>
        <p:spPr bwMode="auto">
          <a:xfrm>
            <a:off x="5410196" y="2285999"/>
            <a:ext cx="6624922" cy="4329954"/>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 anchorCtr="0" compatLnSpc="1">
            <a:prstTxWarp prst="textNoShape">
              <a:avLst/>
            </a:prstTxWarp>
            <a:normAutofit/>
          </a:bodyPr>
          <a:lstStyle/>
          <a:p>
            <a:pPr eaLnBrk="0" fontAlgn="base" hangingPunct="0">
              <a:spcBef>
                <a:spcPct val="0"/>
              </a:spcBef>
              <a:spcAft>
                <a:spcPts val="600"/>
              </a:spcAft>
            </a:pPr>
            <a:r>
              <a:rPr kumimoji="0" lang="en-US" altLang="en-US" sz="1800" b="1" i="0" u="none" strike="noStrike" cap="none" normalizeH="0" baseline="0" dirty="0">
                <a:ln>
                  <a:noFill/>
                </a:ln>
                <a:effectLst/>
                <a:latin typeface="Arial" panose="020B0604020202020204" pitchFamily="34" charset="0"/>
                <a:ea typeface="Google Sans"/>
              </a:rPr>
              <a:t>Mindfulness &amp; Perspective:</a:t>
            </a:r>
            <a:r>
              <a:rPr kumimoji="0" lang="en-US" altLang="en-US" sz="1800" b="0" i="0" u="none" strike="noStrike" cap="none" normalizeH="0" baseline="0" dirty="0">
                <a:ln>
                  <a:noFill/>
                </a:ln>
                <a:effectLst/>
                <a:latin typeface="Arial" panose="020B0604020202020204" pitchFamily="34" charset="0"/>
                <a:ea typeface="Google Sans"/>
              </a:rPr>
              <a:t> Instead of being "over-identified" or swept away by negative emotions, </a:t>
            </a:r>
          </a:p>
          <a:p>
            <a:pPr eaLnBrk="0" fontAlgn="base" hangingPunct="0">
              <a:spcBef>
                <a:spcPct val="0"/>
              </a:spcBef>
              <a:spcAft>
                <a:spcPts val="600"/>
              </a:spcAft>
            </a:pPr>
            <a:r>
              <a:rPr kumimoji="0" lang="en-US" altLang="en-US" sz="1800" b="0" i="0" u="none" strike="noStrike" cap="none" normalizeH="0" baseline="0" dirty="0">
                <a:ln>
                  <a:noFill/>
                </a:ln>
                <a:effectLst/>
                <a:latin typeface="Arial" panose="020B0604020202020204" pitchFamily="34" charset="0"/>
                <a:ea typeface="Google Sans"/>
              </a:rPr>
              <a:t>compassionate thinking helps us take a step back, observing thoughts without judgment or denial.</a:t>
            </a:r>
          </a:p>
          <a:p>
            <a:pPr eaLnBrk="0" fontAlgn="base" hangingPunct="0">
              <a:spcBef>
                <a:spcPct val="0"/>
              </a:spcBef>
              <a:spcAft>
                <a:spcPts val="600"/>
              </a:spcAft>
            </a:pPr>
            <a:r>
              <a:rPr kumimoji="0" lang="en-US" altLang="en-US" sz="1800" b="1" i="0" u="none" strike="noStrike" cap="none" normalizeH="0" baseline="0" dirty="0">
                <a:ln>
                  <a:noFill/>
                </a:ln>
                <a:effectLst/>
                <a:latin typeface="Arial" panose="020B0604020202020204" pitchFamily="34" charset="0"/>
                <a:ea typeface="Google Sans"/>
              </a:rPr>
              <a:t>Common Humanity:</a:t>
            </a:r>
            <a:r>
              <a:rPr kumimoji="0" lang="en-US" altLang="en-US" sz="1800" b="0" i="0" u="none" strike="noStrike" cap="none" normalizeH="0" baseline="0" dirty="0">
                <a:ln>
                  <a:noFill/>
                </a:ln>
                <a:effectLst/>
                <a:latin typeface="Arial" panose="020B0604020202020204" pitchFamily="34" charset="0"/>
                <a:ea typeface="Google Sans"/>
              </a:rPr>
              <a:t> Recognizing that failure, pain, and inadequacy are part of the shared human experience, rather than signs of personal failure or isolation.</a:t>
            </a:r>
          </a:p>
          <a:p>
            <a:pPr eaLnBrk="0" fontAlgn="base" hangingPunct="0">
              <a:spcBef>
                <a:spcPct val="0"/>
              </a:spcBef>
              <a:spcAft>
                <a:spcPts val="600"/>
              </a:spcAft>
            </a:pPr>
            <a:r>
              <a:rPr kumimoji="0" lang="en-US" altLang="en-US" sz="1800" b="1" i="0" u="none" strike="noStrike" cap="none" normalizeH="0" baseline="0" dirty="0">
                <a:ln>
                  <a:noFill/>
                </a:ln>
                <a:effectLst/>
                <a:latin typeface="Arial" panose="020B0604020202020204" pitchFamily="34" charset="0"/>
                <a:ea typeface="Google Sans"/>
              </a:rPr>
              <a:t>Self-Kindness vs. Criticism:</a:t>
            </a:r>
            <a:r>
              <a:rPr kumimoji="0" lang="en-US" altLang="en-US" sz="1800" b="0" i="0" u="none" strike="noStrike" cap="none" normalizeH="0" baseline="0" dirty="0">
                <a:ln>
                  <a:noFill/>
                </a:ln>
                <a:effectLst/>
                <a:latin typeface="Arial" panose="020B0604020202020204" pitchFamily="34" charset="0"/>
                <a:ea typeface="Google Sans"/>
              </a:rPr>
              <a:t> Actively countering harsh, inner-critical voices with a gentle, supportive, and understanding tone.</a:t>
            </a:r>
          </a:p>
          <a:p>
            <a:pPr eaLnBrk="0" fontAlgn="base" hangingPunct="0">
              <a:spcBef>
                <a:spcPct val="0"/>
              </a:spcBef>
              <a:spcAft>
                <a:spcPts val="600"/>
              </a:spcAft>
            </a:pPr>
            <a:r>
              <a:rPr kumimoji="0" lang="en-US" altLang="en-US" sz="1800" b="1" i="0" u="none" strike="noStrike" cap="none" normalizeH="0" baseline="0" dirty="0">
                <a:ln>
                  <a:noFill/>
                </a:ln>
                <a:effectLst/>
                <a:latin typeface="Arial" panose="020B0604020202020204" pitchFamily="34" charset="0"/>
                <a:ea typeface="Google Sans"/>
              </a:rPr>
              <a:t>Function over Feeling:</a:t>
            </a:r>
            <a:r>
              <a:rPr kumimoji="0" lang="en-US" altLang="en-US" sz="1800" b="0" i="0" u="none" strike="noStrike" cap="none" normalizeH="0" baseline="0" dirty="0">
                <a:ln>
                  <a:noFill/>
                </a:ln>
                <a:effectLst/>
                <a:latin typeface="Arial" panose="020B0604020202020204" pitchFamily="34" charset="0"/>
                <a:ea typeface="Google Sans"/>
              </a:rPr>
              <a:t> It is not just "being nice," but a form of inner strength and courage used to tolerate, understand, and manage painful emotions or situations.</a:t>
            </a: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581541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5B61E4-9C9C-6283-BAF1-AB0ACF099319}"/>
              </a:ext>
            </a:extLst>
          </p:cNvPr>
          <p:cNvSpPr>
            <a:spLocks noGrp="1"/>
          </p:cNvSpPr>
          <p:nvPr>
            <p:ph type="title"/>
          </p:nvPr>
        </p:nvSpPr>
        <p:spPr>
          <a:xfrm>
            <a:off x="838200" y="365125"/>
            <a:ext cx="10515600" cy="1325563"/>
          </a:xfrm>
        </p:spPr>
        <p:txBody>
          <a:bodyPr>
            <a:normAutofit/>
          </a:bodyPr>
          <a:lstStyle/>
          <a:p>
            <a:r>
              <a:rPr lang="en-US" altLang="en-US" sz="4200">
                <a:latin typeface="Arial" panose="020B0604020202020204" pitchFamily="34" charset="0"/>
                <a:ea typeface="Google Sans"/>
              </a:rPr>
              <a:t>How to Practice Compassionate Thinking</a:t>
            </a:r>
            <a:br>
              <a:rPr lang="en-US" altLang="en-US" sz="4200">
                <a:latin typeface="Arial" panose="020B0604020202020204" pitchFamily="34" charset="0"/>
              </a:rPr>
            </a:br>
            <a:endParaRPr lang="en-GB" sz="420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C98C9E56-591A-6DFC-1A2C-A897890A2121}"/>
              </a:ext>
            </a:extLst>
          </p:cNvPr>
          <p:cNvGraphicFramePr>
            <a:graphicFrameLocks noGrp="1"/>
          </p:cNvGraphicFramePr>
          <p:nvPr>
            <p:ph idx="1"/>
            <p:extLst>
              <p:ext uri="{D42A27DB-BD31-4B8C-83A1-F6EECF244321}">
                <p14:modId xmlns:p14="http://schemas.microsoft.com/office/powerpoint/2010/main" val="283614735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399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784146-7392-20D0-0E9E-B476B6800046}"/>
              </a:ext>
            </a:extLst>
          </p:cNvPr>
          <p:cNvSpPr>
            <a:spLocks noGrp="1"/>
          </p:cNvSpPr>
          <p:nvPr>
            <p:ph type="title"/>
          </p:nvPr>
        </p:nvSpPr>
        <p:spPr>
          <a:xfrm>
            <a:off x="635000" y="640823"/>
            <a:ext cx="3418659" cy="5583148"/>
          </a:xfrm>
        </p:spPr>
        <p:txBody>
          <a:bodyPr anchor="ctr">
            <a:normAutofit/>
          </a:bodyPr>
          <a:lstStyle/>
          <a:p>
            <a:r>
              <a:rPr lang="en-GB" sz="3800"/>
              <a:t>Compassionate imagery</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611EAB2B-4684-8B44-6024-7C06D6DB8868}"/>
              </a:ext>
            </a:extLst>
          </p:cNvPr>
          <p:cNvGraphicFramePr>
            <a:graphicFrameLocks noGrp="1"/>
          </p:cNvGraphicFramePr>
          <p:nvPr>
            <p:ph idx="1"/>
            <p:extLst>
              <p:ext uri="{D42A27DB-BD31-4B8C-83A1-F6EECF244321}">
                <p14:modId xmlns:p14="http://schemas.microsoft.com/office/powerpoint/2010/main" val="4082901817"/>
              </p:ext>
            </p:extLst>
          </p:nvPr>
        </p:nvGraphicFramePr>
        <p:xfrm>
          <a:off x="4567012" y="394855"/>
          <a:ext cx="7260336" cy="60578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1065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A08CC-A5B5-EC69-7940-D597407B8361}"/>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Applications &amp; How to practice: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60FF472-E58F-F64D-F829-26F1E38C55A9}"/>
              </a:ext>
            </a:extLst>
          </p:cNvPr>
          <p:cNvSpPr>
            <a:spLocks noGrp="1"/>
          </p:cNvSpPr>
          <p:nvPr>
            <p:ph idx="1"/>
          </p:nvPr>
        </p:nvSpPr>
        <p:spPr>
          <a:xfrm>
            <a:off x="4851058" y="319088"/>
            <a:ext cx="6502741" cy="6337206"/>
          </a:xfrm>
        </p:spPr>
        <p:txBody>
          <a:bodyPr anchor="ctr">
            <a:normAutofit/>
          </a:bodyPr>
          <a:lstStyle/>
          <a:p>
            <a:r>
              <a:rPr lang="en-GB" sz="1800" b="1" dirty="0"/>
              <a:t>Applications </a:t>
            </a:r>
          </a:p>
          <a:p>
            <a:r>
              <a:rPr lang="en-GB" sz="1800" b="1" dirty="0"/>
              <a:t>Emotional Regulation:</a:t>
            </a:r>
            <a:r>
              <a:rPr lang="en-GB" sz="1800" dirty="0"/>
              <a:t> Used to calm the mind and reduce negative emotions.</a:t>
            </a:r>
          </a:p>
          <a:p>
            <a:r>
              <a:rPr lang="en-GB" sz="1800" b="1" dirty="0"/>
              <a:t>Trauma Recovery:</a:t>
            </a:r>
            <a:r>
              <a:rPr lang="en-GB" sz="1800" dirty="0"/>
              <a:t> Helps in bringing a caring perspective to painful, traumatic memories.</a:t>
            </a:r>
          </a:p>
          <a:p>
            <a:r>
              <a:rPr lang="en-GB" sz="1800" b="1" dirty="0"/>
              <a:t>Resilience Building:</a:t>
            </a:r>
            <a:r>
              <a:rPr lang="en-GB" sz="1800" dirty="0"/>
              <a:t> Acts as a "metaphorical parachute" for challenging moments.</a:t>
            </a:r>
          </a:p>
          <a:p>
            <a:endParaRPr lang="en-GB" sz="1800" b="1" dirty="0"/>
          </a:p>
          <a:p>
            <a:r>
              <a:rPr lang="en-GB" sz="1800" b="1" dirty="0"/>
              <a:t>How to practice</a:t>
            </a:r>
          </a:p>
          <a:p>
            <a:r>
              <a:rPr lang="en-GB" sz="1800" b="1" dirty="0"/>
              <a:t>Create the Image:</a:t>
            </a:r>
            <a:r>
              <a:rPr lang="en-GB" sz="1800" dirty="0"/>
              <a:t> Imagine a being or figure that embodies compassion, wisdom, and kindness.</a:t>
            </a:r>
          </a:p>
          <a:p>
            <a:r>
              <a:rPr lang="en-GB" sz="1800" b="1" dirty="0"/>
              <a:t>Engage Senses:</a:t>
            </a:r>
            <a:r>
              <a:rPr lang="en-GB" sz="1800" dirty="0"/>
              <a:t> Visualize their caring, warm expression and hear their calm, understanding voice.</a:t>
            </a:r>
          </a:p>
          <a:p>
            <a:r>
              <a:rPr lang="en-GB" sz="1800" b="1" dirty="0"/>
              <a:t>Receive Compassion:</a:t>
            </a:r>
            <a:r>
              <a:rPr lang="en-GB" sz="1800" dirty="0"/>
              <a:t> Imagine this figure sending you warmth, strength, or reassurance.</a:t>
            </a:r>
          </a:p>
          <a:p>
            <a:r>
              <a:rPr lang="en-GB" sz="1800" b="1" dirty="0"/>
              <a:t>Use in Distress:</a:t>
            </a:r>
            <a:r>
              <a:rPr lang="en-GB" sz="1800" dirty="0"/>
              <a:t> Call upon this image when feeling lonely, sad, or self-critical.</a:t>
            </a:r>
          </a:p>
          <a:p>
            <a:endParaRPr lang="en-GB" sz="1800" dirty="0"/>
          </a:p>
        </p:txBody>
      </p:sp>
      <p:sp>
        <p:nvSpPr>
          <p:cNvPr id="4" name="TextBox 3">
            <a:extLst>
              <a:ext uri="{FF2B5EF4-FFF2-40B4-BE49-F238E27FC236}">
                <a16:creationId xmlns:a16="http://schemas.microsoft.com/office/drawing/2014/main" id="{C797194B-D3D7-778E-CF68-ABD5D6F37A47}"/>
              </a:ext>
            </a:extLst>
          </p:cNvPr>
          <p:cNvSpPr txBox="1"/>
          <p:nvPr/>
        </p:nvSpPr>
        <p:spPr>
          <a:xfrm>
            <a:off x="550718" y="4644736"/>
            <a:ext cx="2732809" cy="1477328"/>
          </a:xfrm>
          <a:prstGeom prst="rect">
            <a:avLst/>
          </a:prstGeom>
          <a:noFill/>
        </p:spPr>
        <p:txBody>
          <a:bodyPr wrap="square" rtlCol="0">
            <a:spAutoFit/>
          </a:bodyPr>
          <a:lstStyle/>
          <a:p>
            <a:r>
              <a:rPr lang="en-GB"/>
              <a:t>Has even been shown to reduce physical pain symptoms</a:t>
            </a:r>
          </a:p>
          <a:p>
            <a:r>
              <a:rPr lang="en-GB">
                <a:hlinkClick r:id="rId2"/>
              </a:rPr>
              <a:t>https://doi.org/10.1007/s12671-020-01485-5</a:t>
            </a:r>
            <a:r>
              <a:rPr lang="en-GB"/>
              <a:t> </a:t>
            </a:r>
            <a:endParaRPr lang="en-GB" dirty="0"/>
          </a:p>
        </p:txBody>
      </p:sp>
    </p:spTree>
    <p:extLst>
      <p:ext uri="{BB962C8B-B14F-4D97-AF65-F5344CB8AC3E}">
        <p14:creationId xmlns:p14="http://schemas.microsoft.com/office/powerpoint/2010/main" val="1454021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c 14">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1FBF05-BA0A-DF98-982B-5A9494092BA6}"/>
              </a:ext>
            </a:extLst>
          </p:cNvPr>
          <p:cNvSpPr>
            <a:spLocks noGrp="1"/>
          </p:cNvSpPr>
          <p:nvPr>
            <p:ph type="title"/>
          </p:nvPr>
        </p:nvSpPr>
        <p:spPr>
          <a:xfrm>
            <a:off x="838200" y="643467"/>
            <a:ext cx="2951205" cy="5571066"/>
          </a:xfrm>
        </p:spPr>
        <p:txBody>
          <a:bodyPr vert="horz" lIns="91440" tIns="45720" rIns="91440" bIns="45720" rtlCol="0" anchor="ctr">
            <a:normAutofit/>
          </a:bodyPr>
          <a:lstStyle/>
          <a:p>
            <a:r>
              <a:rPr lang="en-US" b="1" kern="1200">
                <a:solidFill>
                  <a:srgbClr val="FFFFFF"/>
                </a:solidFill>
                <a:latin typeface="+mj-lt"/>
                <a:ea typeface="+mj-ea"/>
                <a:cs typeface="+mj-cs"/>
              </a:rPr>
              <a:t>Treatment</a:t>
            </a:r>
          </a:p>
        </p:txBody>
      </p:sp>
      <p:graphicFrame>
        <p:nvGraphicFramePr>
          <p:cNvPr id="6" name="Content Placeholder 2">
            <a:extLst>
              <a:ext uri="{FF2B5EF4-FFF2-40B4-BE49-F238E27FC236}">
                <a16:creationId xmlns:a16="http://schemas.microsoft.com/office/drawing/2014/main" id="{1F4FDCF7-331E-41BA-2198-66705AAE274A}"/>
              </a:ext>
            </a:extLst>
          </p:cNvPr>
          <p:cNvGraphicFramePr>
            <a:graphicFrameLocks noGrp="1"/>
          </p:cNvGraphicFramePr>
          <p:nvPr>
            <p:ph sz="half" idx="1"/>
            <p:extLst>
              <p:ext uri="{D42A27DB-BD31-4B8C-83A1-F6EECF244321}">
                <p14:modId xmlns:p14="http://schemas.microsoft.com/office/powerpoint/2010/main" val="790039272"/>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389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D61E4-54AC-55FC-5DE2-ADD1CBA7D8E8}"/>
              </a:ext>
            </a:extLst>
          </p:cNvPr>
          <p:cNvSpPr>
            <a:spLocks noGrp="1"/>
          </p:cNvSpPr>
          <p:nvPr>
            <p:ph type="title"/>
          </p:nvPr>
        </p:nvSpPr>
        <p:spPr>
          <a:xfrm>
            <a:off x="686834" y="1153572"/>
            <a:ext cx="3200400" cy="4461163"/>
          </a:xfrm>
        </p:spPr>
        <p:txBody>
          <a:bodyPr>
            <a:normAutofit/>
          </a:bodyPr>
          <a:lstStyle/>
          <a:p>
            <a:r>
              <a:rPr lang="en-US" b="1">
                <a:solidFill>
                  <a:srgbClr val="FFFFFF"/>
                </a:solidFill>
              </a:rPr>
              <a:t>Efficacy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19800C-9391-6A35-1BC2-B192C99383CF}"/>
              </a:ext>
            </a:extLst>
          </p:cNvPr>
          <p:cNvSpPr>
            <a:spLocks noGrp="1"/>
          </p:cNvSpPr>
          <p:nvPr>
            <p:ph idx="1"/>
          </p:nvPr>
        </p:nvSpPr>
        <p:spPr>
          <a:xfrm>
            <a:off x="4447308" y="591344"/>
            <a:ext cx="7495310" cy="5585619"/>
          </a:xfrm>
        </p:spPr>
        <p:txBody>
          <a:bodyPr anchor="ctr">
            <a:normAutofit fontScale="92500" lnSpcReduction="10000"/>
          </a:bodyPr>
          <a:lstStyle/>
          <a:p>
            <a:pPr>
              <a:lnSpc>
                <a:spcPct val="150000"/>
              </a:lnSpc>
            </a:pPr>
            <a:r>
              <a:rPr lang="en-US" dirty="0"/>
              <a:t>Meta Analysis show that CFT has significant effects on:</a:t>
            </a:r>
          </a:p>
          <a:p>
            <a:pPr lvl="1">
              <a:lnSpc>
                <a:spcPct val="150000"/>
              </a:lnSpc>
            </a:pPr>
            <a:r>
              <a:rPr lang="en-US" dirty="0"/>
              <a:t>Reducing self-criticism and fear of compassion</a:t>
            </a:r>
          </a:p>
          <a:p>
            <a:pPr lvl="1">
              <a:lnSpc>
                <a:spcPct val="150000"/>
              </a:lnSpc>
            </a:pPr>
            <a:r>
              <a:rPr lang="en-US" dirty="0"/>
              <a:t>Increasing self-compassion and self-assurance </a:t>
            </a:r>
          </a:p>
          <a:p>
            <a:pPr lvl="1">
              <a:lnSpc>
                <a:spcPct val="150000"/>
              </a:lnSpc>
            </a:pPr>
            <a:r>
              <a:rPr lang="en-US" dirty="0"/>
              <a:t>Reduced Clinical symptomology from baseline to post intervention</a:t>
            </a:r>
          </a:p>
          <a:p>
            <a:pPr marL="457200" lvl="1" indent="0">
              <a:lnSpc>
                <a:spcPct val="150000"/>
              </a:lnSpc>
              <a:buNone/>
            </a:pPr>
            <a:endParaRPr lang="en-US" dirty="0"/>
          </a:p>
          <a:p>
            <a:pPr>
              <a:lnSpc>
                <a:spcPct val="150000"/>
              </a:lnSpc>
            </a:pPr>
            <a:r>
              <a:rPr lang="en-US" dirty="0"/>
              <a:t>Significant results when used on individuals with Eating Disorder and Borderline Personality Disorder and more recently with dementia (BPS, 2020).</a:t>
            </a:r>
          </a:p>
        </p:txBody>
      </p:sp>
    </p:spTree>
    <p:extLst>
      <p:ext uri="{BB962C8B-B14F-4D97-AF65-F5344CB8AC3E}">
        <p14:creationId xmlns:p14="http://schemas.microsoft.com/office/powerpoint/2010/main" val="2475406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C5AC2-FDD7-359C-D887-992E955CE4D7}"/>
              </a:ext>
            </a:extLst>
          </p:cNvPr>
          <p:cNvSpPr>
            <a:spLocks noGrp="1"/>
          </p:cNvSpPr>
          <p:nvPr>
            <p:ph type="title"/>
          </p:nvPr>
        </p:nvSpPr>
        <p:spPr>
          <a:xfrm>
            <a:off x="686834" y="1153572"/>
            <a:ext cx="3200400" cy="4461163"/>
          </a:xfrm>
        </p:spPr>
        <p:txBody>
          <a:bodyPr>
            <a:normAutofit/>
          </a:bodyPr>
          <a:lstStyle/>
          <a:p>
            <a:r>
              <a:rPr lang="en-US" b="1">
                <a:solidFill>
                  <a:srgbClr val="FFFFFF"/>
                </a:solidFill>
              </a:rPr>
              <a:t>Limitations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15FE83-353B-2A79-1B33-476A81C1E999}"/>
              </a:ext>
            </a:extLst>
          </p:cNvPr>
          <p:cNvSpPr>
            <a:spLocks noGrp="1"/>
          </p:cNvSpPr>
          <p:nvPr>
            <p:ph idx="1"/>
          </p:nvPr>
        </p:nvSpPr>
        <p:spPr>
          <a:xfrm>
            <a:off x="4447308" y="591344"/>
            <a:ext cx="7470372" cy="5585619"/>
          </a:xfrm>
        </p:spPr>
        <p:txBody>
          <a:bodyPr anchor="ctr">
            <a:normAutofit/>
          </a:bodyPr>
          <a:lstStyle/>
          <a:p>
            <a:pPr>
              <a:lnSpc>
                <a:spcPct val="150000"/>
              </a:lnSpc>
            </a:pPr>
            <a:r>
              <a:rPr lang="en-US" dirty="0"/>
              <a:t>Although Meta Analysis shows promising results, research on use of CFT was still limited until the recent Meta Analysis of 2024 (on Moodle). </a:t>
            </a:r>
          </a:p>
          <a:p>
            <a:pPr>
              <a:lnSpc>
                <a:spcPct val="150000"/>
              </a:lnSpc>
            </a:pPr>
            <a:r>
              <a:rPr lang="en-US" dirty="0"/>
              <a:t>Harder to implement on individuals who are very highly critical of themselves and have a higher fear of compassion. </a:t>
            </a:r>
          </a:p>
        </p:txBody>
      </p:sp>
    </p:spTree>
    <p:extLst>
      <p:ext uri="{BB962C8B-B14F-4D97-AF65-F5344CB8AC3E}">
        <p14:creationId xmlns:p14="http://schemas.microsoft.com/office/powerpoint/2010/main" val="848390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Rounded Corners 11">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72FFD6-A96C-0648-BC76-48C813268B37}"/>
              </a:ext>
            </a:extLst>
          </p:cNvPr>
          <p:cNvSpPr>
            <a:spLocks noGrp="1"/>
          </p:cNvSpPr>
          <p:nvPr>
            <p:ph idx="4294967295"/>
          </p:nvPr>
        </p:nvSpPr>
        <p:spPr>
          <a:xfrm>
            <a:off x="838200" y="2313709"/>
            <a:ext cx="10515600" cy="3290960"/>
          </a:xfrm>
        </p:spPr>
        <p:txBody>
          <a:bodyPr>
            <a:normAutofit/>
          </a:bodyPr>
          <a:lstStyle/>
          <a:p>
            <a:pPr marL="0" indent="0" algn="ctr">
              <a:buNone/>
            </a:pPr>
            <a:r>
              <a:rPr lang="en-GB" sz="2400" b="0" i="0" dirty="0">
                <a:effectLst/>
                <a:latin typeface="Arial" panose="020B0604020202020204" pitchFamily="34" charset="0"/>
                <a:cs typeface="Arial" panose="020B0604020202020204" pitchFamily="34" charset="0"/>
              </a:rPr>
              <a:t>“If your compassion does not include yourself, it is incomplete.”</a:t>
            </a:r>
          </a:p>
          <a:p>
            <a:pPr marL="0" indent="0" algn="ctr">
              <a:buNone/>
            </a:pPr>
            <a:r>
              <a:rPr lang="en-GB" sz="2400" dirty="0">
                <a:latin typeface="Arial" panose="020B0604020202020204" pitchFamily="34" charset="0"/>
                <a:cs typeface="Arial" panose="020B0604020202020204" pitchFamily="34" charset="0"/>
              </a:rPr>
              <a:t>					-Jack Kornfield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612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61D30-7F14-2EFD-3882-F3B4ED320CC0}"/>
              </a:ext>
            </a:extLst>
          </p:cNvPr>
          <p:cNvSpPr>
            <a:spLocks noGrp="1"/>
          </p:cNvSpPr>
          <p:nvPr>
            <p:ph type="title"/>
          </p:nvPr>
        </p:nvSpPr>
        <p:spPr>
          <a:xfrm>
            <a:off x="686834" y="1153572"/>
            <a:ext cx="3200400" cy="4461163"/>
          </a:xfrm>
        </p:spPr>
        <p:txBody>
          <a:bodyPr>
            <a:normAutofit/>
          </a:bodyPr>
          <a:lstStyle/>
          <a:p>
            <a:r>
              <a:rPr lang="en-US" b="1">
                <a:solidFill>
                  <a:srgbClr val="FFFFFF"/>
                </a:solidFill>
              </a:rPr>
              <a:t>Further reading and resources: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35F930-57D3-812D-AAAB-E9BE43380F66}"/>
              </a:ext>
            </a:extLst>
          </p:cNvPr>
          <p:cNvSpPr>
            <a:spLocks noGrp="1"/>
          </p:cNvSpPr>
          <p:nvPr>
            <p:ph idx="1"/>
          </p:nvPr>
        </p:nvSpPr>
        <p:spPr>
          <a:xfrm>
            <a:off x="4447308" y="2286000"/>
            <a:ext cx="7439892" cy="3890963"/>
          </a:xfrm>
        </p:spPr>
        <p:txBody>
          <a:bodyPr anchor="ctr">
            <a:normAutofit/>
          </a:bodyPr>
          <a:lstStyle/>
          <a:p>
            <a:r>
              <a:rPr lang="en-US" dirty="0">
                <a:hlinkClick r:id="rId2"/>
              </a:rPr>
              <a:t>https://www.compassionatemind.co.uk/about</a:t>
            </a:r>
            <a:endParaRPr lang="en-US" dirty="0"/>
          </a:p>
          <a:p>
            <a:endParaRPr lang="en-US" dirty="0"/>
          </a:p>
          <a:p>
            <a:r>
              <a:rPr lang="en-GB" b="0" i="0" u="none" strike="noStrike" dirty="0">
                <a:effectLst/>
                <a:latin typeface="noto sans" panose="020B0502040504020204" pitchFamily="34" charset="0"/>
              </a:rPr>
              <a:t>Gilbert, P. (2009). Introducing compassion-focused therapy. </a:t>
            </a:r>
            <a:r>
              <a:rPr lang="en-GB" b="0" i="1" u="none" strike="noStrike" dirty="0">
                <a:effectLst/>
                <a:latin typeface="noto sans" panose="020B0502040504020204" pitchFamily="34" charset="0"/>
              </a:rPr>
              <a:t>Advances in Psychiatric Treatment,</a:t>
            </a:r>
            <a:r>
              <a:rPr lang="en-GB" b="0" i="0" u="none" strike="noStrike" dirty="0">
                <a:effectLst/>
                <a:latin typeface="noto sans" panose="020B0502040504020204" pitchFamily="34" charset="0"/>
              </a:rPr>
              <a:t> </a:t>
            </a:r>
            <a:r>
              <a:rPr lang="en-GB" b="0" i="1" u="none" strike="noStrike" dirty="0">
                <a:effectLst/>
                <a:latin typeface="noto sans" panose="020B0502040504020204" pitchFamily="34" charset="0"/>
              </a:rPr>
              <a:t>15</a:t>
            </a:r>
            <a:r>
              <a:rPr lang="en-GB" b="0" i="0" u="none" strike="noStrike" dirty="0">
                <a:effectLst/>
                <a:latin typeface="noto sans" panose="020B0502040504020204" pitchFamily="34" charset="0"/>
              </a:rPr>
              <a:t>(3), 199-208. doi:10.1192/apt.bp.107.005264</a:t>
            </a:r>
          </a:p>
          <a:p>
            <a:endParaRPr lang="en-GB" b="0" i="0" u="none" strike="noStrike" dirty="0">
              <a:effectLst/>
              <a:latin typeface="noto sans" panose="020B0502040504020204" pitchFamily="34" charset="0"/>
            </a:endParaRPr>
          </a:p>
          <a:p>
            <a:r>
              <a:rPr lang="en-GB" dirty="0">
                <a:hlinkClick r:id="rId3"/>
              </a:rPr>
              <a:t>Compassionate Mind Foundation</a:t>
            </a:r>
            <a:endParaRPr lang="en-GB" b="1" dirty="0">
              <a:latin typeface="noto sans" panose="020B0502040504020204" pitchFamily="34" charset="0"/>
            </a:endParaRPr>
          </a:p>
          <a:p>
            <a:endParaRPr lang="en-GB" b="1" i="0" u="none" strike="noStrike" dirty="0">
              <a:effectLst/>
              <a:latin typeface="noto sans" panose="020B0502040504020204" pitchFamily="34" charset="0"/>
            </a:endParaRPr>
          </a:p>
          <a:p>
            <a:endParaRPr lang="en-US" dirty="0"/>
          </a:p>
        </p:txBody>
      </p:sp>
    </p:spTree>
    <p:extLst>
      <p:ext uri="{BB962C8B-B14F-4D97-AF65-F5344CB8AC3E}">
        <p14:creationId xmlns:p14="http://schemas.microsoft.com/office/powerpoint/2010/main" val="1907191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90054-0BA3-5D50-2B5F-73AD152EDAE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ACFD3365-567F-3EAF-05A4-FDF9856F0517}"/>
              </a:ext>
            </a:extLst>
          </p:cNvPr>
          <p:cNvSpPr>
            <a:spLocks noGrp="1"/>
          </p:cNvSpPr>
          <p:nvPr>
            <p:ph idx="1"/>
          </p:nvPr>
        </p:nvSpPr>
        <p:spPr/>
        <p:txBody>
          <a:bodyPr>
            <a:normAutofit fontScale="92500"/>
          </a:bodyPr>
          <a:lstStyle/>
          <a:p>
            <a:r>
              <a:rPr lang="en-US" dirty="0">
                <a:hlinkClick r:id="rId2"/>
              </a:rPr>
              <a:t>https://www-sciencedirect-com.ezproxy.uwtsd.ac.uk/science/article/pii/S0165032723000228</a:t>
            </a:r>
            <a:endParaRPr lang="en-US" dirty="0"/>
          </a:p>
          <a:p>
            <a:r>
              <a:rPr lang="en-US" dirty="0">
                <a:hlinkClick r:id="rId3"/>
              </a:rPr>
              <a:t>https://www.psychologytoday.com/gb/therapy-types/compassion-focused-therapy</a:t>
            </a:r>
            <a:endParaRPr lang="en-US" dirty="0"/>
          </a:p>
          <a:p>
            <a:r>
              <a:rPr lang="en-US" dirty="0">
                <a:hlinkClick r:id="rId4"/>
              </a:rPr>
              <a:t>https://bpspsychub.onlinelibrary.wiley.com/doi/pdf/10.1111/bjc.12394</a:t>
            </a:r>
            <a:endParaRPr lang="en-US" dirty="0"/>
          </a:p>
          <a:p>
            <a:r>
              <a:rPr lang="en-US" dirty="0">
                <a:hlinkClick r:id="rId5"/>
              </a:rPr>
              <a:t>https://d3n8a8pro7vhmx.cloudfront.net/portlandpsychotherapy/pages/21/attachments/original/1438799410/Forms_of_self-criticising_and_self_reassuring_scale.pdf?1438799410</a:t>
            </a:r>
            <a:endParaRPr lang="en-US" dirty="0"/>
          </a:p>
          <a:p>
            <a:r>
              <a:rPr lang="en-US" dirty="0">
                <a:hlinkClick r:id="rId6"/>
              </a:rPr>
              <a:t>https://depts.washington.edu/uwcssc/sites/default/files//hw00/d40/uwcssc/sites/default/files/Fear%20of%20Compassion%20Scale.pdf</a:t>
            </a:r>
            <a:endParaRPr lang="en-US" dirty="0"/>
          </a:p>
          <a:p>
            <a:endParaRPr lang="en-US" dirty="0"/>
          </a:p>
        </p:txBody>
      </p:sp>
    </p:spTree>
    <p:extLst>
      <p:ext uri="{BB962C8B-B14F-4D97-AF65-F5344CB8AC3E}">
        <p14:creationId xmlns:p14="http://schemas.microsoft.com/office/powerpoint/2010/main" val="4018411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1716</Words>
  <Application>Microsoft Office PowerPoint</Application>
  <PresentationFormat>Widescreen</PresentationFormat>
  <Paragraphs>132</Paragraphs>
  <Slides>26</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Google Sans</vt:lpstr>
      <vt:lpstr>Arial</vt:lpstr>
      <vt:lpstr>Calibri</vt:lpstr>
      <vt:lpstr>Calibri Light</vt:lpstr>
      <vt:lpstr>Noto Sans</vt:lpstr>
      <vt:lpstr>Office Theme</vt:lpstr>
      <vt:lpstr>Compassion Focused Therapy (CFT) </vt:lpstr>
      <vt:lpstr>What is Compassion?</vt:lpstr>
      <vt:lpstr>Dr. Paul Gilbert </vt:lpstr>
      <vt:lpstr>CFT </vt:lpstr>
      <vt:lpstr>PowerPoint Presentation</vt:lpstr>
      <vt:lpstr>PowerPoint Presentation</vt:lpstr>
      <vt:lpstr>What is CFT?</vt:lpstr>
      <vt:lpstr>Key elements:</vt:lpstr>
      <vt:lpstr>Benefits of CFT</vt:lpstr>
      <vt:lpstr>Theoretical foundations</vt:lpstr>
      <vt:lpstr>CFT Tools and Techniques </vt:lpstr>
      <vt:lpstr>Compassionate letter writing</vt:lpstr>
      <vt:lpstr>Compassionate letter writing cont`d</vt:lpstr>
      <vt:lpstr>Compassionate attention</vt:lpstr>
      <vt:lpstr>Key aspects:</vt:lpstr>
      <vt:lpstr>Compassionate thinking</vt:lpstr>
      <vt:lpstr>Core Aspects of Compassionate Thinking </vt:lpstr>
      <vt:lpstr>How to Practice Compassionate Thinking </vt:lpstr>
      <vt:lpstr>Compassionate imagery</vt:lpstr>
      <vt:lpstr>Applications &amp; How to practice:</vt:lpstr>
      <vt:lpstr>Treatment</vt:lpstr>
      <vt:lpstr>Efficacy </vt:lpstr>
      <vt:lpstr>Limitations </vt:lpstr>
      <vt:lpstr>PowerPoint Presentation</vt:lpstr>
      <vt:lpstr>Further reading and resources: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 Focused Therapy (CFT)</dc:title>
  <dc:creator>Diana Misajon</dc:creator>
  <cp:lastModifiedBy>Karen EatonThomas</cp:lastModifiedBy>
  <cp:revision>11</cp:revision>
  <dcterms:created xsi:type="dcterms:W3CDTF">2023-03-12T16:00:12Z</dcterms:created>
  <dcterms:modified xsi:type="dcterms:W3CDTF">2026-03-04T12:01:16Z</dcterms:modified>
</cp:coreProperties>
</file>