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825500" rtl="0" fontAlgn="auto" latinLnBrk="0" hangingPunct="0">
      <a:lnSpc>
        <a:spcPct val="100000"/>
      </a:lnSpc>
      <a:spcBef>
        <a:spcPts val="5900"/>
      </a:spcBef>
      <a:spcAft>
        <a:spcPts val="0"/>
      </a:spcAft>
      <a:buClrTx/>
      <a:buSzTx/>
      <a:buFontTx/>
      <a:buNone/>
      <a:tabLst/>
      <a:defRPr b="0" baseline="0" cap="none" i="0" spc="0" strike="noStrike" sz="4800" u="none" kumimoji="0" normalizeH="0">
        <a:ln>
          <a:noFill/>
        </a:ln>
        <a:solidFill>
          <a:srgbClr val="000000"/>
        </a:solidFill>
        <a:effectLst/>
        <a:uFillTx/>
        <a:latin typeface="Helvetica Neue"/>
        <a:ea typeface="Helvetica Neue"/>
        <a:cs typeface="Helvetica Neue"/>
        <a:sym typeface="Helvetica Neue"/>
      </a:defRPr>
    </a:lvl1pPr>
    <a:lvl2pPr marL="0" marR="0" indent="457200" algn="l" defTabSz="825500" rtl="0" fontAlgn="auto" latinLnBrk="0" hangingPunct="0">
      <a:lnSpc>
        <a:spcPct val="100000"/>
      </a:lnSpc>
      <a:spcBef>
        <a:spcPts val="5900"/>
      </a:spcBef>
      <a:spcAft>
        <a:spcPts val="0"/>
      </a:spcAft>
      <a:buClrTx/>
      <a:buSzTx/>
      <a:buFontTx/>
      <a:buNone/>
      <a:tabLst/>
      <a:defRPr b="0" baseline="0" cap="none" i="0" spc="0" strike="noStrike" sz="4800" u="none" kumimoji="0" normalizeH="0">
        <a:ln>
          <a:noFill/>
        </a:ln>
        <a:solidFill>
          <a:srgbClr val="000000"/>
        </a:solidFill>
        <a:effectLst/>
        <a:uFillTx/>
        <a:latin typeface="Helvetica Neue"/>
        <a:ea typeface="Helvetica Neue"/>
        <a:cs typeface="Helvetica Neue"/>
        <a:sym typeface="Helvetica Neue"/>
      </a:defRPr>
    </a:lvl2pPr>
    <a:lvl3pPr marL="0" marR="0" indent="914400" algn="l" defTabSz="825500" rtl="0" fontAlgn="auto" latinLnBrk="0" hangingPunct="0">
      <a:lnSpc>
        <a:spcPct val="100000"/>
      </a:lnSpc>
      <a:spcBef>
        <a:spcPts val="5900"/>
      </a:spcBef>
      <a:spcAft>
        <a:spcPts val="0"/>
      </a:spcAft>
      <a:buClrTx/>
      <a:buSzTx/>
      <a:buFontTx/>
      <a:buNone/>
      <a:tabLst/>
      <a:defRPr b="0" baseline="0" cap="none" i="0" spc="0" strike="noStrike" sz="4800" u="none" kumimoji="0" normalizeH="0">
        <a:ln>
          <a:noFill/>
        </a:ln>
        <a:solidFill>
          <a:srgbClr val="000000"/>
        </a:solidFill>
        <a:effectLst/>
        <a:uFillTx/>
        <a:latin typeface="Helvetica Neue"/>
        <a:ea typeface="Helvetica Neue"/>
        <a:cs typeface="Helvetica Neue"/>
        <a:sym typeface="Helvetica Neue"/>
      </a:defRPr>
    </a:lvl3pPr>
    <a:lvl4pPr marL="0" marR="0" indent="1371600" algn="l" defTabSz="825500" rtl="0" fontAlgn="auto" latinLnBrk="0" hangingPunct="0">
      <a:lnSpc>
        <a:spcPct val="100000"/>
      </a:lnSpc>
      <a:spcBef>
        <a:spcPts val="5900"/>
      </a:spcBef>
      <a:spcAft>
        <a:spcPts val="0"/>
      </a:spcAft>
      <a:buClrTx/>
      <a:buSzTx/>
      <a:buFontTx/>
      <a:buNone/>
      <a:tabLst/>
      <a:defRPr b="0" baseline="0" cap="none" i="0" spc="0" strike="noStrike" sz="4800" u="none" kumimoji="0" normalizeH="0">
        <a:ln>
          <a:noFill/>
        </a:ln>
        <a:solidFill>
          <a:srgbClr val="000000"/>
        </a:solidFill>
        <a:effectLst/>
        <a:uFillTx/>
        <a:latin typeface="Helvetica Neue"/>
        <a:ea typeface="Helvetica Neue"/>
        <a:cs typeface="Helvetica Neue"/>
        <a:sym typeface="Helvetica Neue"/>
      </a:defRPr>
    </a:lvl4pPr>
    <a:lvl5pPr marL="0" marR="0" indent="1828800" algn="l" defTabSz="825500" rtl="0" fontAlgn="auto" latinLnBrk="0" hangingPunct="0">
      <a:lnSpc>
        <a:spcPct val="100000"/>
      </a:lnSpc>
      <a:spcBef>
        <a:spcPts val="5900"/>
      </a:spcBef>
      <a:spcAft>
        <a:spcPts val="0"/>
      </a:spcAft>
      <a:buClrTx/>
      <a:buSzTx/>
      <a:buFontTx/>
      <a:buNone/>
      <a:tabLst/>
      <a:defRPr b="0" baseline="0" cap="none" i="0" spc="0" strike="noStrike" sz="4800" u="none" kumimoji="0" normalizeH="0">
        <a:ln>
          <a:noFill/>
        </a:ln>
        <a:solidFill>
          <a:srgbClr val="000000"/>
        </a:solidFill>
        <a:effectLst/>
        <a:uFillTx/>
        <a:latin typeface="Helvetica Neue"/>
        <a:ea typeface="Helvetica Neue"/>
        <a:cs typeface="Helvetica Neue"/>
        <a:sym typeface="Helvetica Neue"/>
      </a:defRPr>
    </a:lvl5pPr>
    <a:lvl6pPr marL="0" marR="0" indent="2286000" algn="l" defTabSz="825500" rtl="0" fontAlgn="auto" latinLnBrk="0" hangingPunct="0">
      <a:lnSpc>
        <a:spcPct val="100000"/>
      </a:lnSpc>
      <a:spcBef>
        <a:spcPts val="5900"/>
      </a:spcBef>
      <a:spcAft>
        <a:spcPts val="0"/>
      </a:spcAft>
      <a:buClrTx/>
      <a:buSzTx/>
      <a:buFontTx/>
      <a:buNone/>
      <a:tabLst/>
      <a:defRPr b="0" baseline="0" cap="none" i="0" spc="0" strike="noStrike" sz="4800" u="none" kumimoji="0" normalizeH="0">
        <a:ln>
          <a:noFill/>
        </a:ln>
        <a:solidFill>
          <a:srgbClr val="000000"/>
        </a:solidFill>
        <a:effectLst/>
        <a:uFillTx/>
        <a:latin typeface="Helvetica Neue"/>
        <a:ea typeface="Helvetica Neue"/>
        <a:cs typeface="Helvetica Neue"/>
        <a:sym typeface="Helvetica Neue"/>
      </a:defRPr>
    </a:lvl6pPr>
    <a:lvl7pPr marL="0" marR="0" indent="2743200" algn="l" defTabSz="825500" rtl="0" fontAlgn="auto" latinLnBrk="0" hangingPunct="0">
      <a:lnSpc>
        <a:spcPct val="100000"/>
      </a:lnSpc>
      <a:spcBef>
        <a:spcPts val="5900"/>
      </a:spcBef>
      <a:spcAft>
        <a:spcPts val="0"/>
      </a:spcAft>
      <a:buClrTx/>
      <a:buSzTx/>
      <a:buFontTx/>
      <a:buNone/>
      <a:tabLst/>
      <a:defRPr b="0" baseline="0" cap="none" i="0" spc="0" strike="noStrike" sz="4800" u="none" kumimoji="0" normalizeH="0">
        <a:ln>
          <a:noFill/>
        </a:ln>
        <a:solidFill>
          <a:srgbClr val="000000"/>
        </a:solidFill>
        <a:effectLst/>
        <a:uFillTx/>
        <a:latin typeface="Helvetica Neue"/>
        <a:ea typeface="Helvetica Neue"/>
        <a:cs typeface="Helvetica Neue"/>
        <a:sym typeface="Helvetica Neue"/>
      </a:defRPr>
    </a:lvl7pPr>
    <a:lvl8pPr marL="0" marR="0" indent="3200400" algn="l" defTabSz="825500" rtl="0" fontAlgn="auto" latinLnBrk="0" hangingPunct="0">
      <a:lnSpc>
        <a:spcPct val="100000"/>
      </a:lnSpc>
      <a:spcBef>
        <a:spcPts val="5900"/>
      </a:spcBef>
      <a:spcAft>
        <a:spcPts val="0"/>
      </a:spcAft>
      <a:buClrTx/>
      <a:buSzTx/>
      <a:buFontTx/>
      <a:buNone/>
      <a:tabLst/>
      <a:defRPr b="0" baseline="0" cap="none" i="0" spc="0" strike="noStrike" sz="4800" u="none" kumimoji="0" normalizeH="0">
        <a:ln>
          <a:noFill/>
        </a:ln>
        <a:solidFill>
          <a:srgbClr val="000000"/>
        </a:solidFill>
        <a:effectLst/>
        <a:uFillTx/>
        <a:latin typeface="Helvetica Neue"/>
        <a:ea typeface="Helvetica Neue"/>
        <a:cs typeface="Helvetica Neue"/>
        <a:sym typeface="Helvetica Neue"/>
      </a:defRPr>
    </a:lvl8pPr>
    <a:lvl9pPr marL="0" marR="0" indent="3657600" algn="l" defTabSz="825500" rtl="0" fontAlgn="auto" latinLnBrk="0" hangingPunct="0">
      <a:lnSpc>
        <a:spcPct val="100000"/>
      </a:lnSpc>
      <a:spcBef>
        <a:spcPts val="5900"/>
      </a:spcBef>
      <a:spcAft>
        <a:spcPts val="0"/>
      </a:spcAft>
      <a:buClrTx/>
      <a:buSzTx/>
      <a:buFontTx/>
      <a:buNone/>
      <a:tabLst/>
      <a:defRPr b="0" baseline="0" cap="none" i="0" spc="0" strike="noStrike" sz="4800" u="none" kumimoji="0" normalizeH="0">
        <a:ln>
          <a:noFill/>
        </a:ln>
        <a:solidFill>
          <a:srgbClr val="000000"/>
        </a:solidFill>
        <a:effectLst/>
        <a:uFillTx/>
        <a:latin typeface="Helvetica Neue"/>
        <a:ea typeface="Helvetica Neue"/>
        <a:cs typeface="Helvetica Neue"/>
        <a:sym typeface="Helvetica Neue"/>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b="def" i="def"/>
      <a:tcStyle>
        <a:tcBdr/>
        <a:fill>
          <a:solidFill>
            <a:srgbClr val="E3E5E8"/>
          </a:solidFill>
        </a:fill>
      </a:tcStyle>
    </a:band2H>
    <a:firstCol>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lumOff val="-13575"/>
            </a:schemeClr>
          </a:solidFill>
        </a:fill>
      </a:tcStyle>
    </a:firstCol>
    <a:lastRow>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hueOff val="114395"/>
              <a:lumOff val="-24975"/>
            </a:schemeClr>
          </a:solidFill>
        </a:fill>
      </a:tcStyle>
    </a:firstRow>
  </a:tblStyle>
  <a:tblStyle styleId="{C7B018BB-80A7-4F77-B60F-C8B233D01FF8}" styleName="">
    <a:tblBg/>
    <a:wholeTbl>
      <a:tcTxStyle b="off" i="off">
        <a:font>
          <a:latin typeface="Helvetica Neue"/>
          <a:ea typeface="Helvetica Neue"/>
          <a:cs typeface="Helvetica Neue"/>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b="def" i="def"/>
      <a:tcStyle>
        <a:tcBdr/>
        <a:fill>
          <a:solidFill>
            <a:srgbClr val="E1E0DA"/>
          </a:solidFill>
        </a:fill>
      </a:tcStyle>
    </a:band2H>
    <a:firstCol>
      <a:tcTxStyle b="off" i="off">
        <a:fontRef idx="minor">
          <a:srgbClr val="FFFFFF"/>
        </a:fontRef>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3">
              <a:hueOff val="362282"/>
              <a:satOff val="31803"/>
              <a:lumOff val="-18242"/>
            </a:schemeClr>
          </a:solidFill>
        </a:fill>
      </a:tcStyle>
    </a:firstCol>
    <a:lastRow>
      <a:tcTxStyle b="off" i="off">
        <a:font>
          <a:latin typeface="Helvetica Neue"/>
          <a:ea typeface="Helvetica Neue"/>
          <a:cs typeface="Helvetica Neue"/>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EBEBEB"/>
          </a:solidFill>
        </a:fill>
      </a:tcStyle>
    </a:lastRow>
    <a:firstRow>
      <a:tcTxStyle b="off" i="off">
        <a:fontRef idx="minor">
          <a:srgbClr val="FFFFFF"/>
        </a:fontRef>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rgbClr val="017101"/>
          </a:solidFill>
        </a:fill>
      </a:tcStyle>
    </a:firstRow>
  </a:tblStyle>
  <a:tblStyle styleId="{EEE7283C-3CF3-47DC-8721-378D4A62B228}" styleName="">
    <a:tblBg/>
    <a:wholeTbl>
      <a:tcTxStyle b="off" i="off">
        <a:font>
          <a:latin typeface="Helvetica Neue Light"/>
          <a:ea typeface="Helvetica Neue Light"/>
          <a:cs typeface="Helvetica Neue Light"/>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AF7E9"/>
          </a:solidFill>
        </a:fill>
      </a:tcStyle>
    </a:wholeTbl>
    <a:band2H>
      <a:tcTxStyle b="def" i="def"/>
      <a:tcStyle>
        <a:tcBdr/>
        <a:fill>
          <a:solidFill>
            <a:srgbClr val="EDEADD"/>
          </a:solidFill>
        </a:fill>
      </a:tcStyle>
    </a:band2H>
    <a:firstCol>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9BA00"/>
          </a:solidFill>
        </a:fill>
      </a:tcStyle>
    </a:firstCol>
    <a:la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lastRow>
    <a:fir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firstRow>
  </a:tblStyle>
  <a:tblStyle styleId="{CF821DB8-F4EB-4A41-A1BA-3FCAFE7338EE}" styleName="">
    <a:tblBg/>
    <a:wholeTbl>
      <a:tcTxStyle b="off" i="off">
        <a:font>
          <a:latin typeface="Helvetica Neue"/>
          <a:ea typeface="Helvetica Neue"/>
          <a:cs typeface="Helvetica Neue"/>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BEBEB"/>
          </a:solidFill>
        </a:fill>
      </a:tcStyle>
    </a:wholeTbl>
    <a:band2H>
      <a:tcTxStyle b="def" i="def"/>
      <a:tcStyle>
        <a:tcBdr/>
        <a:fill>
          <a:solidFill>
            <a:srgbClr val="DADBDA"/>
          </a:solidFill>
        </a:fill>
      </a:tcStyle>
    </a:band2H>
    <a:firstCol>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146070"/>
              <a:satOff val="-10048"/>
              <a:lumOff val="-30626"/>
            </a:schemeClr>
          </a:solidFill>
        </a:fill>
      </a:tcStyle>
    </a:firstCol>
    <a:la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lastRow>
    <a:fir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firstRow>
  </a:tblStyle>
  <a:tblStyle styleId="{33BA23B1-9221-436E-865A-0063620EA4FD}" styleName="">
    <a:tblBg/>
    <a:wholeTbl>
      <a:tcTxStyle b="off" i="off">
        <a:font>
          <a:latin typeface="Helvetica Neue"/>
          <a:ea typeface="Helvetica Neue"/>
          <a:cs typeface="Helvetica Neue"/>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B5B5C1"/>
          </a:solidFill>
        </a:fill>
      </a:tcStyle>
    </a:wholeTbl>
    <a:band2H>
      <a:tcTxStyle b="def" i="def"/>
      <a:tcStyle>
        <a:tcBdr/>
        <a:fill>
          <a:solidFill>
            <a:srgbClr val="9A9AA5"/>
          </a:solidFill>
        </a:fill>
      </a:tcStyle>
    </a:band2H>
    <a:firstCol>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85F"/>
          </a:solidFill>
        </a:fill>
      </a:tcStyle>
    </a:firstCol>
    <a:la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lastRow>
    <a:fir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firstRow>
  </a:tblStyle>
  <a:tblStyle styleId="{2708684C-4D16-4618-839F-0558EEFCDFE6}" styleName="">
    <a:tblBg/>
    <a:wholeTbl>
      <a:tcTxStyle b="off"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b="def" i="def"/>
      <a:tcStyle>
        <a:tcBdr/>
        <a:fill>
          <a:solidFill>
            <a:srgbClr val="EDEEEE"/>
          </a:solidFill>
        </a:fill>
      </a:tcStyle>
    </a:band2H>
    <a:firstCol>
      <a:tcTxStyle b="on" i="off">
        <a:font>
          <a:latin typeface="Helvetica Neue"/>
          <a:ea typeface="Helvetica Neue"/>
          <a:cs typeface="Helvetica Neue"/>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34" name="Shape 134"/>
          <p:cNvSpPr/>
          <p:nvPr>
            <p:ph type="sldImg"/>
          </p:nvPr>
        </p:nvSpPr>
        <p:spPr>
          <a:xfrm>
            <a:off x="1143000" y="685800"/>
            <a:ext cx="4572000" cy="3429000"/>
          </a:xfrm>
          <a:prstGeom prst="rect">
            <a:avLst/>
          </a:prstGeom>
        </p:spPr>
        <p:txBody>
          <a:bodyPr/>
          <a:lstStyle/>
          <a:p>
            <a:pPr/>
          </a:p>
        </p:txBody>
      </p:sp>
      <p:sp>
        <p:nvSpPr>
          <p:cNvPr id="135" name="Shape 135"/>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p:spTree>
      <p:nvGrpSpPr>
        <p:cNvPr id="1" name=""/>
        <p:cNvGrpSpPr/>
        <p:nvPr/>
      </p:nvGrpSpPr>
      <p:grpSpPr>
        <a:xfrm>
          <a:off x="0" y="0"/>
          <a:ext cx="0" cy="0"/>
          <a:chOff x="0" y="0"/>
          <a:chExt cx="0" cy="0"/>
        </a:xfrm>
      </p:grpSpPr>
      <p:sp>
        <p:nvSpPr>
          <p:cNvPr id="11" name="Title Text"/>
          <p:cNvSpPr txBox="1"/>
          <p:nvPr>
            <p:ph type="title"/>
          </p:nvPr>
        </p:nvSpPr>
        <p:spPr>
          <a:xfrm>
            <a:off x="1778000" y="2298700"/>
            <a:ext cx="20828000" cy="4648200"/>
          </a:xfrm>
          <a:prstGeom prst="rect">
            <a:avLst/>
          </a:prstGeom>
        </p:spPr>
        <p:txBody>
          <a:bodyPr anchor="b"/>
          <a:lstStyle/>
          <a:p>
            <a:pPr/>
            <a:r>
              <a:t>Title Text</a:t>
            </a:r>
          </a:p>
        </p:txBody>
      </p:sp>
      <p:sp>
        <p:nvSpPr>
          <p:cNvPr id="12" name="Body Level One…"/>
          <p:cNvSpPr txBox="1"/>
          <p:nvPr>
            <p:ph type="body" sz="quarter" idx="1"/>
          </p:nvPr>
        </p:nvSpPr>
        <p:spPr>
          <a:xfrm>
            <a:off x="1778000" y="7073900"/>
            <a:ext cx="20828000" cy="1587500"/>
          </a:xfrm>
          <a:prstGeom prst="rect">
            <a:avLst/>
          </a:prstGeom>
        </p:spPr>
        <p:txBody>
          <a:bodyPr anchor="t"/>
          <a:lstStyle>
            <a:lvl1pPr marL="0" indent="0" algn="ctr">
              <a:spcBef>
                <a:spcPts val="0"/>
              </a:spcBef>
              <a:buSzTx/>
              <a:buNone/>
              <a:defRPr sz="5400"/>
            </a:lvl1pPr>
            <a:lvl2pPr marL="0" indent="0" algn="ctr">
              <a:spcBef>
                <a:spcPts val="0"/>
              </a:spcBef>
              <a:buSzTx/>
              <a:buNone/>
              <a:defRPr sz="5400"/>
            </a:lvl2pPr>
            <a:lvl3pPr marL="0" indent="0" algn="ctr">
              <a:spcBef>
                <a:spcPts val="0"/>
              </a:spcBef>
              <a:buSzTx/>
              <a:buNone/>
              <a:defRPr sz="5400"/>
            </a:lvl3pPr>
            <a:lvl4pPr marL="0" indent="0" algn="ctr">
              <a:spcBef>
                <a:spcPts val="0"/>
              </a:spcBef>
              <a:buSzTx/>
              <a:buNone/>
              <a:defRPr sz="5400"/>
            </a:lvl4pPr>
            <a:lvl5pPr marL="0" indent="0" algn="ctr">
              <a:spcBef>
                <a:spcPts val="0"/>
              </a:spcBef>
              <a:buSzTx/>
              <a:buNone/>
              <a:defRPr sz="54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Horizontal">
    <p:spTree>
      <p:nvGrpSpPr>
        <p:cNvPr id="1" name=""/>
        <p:cNvGrpSpPr/>
        <p:nvPr/>
      </p:nvGrpSpPr>
      <p:grpSpPr>
        <a:xfrm>
          <a:off x="0" y="0"/>
          <a:ext cx="0" cy="0"/>
          <a:chOff x="0" y="0"/>
          <a:chExt cx="0" cy="0"/>
        </a:xfrm>
      </p:grpSpPr>
      <p:sp>
        <p:nvSpPr>
          <p:cNvPr id="20" name="View of beach and sea from a grassy sand dune"/>
          <p:cNvSpPr/>
          <p:nvPr>
            <p:ph type="pic" idx="21"/>
          </p:nvPr>
        </p:nvSpPr>
        <p:spPr>
          <a:xfrm>
            <a:off x="3125968" y="-393700"/>
            <a:ext cx="18135601" cy="12090400"/>
          </a:xfrm>
          <a:prstGeom prst="rect">
            <a:avLst/>
          </a:prstGeom>
        </p:spPr>
        <p:txBody>
          <a:bodyPr lIns="91439" tIns="45719" rIns="91439" bIns="45719" anchor="t">
            <a:noAutofit/>
          </a:bodyPr>
          <a:lstStyle/>
          <a:p>
            <a:pPr/>
          </a:p>
        </p:txBody>
      </p:sp>
      <p:sp>
        <p:nvSpPr>
          <p:cNvPr id="21" name="Title Text"/>
          <p:cNvSpPr txBox="1"/>
          <p:nvPr>
            <p:ph type="title"/>
          </p:nvPr>
        </p:nvSpPr>
        <p:spPr>
          <a:xfrm>
            <a:off x="635000" y="9512300"/>
            <a:ext cx="23114000" cy="2006600"/>
          </a:xfrm>
          <a:prstGeom prst="rect">
            <a:avLst/>
          </a:prstGeom>
        </p:spPr>
        <p:txBody>
          <a:bodyPr anchor="b"/>
          <a:lstStyle/>
          <a:p>
            <a:pPr/>
            <a:r>
              <a:t>Title Text</a:t>
            </a:r>
          </a:p>
        </p:txBody>
      </p:sp>
      <p:sp>
        <p:nvSpPr>
          <p:cNvPr id="22" name="Body Level One…"/>
          <p:cNvSpPr txBox="1"/>
          <p:nvPr>
            <p:ph type="body" sz="quarter" idx="1"/>
          </p:nvPr>
        </p:nvSpPr>
        <p:spPr>
          <a:xfrm>
            <a:off x="635000" y="11442700"/>
            <a:ext cx="23114000" cy="1587500"/>
          </a:xfrm>
          <a:prstGeom prst="rect">
            <a:avLst/>
          </a:prstGeom>
        </p:spPr>
        <p:txBody>
          <a:bodyPr anchor="t"/>
          <a:lstStyle>
            <a:lvl1pPr marL="0" indent="0" algn="ctr">
              <a:spcBef>
                <a:spcPts val="0"/>
              </a:spcBef>
              <a:buSzTx/>
              <a:buNone/>
              <a:defRPr sz="5400"/>
            </a:lvl1pPr>
            <a:lvl2pPr marL="0" indent="0" algn="ctr">
              <a:spcBef>
                <a:spcPts val="0"/>
              </a:spcBef>
              <a:buSzTx/>
              <a:buNone/>
              <a:defRPr sz="5400"/>
            </a:lvl2pPr>
            <a:lvl3pPr marL="0" indent="0" algn="ctr">
              <a:spcBef>
                <a:spcPts val="0"/>
              </a:spcBef>
              <a:buSzTx/>
              <a:buNone/>
              <a:defRPr sz="5400"/>
            </a:lvl3pPr>
            <a:lvl4pPr marL="0" indent="0" algn="ctr">
              <a:spcBef>
                <a:spcPts val="0"/>
              </a:spcBef>
              <a:buSzTx/>
              <a:buNone/>
              <a:defRPr sz="5400"/>
            </a:lvl4pPr>
            <a:lvl5pPr marL="0" indent="0" algn="ctr">
              <a:spcBef>
                <a:spcPts val="0"/>
              </a:spcBef>
              <a:buSzTx/>
              <a:buNone/>
              <a:defRPr sz="5400"/>
            </a:lvl5pPr>
          </a:lstStyle>
          <a:p>
            <a:pPr/>
            <a:r>
              <a:t>Body Level One</a:t>
            </a:r>
          </a:p>
          <a:p>
            <a:pPr lvl="1"/>
            <a:r>
              <a:t>Body Level Two</a:t>
            </a:r>
          </a:p>
          <a:p>
            <a:pPr lvl="2"/>
            <a:r>
              <a:t>Body Level Three</a:t>
            </a:r>
          </a:p>
          <a:p>
            <a:pPr lvl="3"/>
            <a:r>
              <a:t>Body Level Four</a:t>
            </a:r>
          </a:p>
          <a:p>
            <a:pPr lvl="4"/>
            <a:r>
              <a:t>Body Level Five</a:t>
            </a:r>
          </a:p>
        </p:txBody>
      </p:sp>
      <p:sp>
        <p:nvSpPr>
          <p:cNvPr id="2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Centre">
    <p:spTree>
      <p:nvGrpSpPr>
        <p:cNvPr id="1" name=""/>
        <p:cNvGrpSpPr/>
        <p:nvPr/>
      </p:nvGrpSpPr>
      <p:grpSpPr>
        <a:xfrm>
          <a:off x="0" y="0"/>
          <a:ext cx="0" cy="0"/>
          <a:chOff x="0" y="0"/>
          <a:chExt cx="0" cy="0"/>
        </a:xfrm>
      </p:grpSpPr>
      <p:sp>
        <p:nvSpPr>
          <p:cNvPr id="30" name="Title Text"/>
          <p:cNvSpPr txBox="1"/>
          <p:nvPr>
            <p:ph type="title"/>
          </p:nvPr>
        </p:nvSpPr>
        <p:spPr>
          <a:xfrm>
            <a:off x="1778000" y="4533900"/>
            <a:ext cx="20828000" cy="4648200"/>
          </a:xfrm>
          <a:prstGeom prst="rect">
            <a:avLst/>
          </a:prstGeom>
        </p:spPr>
        <p:txBody>
          <a:bodyPr/>
          <a:lstStyle/>
          <a:p>
            <a:pPr/>
            <a:r>
              <a:t>Title Text</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Vertical">
    <p:spTree>
      <p:nvGrpSpPr>
        <p:cNvPr id="1" name=""/>
        <p:cNvGrpSpPr/>
        <p:nvPr/>
      </p:nvGrpSpPr>
      <p:grpSpPr>
        <a:xfrm>
          <a:off x="0" y="0"/>
          <a:ext cx="0" cy="0"/>
          <a:chOff x="0" y="0"/>
          <a:chExt cx="0" cy="0"/>
        </a:xfrm>
      </p:grpSpPr>
      <p:sp>
        <p:nvSpPr>
          <p:cNvPr id="38" name="Heron flying low over a beach with a short fence in the foreground"/>
          <p:cNvSpPr/>
          <p:nvPr>
            <p:ph type="pic" sz="half" idx="21"/>
          </p:nvPr>
        </p:nvSpPr>
        <p:spPr>
          <a:xfrm>
            <a:off x="12827000" y="952500"/>
            <a:ext cx="11468100" cy="11468100"/>
          </a:xfrm>
          <a:prstGeom prst="rect">
            <a:avLst/>
          </a:prstGeom>
        </p:spPr>
        <p:txBody>
          <a:bodyPr lIns="91439" tIns="45719" rIns="91439" bIns="45719" anchor="t">
            <a:noAutofit/>
          </a:bodyPr>
          <a:lstStyle/>
          <a:p>
            <a:pPr/>
          </a:p>
        </p:txBody>
      </p:sp>
      <p:sp>
        <p:nvSpPr>
          <p:cNvPr id="39" name="Title Text"/>
          <p:cNvSpPr txBox="1"/>
          <p:nvPr>
            <p:ph type="title"/>
          </p:nvPr>
        </p:nvSpPr>
        <p:spPr>
          <a:xfrm>
            <a:off x="1651000" y="952500"/>
            <a:ext cx="10223500" cy="5549900"/>
          </a:xfrm>
          <a:prstGeom prst="rect">
            <a:avLst/>
          </a:prstGeom>
        </p:spPr>
        <p:txBody>
          <a:bodyPr anchor="b"/>
          <a:lstStyle>
            <a:lvl1pPr>
              <a:defRPr sz="8400"/>
            </a:lvl1pPr>
          </a:lstStyle>
          <a:p>
            <a:pPr/>
            <a:r>
              <a:t>Title Text</a:t>
            </a:r>
          </a:p>
        </p:txBody>
      </p:sp>
      <p:sp>
        <p:nvSpPr>
          <p:cNvPr id="40" name="Body Level One…"/>
          <p:cNvSpPr txBox="1"/>
          <p:nvPr>
            <p:ph type="body" sz="quarter" idx="1"/>
          </p:nvPr>
        </p:nvSpPr>
        <p:spPr>
          <a:xfrm>
            <a:off x="1651000" y="6527800"/>
            <a:ext cx="10223500" cy="5727700"/>
          </a:xfrm>
          <a:prstGeom prst="rect">
            <a:avLst/>
          </a:prstGeom>
        </p:spPr>
        <p:txBody>
          <a:bodyPr anchor="t"/>
          <a:lstStyle>
            <a:lvl1pPr marL="0" indent="0" algn="ctr">
              <a:spcBef>
                <a:spcPts val="0"/>
              </a:spcBef>
              <a:buSzTx/>
              <a:buNone/>
              <a:defRPr sz="5400"/>
            </a:lvl1pPr>
            <a:lvl2pPr marL="0" indent="0" algn="ctr">
              <a:spcBef>
                <a:spcPts val="0"/>
              </a:spcBef>
              <a:buSzTx/>
              <a:buNone/>
              <a:defRPr sz="5400"/>
            </a:lvl2pPr>
            <a:lvl3pPr marL="0" indent="0" algn="ctr">
              <a:spcBef>
                <a:spcPts val="0"/>
              </a:spcBef>
              <a:buSzTx/>
              <a:buNone/>
              <a:defRPr sz="5400"/>
            </a:lvl3pPr>
            <a:lvl4pPr marL="0" indent="0" algn="ctr">
              <a:spcBef>
                <a:spcPts val="0"/>
              </a:spcBef>
              <a:buSzTx/>
              <a:buNone/>
              <a:defRPr sz="5400"/>
            </a:lvl4pPr>
            <a:lvl5pPr marL="0" indent="0" algn="ctr">
              <a:spcBef>
                <a:spcPts val="0"/>
              </a:spcBef>
              <a:buSzTx/>
              <a:buNone/>
              <a:defRPr sz="5400"/>
            </a:lvl5pPr>
          </a:lstStyle>
          <a:p>
            <a:pPr/>
            <a:r>
              <a:t>Body Level One</a:t>
            </a:r>
          </a:p>
          <a:p>
            <a:pPr lvl="1"/>
            <a:r>
              <a:t>Body Level Two</a:t>
            </a:r>
          </a:p>
          <a:p>
            <a:pPr lvl="2"/>
            <a:r>
              <a:t>Body Level Three</a:t>
            </a:r>
          </a:p>
          <a:p>
            <a:pPr lvl="3"/>
            <a:r>
              <a:t>Body Level Four</a:t>
            </a:r>
          </a:p>
          <a:p>
            <a:pPr lvl="4"/>
            <a:r>
              <a:t>Body Level Five</a:t>
            </a:r>
          </a:p>
        </p:txBody>
      </p:sp>
      <p:sp>
        <p:nvSpPr>
          <p:cNvPr id="4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Top">
    <p:spTree>
      <p:nvGrpSpPr>
        <p:cNvPr id="1" name=""/>
        <p:cNvGrpSpPr/>
        <p:nvPr/>
      </p:nvGrpSpPr>
      <p:grpSpPr>
        <a:xfrm>
          <a:off x="0" y="0"/>
          <a:ext cx="0" cy="0"/>
          <a:chOff x="0" y="0"/>
          <a:chExt cx="0" cy="0"/>
        </a:xfrm>
      </p:grpSpPr>
      <p:sp>
        <p:nvSpPr>
          <p:cNvPr id="48" name="Title Text"/>
          <p:cNvSpPr txBox="1"/>
          <p:nvPr>
            <p:ph type="title"/>
          </p:nvPr>
        </p:nvSpPr>
        <p:spPr>
          <a:prstGeom prst="rect">
            <a:avLst/>
          </a:prstGeom>
        </p:spPr>
        <p:txBody>
          <a:bodyPr/>
          <a:lstStyle/>
          <a:p>
            <a:pPr/>
            <a:r>
              <a:t>Title Text</a:t>
            </a:r>
          </a:p>
        </p:txBody>
      </p:sp>
      <p:sp>
        <p:nvSpPr>
          <p:cNvPr id="4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56" name="Title Text"/>
          <p:cNvSpPr txBox="1"/>
          <p:nvPr>
            <p:ph type="title"/>
          </p:nvPr>
        </p:nvSpPr>
        <p:spPr>
          <a:prstGeom prst="rect">
            <a:avLst/>
          </a:prstGeom>
        </p:spPr>
        <p:txBody>
          <a:bodyPr/>
          <a:lstStyle/>
          <a:p>
            <a:pPr/>
            <a:r>
              <a:t>Title Text</a:t>
            </a:r>
          </a:p>
        </p:txBody>
      </p:sp>
      <p:sp>
        <p:nvSpPr>
          <p:cNvPr id="57" name="Body Level One…"/>
          <p:cNvSpPr txBox="1"/>
          <p:nvPr>
            <p:ph type="body" idx="1"/>
          </p:nvPr>
        </p:nvSpPr>
        <p:spPr>
          <a:prstGeom prst="rect">
            <a:avLst/>
          </a:prstGeom>
        </p:spPr>
        <p:txBody>
          <a:bodyPr/>
          <a:lstStyle>
            <a:lvl1pPr>
              <a:defRPr sz="4800"/>
            </a:lvl1pPr>
            <a:lvl2pPr>
              <a:defRPr sz="4800"/>
            </a:lvl2pPr>
            <a:lvl3pPr>
              <a:defRPr sz="4800"/>
            </a:lvl3pPr>
            <a:lvl4pPr>
              <a:defRPr sz="4800"/>
            </a:lvl4pPr>
            <a:lvl5pPr>
              <a:defRPr sz="4800"/>
            </a:lvl5pPr>
          </a:lstStyle>
          <a:p>
            <a:pPr/>
            <a:r>
              <a:t>Body Level One</a:t>
            </a:r>
          </a:p>
          <a:p>
            <a:pPr lvl="1"/>
            <a:r>
              <a:t>Body Level Two</a:t>
            </a:r>
          </a:p>
          <a:p>
            <a:pPr lvl="2"/>
            <a:r>
              <a:t>Body Level Three</a:t>
            </a:r>
          </a:p>
          <a:p>
            <a:pPr lvl="3"/>
            <a:r>
              <a:t>Body Level Four</a:t>
            </a:r>
          </a:p>
          <a:p>
            <a:pPr lvl="4"/>
            <a:r>
              <a:t>Body Level Five</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5" name="Sandy path between two hills leading to the ocean"/>
          <p:cNvSpPr/>
          <p:nvPr>
            <p:ph type="pic" sz="half" idx="21"/>
          </p:nvPr>
        </p:nvSpPr>
        <p:spPr>
          <a:xfrm>
            <a:off x="10960100" y="3149600"/>
            <a:ext cx="13944600" cy="9296400"/>
          </a:xfrm>
          <a:prstGeom prst="rect">
            <a:avLst/>
          </a:prstGeom>
        </p:spPr>
        <p:txBody>
          <a:bodyPr lIns="91439" tIns="45719" rIns="91439" bIns="45719" anchor="t">
            <a:noAutofit/>
          </a:bodyPr>
          <a:lstStyle/>
          <a:p>
            <a:pPr/>
          </a:p>
        </p:txBody>
      </p:sp>
      <p:sp>
        <p:nvSpPr>
          <p:cNvPr id="66" name="Title Text"/>
          <p:cNvSpPr txBox="1"/>
          <p:nvPr>
            <p:ph type="title"/>
          </p:nvPr>
        </p:nvSpPr>
        <p:spPr>
          <a:prstGeom prst="rect">
            <a:avLst/>
          </a:prstGeom>
        </p:spPr>
        <p:txBody>
          <a:bodyPr/>
          <a:lstStyle/>
          <a:p>
            <a:pPr/>
            <a:r>
              <a:t>Title Text</a:t>
            </a:r>
          </a:p>
        </p:txBody>
      </p:sp>
      <p:sp>
        <p:nvSpPr>
          <p:cNvPr id="67" name="Body Level One…"/>
          <p:cNvSpPr txBox="1"/>
          <p:nvPr>
            <p:ph type="body" sz="half" idx="1"/>
          </p:nvPr>
        </p:nvSpPr>
        <p:spPr>
          <a:xfrm>
            <a:off x="1689100" y="3149600"/>
            <a:ext cx="10223500" cy="9296400"/>
          </a:xfrm>
          <a:prstGeom prst="rect">
            <a:avLst/>
          </a:prstGeom>
        </p:spPr>
        <p:txBody>
          <a:bodyPr/>
          <a:lstStyle>
            <a:lvl1pPr marL="558800" indent="-558800">
              <a:spcBef>
                <a:spcPts val="4500"/>
              </a:spcBef>
              <a:defRPr sz="3800"/>
            </a:lvl1pPr>
            <a:lvl2pPr marL="1117600" indent="-558800">
              <a:spcBef>
                <a:spcPts val="4500"/>
              </a:spcBef>
              <a:defRPr sz="3800"/>
            </a:lvl2pPr>
            <a:lvl3pPr marL="1676400" indent="-558800">
              <a:spcBef>
                <a:spcPts val="4500"/>
              </a:spcBef>
              <a:defRPr sz="3800"/>
            </a:lvl3pPr>
            <a:lvl4pPr marL="2235200" indent="-558800">
              <a:spcBef>
                <a:spcPts val="4500"/>
              </a:spcBef>
              <a:defRPr sz="3800"/>
            </a:lvl4pPr>
            <a:lvl5pPr marL="2794000" indent="-558800">
              <a:spcBef>
                <a:spcPts val="4500"/>
              </a:spcBef>
              <a:defRPr sz="3800"/>
            </a:lvl5pPr>
          </a:lstStyle>
          <a:p>
            <a:pPr/>
            <a:r>
              <a:t>Body Level One</a:t>
            </a:r>
          </a:p>
          <a:p>
            <a:pPr lvl="1"/>
            <a:r>
              <a:t>Body Level Two</a:t>
            </a:r>
          </a:p>
          <a:p>
            <a:pPr lvl="2"/>
            <a:r>
              <a:t>Body Level Three</a:t>
            </a:r>
          </a:p>
          <a:p>
            <a:pPr lvl="3"/>
            <a:r>
              <a:t>Body Level Four</a:t>
            </a:r>
          </a:p>
          <a:p>
            <a:pPr lvl="4"/>
            <a:r>
              <a:t>Body Level Five</a:t>
            </a:r>
          </a:p>
        </p:txBody>
      </p:sp>
      <p:sp>
        <p:nvSpPr>
          <p:cNvPr id="6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Live Video Small">
    <p:spTree>
      <p:nvGrpSpPr>
        <p:cNvPr id="1" name=""/>
        <p:cNvGrpSpPr/>
        <p:nvPr/>
      </p:nvGrpSpPr>
      <p:grpSpPr>
        <a:xfrm>
          <a:off x="0" y="0"/>
          <a:ext cx="0" cy="0"/>
          <a:chOff x="0" y="0"/>
          <a:chExt cx="0" cy="0"/>
        </a:xfrm>
      </p:grpSpPr>
      <p:sp>
        <p:nvSpPr>
          <p:cNvPr id="75" name="Title Text"/>
          <p:cNvSpPr txBox="1"/>
          <p:nvPr>
            <p:ph type="title"/>
          </p:nvPr>
        </p:nvSpPr>
        <p:spPr>
          <a:prstGeom prst="rect">
            <a:avLst/>
          </a:prstGeom>
        </p:spPr>
        <p:txBody>
          <a:bodyPr/>
          <a:lstStyle/>
          <a:p>
            <a:pPr/>
            <a:r>
              <a:t>Title Text</a:t>
            </a:r>
          </a:p>
        </p:txBody>
      </p:sp>
      <p:sp>
        <p:nvSpPr>
          <p:cNvPr id="76" name="Body Level One…"/>
          <p:cNvSpPr txBox="1"/>
          <p:nvPr>
            <p:ph type="body" sz="half" idx="1"/>
          </p:nvPr>
        </p:nvSpPr>
        <p:spPr>
          <a:xfrm>
            <a:off x="1689100" y="3149600"/>
            <a:ext cx="10223500" cy="9296400"/>
          </a:xfrm>
          <a:prstGeom prst="rect">
            <a:avLst/>
          </a:prstGeom>
        </p:spPr>
        <p:txBody>
          <a:bodyPr/>
          <a:lstStyle>
            <a:lvl1pPr marL="558800" indent="-558800">
              <a:spcBef>
                <a:spcPts val="4500"/>
              </a:spcBef>
              <a:defRPr sz="3800"/>
            </a:lvl1pPr>
            <a:lvl2pPr marL="1117600" indent="-558800">
              <a:spcBef>
                <a:spcPts val="4500"/>
              </a:spcBef>
              <a:defRPr sz="3800"/>
            </a:lvl2pPr>
            <a:lvl3pPr marL="1676400" indent="-558800">
              <a:spcBef>
                <a:spcPts val="4500"/>
              </a:spcBef>
              <a:defRPr sz="3800"/>
            </a:lvl3pPr>
            <a:lvl4pPr marL="2235200" indent="-558800">
              <a:spcBef>
                <a:spcPts val="4500"/>
              </a:spcBef>
              <a:defRPr sz="3800"/>
            </a:lvl4pPr>
            <a:lvl5pPr marL="2794000" indent="-558800">
              <a:spcBef>
                <a:spcPts val="4500"/>
              </a:spcBef>
              <a:defRPr sz="3800"/>
            </a:lvl5pPr>
          </a:lstStyle>
          <a:p>
            <a:pPr/>
            <a:r>
              <a:t>Body Level One</a:t>
            </a:r>
          </a:p>
          <a:p>
            <a:pPr lvl="1"/>
            <a:r>
              <a:t>Body Level Two</a:t>
            </a:r>
          </a:p>
          <a:p>
            <a:pPr lvl="2"/>
            <a:r>
              <a:t>Body Level Three</a:t>
            </a:r>
          </a:p>
          <a:p>
            <a:pPr lvl="3"/>
            <a:r>
              <a:t>Body Level Four</a:t>
            </a:r>
          </a:p>
          <a:p>
            <a:pPr lvl="4"/>
            <a:r>
              <a:t>Body Level Five</a:t>
            </a:r>
          </a:p>
        </p:txBody>
      </p:sp>
      <p:sp>
        <p:nvSpPr>
          <p:cNvPr id="7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Live Video Large">
    <p:spTree>
      <p:nvGrpSpPr>
        <p:cNvPr id="1" name=""/>
        <p:cNvGrpSpPr/>
        <p:nvPr/>
      </p:nvGrpSpPr>
      <p:grpSpPr>
        <a:xfrm>
          <a:off x="0" y="0"/>
          <a:ext cx="0" cy="0"/>
          <a:chOff x="0" y="0"/>
          <a:chExt cx="0" cy="0"/>
        </a:xfrm>
      </p:grpSpPr>
      <p:sp>
        <p:nvSpPr>
          <p:cNvPr id="84" name="Title Text"/>
          <p:cNvSpPr txBox="1"/>
          <p:nvPr>
            <p:ph type="title"/>
          </p:nvPr>
        </p:nvSpPr>
        <p:spPr>
          <a:prstGeom prst="rect">
            <a:avLst/>
          </a:prstGeom>
        </p:spPr>
        <p:txBody>
          <a:bodyPr/>
          <a:lstStyle/>
          <a:p>
            <a:pPr/>
            <a:r>
              <a:t>Title Text</a:t>
            </a:r>
          </a:p>
        </p:txBody>
      </p:sp>
      <p:sp>
        <p:nvSpPr>
          <p:cNvPr id="85" name="Body Level One…"/>
          <p:cNvSpPr txBox="1"/>
          <p:nvPr>
            <p:ph type="body" sz="half" idx="1"/>
          </p:nvPr>
        </p:nvSpPr>
        <p:spPr>
          <a:xfrm>
            <a:off x="1689100" y="3149600"/>
            <a:ext cx="10223500" cy="9296400"/>
          </a:xfrm>
          <a:prstGeom prst="rect">
            <a:avLst/>
          </a:prstGeom>
        </p:spPr>
        <p:txBody>
          <a:bodyPr/>
          <a:lstStyle>
            <a:lvl1pPr marL="558800" indent="-558800">
              <a:spcBef>
                <a:spcPts val="4500"/>
              </a:spcBef>
              <a:defRPr sz="3800"/>
            </a:lvl1pPr>
            <a:lvl2pPr marL="1117600" indent="-558800">
              <a:spcBef>
                <a:spcPts val="4500"/>
              </a:spcBef>
              <a:defRPr sz="3800"/>
            </a:lvl2pPr>
            <a:lvl3pPr marL="1676400" indent="-558800">
              <a:spcBef>
                <a:spcPts val="4500"/>
              </a:spcBef>
              <a:defRPr sz="3800"/>
            </a:lvl3pPr>
            <a:lvl4pPr marL="2235200" indent="-558800">
              <a:spcBef>
                <a:spcPts val="4500"/>
              </a:spcBef>
              <a:defRPr sz="3800"/>
            </a:lvl4pPr>
            <a:lvl5pPr marL="2794000" indent="-558800">
              <a:spcBef>
                <a:spcPts val="4500"/>
              </a:spcBef>
              <a:defRPr sz="3800"/>
            </a:lvl5pPr>
          </a:lstStyle>
          <a:p>
            <a:pPr/>
            <a:r>
              <a:t>Body Level One</a:t>
            </a:r>
          </a:p>
          <a:p>
            <a:pPr lvl="1"/>
            <a:r>
              <a:t>Body Level Two</a:t>
            </a:r>
          </a:p>
          <a:p>
            <a:pPr lvl="2"/>
            <a:r>
              <a:t>Body Level Three</a:t>
            </a:r>
          </a:p>
          <a:p>
            <a:pPr lvl="3"/>
            <a:r>
              <a:t>Body Level Four</a:t>
            </a:r>
          </a:p>
          <a:p>
            <a:pPr lvl="4"/>
            <a:r>
              <a:t>Body Level Five</a:t>
            </a:r>
          </a:p>
        </p:txBody>
      </p:sp>
      <p:sp>
        <p:nvSpPr>
          <p:cNvPr id="8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93" name="Body Level One…"/>
          <p:cNvSpPr txBox="1"/>
          <p:nvPr>
            <p:ph type="body" idx="1"/>
          </p:nvPr>
        </p:nvSpPr>
        <p:spPr>
          <a:xfrm>
            <a:off x="1689100" y="1778000"/>
            <a:ext cx="21005800" cy="10160000"/>
          </a:xfrm>
          <a:prstGeom prst="rect">
            <a:avLst/>
          </a:prstGeom>
        </p:spPr>
        <p:txBody>
          <a:bodyPr/>
          <a:lstStyle>
            <a:lvl1pPr>
              <a:defRPr sz="4800"/>
            </a:lvl1pPr>
            <a:lvl2pPr>
              <a:defRPr sz="4800"/>
            </a:lvl2pPr>
            <a:lvl3pPr>
              <a:defRPr sz="4800"/>
            </a:lvl3pPr>
            <a:lvl4pPr>
              <a:defRPr sz="4800"/>
            </a:lvl4pPr>
            <a:lvl5pPr>
              <a:defRPr sz="4800"/>
            </a:lvl5pPr>
          </a:lstStyle>
          <a:p>
            <a:pPr/>
            <a:r>
              <a:t>Body Level One</a:t>
            </a:r>
          </a:p>
          <a:p>
            <a:pPr lvl="1"/>
            <a:r>
              <a:t>Body Level Two</a:t>
            </a:r>
          </a:p>
          <a:p>
            <a:pPr lvl="2"/>
            <a:r>
              <a:t>Body Level Three</a:t>
            </a:r>
          </a:p>
          <a:p>
            <a:pPr lvl="3"/>
            <a:r>
              <a:t>Body Level Four</a:t>
            </a:r>
          </a:p>
          <a:p>
            <a:pPr lvl="4"/>
            <a:r>
              <a:t>Body Level Five</a:t>
            </a:r>
          </a:p>
        </p:txBody>
      </p:sp>
      <p:sp>
        <p:nvSpPr>
          <p:cNvPr id="9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101" name="Sandy path between two hills leading to the ocean"/>
          <p:cNvSpPr/>
          <p:nvPr>
            <p:ph type="pic" sz="quarter" idx="21"/>
          </p:nvPr>
        </p:nvSpPr>
        <p:spPr>
          <a:xfrm>
            <a:off x="15300325" y="7048500"/>
            <a:ext cx="8324850" cy="5549900"/>
          </a:xfrm>
          <a:prstGeom prst="rect">
            <a:avLst/>
          </a:prstGeom>
        </p:spPr>
        <p:txBody>
          <a:bodyPr lIns="91439" tIns="45719" rIns="91439" bIns="45719" anchor="t">
            <a:noAutofit/>
          </a:bodyPr>
          <a:lstStyle/>
          <a:p>
            <a:pPr/>
          </a:p>
        </p:txBody>
      </p:sp>
      <p:sp>
        <p:nvSpPr>
          <p:cNvPr id="102" name="Heron flying low over a beach with a short fence in the foreground"/>
          <p:cNvSpPr/>
          <p:nvPr>
            <p:ph type="pic" sz="quarter" idx="22"/>
          </p:nvPr>
        </p:nvSpPr>
        <p:spPr>
          <a:xfrm>
            <a:off x="15760700" y="863600"/>
            <a:ext cx="7404100" cy="7404100"/>
          </a:xfrm>
          <a:prstGeom prst="rect">
            <a:avLst/>
          </a:prstGeom>
        </p:spPr>
        <p:txBody>
          <a:bodyPr lIns="91439" tIns="45719" rIns="91439" bIns="45719" anchor="t">
            <a:noAutofit/>
          </a:bodyPr>
          <a:lstStyle/>
          <a:p>
            <a:pPr/>
          </a:p>
        </p:txBody>
      </p:sp>
      <p:sp>
        <p:nvSpPr>
          <p:cNvPr id="103" name="View of beach and sea from a grassy sand dune"/>
          <p:cNvSpPr/>
          <p:nvPr>
            <p:ph type="pic" idx="23"/>
          </p:nvPr>
        </p:nvSpPr>
        <p:spPr>
          <a:xfrm>
            <a:off x="-990600" y="1130300"/>
            <a:ext cx="17202150" cy="11468100"/>
          </a:xfrm>
          <a:prstGeom prst="rect">
            <a:avLst/>
          </a:prstGeom>
        </p:spPr>
        <p:txBody>
          <a:bodyPr lIns="91439" tIns="45719" rIns="91439" bIns="45719" anchor="t">
            <a:noAutofit/>
          </a:bodyPr>
          <a:lstStyle/>
          <a:p>
            <a:pPr/>
          </a:p>
        </p:txBody>
      </p:sp>
      <p:sp>
        <p:nvSpPr>
          <p:cNvPr id="10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111" name="–Johnny Appleseed"/>
          <p:cNvSpPr txBox="1"/>
          <p:nvPr>
            <p:ph type="body" sz="quarter" idx="21"/>
          </p:nvPr>
        </p:nvSpPr>
        <p:spPr>
          <a:xfrm>
            <a:off x="2387600" y="8953500"/>
            <a:ext cx="19621500" cy="585521"/>
          </a:xfrm>
          <a:prstGeom prst="rect">
            <a:avLst/>
          </a:prstGeom>
        </p:spPr>
        <p:txBody>
          <a:bodyPr anchor="t">
            <a:spAutoFit/>
          </a:bodyPr>
          <a:lstStyle>
            <a:lvl1pPr marL="0" indent="0" algn="ctr">
              <a:spcBef>
                <a:spcPts val="0"/>
              </a:spcBef>
              <a:buSzTx/>
              <a:buNone/>
              <a:defRPr i="1" sz="3200"/>
            </a:lvl1pPr>
          </a:lstStyle>
          <a:p>
            <a:pPr/>
            <a:r>
              <a:t>–Johnny Appleseed</a:t>
            </a:r>
          </a:p>
        </p:txBody>
      </p:sp>
      <p:sp>
        <p:nvSpPr>
          <p:cNvPr id="112" name="“Type a quote here.”"/>
          <p:cNvSpPr txBox="1"/>
          <p:nvPr>
            <p:ph type="body" sz="quarter" idx="22"/>
          </p:nvPr>
        </p:nvSpPr>
        <p:spPr>
          <a:xfrm>
            <a:off x="2387600" y="6076950"/>
            <a:ext cx="19621500" cy="825500"/>
          </a:xfrm>
          <a:prstGeom prst="rect">
            <a:avLst/>
          </a:prstGeom>
        </p:spPr>
        <p:txBody>
          <a:bodyPr>
            <a:spAutoFit/>
          </a:bodyPr>
          <a:lstStyle>
            <a:lvl1pPr marL="0" indent="0" algn="ctr">
              <a:spcBef>
                <a:spcPts val="0"/>
              </a:spcBef>
              <a:buSzTx/>
              <a:buNone/>
              <a:defRPr sz="4800">
                <a:latin typeface="+mn-lt"/>
                <a:ea typeface="+mn-ea"/>
                <a:cs typeface="+mn-cs"/>
                <a:sym typeface="Helvetica Neue Medium"/>
              </a:defRPr>
            </a:lvl1pPr>
          </a:lstStyle>
          <a:p>
            <a:pPr/>
            <a:r>
              <a:t>“Type a quote here.” </a:t>
            </a:r>
          </a:p>
        </p:txBody>
      </p:sp>
      <p:sp>
        <p:nvSpPr>
          <p:cNvPr id="1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20" name="View of beach and sea from a grassy sand dune"/>
          <p:cNvSpPr/>
          <p:nvPr>
            <p:ph type="pic" idx="21"/>
          </p:nvPr>
        </p:nvSpPr>
        <p:spPr>
          <a:xfrm>
            <a:off x="-50800" y="-1270000"/>
            <a:ext cx="24485600" cy="16323734"/>
          </a:xfrm>
          <a:prstGeom prst="rect">
            <a:avLst/>
          </a:prstGeom>
        </p:spPr>
        <p:txBody>
          <a:bodyPr lIns="91439" tIns="45719" rIns="91439" bIns="45719" anchor="t">
            <a:noAutofit/>
          </a:bodyPr>
          <a:lstStyle/>
          <a:p>
            <a:pPr/>
          </a:p>
        </p:txBody>
      </p:sp>
      <p:sp>
        <p:nvSpPr>
          <p:cNvPr id="12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2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1689100" y="355600"/>
            <a:ext cx="21005800" cy="2286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Title Text</a:t>
            </a:r>
          </a:p>
        </p:txBody>
      </p:sp>
      <p:sp>
        <p:nvSpPr>
          <p:cNvPr id="3" name="Body Level One…"/>
          <p:cNvSpPr txBox="1"/>
          <p:nvPr>
            <p:ph type="body" idx="1"/>
          </p:nvPr>
        </p:nvSpPr>
        <p:spPr>
          <a:xfrm>
            <a:off x="1689100" y="3149600"/>
            <a:ext cx="21005800" cy="92964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959031" y="13081000"/>
            <a:ext cx="453238" cy="461061"/>
          </a:xfrm>
          <a:prstGeom prst="rect">
            <a:avLst/>
          </a:prstGeom>
          <a:ln w="12700">
            <a:miter lim="400000"/>
          </a:ln>
        </p:spPr>
        <p:txBody>
          <a:bodyPr wrap="none" lIns="50800" tIns="50800" rIns="50800" bIns="50800">
            <a:spAutoFit/>
          </a:bodyPr>
          <a:lstStyle>
            <a:lvl1pPr algn="ctr">
              <a:spcBef>
                <a:spcPts val="0"/>
              </a:spcBef>
              <a:defRPr sz="2400">
                <a:latin typeface="Helvetica Neue Light"/>
                <a:ea typeface="Helvetica Neue Light"/>
                <a:cs typeface="Helvetica Neue Light"/>
                <a:sym typeface="Helvetica Neue Light"/>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Lst>
  <p:transition xmlns:p14="http://schemas.microsoft.com/office/powerpoint/2010/main" spd="med" advClick="1"/>
  <p:txStyles>
    <p:titleStyle>
      <a:lvl1pPr marL="0" marR="0" indent="0" algn="ctr" defTabSz="825500" rtl="0" latinLnBrk="0">
        <a:lnSpc>
          <a:spcPct val="100000"/>
        </a:lnSpc>
        <a:spcBef>
          <a:spcPts val="0"/>
        </a:spcBef>
        <a:spcAft>
          <a:spcPts val="0"/>
        </a:spcAft>
        <a:buClrTx/>
        <a:buSzTx/>
        <a:buFontTx/>
        <a:buNone/>
        <a:tabLst/>
        <a:defRPr b="0" baseline="0" cap="none" i="0" spc="0" strike="noStrike" sz="11200" u="none">
          <a:solidFill>
            <a:srgbClr val="000000"/>
          </a:solidFill>
          <a:uFillTx/>
          <a:latin typeface="+mn-lt"/>
          <a:ea typeface="+mn-ea"/>
          <a:cs typeface="+mn-cs"/>
          <a:sym typeface="Helvetica Neue Medium"/>
        </a:defRPr>
      </a:lvl1pPr>
      <a:lvl2pPr marL="0" marR="0" indent="457200" algn="ctr" defTabSz="825500" rtl="0" latinLnBrk="0">
        <a:lnSpc>
          <a:spcPct val="100000"/>
        </a:lnSpc>
        <a:spcBef>
          <a:spcPts val="0"/>
        </a:spcBef>
        <a:spcAft>
          <a:spcPts val="0"/>
        </a:spcAft>
        <a:buClrTx/>
        <a:buSzTx/>
        <a:buFontTx/>
        <a:buNone/>
        <a:tabLst/>
        <a:defRPr b="0" baseline="0" cap="none" i="0" spc="0" strike="noStrike" sz="11200" u="none">
          <a:solidFill>
            <a:srgbClr val="000000"/>
          </a:solidFill>
          <a:uFillTx/>
          <a:latin typeface="+mn-lt"/>
          <a:ea typeface="+mn-ea"/>
          <a:cs typeface="+mn-cs"/>
          <a:sym typeface="Helvetica Neue Medium"/>
        </a:defRPr>
      </a:lvl2pPr>
      <a:lvl3pPr marL="0" marR="0" indent="914400" algn="ctr" defTabSz="825500" rtl="0" latinLnBrk="0">
        <a:lnSpc>
          <a:spcPct val="100000"/>
        </a:lnSpc>
        <a:spcBef>
          <a:spcPts val="0"/>
        </a:spcBef>
        <a:spcAft>
          <a:spcPts val="0"/>
        </a:spcAft>
        <a:buClrTx/>
        <a:buSzTx/>
        <a:buFontTx/>
        <a:buNone/>
        <a:tabLst/>
        <a:defRPr b="0" baseline="0" cap="none" i="0" spc="0" strike="noStrike" sz="11200" u="none">
          <a:solidFill>
            <a:srgbClr val="000000"/>
          </a:solidFill>
          <a:uFillTx/>
          <a:latin typeface="+mn-lt"/>
          <a:ea typeface="+mn-ea"/>
          <a:cs typeface="+mn-cs"/>
          <a:sym typeface="Helvetica Neue Medium"/>
        </a:defRPr>
      </a:lvl3pPr>
      <a:lvl4pPr marL="0" marR="0" indent="1371600" algn="ctr" defTabSz="825500" rtl="0" latinLnBrk="0">
        <a:lnSpc>
          <a:spcPct val="100000"/>
        </a:lnSpc>
        <a:spcBef>
          <a:spcPts val="0"/>
        </a:spcBef>
        <a:spcAft>
          <a:spcPts val="0"/>
        </a:spcAft>
        <a:buClrTx/>
        <a:buSzTx/>
        <a:buFontTx/>
        <a:buNone/>
        <a:tabLst/>
        <a:defRPr b="0" baseline="0" cap="none" i="0" spc="0" strike="noStrike" sz="11200" u="none">
          <a:solidFill>
            <a:srgbClr val="000000"/>
          </a:solidFill>
          <a:uFillTx/>
          <a:latin typeface="+mn-lt"/>
          <a:ea typeface="+mn-ea"/>
          <a:cs typeface="+mn-cs"/>
          <a:sym typeface="Helvetica Neue Medium"/>
        </a:defRPr>
      </a:lvl4pPr>
      <a:lvl5pPr marL="0" marR="0" indent="1828800" algn="ctr" defTabSz="825500" rtl="0" latinLnBrk="0">
        <a:lnSpc>
          <a:spcPct val="100000"/>
        </a:lnSpc>
        <a:spcBef>
          <a:spcPts val="0"/>
        </a:spcBef>
        <a:spcAft>
          <a:spcPts val="0"/>
        </a:spcAft>
        <a:buClrTx/>
        <a:buSzTx/>
        <a:buFontTx/>
        <a:buNone/>
        <a:tabLst/>
        <a:defRPr b="0" baseline="0" cap="none" i="0" spc="0" strike="noStrike" sz="11200" u="none">
          <a:solidFill>
            <a:srgbClr val="000000"/>
          </a:solidFill>
          <a:uFillTx/>
          <a:latin typeface="+mn-lt"/>
          <a:ea typeface="+mn-ea"/>
          <a:cs typeface="+mn-cs"/>
          <a:sym typeface="Helvetica Neue Medium"/>
        </a:defRPr>
      </a:lvl5pPr>
      <a:lvl6pPr marL="0" marR="0" indent="2286000" algn="ctr" defTabSz="825500" rtl="0" latinLnBrk="0">
        <a:lnSpc>
          <a:spcPct val="100000"/>
        </a:lnSpc>
        <a:spcBef>
          <a:spcPts val="0"/>
        </a:spcBef>
        <a:spcAft>
          <a:spcPts val="0"/>
        </a:spcAft>
        <a:buClrTx/>
        <a:buSzTx/>
        <a:buFontTx/>
        <a:buNone/>
        <a:tabLst/>
        <a:defRPr b="0" baseline="0" cap="none" i="0" spc="0" strike="noStrike" sz="11200" u="none">
          <a:solidFill>
            <a:srgbClr val="000000"/>
          </a:solidFill>
          <a:uFillTx/>
          <a:latin typeface="+mn-lt"/>
          <a:ea typeface="+mn-ea"/>
          <a:cs typeface="+mn-cs"/>
          <a:sym typeface="Helvetica Neue Medium"/>
        </a:defRPr>
      </a:lvl6pPr>
      <a:lvl7pPr marL="0" marR="0" indent="2743200" algn="ctr" defTabSz="825500" rtl="0" latinLnBrk="0">
        <a:lnSpc>
          <a:spcPct val="100000"/>
        </a:lnSpc>
        <a:spcBef>
          <a:spcPts val="0"/>
        </a:spcBef>
        <a:spcAft>
          <a:spcPts val="0"/>
        </a:spcAft>
        <a:buClrTx/>
        <a:buSzTx/>
        <a:buFontTx/>
        <a:buNone/>
        <a:tabLst/>
        <a:defRPr b="0" baseline="0" cap="none" i="0" spc="0" strike="noStrike" sz="11200" u="none">
          <a:solidFill>
            <a:srgbClr val="000000"/>
          </a:solidFill>
          <a:uFillTx/>
          <a:latin typeface="+mn-lt"/>
          <a:ea typeface="+mn-ea"/>
          <a:cs typeface="+mn-cs"/>
          <a:sym typeface="Helvetica Neue Medium"/>
        </a:defRPr>
      </a:lvl7pPr>
      <a:lvl8pPr marL="0" marR="0" indent="3200400" algn="ctr" defTabSz="825500" rtl="0" latinLnBrk="0">
        <a:lnSpc>
          <a:spcPct val="100000"/>
        </a:lnSpc>
        <a:spcBef>
          <a:spcPts val="0"/>
        </a:spcBef>
        <a:spcAft>
          <a:spcPts val="0"/>
        </a:spcAft>
        <a:buClrTx/>
        <a:buSzTx/>
        <a:buFontTx/>
        <a:buNone/>
        <a:tabLst/>
        <a:defRPr b="0" baseline="0" cap="none" i="0" spc="0" strike="noStrike" sz="11200" u="none">
          <a:solidFill>
            <a:srgbClr val="000000"/>
          </a:solidFill>
          <a:uFillTx/>
          <a:latin typeface="+mn-lt"/>
          <a:ea typeface="+mn-ea"/>
          <a:cs typeface="+mn-cs"/>
          <a:sym typeface="Helvetica Neue Medium"/>
        </a:defRPr>
      </a:lvl8pPr>
      <a:lvl9pPr marL="0" marR="0" indent="3657600" algn="ctr" defTabSz="825500" rtl="0" latinLnBrk="0">
        <a:lnSpc>
          <a:spcPct val="100000"/>
        </a:lnSpc>
        <a:spcBef>
          <a:spcPts val="0"/>
        </a:spcBef>
        <a:spcAft>
          <a:spcPts val="0"/>
        </a:spcAft>
        <a:buClrTx/>
        <a:buSzTx/>
        <a:buFontTx/>
        <a:buNone/>
        <a:tabLst/>
        <a:defRPr b="0" baseline="0" cap="none" i="0" spc="0" strike="noStrike" sz="11200" u="none">
          <a:solidFill>
            <a:srgbClr val="000000"/>
          </a:solidFill>
          <a:uFillTx/>
          <a:latin typeface="+mn-lt"/>
          <a:ea typeface="+mn-ea"/>
          <a:cs typeface="+mn-cs"/>
          <a:sym typeface="Helvetica Neue Medium"/>
        </a:defRPr>
      </a:lvl9pPr>
    </p:titleStyle>
    <p:bodyStyle>
      <a:lvl1pPr marL="635000" marR="0" indent="-635000" algn="l" defTabSz="825500" latinLnBrk="0">
        <a:lnSpc>
          <a:spcPct val="100000"/>
        </a:lnSpc>
        <a:spcBef>
          <a:spcPts val="5900"/>
        </a:spcBef>
        <a:spcAft>
          <a:spcPts val="0"/>
        </a:spcAft>
        <a:buClrTx/>
        <a:buSzPct val="125000"/>
        <a:buFontTx/>
        <a:buChar char="•"/>
        <a:tabLst/>
        <a:defRPr b="0" baseline="0" cap="none" i="0" spc="0" strike="noStrike" sz="5200" u="none">
          <a:solidFill>
            <a:srgbClr val="000000"/>
          </a:solidFill>
          <a:uFillTx/>
          <a:latin typeface="Helvetica Neue"/>
          <a:ea typeface="Helvetica Neue"/>
          <a:cs typeface="Helvetica Neue"/>
          <a:sym typeface="Helvetica Neue"/>
        </a:defRPr>
      </a:lvl1pPr>
      <a:lvl2pPr marL="1270000" marR="0" indent="-635000" algn="l" defTabSz="825500" latinLnBrk="0">
        <a:lnSpc>
          <a:spcPct val="100000"/>
        </a:lnSpc>
        <a:spcBef>
          <a:spcPts val="5900"/>
        </a:spcBef>
        <a:spcAft>
          <a:spcPts val="0"/>
        </a:spcAft>
        <a:buClrTx/>
        <a:buSzPct val="125000"/>
        <a:buFontTx/>
        <a:buChar char="•"/>
        <a:tabLst/>
        <a:defRPr b="0" baseline="0" cap="none" i="0" spc="0" strike="noStrike" sz="5200" u="none">
          <a:solidFill>
            <a:srgbClr val="000000"/>
          </a:solidFill>
          <a:uFillTx/>
          <a:latin typeface="Helvetica Neue"/>
          <a:ea typeface="Helvetica Neue"/>
          <a:cs typeface="Helvetica Neue"/>
          <a:sym typeface="Helvetica Neue"/>
        </a:defRPr>
      </a:lvl2pPr>
      <a:lvl3pPr marL="1905000" marR="0" indent="-635000" algn="l" defTabSz="825500" latinLnBrk="0">
        <a:lnSpc>
          <a:spcPct val="100000"/>
        </a:lnSpc>
        <a:spcBef>
          <a:spcPts val="5900"/>
        </a:spcBef>
        <a:spcAft>
          <a:spcPts val="0"/>
        </a:spcAft>
        <a:buClrTx/>
        <a:buSzPct val="125000"/>
        <a:buFontTx/>
        <a:buChar char="•"/>
        <a:tabLst/>
        <a:defRPr b="0" baseline="0" cap="none" i="0" spc="0" strike="noStrike" sz="5200" u="none">
          <a:solidFill>
            <a:srgbClr val="000000"/>
          </a:solidFill>
          <a:uFillTx/>
          <a:latin typeface="Helvetica Neue"/>
          <a:ea typeface="Helvetica Neue"/>
          <a:cs typeface="Helvetica Neue"/>
          <a:sym typeface="Helvetica Neue"/>
        </a:defRPr>
      </a:lvl3pPr>
      <a:lvl4pPr marL="2540000" marR="0" indent="-635000" algn="l" defTabSz="825500" latinLnBrk="0">
        <a:lnSpc>
          <a:spcPct val="100000"/>
        </a:lnSpc>
        <a:spcBef>
          <a:spcPts val="5900"/>
        </a:spcBef>
        <a:spcAft>
          <a:spcPts val="0"/>
        </a:spcAft>
        <a:buClrTx/>
        <a:buSzPct val="125000"/>
        <a:buFontTx/>
        <a:buChar char="•"/>
        <a:tabLst/>
        <a:defRPr b="0" baseline="0" cap="none" i="0" spc="0" strike="noStrike" sz="5200" u="none">
          <a:solidFill>
            <a:srgbClr val="000000"/>
          </a:solidFill>
          <a:uFillTx/>
          <a:latin typeface="Helvetica Neue"/>
          <a:ea typeface="Helvetica Neue"/>
          <a:cs typeface="Helvetica Neue"/>
          <a:sym typeface="Helvetica Neue"/>
        </a:defRPr>
      </a:lvl4pPr>
      <a:lvl5pPr marL="3175000" marR="0" indent="-635000" algn="l" defTabSz="825500" latinLnBrk="0">
        <a:lnSpc>
          <a:spcPct val="100000"/>
        </a:lnSpc>
        <a:spcBef>
          <a:spcPts val="5900"/>
        </a:spcBef>
        <a:spcAft>
          <a:spcPts val="0"/>
        </a:spcAft>
        <a:buClrTx/>
        <a:buSzPct val="125000"/>
        <a:buFontTx/>
        <a:buChar char="•"/>
        <a:tabLst/>
        <a:defRPr b="0" baseline="0" cap="none" i="0" spc="0" strike="noStrike" sz="5200" u="none">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b="0" baseline="0" cap="none" i="0" spc="0" strike="noStrike" sz="5200" u="none">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b="0" baseline="0" cap="none" i="0" spc="0" strike="noStrike" sz="5200" u="none">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b="0" baseline="0" cap="none" i="0" spc="0" strike="noStrike" sz="5200" u="none">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b="0" baseline="0" cap="none" i="0" spc="0" strike="noStrike" sz="5200" u="none">
          <a:solidFill>
            <a:srgbClr val="000000"/>
          </a:solidFill>
          <a:uFillTx/>
          <a:latin typeface="Helvetica Neue"/>
          <a:ea typeface="Helvetica Neue"/>
          <a:cs typeface="Helvetica Neue"/>
          <a:sym typeface="Helvetica Neue"/>
        </a:defRPr>
      </a:lvl9pPr>
    </p:bodyStyle>
    <p:otherStyle>
      <a:lvl1pPr marL="0" marR="0" indent="0" algn="ctr" defTabSz="825500" rtl="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Neue Light"/>
        </a:defRPr>
      </a:lvl1pPr>
      <a:lvl2pPr marL="0" marR="0" indent="457200" algn="ctr" defTabSz="825500" rtl="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Neue Light"/>
        </a:defRPr>
      </a:lvl2pPr>
      <a:lvl3pPr marL="0" marR="0" indent="914400" algn="ctr" defTabSz="825500" rtl="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Neue Light"/>
        </a:defRPr>
      </a:lvl3pPr>
      <a:lvl4pPr marL="0" marR="0" indent="1371600" algn="ctr" defTabSz="825500" rtl="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Neue Light"/>
        </a:defRPr>
      </a:lvl4pPr>
      <a:lvl5pPr marL="0" marR="0" indent="1828800" algn="ctr" defTabSz="825500" rtl="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Neue Light"/>
        </a:defRPr>
      </a:lvl5pPr>
      <a:lvl6pPr marL="0" marR="0" indent="2286000" algn="ctr" defTabSz="825500" rtl="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Neue Light"/>
        </a:defRPr>
      </a:lvl6pPr>
      <a:lvl7pPr marL="0" marR="0" indent="2743200" algn="ctr" defTabSz="825500" rtl="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Neue Light"/>
        </a:defRPr>
      </a:lvl7pPr>
      <a:lvl8pPr marL="0" marR="0" indent="3200400" algn="ctr" defTabSz="825500" rtl="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Neue Light"/>
        </a:defRPr>
      </a:lvl8pPr>
      <a:lvl9pPr marL="0" marR="0" indent="3657600" algn="ctr" defTabSz="825500" rtl="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Helvetica Neue Light"/>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hyperlink" Target="https://blog.yorksj.ac.uk/assessment/feedback-key-theories-and-concepts/" TargetMode="External"/><Relationship Id="rId4" Type="http://schemas.openxmlformats.org/officeDocument/2006/relationships/hyperlink" Target="https://cambridge-community.org.uk/professional-development/gswafl/index.html" TargetMode="External"/><Relationship Id="rId5" Type="http://schemas.openxmlformats.org/officeDocument/2006/relationships/hyperlink" Target="https://www.researchgate.net/publication/378343193_Understanding_the_fundamental_differences_between_formative_and_summative_assessment" TargetMode="External"/><Relationship Id="rId6" Type="http://schemas.openxmlformats.org/officeDocument/2006/relationships/hyperlink" Target="https://doi.org/10.1016/j.stueduc.2022.101184.%5C" TargetMode="External"/><Relationship Id="rId7" Type="http://schemas.openxmlformats.org/officeDocument/2006/relationships/hyperlink" Target="https://learningspy.co.uk/myths/afl-might-wrong/" TargetMode="External"/><Relationship Id="rId8" Type="http://schemas.openxmlformats.org/officeDocument/2006/relationships/hyperlink" Target="https://improvingteaching.co.uk/2018/09/02/showing-what-success-looks-like-the-magic-of-models/" TargetMode="External"/><Relationship Id="rId9" Type="http://schemas.openxmlformats.org/officeDocument/2006/relationships/hyperlink" Target="https://mrslhteach.wordpress.com/2019/08/17/why-i-dont-always-agree-with-94-of-teachers-about-live-modelling/" TargetMode="External"/></Relationships>

</file>

<file path=ppt/slides/_rels/slide1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hyperlink" Target="https://www.stem.org.uk/resources/elibrary/resource/273227/john-hattie-learning-intentions-and-success-criteria" TargetMode="External"/><Relationship Id="rId4" Type="http://schemas.openxmlformats.org/officeDocument/2006/relationships/hyperlink" Target="https://www.creatingrounds.com/uploads/9/6/2/4/96240662/visible_learning_for_teachers_summary_2.pdf" TargetMode="External"/><Relationship Id="rId5" Type="http://schemas.openxmlformats.org/officeDocument/2006/relationships/hyperlink" Target="https://www.highspeedtraining.co.uk/hub/how-to-use-assessment-for-learning-in-schools/" TargetMode="External"/><Relationship Id="rId6" Type="http://schemas.openxmlformats.org/officeDocument/2006/relationships/hyperlink" Target="https://thirdspacelearning.com/blog/assessment-for-learning-examples/#:~:text=FAQs on assessment for learning examples,-What is AfL&amp;text=AfL is the strategic use,teachers can adjust their instruction" TargetMode="External"/><Relationship Id="rId7" Type="http://schemas.openxmlformats.org/officeDocument/2006/relationships/hyperlink" Target="https://hwb.gov.wales/curriculum-for-wales/languages-literacy-and-communication/statements-of-what-matters" TargetMode="External"/><Relationship Id="rId8" Type="http://schemas.openxmlformats.org/officeDocument/2006/relationships/hyperlink" Target="https://ncca.ie/media/1927/assessment-workshop-1_en.pdf" TargetMode="External"/></Relationships>

</file>

<file path=ppt/slides/_rels/slide1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hyperlink" Target="https://www.structural-learning.com/post/wagoll-a-teachers-guide" TargetMode="External"/><Relationship Id="rId4" Type="http://schemas.openxmlformats.org/officeDocument/2006/relationships/hyperlink" Target="https://hwb.gov.wales/curriculum-for-wales/designing-your-curriculum/pedagogy" TargetMode="External"/><Relationship Id="rId5" Type="http://schemas.openxmlformats.org/officeDocument/2006/relationships/hyperlink" Target="https://hwb.gov.wales/api/storage/19bc948b-8a3f-41e0-944a-7bf2cadf7d18/professional-standards-for-teaching-and-leadership-interactive-pdf-for-pc.pdf" TargetMode="External"/><Relationship Id="rId6" Type="http://schemas.openxmlformats.org/officeDocument/2006/relationships/hyperlink" Target="https://michiganassessmentconsortium.org/wp-content/uploads/Formative-Assessment-and-Design-of-Instructional-Systems.pdf" TargetMode="External"/><Relationship Id="rId7" Type="http://schemas.openxmlformats.org/officeDocument/2006/relationships/hyperlink" Target="https://hwb.gov.wales/curriculum-for-wales/assessment-arrangements/supporting-learner-progression-assessment-guidance" TargetMode="External"/><Relationship Id="rId8" Type="http://schemas.openxmlformats.org/officeDocument/2006/relationships/hyperlink" Target="https://www.teachwithmrst.com/post/assessment-for-learning-afl" TargetMode="External"/><Relationship Id="rId9" Type="http://schemas.openxmlformats.org/officeDocument/2006/relationships/hyperlink" Target="https://uob2014grp5" TargetMode="External"/><Relationship Id="rId10" Type="http://schemas.openxmlformats.org/officeDocument/2006/relationships/hyperlink" Target="http://wordpress.com/formative-assessment/" TargetMode="External"/><Relationship Id="rId11" Type="http://schemas.openxmlformats.org/officeDocument/2006/relationships/hyperlink" Target="https://hwb.gov.wales/api/storage/663d00fd-9c3b-4003-9a1f-0012bad39fad/how-to-develop-thinking-and-assessment-for-learning-in-the-classroom.pdf" TargetMode="External"/></Relationships>

</file>

<file path=ppt/slides/_rels/slide19.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1.jpeg"/></Relationships>

</file>

<file path=ppt/slides/_rels/slide2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2.jpeg"/></Relationships>

</file>

<file path=ppt/slides/_rels/slide2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37" name="Assessment for Learning"/>
          <p:cNvSpPr txBox="1"/>
          <p:nvPr>
            <p:ph type="ctrTitle"/>
          </p:nvPr>
        </p:nvSpPr>
        <p:spPr>
          <a:xfrm>
            <a:off x="1778000" y="1027573"/>
            <a:ext cx="20828000" cy="4648201"/>
          </a:xfrm>
          <a:prstGeom prst="rect">
            <a:avLst/>
          </a:prstGeom>
        </p:spPr>
        <p:txBody>
          <a:bodyPr/>
          <a:lstStyle/>
          <a:p>
            <a:pPr/>
            <a:r>
              <a:t>Assessment for Learning </a:t>
            </a:r>
          </a:p>
        </p:txBody>
      </p:sp>
      <p:sp>
        <p:nvSpPr>
          <p:cNvPr id="138" name="2304322…"/>
          <p:cNvSpPr txBox="1"/>
          <p:nvPr>
            <p:ph type="subTitle" sz="quarter" idx="1"/>
          </p:nvPr>
        </p:nvSpPr>
        <p:spPr>
          <a:prstGeom prst="rect">
            <a:avLst/>
          </a:prstGeom>
        </p:spPr>
        <p:txBody>
          <a:bodyPr/>
          <a:lstStyle/>
          <a:p>
            <a:pPr defTabSz="759459">
              <a:defRPr sz="4968"/>
            </a:pPr>
            <a:r>
              <a:t>2304322 </a:t>
            </a:r>
          </a:p>
          <a:p>
            <a:pPr defTabSz="759459">
              <a:defRPr sz="4968"/>
            </a:pPr>
            <a:r>
              <a:t>Elise Ward </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40" name="Classroom overview"/>
          <p:cNvSpPr txBox="1"/>
          <p:nvPr>
            <p:ph type="title"/>
          </p:nvPr>
        </p:nvSpPr>
        <p:spPr>
          <a:xfrm>
            <a:off x="7080250" y="-4173775"/>
            <a:ext cx="10223500" cy="5549901"/>
          </a:xfrm>
          <a:prstGeom prst="rect">
            <a:avLst/>
          </a:prstGeom>
        </p:spPr>
        <p:txBody>
          <a:bodyPr/>
          <a:lstStyle/>
          <a:p>
            <a:pPr/>
            <a:r>
              <a:t>Classroom overview </a:t>
            </a:r>
          </a:p>
        </p:txBody>
      </p:sp>
      <p:sp>
        <p:nvSpPr>
          <p:cNvPr id="141" name="- The learning episode was created for a year 5/6 mixed class.…"/>
          <p:cNvSpPr txBox="1"/>
          <p:nvPr>
            <p:ph type="body" idx="1"/>
          </p:nvPr>
        </p:nvSpPr>
        <p:spPr>
          <a:xfrm>
            <a:off x="278453" y="1856877"/>
            <a:ext cx="23989535" cy="11854698"/>
          </a:xfrm>
          <a:prstGeom prst="rect">
            <a:avLst/>
          </a:prstGeom>
        </p:spPr>
        <p:txBody>
          <a:bodyPr/>
          <a:lstStyle/>
          <a:p>
            <a:pPr defTabSz="709930">
              <a:defRPr sz="4644"/>
            </a:pPr>
            <a:r>
              <a:t>- The learning episode was created for a year 5/6 mixed class. </a:t>
            </a:r>
          </a:p>
          <a:p>
            <a:pPr defTabSz="709930">
              <a:defRPr sz="4644"/>
            </a:pPr>
          </a:p>
          <a:p>
            <a:pPr defTabSz="709930">
              <a:defRPr sz="4644"/>
            </a:pPr>
            <a:r>
              <a:t>- The intended class has a total of 28 pupils, 12 of those being year 6 pupils and 16 being year 5 pupils. </a:t>
            </a:r>
          </a:p>
          <a:p>
            <a:pPr defTabSz="709930">
              <a:defRPr sz="4644"/>
            </a:pPr>
          </a:p>
          <a:p>
            <a:pPr defTabSz="709930">
              <a:defRPr sz="4644"/>
            </a:pPr>
            <a:r>
              <a:t>- Due to the wide range of ages within the class, there is also a wide range of ability. </a:t>
            </a:r>
          </a:p>
          <a:p>
            <a:pPr defTabSz="709930">
              <a:defRPr sz="4644"/>
            </a:pPr>
          </a:p>
          <a:p>
            <a:pPr defTabSz="709930">
              <a:defRPr sz="4644"/>
            </a:pPr>
            <a:r>
              <a:t>- The topic of the term when the lesson was conducted is ‘my voice’. This includes lessons surrounding democracy, voting, public speaking, and poetry. </a:t>
            </a:r>
          </a:p>
          <a:p>
            <a:pPr defTabSz="709930">
              <a:defRPr sz="4644"/>
            </a:pPr>
          </a:p>
          <a:p>
            <a:pPr defTabSz="709930">
              <a:defRPr sz="4644"/>
            </a:pPr>
            <a:r>
              <a:t>- The lesson planned was set during the middle of the topic, meaning numerous poetry lessons have been conducted beforehand, and many are to come following on afterwards. </a:t>
            </a:r>
          </a:p>
          <a:p>
            <a:pPr defTabSz="709930">
              <a:defRPr sz="4644"/>
            </a:pPr>
          </a:p>
          <a:p>
            <a:pPr defTabSz="709930">
              <a:defRPr sz="4644"/>
            </a:pPr>
            <a:r>
              <a:t>- Before the lesson was conducted, the children already had a previous knowledge of poetry, including the basic structure and poetic terms to use when writing their own poem. </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43" name="Introduction"/>
          <p:cNvSpPr txBox="1"/>
          <p:nvPr>
            <p:ph type="ctrTitle"/>
          </p:nvPr>
        </p:nvSpPr>
        <p:spPr>
          <a:xfrm>
            <a:off x="1778000" y="-2795620"/>
            <a:ext cx="20828000" cy="4648201"/>
          </a:xfrm>
          <a:prstGeom prst="rect">
            <a:avLst/>
          </a:prstGeom>
        </p:spPr>
        <p:txBody>
          <a:bodyPr/>
          <a:lstStyle/>
          <a:p>
            <a:pPr/>
            <a:r>
              <a:t>Introduction </a:t>
            </a:r>
          </a:p>
        </p:txBody>
      </p:sp>
      <p:sp>
        <p:nvSpPr>
          <p:cNvPr id="144" name="- This PowerPoint aims to analyse Assessment for Learning (AFL), including it’s benefits, limitations and key arguments to support the use of AFL within the learning environment. I will also be introducing how AFL can be used in a classroom setting throu"/>
          <p:cNvSpPr txBox="1"/>
          <p:nvPr>
            <p:ph type="subTitle" idx="1"/>
          </p:nvPr>
        </p:nvSpPr>
        <p:spPr>
          <a:xfrm>
            <a:off x="249942" y="2003342"/>
            <a:ext cx="23884116" cy="11741316"/>
          </a:xfrm>
          <a:prstGeom prst="rect">
            <a:avLst/>
          </a:prstGeom>
        </p:spPr>
        <p:txBody>
          <a:bodyPr/>
          <a:lstStyle/>
          <a:p>
            <a:pPr defTabSz="619125">
              <a:defRPr sz="4050"/>
            </a:pPr>
            <a:r>
              <a:t>- This PowerPoint aims to analyse Assessment for Learning (AFL), including it’s benefits, limitations and key arguments to support the use of AFL within the learning environment. I will also be introducing how AFL can be used in a classroom setting through specific methods and approaches. I will be analysing assessment for learning strategies to gather how beneficial they are in aiding pupil progression. </a:t>
            </a:r>
          </a:p>
          <a:p>
            <a:pPr defTabSz="619125">
              <a:defRPr sz="4050"/>
            </a:pPr>
          </a:p>
          <a:p>
            <a:pPr defTabSz="619125">
              <a:defRPr sz="4050"/>
            </a:pPr>
            <a:r>
              <a:t>- Assessment for Learning is described as an approach to teaching in which learners are continuously assessed throughout their learning for the teacher to be able to gauge where they fall in their progression (Johnson, 2024). </a:t>
            </a:r>
          </a:p>
          <a:p>
            <a:pPr defTabSz="619125">
              <a:defRPr sz="4050"/>
            </a:pPr>
          </a:p>
          <a:p>
            <a:pPr defTabSz="619125">
              <a:defRPr sz="4050"/>
            </a:pPr>
            <a:r>
              <a:t>- Assessment for Learning (AFL) is a useful method of teaching as it provides good feedback for pupils to improve their performance and progress and also allows for teachers to understand where their pupils fall on their progression and if any changes need to be made (Cambridge Assessment International Education, 2011).</a:t>
            </a:r>
          </a:p>
          <a:p>
            <a:pPr defTabSz="619125">
              <a:defRPr sz="4050"/>
            </a:pPr>
          </a:p>
          <a:p>
            <a:pPr defTabSz="619125">
              <a:defRPr sz="4050"/>
            </a:pPr>
            <a:r>
              <a:t>- It is argued that assessment for learning is necessary to use within teaching as something must be done with assessment data and results to progress learning which cannot be achieved through Summative assessment methods (James, 1998, p. 171). </a:t>
            </a:r>
          </a:p>
          <a:p>
            <a:pPr algn="l" defTabSz="342900">
              <a:defRPr sz="1200">
                <a:solidFill>
                  <a:srgbClr val="747F8B"/>
                </a:solidFill>
                <a:latin typeface="Times New Roman"/>
                <a:ea typeface="Times New Roman"/>
                <a:cs typeface="Times New Roman"/>
                <a:sym typeface="Times New Roman"/>
              </a:defRPr>
            </a:pP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46" name="Literature Review"/>
          <p:cNvSpPr txBox="1"/>
          <p:nvPr>
            <p:ph type="ctrTitle"/>
          </p:nvPr>
        </p:nvSpPr>
        <p:spPr>
          <a:xfrm>
            <a:off x="1778000" y="-2893989"/>
            <a:ext cx="20828000" cy="4648201"/>
          </a:xfrm>
          <a:prstGeom prst="rect">
            <a:avLst/>
          </a:prstGeom>
        </p:spPr>
        <p:txBody>
          <a:bodyPr/>
          <a:lstStyle/>
          <a:p>
            <a:pPr/>
            <a:r>
              <a:t>Literature Review </a:t>
            </a:r>
          </a:p>
        </p:txBody>
      </p:sp>
      <p:sp>
        <p:nvSpPr>
          <p:cNvPr id="147" name="- Dylan Wiliam and Paul Black (1998) argue that AFL occurs through the two types of assessment, Formative and Summative assessment.…"/>
          <p:cNvSpPr txBox="1"/>
          <p:nvPr>
            <p:ph type="subTitle" idx="1"/>
          </p:nvPr>
        </p:nvSpPr>
        <p:spPr>
          <a:xfrm>
            <a:off x="386492" y="1778066"/>
            <a:ext cx="23611016" cy="11479593"/>
          </a:xfrm>
          <a:prstGeom prst="rect">
            <a:avLst/>
          </a:prstGeom>
        </p:spPr>
        <p:txBody>
          <a:bodyPr/>
          <a:lstStyle/>
          <a:p>
            <a:pPr defTabSz="569594">
              <a:defRPr sz="3725"/>
            </a:pPr>
            <a:r>
              <a:t>- Dylan Wiliam and Paul Black (1998) argue that AFL occurs through the two types of assessment, Formative and Summative assessment. </a:t>
            </a:r>
          </a:p>
          <a:p>
            <a:pPr defTabSz="569594">
              <a:defRPr sz="3725"/>
            </a:pPr>
          </a:p>
          <a:p>
            <a:pPr defTabSz="569594">
              <a:defRPr sz="3725"/>
            </a:pPr>
            <a:r>
              <a:t>- Formative assessment is recognised by Wiliam and Black as a method using a mixture of informal and formal strategies to continuously assess pupils throughout their learning. Formative assessment is more commonly known by the label Assessment for Learning which is the assessment that takes place during the learning process. An example of this includes exit tickets, quizzes and self-assessment (Chand &amp; Pillay, 2024).</a:t>
            </a:r>
          </a:p>
          <a:p>
            <a:pPr defTabSz="569594">
              <a:defRPr sz="3725"/>
            </a:pPr>
          </a:p>
          <a:p>
            <a:pPr defTabSz="569594">
              <a:defRPr sz="3725"/>
            </a:pPr>
            <a:r>
              <a:t>- However, Summative assessment focuses on the more structured forms of assessment such as end of topic tests, exams and essays. Summative assessment is also recognised as being Assessment of learning, meaning that children’s knowledge is evaluated after their learning has taken place (Duncan and Dunn, 1988, p. 73). </a:t>
            </a:r>
          </a:p>
          <a:p>
            <a:pPr defTabSz="569594">
              <a:defRPr sz="3725"/>
            </a:pPr>
          </a:p>
          <a:p>
            <a:pPr defTabSz="569594">
              <a:defRPr sz="3725"/>
            </a:pPr>
            <a:r>
              <a:t>- Wiliam recognises that there are three key aspects to consider during a child’s learning. These being :</a:t>
            </a:r>
          </a:p>
          <a:p>
            <a:pPr defTabSz="569594">
              <a:defRPr sz="3725"/>
            </a:pPr>
            <a:r>
              <a:t>1) Where the learner is right now</a:t>
            </a:r>
          </a:p>
          <a:p>
            <a:pPr defTabSz="569594">
              <a:defRPr sz="3725"/>
            </a:pPr>
            <a:r>
              <a:t>2) Where the learner needs to be</a:t>
            </a:r>
          </a:p>
          <a:p>
            <a:pPr defTabSz="569594">
              <a:defRPr sz="3725"/>
            </a:pPr>
            <a:r>
              <a:t>3) How to get there</a:t>
            </a:r>
          </a:p>
          <a:p>
            <a:pPr defTabSz="569594">
              <a:defRPr sz="3725"/>
            </a:pPr>
          </a:p>
          <a:p>
            <a:pPr defTabSz="569594">
              <a:defRPr sz="3725"/>
            </a:pPr>
            <a:r>
              <a:t>The Curriculum for Wales (2015) favours this process of thought and highlights these three aspects to be a vital process to recognise within students learning. This is to ensure pupils are fulfilling the four purposes noted in the Curriculum (Hwb, 2015).  </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49" name="Literature review"/>
          <p:cNvSpPr txBox="1"/>
          <p:nvPr>
            <p:ph type="ctrTitle"/>
          </p:nvPr>
        </p:nvSpPr>
        <p:spPr>
          <a:xfrm>
            <a:off x="1778000" y="-2795620"/>
            <a:ext cx="20828000" cy="4648201"/>
          </a:xfrm>
          <a:prstGeom prst="rect">
            <a:avLst/>
          </a:prstGeom>
        </p:spPr>
        <p:txBody>
          <a:bodyPr/>
          <a:lstStyle/>
          <a:p>
            <a:pPr/>
            <a:r>
              <a:t>Literature review</a:t>
            </a:r>
          </a:p>
        </p:txBody>
      </p:sp>
      <p:sp>
        <p:nvSpPr>
          <p:cNvPr id="150" name="- D Royce Sadler (1989) states that when pupils are expected to relay knowledge with fear of their answers being judged or examined, they become dependant on the assessor for their learning. This relates to the practice of using Summative assessment such"/>
          <p:cNvSpPr txBox="1"/>
          <p:nvPr>
            <p:ph type="subTitle" idx="1"/>
          </p:nvPr>
        </p:nvSpPr>
        <p:spPr>
          <a:xfrm>
            <a:off x="398691" y="2048891"/>
            <a:ext cx="23586618" cy="11487017"/>
          </a:xfrm>
          <a:prstGeom prst="rect">
            <a:avLst/>
          </a:prstGeom>
        </p:spPr>
        <p:txBody>
          <a:bodyPr/>
          <a:lstStyle/>
          <a:p>
            <a:pPr defTabSz="627379">
              <a:defRPr sz="4104"/>
            </a:pPr>
            <a:r>
              <a:t>- D Royce Sadler (1989) states that when pupils are expected to relay knowledge with fear of their answers being judged or examined, they become dependant on the assessor for their learning. This relates to the practice of using Summative assessment such as exams and essays. This suggests that children develop more independence for their learning through assessment for learning strategies as oppose to assessment of learning (A Guide to Assessment at York St John University, 2024).</a:t>
            </a:r>
          </a:p>
          <a:p>
            <a:pPr defTabSz="627379">
              <a:defRPr sz="4104"/>
            </a:pPr>
          </a:p>
          <a:p>
            <a:pPr defTabSz="627379">
              <a:defRPr sz="4104"/>
            </a:pPr>
            <a:r>
              <a:t>- Assessment for learning enables practitoners to determine what is needed to progress learning for their pupils. For example, it shows what to teach next, what needs to be revisited, and what teaching strategies are suitable and unsuitable for their learners. It is also beneficial for teachers to use AFL strategies in the classroom as it generates student independence and ownership for their learning (Headington, 2003, p. 24).</a:t>
            </a:r>
          </a:p>
          <a:p>
            <a:pPr defTabSz="627379">
              <a:defRPr sz="4104"/>
            </a:pPr>
          </a:p>
          <a:p>
            <a:pPr defTabSz="627379">
              <a:defRPr sz="4104"/>
            </a:pPr>
            <a:r>
              <a:t>- Bloom et al. (1971) argues that educators must continuously use AFL strategies in their lessons and ensure meaningful feedback is given to pupils. Bloom et al. (1971) theorises that children should be allowed to make mistakes within their learning so that when feedback is given, teachers can point out these mistakes and give corrections for pupils improvement within their learning (Feedback- key theories and concepts, 2024)</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52" name="Literature review - Curriculum for Wales"/>
          <p:cNvSpPr txBox="1"/>
          <p:nvPr>
            <p:ph type="ctrTitle"/>
          </p:nvPr>
        </p:nvSpPr>
        <p:spPr>
          <a:xfrm>
            <a:off x="1196526" y="175142"/>
            <a:ext cx="21990948" cy="1375726"/>
          </a:xfrm>
          <a:prstGeom prst="rect">
            <a:avLst/>
          </a:prstGeom>
        </p:spPr>
        <p:txBody>
          <a:bodyPr/>
          <a:lstStyle>
            <a:lvl1pPr defTabSz="619125">
              <a:defRPr sz="8400"/>
            </a:lvl1pPr>
          </a:lstStyle>
          <a:p>
            <a:pPr/>
            <a:r>
              <a:t>Literature review - Curriculum for Wales </a:t>
            </a:r>
          </a:p>
        </p:txBody>
      </p:sp>
      <p:sp>
        <p:nvSpPr>
          <p:cNvPr id="153" name="- Assessment plays an important role within the Curriculum for Wales Framework. The Curriculum for Wales highlights that assessment is fundamental in ensuring that teachers are meeting their pupils learning needs and challenging them appropriately (Hwb, "/>
          <p:cNvSpPr txBox="1"/>
          <p:nvPr>
            <p:ph type="subTitle" idx="1"/>
          </p:nvPr>
        </p:nvSpPr>
        <p:spPr>
          <a:xfrm>
            <a:off x="385168" y="1937314"/>
            <a:ext cx="23383779" cy="13513304"/>
          </a:xfrm>
          <a:prstGeom prst="rect">
            <a:avLst/>
          </a:prstGeom>
        </p:spPr>
        <p:txBody>
          <a:bodyPr/>
          <a:lstStyle/>
          <a:p>
            <a:pPr defTabSz="701675">
              <a:defRPr sz="4590"/>
            </a:pPr>
            <a:r>
              <a:t>- Assessment plays an important role within the Curriculum for Wales Framework. The Curriculum for Wales highlights that assessment is fundamental in ensuring that teachers are meeting their pupils learning needs and challenging them appropriately (Hwb, 2015).</a:t>
            </a:r>
          </a:p>
          <a:p>
            <a:pPr defTabSz="701675">
              <a:defRPr sz="4590"/>
            </a:pPr>
          </a:p>
          <a:p>
            <a:pPr defTabSz="701675">
              <a:defRPr sz="4590"/>
            </a:pPr>
            <a:r>
              <a:t> - The 12 pedagogical principles that underpin the Curriculum for Wales state that good teaching and learning uses assessment for learning principles throughout (Hwb, 2015). </a:t>
            </a:r>
          </a:p>
          <a:p>
            <a:pPr defTabSz="701675">
              <a:defRPr sz="4590"/>
            </a:pPr>
          </a:p>
          <a:p>
            <a:pPr defTabSz="701675">
              <a:defRPr sz="4590"/>
            </a:pPr>
            <a:r>
              <a:t>- Under the Pedagogy standard within the QTS standards for Wales, the refining teaching descriptor mentions the need for assessment within the learning environment to ensure excellent teaching practice takes place. This relates to assessment for learning strategies being used within the classroom (Professional Standards for Teaching and Leadership, 2019). </a:t>
            </a:r>
          </a:p>
          <a:p>
            <a:pPr defTabSz="701675">
              <a:defRPr sz="4590"/>
            </a:pPr>
          </a:p>
          <a:p>
            <a:pPr defTabSz="701675">
              <a:defRPr sz="4590"/>
            </a:pPr>
            <a:r>
              <a:t>- It is important that all teaching that occurs within the classroom is able to be linked back to the QTS standards for Wales as it ensures that good teaching and learning is happening and that the activity is beneficial to learners holistic needs.</a:t>
            </a:r>
          </a:p>
          <a:p>
            <a:pPr defTabSz="701675">
              <a:defRPr sz="4590"/>
            </a:pPr>
          </a:p>
          <a:p>
            <a:pPr defTabSz="701675">
              <a:defRPr sz="4590"/>
            </a:pP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55" name="Literature Review - Benefits and Limitations"/>
          <p:cNvSpPr txBox="1"/>
          <p:nvPr>
            <p:ph type="ctrTitle"/>
          </p:nvPr>
        </p:nvSpPr>
        <p:spPr>
          <a:xfrm>
            <a:off x="1345275" y="-266889"/>
            <a:ext cx="22721169" cy="1619133"/>
          </a:xfrm>
          <a:prstGeom prst="rect">
            <a:avLst/>
          </a:prstGeom>
        </p:spPr>
        <p:txBody>
          <a:bodyPr/>
          <a:lstStyle>
            <a:lvl1pPr defTabSz="643889">
              <a:defRPr sz="8736"/>
            </a:lvl1pPr>
          </a:lstStyle>
          <a:p>
            <a:pPr/>
            <a:r>
              <a:t>Literature Review - Benefits and Limitations </a:t>
            </a:r>
          </a:p>
        </p:txBody>
      </p:sp>
      <p:sp>
        <p:nvSpPr>
          <p:cNvPr id="156" name="- The benefits of AFL include that children’s learning skills are developed. An example of this is metacognition. The process of metacognition is recognised within the Curriculum for Wales as the processes learners use to assess their own progression in "/>
          <p:cNvSpPr txBox="1"/>
          <p:nvPr>
            <p:ph type="subTitle" idx="1"/>
          </p:nvPr>
        </p:nvSpPr>
        <p:spPr>
          <a:xfrm>
            <a:off x="425736" y="1637043"/>
            <a:ext cx="23532528" cy="11834744"/>
          </a:xfrm>
          <a:prstGeom prst="rect">
            <a:avLst/>
          </a:prstGeom>
        </p:spPr>
        <p:txBody>
          <a:bodyPr/>
          <a:lstStyle/>
          <a:p>
            <a:pPr defTabSz="594360">
              <a:defRPr sz="3888"/>
            </a:pPr>
            <a:r>
              <a:t>- The benefits of AFL include that children’s learning skills are developed. An example of this is metacognition. The process of metacognition is recognised within the Curriculum for Wales as the processes learners use to assess their own progression in learning (Hwb, 2015). </a:t>
            </a:r>
          </a:p>
          <a:p>
            <a:pPr defTabSz="594360">
              <a:defRPr sz="3888"/>
            </a:pPr>
          </a:p>
          <a:p>
            <a:pPr defTabSz="594360">
              <a:defRPr sz="3888"/>
            </a:pPr>
            <a:r>
              <a:t>- Another benefit of AFL being used in the classroom is that it encourages learner independence and improves pupil confidence. AFL helps to aid pupil progression by making them active participants in their learning and giving them more responsibility within their personal progress. Through methods such as success criteria, children’s learning is able to be advanced due to clear expectations and steps to success. Pupil progression is aided through AFL strategies due to pupils being able to actively recognise their next steps for progression (Hawthorne, 2022).  </a:t>
            </a:r>
          </a:p>
          <a:p>
            <a:pPr defTabSz="594360">
              <a:defRPr sz="3888"/>
            </a:pPr>
          </a:p>
          <a:p>
            <a:pPr defTabSz="594360">
              <a:defRPr sz="3888"/>
            </a:pPr>
            <a:r>
              <a:t>- Contrastingly, it may be argued that AFL relies too heavily on student response and does not consider that pupils may be able to get the answer correct without actually having a good understanding of the topic they are learning. For example, a child may be able to get a maths answer correct but have no deep knowledge of how they got to that answer which may be mistaken by teachers as the pupil having a good understanding of the maths topic (Didau, 2014). </a:t>
            </a:r>
          </a:p>
          <a:p>
            <a:pPr defTabSz="594360">
              <a:defRPr sz="3888"/>
            </a:pPr>
          </a:p>
          <a:p>
            <a:pPr defTabSz="594360">
              <a:defRPr sz="3888"/>
            </a:pPr>
            <a:r>
              <a:t>- Although, this counter argument may be discredited due to research suggesting that when there are AFL strategies used consistently in a class, the achievement gap between MAT pupils and lower ability pupils closes so that there is less of a difference in their learning abilities (De Vries et al., 2022). </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58" name="Introduction of lesson"/>
          <p:cNvSpPr txBox="1"/>
          <p:nvPr>
            <p:ph type="ctrTitle"/>
          </p:nvPr>
        </p:nvSpPr>
        <p:spPr>
          <a:xfrm>
            <a:off x="1778000" y="-3020413"/>
            <a:ext cx="20828000" cy="4648201"/>
          </a:xfrm>
          <a:prstGeom prst="rect">
            <a:avLst/>
          </a:prstGeom>
        </p:spPr>
        <p:txBody>
          <a:bodyPr/>
          <a:lstStyle/>
          <a:p>
            <a:pPr/>
            <a:r>
              <a:t>Introduction of lesson </a:t>
            </a:r>
          </a:p>
        </p:txBody>
      </p:sp>
      <p:sp>
        <p:nvSpPr>
          <p:cNvPr id="159" name="- Languages, Literacy and Communication is the chosen area of learning for this lesson. This was chosen due to many pupils within the class being lower ability in terms of their literacy skills so it is a subject needed to be worked on. This was identifi"/>
          <p:cNvSpPr txBox="1"/>
          <p:nvPr>
            <p:ph type="subTitle" idx="1"/>
          </p:nvPr>
        </p:nvSpPr>
        <p:spPr>
          <a:xfrm>
            <a:off x="47104" y="1909915"/>
            <a:ext cx="23951728" cy="11632259"/>
          </a:xfrm>
          <a:prstGeom prst="rect">
            <a:avLst/>
          </a:prstGeom>
        </p:spPr>
        <p:txBody>
          <a:bodyPr/>
          <a:lstStyle/>
          <a:p>
            <a:pPr defTabSz="553084">
              <a:defRPr sz="3618"/>
            </a:pPr>
            <a:r>
              <a:t>- Languages, Literacy and Communication is the chosen area of learning for this lesson. This was chosen due to many pupils within the class being lower ability in terms of their literacy skills so it is a subject needed to be worked on. This was identified from an evaluation of previous work completed by the pupils. </a:t>
            </a:r>
          </a:p>
          <a:p>
            <a:pPr defTabSz="553084">
              <a:defRPr sz="3618"/>
            </a:pPr>
          </a:p>
          <a:p>
            <a:pPr defTabSz="553084">
              <a:defRPr sz="3618"/>
            </a:pPr>
            <a:r>
              <a:t>- The children would be completing a christmas based poetry lesson, however, would be introduced to a new type of poetry called Haiku poetry in which each line of the poem has specific syllables. The first line of the poem uses 5 syllables, the second line with 7 and the third line again with 5. </a:t>
            </a:r>
          </a:p>
          <a:p>
            <a:pPr defTabSz="553084">
              <a:defRPr sz="3618"/>
            </a:pPr>
          </a:p>
          <a:p>
            <a:pPr defTabSz="553084">
              <a:defRPr sz="3618"/>
            </a:pPr>
            <a:r>
              <a:t>- Lower ability children would be given a help sheet for the lesson where they have sentence starters to take away the pressure of writing a whole poem. A help sheet with Christmas based words to use in their poem will be available to all pupils to get themselves if they feel they need the help.</a:t>
            </a:r>
          </a:p>
          <a:p>
            <a:pPr defTabSz="553084">
              <a:defRPr sz="3618"/>
            </a:pPr>
          </a:p>
          <a:p>
            <a:pPr defTabSz="553084">
              <a:defRPr sz="3618"/>
            </a:pPr>
            <a:r>
              <a:t>- If children need help from a teacher during the lesson, they must ensure they have asked at least 3 peers for help before asking a teacher. Using Vygotsky theory, peers will then act as a More Knowledgable Other (MKO) to the pupil who needs help, so it is not only a help for the pupils seeking aid but also tests the knowledge of the child doing the explanation. </a:t>
            </a:r>
          </a:p>
          <a:p>
            <a:pPr defTabSz="553084">
              <a:defRPr sz="3618"/>
            </a:pPr>
          </a:p>
          <a:p>
            <a:pPr defTabSz="553084">
              <a:defRPr sz="3618"/>
            </a:pPr>
            <a:r>
              <a:t>- The learning episode was chosen to be a 2 hour session due to many children in the class taking an extended period of time to complete their own creative work. I also chose a longer session for the lesson than usually expected as i wanted to allow the children enough time to analyse both WAGOLL poems created during the session. </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61" name="General Overview"/>
          <p:cNvSpPr txBox="1"/>
          <p:nvPr>
            <p:ph type="ctrTitle"/>
          </p:nvPr>
        </p:nvSpPr>
        <p:spPr>
          <a:xfrm>
            <a:off x="1249507" y="-2783243"/>
            <a:ext cx="21884986" cy="4648201"/>
          </a:xfrm>
          <a:prstGeom prst="rect">
            <a:avLst/>
          </a:prstGeom>
        </p:spPr>
        <p:txBody>
          <a:bodyPr/>
          <a:lstStyle/>
          <a:p>
            <a:pPr/>
            <a:r>
              <a:t>General Overview </a:t>
            </a:r>
          </a:p>
        </p:txBody>
      </p:sp>
      <p:sp>
        <p:nvSpPr>
          <p:cNvPr id="162" name="- The children that the lesson is intended for predominantly fall at progression step 2, which is the chosen level for the lesson. The lesson utilises the ‘I can use my imagination to create my own literature’ progression step.…"/>
          <p:cNvSpPr txBox="1"/>
          <p:nvPr>
            <p:ph type="subTitle" idx="1"/>
          </p:nvPr>
        </p:nvSpPr>
        <p:spPr>
          <a:xfrm>
            <a:off x="385169" y="2517557"/>
            <a:ext cx="22978099" cy="11672993"/>
          </a:xfrm>
          <a:prstGeom prst="rect">
            <a:avLst/>
          </a:prstGeom>
        </p:spPr>
        <p:txBody>
          <a:bodyPr/>
          <a:lstStyle/>
          <a:p>
            <a:pPr defTabSz="726440">
              <a:defRPr sz="4752"/>
            </a:pPr>
            <a:r>
              <a:t>- The children that the lesson is intended for predominantly fall at progression step 2, which is the chosen level for the lesson. The lesson utilises the ‘I can use my imagination to create my own literature’ progression step. </a:t>
            </a:r>
          </a:p>
          <a:p>
            <a:pPr defTabSz="726440">
              <a:defRPr sz="4752"/>
            </a:pPr>
          </a:p>
          <a:p>
            <a:pPr defTabSz="726440">
              <a:defRPr sz="4752"/>
            </a:pPr>
            <a:r>
              <a:t>- The lesson utilises the What Matters statement 4 being ‘Literature fires imagination and inspires creativity’ from the Curriculum for Wales framework (Hwb, 2015). </a:t>
            </a:r>
          </a:p>
          <a:p>
            <a:pPr defTabSz="726440">
              <a:defRPr sz="4752"/>
            </a:pPr>
          </a:p>
          <a:p>
            <a:pPr defTabSz="726440">
              <a:defRPr sz="4752"/>
            </a:pPr>
            <a:r>
              <a:t>- The learning intention for the lesson is to create a Christmas based Haiku poem. </a:t>
            </a:r>
          </a:p>
          <a:p>
            <a:pPr defTabSz="726440">
              <a:defRPr sz="4752"/>
            </a:pPr>
          </a:p>
          <a:p>
            <a:pPr defTabSz="726440">
              <a:defRPr sz="4752"/>
            </a:pPr>
            <a:r>
              <a:t>- It is important that children are able to recognise what is considered to be a good performance within learning (James, 1998, p. 174). This thought led to my decision of implementing WAGOLL and Success criteria into the lesson as it ensures children have a good understanding of what an excellent execution looks like and what goes into it. </a:t>
            </a:r>
          </a:p>
          <a:p>
            <a:pPr defTabSz="726440">
              <a:defRPr sz="4752"/>
            </a:pP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64" name="The lesson"/>
          <p:cNvSpPr txBox="1"/>
          <p:nvPr>
            <p:ph type="ctrTitle"/>
          </p:nvPr>
        </p:nvSpPr>
        <p:spPr>
          <a:xfrm>
            <a:off x="1778000" y="-2908858"/>
            <a:ext cx="20828000" cy="4648201"/>
          </a:xfrm>
          <a:prstGeom prst="rect">
            <a:avLst/>
          </a:prstGeom>
        </p:spPr>
        <p:txBody>
          <a:bodyPr/>
          <a:lstStyle/>
          <a:p>
            <a:pPr/>
            <a:r>
              <a:t>The lesson </a:t>
            </a:r>
          </a:p>
        </p:txBody>
      </p:sp>
      <p:sp>
        <p:nvSpPr>
          <p:cNvPr id="165" name="Start of lesson (30 minutes)- The children were taught a PowerPoint introducing them to Haiku poetry. The PowerPoint recapped on syllables, and showed the children examples of the 5-7-5 format. A live model was also a key component of the beginning of th"/>
          <p:cNvSpPr txBox="1"/>
          <p:nvPr>
            <p:ph type="subTitle" idx="1"/>
          </p:nvPr>
        </p:nvSpPr>
        <p:spPr>
          <a:xfrm>
            <a:off x="1778000" y="1708538"/>
            <a:ext cx="20828000" cy="11166250"/>
          </a:xfrm>
          <a:prstGeom prst="rect">
            <a:avLst/>
          </a:prstGeom>
        </p:spPr>
        <p:txBody>
          <a:bodyPr/>
          <a:lstStyle/>
          <a:p>
            <a:pPr defTabSz="511809">
              <a:defRPr sz="3348"/>
            </a:pPr>
            <a:r>
              <a:t>Start of lesson (30 minutes)- The children were taught a PowerPoint introducing them to Haiku poetry. The PowerPoint recapped on syllables, and showed the children examples of the 5-7-5 format. A live model was also a key component of the beginning of the lesson as i created a good example for the pupils of the poem they are to create. I used tactics during the live model which would show the children the creative process behind making a poem. This included audibly making mistakes, taking bits out of the poem etc. Once the model poem was created, i then asked the pupils key questions to test their understanding and for them to analyse the poem such as what makes this a good poem, is there anything that could be improved etc. </a:t>
            </a:r>
          </a:p>
          <a:p>
            <a:pPr defTabSz="511809">
              <a:defRPr sz="3348"/>
            </a:pPr>
          </a:p>
          <a:p>
            <a:pPr defTabSz="511809">
              <a:defRPr sz="3348"/>
            </a:pPr>
            <a:r>
              <a:t>Middle of the lesson (1 hour)- The children then created their own Haikuu poems with the aid of a success criteria to follow along with. The success criteria ensures pupils remained on task with their poems. Aspects of the success criteria include use of personification throughout, use of poetic language such as adjectives, use of the Haiku format using the 5-7-5 formation and meeting the minimum of 5 paragraphs. </a:t>
            </a:r>
          </a:p>
          <a:p>
            <a:pPr defTabSz="511809">
              <a:defRPr sz="3348"/>
            </a:pPr>
          </a:p>
          <a:p>
            <a:pPr defTabSz="511809">
              <a:defRPr sz="3348"/>
            </a:pPr>
            <a:r>
              <a:t>End of the lesson (30 minutes)- Once the children had completed their poems, they were given 5 minutes to reread their poem and decide what line they believe to be their best and write it down on a small piece of paper. Once the 5 minutes was up, all children had to submit their chosen line and a WAGOLL poem was created by merging all the lines together. The children then analysed the class model poem, describing what aspects made it a good piece of work, what they think could be improved on, and if any lines should be moved around which give them the full creative direction. To ensure all the class were assessed, dojo name selector was used to randomly call on students for an answer. This meant that some pupils were chosen for answers that would not usually volunteer to provide a answer. </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67" name="Success criteria"/>
          <p:cNvSpPr txBox="1"/>
          <p:nvPr>
            <p:ph type="ctrTitle"/>
          </p:nvPr>
        </p:nvSpPr>
        <p:spPr>
          <a:xfrm>
            <a:off x="1778000" y="-2934241"/>
            <a:ext cx="20828000" cy="4648201"/>
          </a:xfrm>
          <a:prstGeom prst="rect">
            <a:avLst/>
          </a:prstGeom>
        </p:spPr>
        <p:txBody>
          <a:bodyPr/>
          <a:lstStyle/>
          <a:p>
            <a:pPr/>
            <a:r>
              <a:t>Success criteria</a:t>
            </a:r>
          </a:p>
        </p:txBody>
      </p:sp>
      <p:sp>
        <p:nvSpPr>
          <p:cNvPr id="168" name="- One of the chosen AFL strategies for this lesson was a success criteria. A success criteria is a set of targets and goals to reach to be able to meet the learning intention. This was a chosen AFL strategy due to many children in the class going off tas"/>
          <p:cNvSpPr txBox="1"/>
          <p:nvPr>
            <p:ph type="subTitle" idx="1"/>
          </p:nvPr>
        </p:nvSpPr>
        <p:spPr>
          <a:xfrm>
            <a:off x="655621" y="2204018"/>
            <a:ext cx="23072758" cy="11779777"/>
          </a:xfrm>
          <a:prstGeom prst="rect">
            <a:avLst/>
          </a:prstGeom>
        </p:spPr>
        <p:txBody>
          <a:bodyPr/>
          <a:lstStyle/>
          <a:p>
            <a:pPr defTabSz="594360">
              <a:defRPr sz="3888"/>
            </a:pPr>
            <a:r>
              <a:t>- One of the chosen AFL strategies for this lesson was a success criteria. A success criteria is a set of targets and goals to reach to be able to meet the learning intention. This was a chosen AFL strategy due to many children in the class going off task regularly within their work or struggling to put their ideas into words, so a success criteria aims to help the children stay on track with the lesson. </a:t>
            </a:r>
          </a:p>
          <a:p>
            <a:pPr defTabSz="594360">
              <a:defRPr sz="3888"/>
            </a:pPr>
          </a:p>
          <a:p>
            <a:pPr defTabSz="594360">
              <a:defRPr sz="3888"/>
            </a:pPr>
            <a:r>
              <a:t>- I chose to use success criteria in the lesson as it progresses pupils self-management skills and gives them the ability to take ownership of their work (Learning intentions &amp; success criteria Focus on Learning, 2015). </a:t>
            </a:r>
          </a:p>
          <a:p>
            <a:pPr defTabSz="594360">
              <a:defRPr sz="3888"/>
            </a:pPr>
          </a:p>
          <a:p>
            <a:pPr defTabSz="594360">
              <a:defRPr sz="3888"/>
            </a:pPr>
            <a:r>
              <a:t>- Success criteria is widely recognised as one of the 4 key elements of AFL, meaning it is a vital component in assessing children’s learning (Understanding the Contemporary Issues in Learning &amp; Teaching, 2014). </a:t>
            </a:r>
          </a:p>
          <a:p>
            <a:pPr defTabSz="594360">
              <a:defRPr sz="3888"/>
            </a:pPr>
          </a:p>
          <a:p>
            <a:pPr defTabSz="594360">
              <a:defRPr sz="3888"/>
            </a:pPr>
            <a:r>
              <a:t>- John Hattie argues that children and their teacher should both have the same knowledge of what is occurring during their learning and what they should be doing to progress through the means of a success criteria. Hattie also argues that it is essential for a child to have a success criteria during a lesson due to many children being unaware of what they are expected to do unless it is clear and in front of them at all times (Hattie, 2010). </a:t>
            </a:r>
          </a:p>
          <a:p>
            <a:pPr defTabSz="594360">
              <a:defRPr sz="3888"/>
            </a:pP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70" name="Success criteria - Benefits and Limitations"/>
          <p:cNvSpPr txBox="1"/>
          <p:nvPr>
            <p:ph type="ctrTitle"/>
          </p:nvPr>
        </p:nvSpPr>
        <p:spPr>
          <a:xfrm>
            <a:off x="844939" y="56895"/>
            <a:ext cx="22694122" cy="1510951"/>
          </a:xfrm>
          <a:prstGeom prst="rect">
            <a:avLst/>
          </a:prstGeom>
        </p:spPr>
        <p:txBody>
          <a:bodyPr/>
          <a:lstStyle>
            <a:lvl1pPr defTabSz="668655">
              <a:defRPr sz="9072"/>
            </a:lvl1pPr>
          </a:lstStyle>
          <a:p>
            <a:pPr/>
            <a:r>
              <a:t>Success criteria - Benefits and Limitations </a:t>
            </a:r>
          </a:p>
        </p:txBody>
      </p:sp>
      <p:sp>
        <p:nvSpPr>
          <p:cNvPr id="171" name="- The Curriculum for Wales proposes that success criteria helps teachers to judge students learning, and also allow for children to be signposted towards a deepening of their knowledge if they use the success criteria correctly (Hwb, 2010).…"/>
          <p:cNvSpPr txBox="1"/>
          <p:nvPr>
            <p:ph type="subTitle" idx="1"/>
          </p:nvPr>
        </p:nvSpPr>
        <p:spPr>
          <a:xfrm>
            <a:off x="336106" y="1938565"/>
            <a:ext cx="23478436" cy="11465907"/>
          </a:xfrm>
          <a:prstGeom prst="rect">
            <a:avLst/>
          </a:prstGeom>
        </p:spPr>
        <p:txBody>
          <a:bodyPr/>
          <a:lstStyle/>
          <a:p>
            <a:pPr defTabSz="627379">
              <a:defRPr sz="4104"/>
            </a:pPr>
            <a:r>
              <a:t>- The Curriculum for Wales proposes that success criteria helps teachers to judge students learning, and also allow for children to be signposted towards a deepening of their knowledge if they use the success criteria correctly (Hwb, 2010). </a:t>
            </a:r>
          </a:p>
          <a:p>
            <a:pPr defTabSz="627379">
              <a:defRPr sz="4104"/>
            </a:pPr>
          </a:p>
          <a:p>
            <a:pPr defTabSz="627379">
              <a:defRPr sz="4104"/>
            </a:pPr>
            <a:r>
              <a:t>- Dylan Wiliam and Siobhan Leahy (2005) recognise that setting clear expectations is one of the 5 key formative assessment strategies of AFL. Wiliam And Leahy argue that this occurs through the means of a success criteria. However, it is argued that success criteria is often unsuccessful for pupils learning advancement due to the language not being written in a child friendly manner (Teach With Mrs T, 2020). </a:t>
            </a:r>
          </a:p>
          <a:p>
            <a:pPr defTabSz="627379">
              <a:defRPr sz="4104"/>
            </a:pPr>
          </a:p>
          <a:p>
            <a:pPr defTabSz="627379">
              <a:defRPr sz="4104"/>
            </a:pPr>
            <a:r>
              <a:t>- The benefits of a success criteria are that it provides pupils with the independence to track their own progress. Using success criteria in lessons motivates pupils to seek success within their work as there is clear and attainable goals set for them.</a:t>
            </a:r>
          </a:p>
          <a:p>
            <a:pPr defTabSz="627379">
              <a:defRPr sz="4104"/>
            </a:pPr>
          </a:p>
          <a:p>
            <a:pPr defTabSz="627379">
              <a:defRPr sz="4104"/>
            </a:pPr>
            <a:r>
              <a:t>- However, the limitations of a success criteria are that it can lead to many pupils focusing too much on the steps of what is needed in their writing rather than letting them explore their creativity freely. It is also argued that success criteria are meaningless to pupils unless they are followed by an exemplar of good work to show pupils what is meant by the success criteria (Fletcher-Wood, 2022).</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73" name="WAGOLL - Live modelling"/>
          <p:cNvSpPr txBox="1"/>
          <p:nvPr>
            <p:ph type="ctrTitle"/>
          </p:nvPr>
        </p:nvSpPr>
        <p:spPr>
          <a:xfrm>
            <a:off x="1967316" y="107529"/>
            <a:ext cx="21247202" cy="1416294"/>
          </a:xfrm>
          <a:prstGeom prst="rect">
            <a:avLst/>
          </a:prstGeom>
        </p:spPr>
        <p:txBody>
          <a:bodyPr/>
          <a:lstStyle>
            <a:lvl1pPr defTabSz="635634">
              <a:defRPr sz="8624"/>
            </a:lvl1pPr>
          </a:lstStyle>
          <a:p>
            <a:pPr/>
            <a:r>
              <a:t>WAGOLL - Live modelling</a:t>
            </a:r>
          </a:p>
        </p:txBody>
      </p:sp>
      <p:sp>
        <p:nvSpPr>
          <p:cNvPr id="174" name="- A WAGOLL is also known as ‘What a good one looks like’. A WAGOLL is used in the learning episode through a live modelling technique in which the teacher must visibly think aloud about what they are writing, making it clear to pupils what they are think"/>
          <p:cNvSpPr txBox="1"/>
          <p:nvPr>
            <p:ph type="subTitle" idx="1"/>
          </p:nvPr>
        </p:nvSpPr>
        <p:spPr>
          <a:xfrm>
            <a:off x="331079" y="1890010"/>
            <a:ext cx="23721842" cy="12855787"/>
          </a:xfrm>
          <a:prstGeom prst="rect">
            <a:avLst/>
          </a:prstGeom>
        </p:spPr>
        <p:txBody>
          <a:bodyPr/>
          <a:lstStyle/>
          <a:p>
            <a:pPr defTabSz="503555">
              <a:defRPr sz="3294"/>
            </a:pPr>
            <a:r>
              <a:t>- A WAGOLL is also known as ‘What a good one looks like’. A WAGOLL is used in the learning episode through a live modelling technique in which the teacher must visibly think aloud about what they are writing, making it clear to pupils what they are thinking of adding to the piece of work before writing it down. </a:t>
            </a:r>
          </a:p>
          <a:p>
            <a:pPr defTabSz="503555">
              <a:defRPr sz="3294"/>
            </a:pPr>
          </a:p>
          <a:p>
            <a:pPr defTabSz="503555">
              <a:defRPr sz="3294"/>
            </a:pPr>
            <a:r>
              <a:t>- Live modelling allows for pupils to acknowledge how a piece of work is formulated and how to change things within their answer to get the best possible outcome for their work. Tom Sherrington states that an important role for teachers is to ensure metacognition is developed within learners by modelling their own thought process when engaging in a task (Harris, 2019).</a:t>
            </a:r>
          </a:p>
          <a:p>
            <a:pPr defTabSz="503555">
              <a:defRPr sz="3294"/>
            </a:pPr>
          </a:p>
          <a:p>
            <a:pPr defTabSz="503555">
              <a:defRPr sz="3294"/>
            </a:pPr>
            <a:r>
              <a:t>- However, a live model can be a disengaging task for pupils if they only sit and watch the process. It can also be a time consuming task when completed within the usual on hour lesson time frame. This factor led to my decision to make the learning episode a 2 hour time frame to ensure children had the time to write their own work and use aspects of the WAGOLL in their writing. </a:t>
            </a:r>
          </a:p>
          <a:p>
            <a:pPr defTabSz="503555">
              <a:defRPr sz="3294"/>
            </a:pPr>
          </a:p>
          <a:p>
            <a:pPr defTabSz="503555">
              <a:defRPr sz="3294"/>
            </a:pPr>
            <a:r>
              <a:t>- John Hattie argues that children should be shown a good example of work to make clear the expectations of them and analyse the key aspects that make it a good piece of work (Hattie, no date). Similar to this concept, D Royce Sadler (1989) argues that children cannot fully understand how to complete a task without being shown an example of the expected end result (Sadler, 1989). With consideration to these points, i decided to use WAGOLL within the learning episode as it progresses learners independent writing skills. </a:t>
            </a:r>
          </a:p>
          <a:p>
            <a:pPr defTabSz="503555">
              <a:defRPr sz="3294"/>
            </a:pPr>
          </a:p>
          <a:p>
            <a:pPr defTabSz="503555">
              <a:defRPr sz="3294"/>
            </a:pPr>
            <a:r>
              <a:t>- Both theorists consider that an example piece of work is not deemed beneficial for children unless they are able to pick out what makes it a good piece of work. I ensured that the children had opportunity within the lesson to criticise the WAGOLL i modelled to them and give points as to what made it a good poem which makes their knowledge of the writing process evident. </a:t>
            </a:r>
          </a:p>
          <a:p>
            <a:pPr defTabSz="503555">
              <a:defRPr sz="3294"/>
            </a:pP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76" name="WAGOLL - Children’s work"/>
          <p:cNvSpPr txBox="1"/>
          <p:nvPr>
            <p:ph type="ctrTitle"/>
          </p:nvPr>
        </p:nvSpPr>
        <p:spPr>
          <a:xfrm>
            <a:off x="1872658" y="188341"/>
            <a:ext cx="20638684" cy="1389248"/>
          </a:xfrm>
          <a:prstGeom prst="rect">
            <a:avLst/>
          </a:prstGeom>
        </p:spPr>
        <p:txBody>
          <a:bodyPr/>
          <a:lstStyle>
            <a:lvl1pPr defTabSz="627379">
              <a:defRPr sz="8512"/>
            </a:lvl1pPr>
          </a:lstStyle>
          <a:p>
            <a:pPr/>
            <a:r>
              <a:t>WAGOLL - Children’s work</a:t>
            </a:r>
          </a:p>
        </p:txBody>
      </p:sp>
      <p:sp>
        <p:nvSpPr>
          <p:cNvPr id="177" name="- Sadler (1989) additionally argues that it is more beneficial for children to be shown a good example of work when it is generated from their own personal pieces of work (A Guide to Assessment at York St John University, 2024).…"/>
          <p:cNvSpPr txBox="1"/>
          <p:nvPr>
            <p:ph type="subTitle" idx="1"/>
          </p:nvPr>
        </p:nvSpPr>
        <p:spPr>
          <a:xfrm>
            <a:off x="385168" y="1569206"/>
            <a:ext cx="23613664" cy="12149818"/>
          </a:xfrm>
          <a:prstGeom prst="rect">
            <a:avLst/>
          </a:prstGeom>
        </p:spPr>
        <p:txBody>
          <a:bodyPr/>
          <a:lstStyle/>
          <a:p>
            <a:pPr defTabSz="602615">
              <a:defRPr sz="3942"/>
            </a:pPr>
            <a:r>
              <a:t>- Sadler (1989) additionally argues that it is more beneficial for children to be shown a good example of work when it is generated from their own personal pieces of work (A Guide to Assessment at York St John University, 2024).</a:t>
            </a:r>
          </a:p>
          <a:p>
            <a:pPr defTabSz="602615">
              <a:defRPr sz="3942"/>
            </a:pPr>
          </a:p>
          <a:p>
            <a:pPr defTabSz="602615">
              <a:defRPr sz="3942"/>
            </a:pPr>
            <a:r>
              <a:t>- I implemented this method into the lesson by allowing every child in the class to pick out a line from their poem that they believe to be their best piece of work. A WAGOLL poem is then created from the children's work once all the chosen lines have been merged together. The poem is then displayed on the wall in the class for the children to refer to and use for help when necessary. </a:t>
            </a:r>
          </a:p>
          <a:p>
            <a:pPr defTabSz="602615">
              <a:defRPr sz="3942"/>
            </a:pPr>
          </a:p>
          <a:p>
            <a:pPr defTabSz="602615">
              <a:defRPr sz="3942"/>
            </a:pPr>
            <a:r>
              <a:t>- Although this AFL strategy will not outright help them for the lesson they are currently completing, it will help them for future poetry lessons. </a:t>
            </a:r>
          </a:p>
          <a:p>
            <a:pPr defTabSz="602615">
              <a:defRPr sz="3942"/>
            </a:pPr>
          </a:p>
          <a:p>
            <a:pPr defTabSz="602615">
              <a:defRPr sz="3942"/>
            </a:pPr>
            <a:r>
              <a:t>- The benefits of a WAGOLL include that it gives pupils something to strive toward and can also inspire them within their own writing. A WAGOLL benefits learners by setting clear expectations and allows them to understand the attributes of good writing (Main, 2022).</a:t>
            </a:r>
          </a:p>
          <a:p>
            <a:pPr defTabSz="602615">
              <a:defRPr sz="3942"/>
            </a:pPr>
          </a:p>
          <a:p>
            <a:pPr defTabSz="602615">
              <a:defRPr sz="3942"/>
            </a:pPr>
            <a:r>
              <a:t>- However, a WAGOLL can be difficult to differentiate and ensure it is not too advanced for lower ability pupils to follow along with while also ensuring it is not too similar to how MAT pupils may already be writing and is pushing them toward even better writing. </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79" name="Conclusion"/>
          <p:cNvSpPr txBox="1"/>
          <p:nvPr>
            <p:ph type="ctrTitle"/>
          </p:nvPr>
        </p:nvSpPr>
        <p:spPr>
          <a:xfrm>
            <a:off x="1778000" y="-2814175"/>
            <a:ext cx="20828000" cy="4648201"/>
          </a:xfrm>
          <a:prstGeom prst="rect">
            <a:avLst/>
          </a:prstGeom>
        </p:spPr>
        <p:txBody>
          <a:bodyPr/>
          <a:lstStyle/>
          <a:p>
            <a:pPr/>
            <a:r>
              <a:t>Conclusion </a:t>
            </a:r>
          </a:p>
        </p:txBody>
      </p:sp>
      <p:sp>
        <p:nvSpPr>
          <p:cNvPr id="180" name="- To conclude, AFL is a beneficial method to use within practice as it provides insight into learners progression and allows for teaching methods to be adapted to meet learner needs. I intend to continue implementing AFL strategies into my practice to en"/>
          <p:cNvSpPr txBox="1"/>
          <p:nvPr>
            <p:ph type="subTitle" idx="1"/>
          </p:nvPr>
        </p:nvSpPr>
        <p:spPr>
          <a:xfrm>
            <a:off x="254361" y="1999458"/>
            <a:ext cx="23775933" cy="11329883"/>
          </a:xfrm>
          <a:prstGeom prst="rect">
            <a:avLst/>
          </a:prstGeom>
        </p:spPr>
        <p:txBody>
          <a:bodyPr/>
          <a:lstStyle/>
          <a:p>
            <a:pPr defTabSz="709930">
              <a:defRPr sz="4644"/>
            </a:pPr>
            <a:r>
              <a:t>- To conclude, AFL is a beneficial method to use within practice as it provides insight into learners progression and allows for teaching methods to be adapted to meet learner needs. I intend to continue implementing AFL strategies into my practice to ensure pupils are provided with the best possible learning environment which aids their progression. </a:t>
            </a:r>
          </a:p>
          <a:p>
            <a:pPr defTabSz="709930">
              <a:defRPr sz="4644"/>
            </a:pPr>
          </a:p>
          <a:p>
            <a:pPr defTabSz="709930">
              <a:defRPr sz="4644"/>
            </a:pPr>
            <a:r>
              <a:t>- Within this assessment, i have discovered that there are a number of AFL strategies that can be used within the classroom and also discovered that teachers can create and adapt their own AFL strategies. I intend to further research AFL strategies to use in the classroom to improve my practice for future learners.</a:t>
            </a:r>
          </a:p>
          <a:p>
            <a:pPr defTabSz="709930">
              <a:defRPr sz="4644"/>
            </a:pPr>
          </a:p>
          <a:p>
            <a:pPr defTabSz="709930">
              <a:defRPr sz="4644"/>
            </a:pPr>
            <a:r>
              <a:t>-  I also plan to discover more information about The Curriculum for Wales (2015) ideas and concepts that link to AFL strategies. I would like to use peer-assessment strategies within the classroom to gain an understanding of how this approach benefits learners and to what extent it improves their personal progression. If the lesson was taught again, i believe it would be beneficial to use a self or peer assessment at the end of the lesson for the children to evaluate their progress. </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82" name="Reference list"/>
          <p:cNvSpPr txBox="1"/>
          <p:nvPr>
            <p:ph type="ctrTitle"/>
          </p:nvPr>
        </p:nvSpPr>
        <p:spPr>
          <a:xfrm>
            <a:off x="1778000" y="-2934241"/>
            <a:ext cx="20828000" cy="4648201"/>
          </a:xfrm>
          <a:prstGeom prst="rect">
            <a:avLst/>
          </a:prstGeom>
        </p:spPr>
        <p:txBody>
          <a:bodyPr/>
          <a:lstStyle/>
          <a:p>
            <a:pPr/>
            <a:r>
              <a:t>Reference list </a:t>
            </a:r>
          </a:p>
        </p:txBody>
      </p:sp>
      <p:sp>
        <p:nvSpPr>
          <p:cNvPr id="183" name="A Guide to Assessment at York St John University. (2024). Feedback - Key Theories and Concepts - A Guide to Assessment at York St John University. Available at: https://blog.yorksj.ac.uk/assessment/feedback-key-theories-and-concepts/ (Accessed: 12 Januar"/>
          <p:cNvSpPr txBox="1"/>
          <p:nvPr>
            <p:ph type="subTitle" idx="1"/>
          </p:nvPr>
        </p:nvSpPr>
        <p:spPr>
          <a:xfrm>
            <a:off x="245275" y="1560205"/>
            <a:ext cx="23893450" cy="12260227"/>
          </a:xfrm>
          <a:prstGeom prst="rect">
            <a:avLst/>
          </a:prstGeom>
        </p:spPr>
        <p:txBody>
          <a:bodyPr/>
          <a:lstStyle/>
          <a:p>
            <a:pPr algn="l" defTabSz="429768">
              <a:spcBef>
                <a:spcPts val="1500"/>
              </a:spcBef>
              <a:defRPr sz="2820">
                <a:latin typeface="Times New Roman"/>
                <a:ea typeface="Times New Roman"/>
                <a:cs typeface="Times New Roman"/>
                <a:sym typeface="Times New Roman"/>
              </a:defRPr>
            </a:pPr>
            <a:r>
              <a:t>A Guide to Assessment at York St John University. (2024). </a:t>
            </a:r>
            <a:r>
              <a:rPr i="1"/>
              <a:t>Feedback - Key Theories and Concepts - A Guide to Assessment at York St John University</a:t>
            </a:r>
            <a:r>
              <a:t>. Available at: </a:t>
            </a:r>
            <a:r>
              <a:rPr u="sng">
                <a:hlinkClick r:id="rId3" invalidUrl="" action="" tgtFrame="" tooltip="" history="1" highlightClick="0" endSnd="0"/>
              </a:rPr>
              <a:t>https://blog.yorksj.ac.uk/assessment/feedback-key-theories-and-concepts/</a:t>
            </a:r>
            <a:r>
              <a:t> (Accessed: 12 January 2025). </a:t>
            </a:r>
          </a:p>
          <a:p>
            <a:pPr algn="l" defTabSz="429768">
              <a:spcBef>
                <a:spcPts val="1500"/>
              </a:spcBef>
              <a:defRPr sz="2820">
                <a:latin typeface="Times New Roman"/>
                <a:ea typeface="Times New Roman"/>
                <a:cs typeface="Times New Roman"/>
                <a:sym typeface="Times New Roman"/>
              </a:defRPr>
            </a:pPr>
          </a:p>
          <a:p>
            <a:pPr algn="l" defTabSz="429768">
              <a:spcBef>
                <a:spcPts val="1500"/>
              </a:spcBef>
              <a:defRPr sz="2820">
                <a:latin typeface="Times New Roman"/>
                <a:ea typeface="Times New Roman"/>
                <a:cs typeface="Times New Roman"/>
                <a:sym typeface="Times New Roman"/>
              </a:defRPr>
            </a:pPr>
            <a:r>
              <a:t>Cambridge Assessment International Education (2011a). </a:t>
            </a:r>
            <a:r>
              <a:rPr i="1"/>
              <a:t>Getting Started with Assessment for Learning</a:t>
            </a:r>
            <a:r>
              <a:t>. Cambridge-community.org.uk. Available at: </a:t>
            </a:r>
            <a:r>
              <a:rPr u="sng">
                <a:hlinkClick r:id="rId4" invalidUrl="" action="" tgtFrame="" tooltip="" history="1" highlightClick="0" endSnd="0"/>
              </a:rPr>
              <a:t>https://cambridge-community.org.uk/professional-development/gswafl/index.html</a:t>
            </a:r>
            <a:r>
              <a:t> (Accessed: 12 January 2025). </a:t>
            </a:r>
          </a:p>
          <a:p>
            <a:pPr algn="l" defTabSz="429768">
              <a:spcBef>
                <a:spcPts val="1500"/>
              </a:spcBef>
              <a:defRPr sz="2820">
                <a:latin typeface="Times New Roman"/>
                <a:ea typeface="Times New Roman"/>
                <a:cs typeface="Times New Roman"/>
                <a:sym typeface="Times New Roman"/>
              </a:defRPr>
            </a:pPr>
          </a:p>
          <a:p>
            <a:pPr marL="450659" indent="-450659" algn="l" defTabSz="429768">
              <a:spcBef>
                <a:spcPts val="1100"/>
              </a:spcBef>
              <a:defRPr sz="2820">
                <a:latin typeface="Times New Roman"/>
                <a:ea typeface="Times New Roman"/>
                <a:cs typeface="Times New Roman"/>
                <a:sym typeface="Times New Roman"/>
              </a:defRPr>
            </a:pPr>
            <a:r>
              <a:t>Chand , S. and Pillay, K. (2024) </a:t>
            </a:r>
            <a:r>
              <a:rPr i="1"/>
              <a:t>Understanding the fundamental differences between formative and summative assessment</a:t>
            </a:r>
            <a:r>
              <a:t>, </a:t>
            </a:r>
            <a:r>
              <a:rPr i="1"/>
              <a:t>Research Gate </a:t>
            </a:r>
            <a:r>
              <a:t>. Available at: </a:t>
            </a:r>
            <a:r>
              <a:rPr u="sng">
                <a:hlinkClick r:id="rId5" invalidUrl="" action="" tgtFrame="" tooltip="" history="1" highlightClick="0" endSnd="0"/>
              </a:rPr>
              <a:t>https://www.researchgate.net/publication/378343193_Understanding_the_fundamental_differences_between_formative_and_summative_assessment</a:t>
            </a:r>
            <a:r>
              <a:t> (Accessed: 11 January 2025). </a:t>
            </a:r>
          </a:p>
          <a:p>
            <a:pPr marL="450659" indent="-450659" algn="l" defTabSz="429768">
              <a:spcBef>
                <a:spcPts val="1100"/>
              </a:spcBef>
              <a:defRPr sz="2820">
                <a:latin typeface="Times New Roman"/>
                <a:ea typeface="Times New Roman"/>
                <a:cs typeface="Times New Roman"/>
                <a:sym typeface="Times New Roman"/>
              </a:defRPr>
            </a:pPr>
          </a:p>
          <a:p>
            <a:pPr algn="l" defTabSz="429768">
              <a:spcBef>
                <a:spcPts val="1500"/>
              </a:spcBef>
              <a:defRPr sz="1504">
                <a:latin typeface="Times New Roman"/>
                <a:ea typeface="Times New Roman"/>
                <a:cs typeface="Times New Roman"/>
                <a:sym typeface="Times New Roman"/>
              </a:defRPr>
            </a:pPr>
            <a:r>
              <a:rPr sz="2820"/>
              <a:t>De Vries, J.A., Dimosthenous, A., Schildkamp, K. and Visscher, A.J. (2022). The impact on student achievement of an assessment for learning teacher professional development program. </a:t>
            </a:r>
            <a:r>
              <a:rPr i="1" sz="2820"/>
              <a:t>Studies in Educational Evaluation, </a:t>
            </a:r>
            <a:r>
              <a:rPr sz="2820"/>
              <a:t>Science Direct. Available at :</a:t>
            </a:r>
            <a:r>
              <a:rPr sz="2820" u="sng">
                <a:hlinkClick r:id="rId6" invalidUrl="" action="" tgtFrame="" tooltip="" history="1" highlightClick="0" endSnd="0"/>
              </a:rPr>
              <a:t>https://doi.org/10.1016/j.stueduc.2022.101184.\</a:t>
            </a:r>
            <a:r>
              <a:t>  </a:t>
            </a:r>
            <a:r>
              <a:rPr sz="2820"/>
              <a:t>(Accessed: 14 January 2025). </a:t>
            </a:r>
            <a:endParaRPr sz="2820"/>
          </a:p>
          <a:p>
            <a:pPr algn="l" defTabSz="429768">
              <a:spcBef>
                <a:spcPts val="1500"/>
              </a:spcBef>
              <a:defRPr sz="1504">
                <a:latin typeface="Times New Roman"/>
                <a:ea typeface="Times New Roman"/>
                <a:cs typeface="Times New Roman"/>
                <a:sym typeface="Times New Roman"/>
              </a:defRPr>
            </a:pPr>
          </a:p>
          <a:p>
            <a:pPr algn="l" defTabSz="429768">
              <a:spcBef>
                <a:spcPts val="1500"/>
              </a:spcBef>
              <a:defRPr sz="2820">
                <a:latin typeface="Times New Roman"/>
                <a:ea typeface="Times New Roman"/>
                <a:cs typeface="Times New Roman"/>
                <a:sym typeface="Times New Roman"/>
              </a:defRPr>
            </a:pPr>
            <a:r>
              <a:t>Didau, D. (2014). </a:t>
            </a:r>
            <a:r>
              <a:rPr i="1"/>
              <a:t>Why AfL might be wrong, and what to do about it</a:t>
            </a:r>
            <a:r>
              <a:t>. Available at: </a:t>
            </a:r>
            <a:r>
              <a:rPr u="sng">
                <a:hlinkClick r:id="rId7" invalidUrl="" action="" tgtFrame="" tooltip="" history="1" highlightClick="0" endSnd="0"/>
              </a:rPr>
              <a:t>https://learningspy.co.uk/myths/afl-might-wrong/</a:t>
            </a:r>
            <a:r>
              <a:t> (Accessed: 12 January 2025). </a:t>
            </a:r>
          </a:p>
          <a:p>
            <a:pPr algn="l" defTabSz="429768">
              <a:spcBef>
                <a:spcPts val="1500"/>
              </a:spcBef>
              <a:defRPr sz="2820">
                <a:latin typeface="Times New Roman"/>
                <a:ea typeface="Times New Roman"/>
                <a:cs typeface="Times New Roman"/>
                <a:sym typeface="Times New Roman"/>
              </a:defRPr>
            </a:pPr>
          </a:p>
          <a:p>
            <a:pPr algn="l" defTabSz="429768">
              <a:spcBef>
                <a:spcPts val="1500"/>
              </a:spcBef>
              <a:defRPr i="1" sz="2820">
                <a:latin typeface="Times New Roman"/>
                <a:ea typeface="Times New Roman"/>
                <a:cs typeface="Times New Roman"/>
                <a:sym typeface="Times New Roman"/>
              </a:defRPr>
            </a:pPr>
            <a:r>
              <a:rPr i="0"/>
              <a:t>Duncan, A. and Dunn, W. (1988). </a:t>
            </a:r>
            <a:r>
              <a:t>What primary teachers should know about assessment</a:t>
            </a:r>
            <a:r>
              <a:rPr i="0"/>
              <a:t>. London: Hodder And Stoughton. (Accessed: 11 January 2025). </a:t>
            </a:r>
            <a:endParaRPr i="0"/>
          </a:p>
          <a:p>
            <a:pPr algn="l" defTabSz="429768">
              <a:spcBef>
                <a:spcPts val="1500"/>
              </a:spcBef>
              <a:defRPr i="1" sz="1504">
                <a:latin typeface="Times New Roman"/>
                <a:ea typeface="Times New Roman"/>
                <a:cs typeface="Times New Roman"/>
                <a:sym typeface="Times New Roman"/>
              </a:defRPr>
            </a:pPr>
          </a:p>
          <a:p>
            <a:pPr marL="450659" indent="-450659" algn="l" defTabSz="429768">
              <a:spcBef>
                <a:spcPts val="1100"/>
              </a:spcBef>
              <a:defRPr sz="2820">
                <a:latin typeface="Times New Roman"/>
                <a:ea typeface="Times New Roman"/>
                <a:cs typeface="Times New Roman"/>
                <a:sym typeface="Times New Roman"/>
              </a:defRPr>
            </a:pPr>
            <a:r>
              <a:t>Fletcher-Wood, H. (2022) </a:t>
            </a:r>
            <a:r>
              <a:rPr i="1"/>
              <a:t>Showing what success looks like: The magic of models</a:t>
            </a:r>
            <a:r>
              <a:t>, </a:t>
            </a:r>
            <a:r>
              <a:rPr i="1"/>
              <a:t>Improving Teaching</a:t>
            </a:r>
            <a:r>
              <a:t>. Available at: </a:t>
            </a:r>
            <a:r>
              <a:rPr u="sng">
                <a:hlinkClick r:id="rId8" invalidUrl="" action="" tgtFrame="" tooltip="" history="1" highlightClick="0" endSnd="0"/>
              </a:rPr>
              <a:t>https://improvingteaching.co.uk/2018/09/02/showing-what-success-looks-like-the-magic-of-models/</a:t>
            </a:r>
            <a:r>
              <a:t> (Accessed: 12 January 2025). </a:t>
            </a:r>
          </a:p>
          <a:p>
            <a:pPr marL="450659" indent="-450659" algn="l" defTabSz="429768">
              <a:spcBef>
                <a:spcPts val="1100"/>
              </a:spcBef>
              <a:defRPr sz="2820">
                <a:latin typeface="Times New Roman"/>
                <a:ea typeface="Times New Roman"/>
                <a:cs typeface="Times New Roman"/>
                <a:sym typeface="Times New Roman"/>
              </a:defRPr>
            </a:pPr>
          </a:p>
          <a:p>
            <a:pPr marL="450659" indent="-450659" algn="l" defTabSz="429768">
              <a:spcBef>
                <a:spcPts val="1100"/>
              </a:spcBef>
              <a:defRPr sz="1128">
                <a:latin typeface="Times New Roman"/>
                <a:ea typeface="Times New Roman"/>
                <a:cs typeface="Times New Roman"/>
                <a:sym typeface="Times New Roman"/>
              </a:defRPr>
            </a:pPr>
            <a:r>
              <a:rPr sz="2820"/>
              <a:t>Harris , L. (2019) </a:t>
            </a:r>
            <a:r>
              <a:rPr i="1" sz="2820"/>
              <a:t>Why I don’t always agree with 94% of teachers about live modelling.</a:t>
            </a:r>
            <a:r>
              <a:rPr sz="2820"/>
              <a:t>, </a:t>
            </a:r>
            <a:r>
              <a:rPr i="1" sz="2820"/>
              <a:t>Talking about Teaching</a:t>
            </a:r>
            <a:r>
              <a:rPr sz="2820"/>
              <a:t>. Available at: </a:t>
            </a:r>
            <a:r>
              <a:rPr sz="2820" u="sng">
                <a:hlinkClick r:id="rId9" invalidUrl="" action="" tgtFrame="" tooltip="" history="1" highlightClick="0" endSnd="0"/>
              </a:rPr>
              <a:t>https://mrslhteach.wordpress.com/2019/08/17/why-i-dont-always-agree-with-94-of-teachers-about-live-modelling/</a:t>
            </a:r>
            <a:r>
              <a:rPr sz="2820"/>
              <a:t> (Accessed: 13 January 2025). </a:t>
            </a:r>
            <a:endParaRPr sz="2820"/>
          </a:p>
          <a:p>
            <a:pPr marL="450659" indent="-450659" algn="l" defTabSz="429768">
              <a:spcBef>
                <a:spcPts val="1100"/>
              </a:spcBef>
              <a:defRPr sz="1128">
                <a:latin typeface="Times New Roman"/>
                <a:ea typeface="Times New Roman"/>
                <a:cs typeface="Times New Roman"/>
                <a:sym typeface="Times New Roman"/>
              </a:defRPr>
            </a:pPr>
            <a:endParaRPr sz="2820"/>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85" name="Reference list"/>
          <p:cNvSpPr txBox="1"/>
          <p:nvPr>
            <p:ph type="ctrTitle"/>
          </p:nvPr>
        </p:nvSpPr>
        <p:spPr>
          <a:xfrm>
            <a:off x="1778000" y="-2971979"/>
            <a:ext cx="20828000" cy="4648201"/>
          </a:xfrm>
          <a:prstGeom prst="rect">
            <a:avLst/>
          </a:prstGeom>
        </p:spPr>
        <p:txBody>
          <a:bodyPr/>
          <a:lstStyle/>
          <a:p>
            <a:pPr/>
            <a:r>
              <a:t>Reference list </a:t>
            </a:r>
          </a:p>
        </p:txBody>
      </p:sp>
      <p:sp>
        <p:nvSpPr>
          <p:cNvPr id="186" name="Hattie, J. (2010). John Hattie: Learning intentions and success criteria | STEM. [online] Stem.org.uk. Available at: https://www.stem.org.uk/resources/elibrary/resource/273227/john-hattie-learning-intentions-and-success-criteria (Accessed: 13 January 202"/>
          <p:cNvSpPr txBox="1"/>
          <p:nvPr>
            <p:ph type="subTitle" idx="1"/>
          </p:nvPr>
        </p:nvSpPr>
        <p:spPr>
          <a:xfrm>
            <a:off x="586574" y="1595842"/>
            <a:ext cx="23210852" cy="16342245"/>
          </a:xfrm>
          <a:prstGeom prst="rect">
            <a:avLst/>
          </a:prstGeom>
        </p:spPr>
        <p:txBody>
          <a:bodyPr/>
          <a:lstStyle/>
          <a:p>
            <a:pPr algn="l" defTabSz="411479">
              <a:spcBef>
                <a:spcPts val="1400"/>
              </a:spcBef>
              <a:defRPr sz="2700">
                <a:latin typeface="Times New Roman"/>
                <a:ea typeface="Times New Roman"/>
                <a:cs typeface="Times New Roman"/>
                <a:sym typeface="Times New Roman"/>
              </a:defRPr>
            </a:pPr>
            <a:r>
              <a:t> Hattie, J. (2010). </a:t>
            </a:r>
            <a:r>
              <a:rPr i="1"/>
              <a:t>John Hattie: Learning intentions and success criteria | STEM</a:t>
            </a:r>
            <a:r>
              <a:t>. [online] Stem.org.uk. Available at: </a:t>
            </a:r>
            <a:r>
              <a:rPr u="sng">
                <a:hlinkClick r:id="rId3" invalidUrl="" action="" tgtFrame="" tooltip="" history="1" highlightClick="0" endSnd="0"/>
              </a:rPr>
              <a:t>https://www.stem.org.uk/resources/elibrary/resource/273227/john-hattie-learning-intentions-and-success-criteria</a:t>
            </a:r>
            <a:r>
              <a:t> (Accessed: 13 January 2024). </a:t>
            </a:r>
          </a:p>
          <a:p>
            <a:pPr algn="l" defTabSz="411479">
              <a:spcBef>
                <a:spcPts val="1400"/>
              </a:spcBef>
              <a:defRPr sz="2700">
                <a:latin typeface="Times New Roman"/>
                <a:ea typeface="Times New Roman"/>
                <a:cs typeface="Times New Roman"/>
                <a:sym typeface="Times New Roman"/>
              </a:defRPr>
            </a:pPr>
          </a:p>
          <a:p>
            <a:pPr marL="431482" indent="-431482" algn="l" defTabSz="411479">
              <a:spcBef>
                <a:spcPts val="1000"/>
              </a:spcBef>
              <a:defRPr sz="2700">
                <a:latin typeface="Times New Roman"/>
                <a:ea typeface="Times New Roman"/>
                <a:cs typeface="Times New Roman"/>
                <a:sym typeface="Times New Roman"/>
              </a:defRPr>
            </a:pPr>
            <a:r>
              <a:t>Hattie, J. (no date) </a:t>
            </a:r>
            <a:r>
              <a:rPr i="1"/>
              <a:t>Summary of visible learning for teachers </a:t>
            </a:r>
            <a:r>
              <a:t>. Available at: </a:t>
            </a:r>
            <a:r>
              <a:rPr u="sng">
                <a:hlinkClick r:id="rId4" invalidUrl="" action="" tgtFrame="" tooltip="" history="1" highlightClick="0" endSnd="0"/>
              </a:rPr>
              <a:t>https://www.creatingrounds.com/uploads/9/6/2/4/96240662/visible_learning_for_teachers_summary_2.pdf</a:t>
            </a:r>
            <a:r>
              <a:t> (Accessed: 13 January 2025). </a:t>
            </a:r>
          </a:p>
          <a:p>
            <a:pPr marL="431482" indent="-431482" algn="l" defTabSz="411479">
              <a:spcBef>
                <a:spcPts val="1000"/>
              </a:spcBef>
              <a:defRPr sz="2700">
                <a:latin typeface="Times New Roman"/>
                <a:ea typeface="Times New Roman"/>
                <a:cs typeface="Times New Roman"/>
                <a:sym typeface="Times New Roman"/>
              </a:defRPr>
            </a:pPr>
          </a:p>
          <a:p>
            <a:pPr algn="l" defTabSz="411479">
              <a:spcBef>
                <a:spcPts val="1400"/>
              </a:spcBef>
              <a:defRPr sz="2700">
                <a:latin typeface="Times New Roman"/>
                <a:ea typeface="Times New Roman"/>
                <a:cs typeface="Times New Roman"/>
                <a:sym typeface="Times New Roman"/>
              </a:defRPr>
            </a:pPr>
            <a:r>
              <a:t>Hawthorne, H. (2022). </a:t>
            </a:r>
            <a:r>
              <a:rPr i="1"/>
              <a:t>What is Assessment for Learning? | Types, Benefits &amp; Strategies, High Speed Training</a:t>
            </a:r>
            <a:r>
              <a:t>. Available at: </a:t>
            </a:r>
            <a:r>
              <a:rPr u="sng">
                <a:hlinkClick r:id="rId5" invalidUrl="" action="" tgtFrame="" tooltip="" history="1" highlightClick="0" endSnd="0"/>
              </a:rPr>
              <a:t>https://www.highspeedtraining.co.uk/hub/how-to-use-assessment-for-learning-in-schools/</a:t>
            </a:r>
            <a:r>
              <a:t> (Accessed: 13 January 2025). </a:t>
            </a:r>
          </a:p>
          <a:p>
            <a:pPr algn="l" defTabSz="411479">
              <a:spcBef>
                <a:spcPts val="1400"/>
              </a:spcBef>
              <a:defRPr sz="2700">
                <a:latin typeface="Times New Roman"/>
                <a:ea typeface="Times New Roman"/>
                <a:cs typeface="Times New Roman"/>
                <a:sym typeface="Times New Roman"/>
              </a:defRPr>
            </a:pPr>
          </a:p>
          <a:p>
            <a:pPr algn="l" defTabSz="411479">
              <a:spcBef>
                <a:spcPts val="1400"/>
              </a:spcBef>
              <a:defRPr i="1" sz="2700">
                <a:latin typeface="Times New Roman"/>
                <a:ea typeface="Times New Roman"/>
                <a:cs typeface="Times New Roman"/>
                <a:sym typeface="Times New Roman"/>
              </a:defRPr>
            </a:pPr>
            <a:r>
              <a:rPr i="0"/>
              <a:t>Headington, R. (2003). </a:t>
            </a:r>
            <a:r>
              <a:t>Monitoring, assessment, recording, reporting and accountability : 2nd edition.</a:t>
            </a:r>
            <a:r>
              <a:rPr i="0"/>
              <a:t> London: David Fulton Publishers. (Accessed: 11 January 2025). </a:t>
            </a:r>
          </a:p>
          <a:p>
            <a:pPr algn="l" defTabSz="411479">
              <a:spcBef>
                <a:spcPts val="1400"/>
              </a:spcBef>
              <a:defRPr sz="2700">
                <a:latin typeface="Times New Roman"/>
                <a:ea typeface="Times New Roman"/>
                <a:cs typeface="Times New Roman"/>
                <a:sym typeface="Times New Roman"/>
              </a:defRPr>
            </a:pPr>
          </a:p>
          <a:p>
            <a:pPr algn="l" defTabSz="411479">
              <a:spcBef>
                <a:spcPts val="1400"/>
              </a:spcBef>
              <a:defRPr i="1" sz="2700">
                <a:latin typeface="Times New Roman"/>
                <a:ea typeface="Times New Roman"/>
                <a:cs typeface="Times New Roman"/>
                <a:sym typeface="Times New Roman"/>
              </a:defRPr>
            </a:pPr>
            <a:r>
              <a:rPr i="0"/>
              <a:t>James, M. (1998). </a:t>
            </a:r>
            <a:r>
              <a:t>Using assessment for school improvement</a:t>
            </a:r>
            <a:r>
              <a:rPr i="0"/>
              <a:t>. Oxford: Heinemann Educational. (Accessed: 12 January 2025). </a:t>
            </a:r>
            <a:endParaRPr i="0"/>
          </a:p>
          <a:p>
            <a:pPr marL="431482" indent="-431482" algn="l" defTabSz="411479">
              <a:spcBef>
                <a:spcPts val="1000"/>
              </a:spcBef>
              <a:defRPr sz="2700">
                <a:latin typeface="Times New Roman"/>
                <a:ea typeface="Times New Roman"/>
                <a:cs typeface="Times New Roman"/>
                <a:sym typeface="Times New Roman"/>
              </a:defRPr>
            </a:pPr>
          </a:p>
          <a:p>
            <a:pPr marL="431482" indent="-431482" algn="l" defTabSz="411479">
              <a:spcBef>
                <a:spcPts val="1000"/>
              </a:spcBef>
              <a:defRPr sz="2700">
                <a:latin typeface="Times New Roman"/>
                <a:ea typeface="Times New Roman"/>
                <a:cs typeface="Times New Roman"/>
                <a:sym typeface="Times New Roman"/>
              </a:defRPr>
            </a:pPr>
            <a:r>
              <a:t>Johnson, E. (2024) </a:t>
            </a:r>
            <a:r>
              <a:rPr i="1"/>
              <a:t>25 assessment for learning examples to use with your students today</a:t>
            </a:r>
            <a:r>
              <a:t>, </a:t>
            </a:r>
            <a:r>
              <a:rPr i="1"/>
              <a:t>Third Space Learning</a:t>
            </a:r>
            <a:r>
              <a:t>. Available at: </a:t>
            </a:r>
            <a:r>
              <a:rPr u="sng">
                <a:hlinkClick r:id="rId6" invalidUrl="" action="" tgtFrame="" tooltip="" history="1" highlightClick="0" endSnd="0"/>
              </a:rPr>
              <a:t>https://thirdspacelearning.com/blog/assessment-for-learning-examples/#:~:text=FAQs%20on%20assessment%20for%20learning%20examples,-What%20is%20AfL&amp;text=AfL%20is%20the%20strategic%20use,teachers%20can%20adjust%20their%20instruction</a:t>
            </a:r>
            <a:r>
              <a:t> (Accessed: 11 January 2025). </a:t>
            </a:r>
          </a:p>
          <a:p>
            <a:pPr algn="l" defTabSz="411479">
              <a:spcBef>
                <a:spcPts val="1400"/>
              </a:spcBef>
              <a:defRPr sz="2700">
                <a:latin typeface="Times New Roman"/>
                <a:ea typeface="Times New Roman"/>
                <a:cs typeface="Times New Roman"/>
                <a:sym typeface="Times New Roman"/>
              </a:defRPr>
            </a:pPr>
          </a:p>
          <a:p>
            <a:pPr algn="l" defTabSz="411479">
              <a:spcBef>
                <a:spcPts val="1400"/>
              </a:spcBef>
              <a:defRPr sz="2700">
                <a:latin typeface="Times New Roman"/>
                <a:ea typeface="Times New Roman"/>
                <a:cs typeface="Times New Roman"/>
                <a:sym typeface="Times New Roman"/>
              </a:defRPr>
            </a:pPr>
            <a:r>
              <a:rPr i="1"/>
              <a:t>Languages, Literacy and Communication: Statements of what matters </a:t>
            </a:r>
            <a:r>
              <a:t>(2015) </a:t>
            </a:r>
            <a:r>
              <a:rPr i="1"/>
              <a:t>Hwb, </a:t>
            </a:r>
            <a:r>
              <a:t>Welsh Government. Available at: </a:t>
            </a:r>
            <a:r>
              <a:rPr u="sng">
                <a:hlinkClick r:id="rId7" invalidUrl="" action="" tgtFrame="" tooltip="" history="1" highlightClick="0" endSnd="0"/>
              </a:rPr>
              <a:t>https://hwb.gov.wales/curriculum-for-wales/languages-literacy-and-communication/statements-of-what-matters</a:t>
            </a:r>
            <a:r>
              <a:t> (Accessed: 12 January 2025). </a:t>
            </a:r>
          </a:p>
          <a:p>
            <a:pPr algn="l" defTabSz="411479">
              <a:spcBef>
                <a:spcPts val="1400"/>
              </a:spcBef>
              <a:defRPr sz="2700">
                <a:latin typeface="Times New Roman"/>
                <a:ea typeface="Times New Roman"/>
                <a:cs typeface="Times New Roman"/>
                <a:sym typeface="Times New Roman"/>
              </a:defRPr>
            </a:pPr>
          </a:p>
          <a:p>
            <a:pPr algn="l" defTabSz="411479">
              <a:spcBef>
                <a:spcPts val="1400"/>
              </a:spcBef>
              <a:defRPr sz="2700">
                <a:latin typeface="Times New Roman"/>
                <a:ea typeface="Times New Roman"/>
                <a:cs typeface="Times New Roman"/>
                <a:sym typeface="Times New Roman"/>
              </a:defRPr>
            </a:pPr>
            <a:r>
              <a:t>Learning intentions &amp; success criteria Focus on Learning. (2015).  NCCA. Available at: </a:t>
            </a:r>
            <a:r>
              <a:rPr u="sng">
                <a:hlinkClick r:id="rId8" invalidUrl="" action="" tgtFrame="" tooltip="" history="1" highlightClick="0" endSnd="0"/>
              </a:rPr>
              <a:t>https://ncca.ie/media/1927/assessment-workshop-1_en.pdf</a:t>
            </a:r>
            <a:r>
              <a:t> (Accessed: 12 January 2025). </a:t>
            </a:r>
          </a:p>
          <a:p>
            <a:pPr algn="l" defTabSz="411479">
              <a:spcBef>
                <a:spcPts val="1400"/>
              </a:spcBef>
              <a:defRPr sz="2700">
                <a:latin typeface="Times New Roman"/>
                <a:ea typeface="Times New Roman"/>
                <a:cs typeface="Times New Roman"/>
                <a:sym typeface="Times New Roman"/>
              </a:defRPr>
            </a:pPr>
          </a:p>
          <a:p>
            <a:pPr marL="431482" indent="-431482" algn="l" defTabSz="411479">
              <a:spcBef>
                <a:spcPts val="1000"/>
              </a:spcBef>
              <a:defRPr sz="2700">
                <a:latin typeface="Times New Roman"/>
                <a:ea typeface="Times New Roman"/>
                <a:cs typeface="Times New Roman"/>
                <a:sym typeface="Times New Roman"/>
              </a:defRPr>
            </a:pPr>
          </a:p>
          <a:p>
            <a:pPr marL="431482" indent="-431482" algn="l" defTabSz="411479">
              <a:spcBef>
                <a:spcPts val="1000"/>
              </a:spcBef>
              <a:defRPr sz="2700">
                <a:latin typeface="Times New Roman"/>
                <a:ea typeface="Times New Roman"/>
                <a:cs typeface="Times New Roman"/>
                <a:sym typeface="Times New Roman"/>
              </a:defRPr>
            </a:pPr>
          </a:p>
          <a:p>
            <a:pPr algn="l" defTabSz="411479">
              <a:defRPr sz="2700">
                <a:latin typeface="Times New Roman"/>
                <a:ea typeface="Times New Roman"/>
                <a:cs typeface="Times New Roman"/>
                <a:sym typeface="Times New Roman"/>
              </a:defRPr>
            </a:pPr>
          </a:p>
          <a:p>
            <a:pPr algn="l" defTabSz="411479">
              <a:defRPr sz="2700">
                <a:latin typeface="Times New Roman"/>
                <a:ea typeface="Times New Roman"/>
                <a:cs typeface="Times New Roman"/>
                <a:sym typeface="Times New Roman"/>
              </a:defRPr>
            </a:pPr>
          </a:p>
          <a:p>
            <a:pPr algn="l" defTabSz="411479">
              <a:defRPr sz="2700">
                <a:latin typeface="Times New Roman"/>
                <a:ea typeface="Times New Roman"/>
                <a:cs typeface="Times New Roman"/>
                <a:sym typeface="Times New Roman"/>
              </a:defRPr>
            </a:pPr>
          </a:p>
          <a:p>
            <a:pPr algn="l" defTabSz="411479">
              <a:defRPr sz="2700">
                <a:latin typeface="Times New Roman"/>
                <a:ea typeface="Times New Roman"/>
                <a:cs typeface="Times New Roman"/>
                <a:sym typeface="Times New Roman"/>
              </a:defRPr>
            </a:pPr>
          </a:p>
          <a:p>
            <a:pPr algn="l" defTabSz="411479">
              <a:spcBef>
                <a:spcPts val="1400"/>
              </a:spcBef>
              <a:defRPr sz="2700">
                <a:latin typeface="Times New Roman"/>
                <a:ea typeface="Times New Roman"/>
                <a:cs typeface="Times New Roman"/>
                <a:sym typeface="Times New Roman"/>
              </a:defRPr>
            </a:pPr>
          </a:p>
          <a:p>
            <a:pPr algn="l" defTabSz="411479">
              <a:spcBef>
                <a:spcPts val="1400"/>
              </a:spcBef>
              <a:defRPr sz="2700">
                <a:latin typeface="Times New Roman"/>
                <a:ea typeface="Times New Roman"/>
                <a:cs typeface="Times New Roman"/>
                <a:sym typeface="Times New Roman"/>
              </a:defRPr>
            </a:pP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88" name="Reference list"/>
          <p:cNvSpPr txBox="1"/>
          <p:nvPr>
            <p:ph type="ctrTitle"/>
          </p:nvPr>
        </p:nvSpPr>
        <p:spPr>
          <a:xfrm>
            <a:off x="1778000" y="-2921034"/>
            <a:ext cx="20828000" cy="4648201"/>
          </a:xfrm>
          <a:prstGeom prst="rect">
            <a:avLst/>
          </a:prstGeom>
        </p:spPr>
        <p:txBody>
          <a:bodyPr/>
          <a:lstStyle/>
          <a:p>
            <a:pPr/>
            <a:r>
              <a:t>Reference list </a:t>
            </a:r>
          </a:p>
        </p:txBody>
      </p:sp>
      <p:sp>
        <p:nvSpPr>
          <p:cNvPr id="189" name="Main, P. (2022). WAGOLL: A teacher’s guide. Available at: https://www.structural-learning.com/post/wagoll-a-teachers-guide (Accessed: 11 January 2025).…"/>
          <p:cNvSpPr txBox="1"/>
          <p:nvPr>
            <p:ph type="subTitle" idx="1"/>
          </p:nvPr>
        </p:nvSpPr>
        <p:spPr>
          <a:xfrm>
            <a:off x="358123" y="1934479"/>
            <a:ext cx="24168091" cy="13041988"/>
          </a:xfrm>
          <a:prstGeom prst="rect">
            <a:avLst/>
          </a:prstGeom>
        </p:spPr>
        <p:txBody>
          <a:bodyPr/>
          <a:lstStyle/>
          <a:p>
            <a:pPr algn="l" defTabSz="429768">
              <a:spcBef>
                <a:spcPts val="1500"/>
              </a:spcBef>
              <a:defRPr sz="2820">
                <a:latin typeface="Times New Roman"/>
                <a:ea typeface="Times New Roman"/>
                <a:cs typeface="Times New Roman"/>
                <a:sym typeface="Times New Roman"/>
              </a:defRPr>
            </a:pPr>
            <a:r>
              <a:t>Main, P. (2022). </a:t>
            </a:r>
            <a:r>
              <a:rPr i="1"/>
              <a:t>WAGOLL: A teacher’s guide</a:t>
            </a:r>
            <a:r>
              <a:t>. Available at: </a:t>
            </a:r>
            <a:r>
              <a:rPr u="sng">
                <a:hlinkClick r:id="rId3" invalidUrl="" action="" tgtFrame="" tooltip="" history="1" highlightClick="0" endSnd="0"/>
              </a:rPr>
              <a:t>https://www.structural-learning.com/post/wagoll-a-teachers-guide</a:t>
            </a:r>
            <a:r>
              <a:t> (Accessed: 11 January 2025). </a:t>
            </a:r>
          </a:p>
          <a:p>
            <a:pPr algn="l" defTabSz="429768">
              <a:spcBef>
                <a:spcPts val="1500"/>
              </a:spcBef>
              <a:defRPr sz="2820">
                <a:latin typeface="Times New Roman"/>
                <a:ea typeface="Times New Roman"/>
                <a:cs typeface="Times New Roman"/>
                <a:sym typeface="Times New Roman"/>
              </a:defRPr>
            </a:pPr>
          </a:p>
          <a:p>
            <a:pPr marL="450659" indent="-450659" algn="l" defTabSz="429768">
              <a:spcBef>
                <a:spcPts val="1100"/>
              </a:spcBef>
              <a:defRPr sz="2820">
                <a:latin typeface="Times New Roman"/>
                <a:ea typeface="Times New Roman"/>
                <a:cs typeface="Times New Roman"/>
                <a:sym typeface="Times New Roman"/>
              </a:defRPr>
            </a:pPr>
            <a:r>
              <a:rPr i="1"/>
              <a:t>Pedagogy</a:t>
            </a:r>
            <a:r>
              <a:t> (2015) </a:t>
            </a:r>
            <a:r>
              <a:rPr i="1"/>
              <a:t>Hwb, </a:t>
            </a:r>
            <a:r>
              <a:t>Welsh Government. Available at: </a:t>
            </a:r>
            <a:r>
              <a:rPr u="sng">
                <a:hlinkClick r:id="rId4" invalidUrl="" action="" tgtFrame="" tooltip="" history="1" highlightClick="0" endSnd="0"/>
              </a:rPr>
              <a:t>https://hwb.gov.wales/curriculum-for-wales/designing-your-curriculum/pedagogy</a:t>
            </a:r>
            <a:r>
              <a:t> (Accessed: 11 January 2025). </a:t>
            </a:r>
          </a:p>
          <a:p>
            <a:pPr algn="l" defTabSz="429768">
              <a:spcBef>
                <a:spcPts val="1500"/>
              </a:spcBef>
              <a:defRPr sz="2820">
                <a:latin typeface="Times New Roman"/>
                <a:ea typeface="Times New Roman"/>
                <a:cs typeface="Times New Roman"/>
                <a:sym typeface="Times New Roman"/>
              </a:defRPr>
            </a:pPr>
          </a:p>
          <a:p>
            <a:pPr algn="l" defTabSz="429768">
              <a:spcBef>
                <a:spcPts val="1500"/>
              </a:spcBef>
              <a:defRPr sz="2820">
                <a:latin typeface="Times New Roman"/>
                <a:ea typeface="Times New Roman"/>
                <a:cs typeface="Times New Roman"/>
                <a:sym typeface="Times New Roman"/>
              </a:defRPr>
            </a:pPr>
            <a:r>
              <a:t>Professional Standards for Teaching and Leadership (2019) </a:t>
            </a:r>
            <a:r>
              <a:rPr i="1"/>
              <a:t>Hwb, </a:t>
            </a:r>
            <a:r>
              <a:t>Welsh Government. Available at: </a:t>
            </a:r>
            <a:r>
              <a:rPr u="sng">
                <a:hlinkClick r:id="rId5" invalidUrl="" action="" tgtFrame="" tooltip="" history="1" highlightClick="0" endSnd="0"/>
              </a:rPr>
              <a:t>https://hwb.gov.wales/api/storage/19bc948b-8a3f-41e0-944a-7bf2cadf7d18/professional-standards-for-teaching-and-leadership-interactive-pdf-for-pc.pdf</a:t>
            </a:r>
            <a:r>
              <a:t> (Accessed: 13 January 2025). </a:t>
            </a:r>
          </a:p>
          <a:p>
            <a:pPr algn="l" defTabSz="429768">
              <a:spcBef>
                <a:spcPts val="1500"/>
              </a:spcBef>
              <a:defRPr sz="2820">
                <a:latin typeface="Times New Roman"/>
                <a:ea typeface="Times New Roman"/>
                <a:cs typeface="Times New Roman"/>
                <a:sym typeface="Times New Roman"/>
              </a:defRPr>
            </a:pPr>
          </a:p>
          <a:p>
            <a:pPr marL="450659" indent="-450659" algn="l" defTabSz="429768">
              <a:spcBef>
                <a:spcPts val="1100"/>
              </a:spcBef>
              <a:defRPr sz="2820">
                <a:latin typeface="Times New Roman"/>
                <a:ea typeface="Times New Roman"/>
                <a:cs typeface="Times New Roman"/>
                <a:sym typeface="Times New Roman"/>
              </a:defRPr>
            </a:pPr>
            <a:r>
              <a:t>Sadler, D.R. (1989) </a:t>
            </a:r>
            <a:r>
              <a:rPr i="1"/>
              <a:t>Formative assessment and the design of instructional ...</a:t>
            </a:r>
            <a:r>
              <a:t> Available at: </a:t>
            </a:r>
            <a:r>
              <a:rPr u="sng">
                <a:hlinkClick r:id="rId6" invalidUrl="" action="" tgtFrame="" tooltip="" history="1" highlightClick="0" endSnd="0"/>
              </a:rPr>
              <a:t>https://michiganassessmentconsortium.org/wp-content/uploads/Formative-Assessment-and-Design-of-Instructional-Systems.pdf</a:t>
            </a:r>
            <a:r>
              <a:t> (Accessed: 13 January 2025). </a:t>
            </a:r>
          </a:p>
          <a:p>
            <a:pPr marL="450659" indent="-450659" algn="l" defTabSz="429768">
              <a:spcBef>
                <a:spcPts val="1100"/>
              </a:spcBef>
              <a:defRPr sz="2820">
                <a:latin typeface="Times New Roman"/>
                <a:ea typeface="Times New Roman"/>
                <a:cs typeface="Times New Roman"/>
                <a:sym typeface="Times New Roman"/>
              </a:defRPr>
            </a:pPr>
          </a:p>
          <a:p>
            <a:pPr marL="450659" indent="-450659" algn="l" defTabSz="429768">
              <a:spcBef>
                <a:spcPts val="1100"/>
              </a:spcBef>
              <a:defRPr sz="2820">
                <a:latin typeface="Times New Roman"/>
                <a:ea typeface="Times New Roman"/>
                <a:cs typeface="Times New Roman"/>
                <a:sym typeface="Times New Roman"/>
              </a:defRPr>
            </a:pPr>
            <a:r>
              <a:rPr i="1"/>
              <a:t>Supporting learner progression assessment guidance</a:t>
            </a:r>
            <a:r>
              <a:t> (2015) </a:t>
            </a:r>
            <a:r>
              <a:rPr i="1"/>
              <a:t>Hwb, </a:t>
            </a:r>
            <a:r>
              <a:t>Welsh Government. Available at: </a:t>
            </a:r>
            <a:r>
              <a:rPr u="sng">
                <a:hlinkClick r:id="rId7" invalidUrl="" action="" tgtFrame="" tooltip="" history="1" highlightClick="0" endSnd="0"/>
              </a:rPr>
              <a:t>https://hwb.gov.wales/curriculum-for-wales/assessment-arrangements/supporting-learner-progression-assessment-guidance</a:t>
            </a:r>
            <a:r>
              <a:t> (Accessed: 11 January 2025). </a:t>
            </a:r>
          </a:p>
          <a:p>
            <a:pPr marL="450659" indent="-450659" algn="l" defTabSz="429768">
              <a:spcBef>
                <a:spcPts val="1100"/>
              </a:spcBef>
              <a:defRPr sz="2820">
                <a:latin typeface="Times New Roman"/>
                <a:ea typeface="Times New Roman"/>
                <a:cs typeface="Times New Roman"/>
                <a:sym typeface="Times New Roman"/>
              </a:defRPr>
            </a:pPr>
          </a:p>
          <a:p>
            <a:pPr algn="l" defTabSz="429768">
              <a:spcBef>
                <a:spcPts val="1500"/>
              </a:spcBef>
              <a:defRPr sz="2820">
                <a:latin typeface="Times New Roman"/>
                <a:ea typeface="Times New Roman"/>
                <a:cs typeface="Times New Roman"/>
                <a:sym typeface="Times New Roman"/>
              </a:defRPr>
            </a:pPr>
            <a:r>
              <a:t>Teach With Mrs T. (2020). </a:t>
            </a:r>
            <a:r>
              <a:rPr i="1"/>
              <a:t>Assessment for Learning (AFL)</a:t>
            </a:r>
            <a:r>
              <a:t>. Available at: </a:t>
            </a:r>
            <a:r>
              <a:rPr u="sng">
                <a:hlinkClick r:id="rId8" invalidUrl="" action="" tgtFrame="" tooltip="" history="1" highlightClick="0" endSnd="0"/>
              </a:rPr>
              <a:t>https://www.teachwithmrst.com/post/assessment-for-learning-afl</a:t>
            </a:r>
            <a:r>
              <a:t> (Accessed: 12 January 2025). </a:t>
            </a:r>
          </a:p>
          <a:p>
            <a:pPr algn="l" defTabSz="429768">
              <a:spcBef>
                <a:spcPts val="1500"/>
              </a:spcBef>
              <a:defRPr sz="2820">
                <a:latin typeface="Times New Roman"/>
                <a:ea typeface="Times New Roman"/>
                <a:cs typeface="Times New Roman"/>
                <a:sym typeface="Times New Roman"/>
              </a:defRPr>
            </a:pPr>
          </a:p>
          <a:p>
            <a:pPr algn="l" defTabSz="429768">
              <a:spcBef>
                <a:spcPts val="1500"/>
              </a:spcBef>
              <a:defRPr sz="2820">
                <a:latin typeface="Times New Roman"/>
                <a:ea typeface="Times New Roman"/>
                <a:cs typeface="Times New Roman"/>
                <a:sym typeface="Times New Roman"/>
              </a:defRPr>
            </a:pPr>
            <a:r>
              <a:t>Understanding the Contemporary Issues in Learning &amp; Teaching (2014). </a:t>
            </a:r>
            <a:r>
              <a:rPr i="1"/>
              <a:t>The 4 basic elements of AfL</a:t>
            </a:r>
            <a:r>
              <a:t>. Available at: </a:t>
            </a:r>
            <a:r>
              <a:rPr u="sng">
                <a:hlinkClick r:id="rId9" invalidUrl="" action="" tgtFrame="" tooltip="" history="1" highlightClick="0" endSnd="0"/>
              </a:rPr>
              <a:t>https://uob2014grp5</a:t>
            </a:r>
            <a:r>
              <a:t>.</a:t>
            </a:r>
            <a:r>
              <a:rPr u="sng">
                <a:hlinkClick r:id="rId10" invalidUrl="" action="" tgtFrame="" tooltip="" history="1" highlightClick="0" endSnd="0"/>
              </a:rPr>
              <a:t>wordpress.com/formative-assessment/</a:t>
            </a:r>
            <a:r>
              <a:t> (Accessed: 15 January 2025). </a:t>
            </a:r>
          </a:p>
          <a:p>
            <a:pPr algn="l" defTabSz="429768">
              <a:spcBef>
                <a:spcPts val="1500"/>
              </a:spcBef>
              <a:defRPr sz="2820">
                <a:latin typeface="Times New Roman"/>
                <a:ea typeface="Times New Roman"/>
                <a:cs typeface="Times New Roman"/>
                <a:sym typeface="Times New Roman"/>
              </a:defRPr>
            </a:pPr>
          </a:p>
          <a:p>
            <a:pPr algn="l" defTabSz="429768">
              <a:spcBef>
                <a:spcPts val="1500"/>
              </a:spcBef>
              <a:defRPr sz="2820">
                <a:latin typeface="Times New Roman"/>
                <a:ea typeface="Times New Roman"/>
                <a:cs typeface="Times New Roman"/>
                <a:sym typeface="Times New Roman"/>
              </a:defRPr>
            </a:pPr>
            <a:r>
              <a:t>Welsh Government (2010). </a:t>
            </a:r>
            <a:r>
              <a:rPr i="1"/>
              <a:t>How to develop thinking and assessment for learning in the classroom</a:t>
            </a:r>
            <a:r>
              <a:t>. Available at: </a:t>
            </a:r>
            <a:r>
              <a:rPr u="sng">
                <a:hlinkClick r:id="rId11" invalidUrl="" action="" tgtFrame="" tooltip="" history="1" highlightClick="0" endSnd="0"/>
              </a:rPr>
              <a:t>https://hwb.gov.wales/api/storage/663d00fd-9c3b-4003-9a1f-0012bad39fad/how-to-develop-thinking-and-assessment-for-learning-in-the-classroom.pdf</a:t>
            </a:r>
            <a:r>
              <a:t> (Accessed: 14 January 2025). </a:t>
            </a:r>
          </a:p>
          <a:p>
            <a:pPr algn="l" defTabSz="429768">
              <a:spcBef>
                <a:spcPts val="1500"/>
              </a:spcBef>
              <a:defRPr sz="2820">
                <a:latin typeface="Times New Roman"/>
                <a:ea typeface="Times New Roman"/>
                <a:cs typeface="Times New Roman"/>
                <a:sym typeface="Times New Roman"/>
              </a:defRPr>
            </a:pPr>
          </a:p>
          <a:p>
            <a:pPr marL="450659" indent="-450659" algn="l" defTabSz="429768">
              <a:spcBef>
                <a:spcPts val="1100"/>
              </a:spcBef>
              <a:defRPr sz="2820">
                <a:latin typeface="Times New Roman"/>
                <a:ea typeface="Times New Roman"/>
                <a:cs typeface="Times New Roman"/>
                <a:sym typeface="Times New Roman"/>
              </a:defRPr>
            </a:pP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91" name="Lesson plan"/>
          <p:cNvSpPr txBox="1"/>
          <p:nvPr>
            <p:ph type="ctrTitle"/>
          </p:nvPr>
        </p:nvSpPr>
        <p:spPr>
          <a:xfrm>
            <a:off x="1588634" y="-2751053"/>
            <a:ext cx="20828001" cy="4648201"/>
          </a:xfrm>
          <a:prstGeom prst="rect">
            <a:avLst/>
          </a:prstGeom>
        </p:spPr>
        <p:txBody>
          <a:bodyPr/>
          <a:lstStyle/>
          <a:p>
            <a:pPr/>
            <a:r>
              <a:t>Lesson plan </a:t>
            </a:r>
          </a:p>
        </p:txBody>
      </p:sp>
      <p:pic>
        <p:nvPicPr>
          <p:cNvPr id="192" name="IMG_0281.jpeg" descr="IMG_0281.jpeg"/>
          <p:cNvPicPr>
            <a:picLocks noChangeAspect="1"/>
          </p:cNvPicPr>
          <p:nvPr/>
        </p:nvPicPr>
        <p:blipFill>
          <a:blip r:embed="rId3">
            <a:extLst/>
          </a:blip>
          <a:stretch>
            <a:fillRect/>
          </a:stretch>
        </p:blipFill>
        <p:spPr>
          <a:xfrm>
            <a:off x="2446265" y="1998557"/>
            <a:ext cx="19491470" cy="11750886"/>
          </a:xfrm>
          <a:prstGeom prst="rect">
            <a:avLst/>
          </a:prstGeom>
          <a:ln w="12700">
            <a:miter lim="400000"/>
          </a:ln>
        </p:spPr>
      </p:pic>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94" name="Lesson Plan"/>
          <p:cNvSpPr txBox="1"/>
          <p:nvPr>
            <p:ph type="ctrTitle"/>
          </p:nvPr>
        </p:nvSpPr>
        <p:spPr>
          <a:xfrm>
            <a:off x="1778000" y="-2656370"/>
            <a:ext cx="20828000" cy="4648201"/>
          </a:xfrm>
          <a:prstGeom prst="rect">
            <a:avLst/>
          </a:prstGeom>
        </p:spPr>
        <p:txBody>
          <a:bodyPr/>
          <a:lstStyle/>
          <a:p>
            <a:pPr/>
            <a:r>
              <a:t>Lesson Plan </a:t>
            </a:r>
          </a:p>
        </p:txBody>
      </p:sp>
      <p:pic>
        <p:nvPicPr>
          <p:cNvPr id="195" name="IMG_0278.jpeg" descr="IMG_0278.jpeg"/>
          <p:cNvPicPr>
            <a:picLocks noChangeAspect="1"/>
          </p:cNvPicPr>
          <p:nvPr/>
        </p:nvPicPr>
        <p:blipFill>
          <a:blip r:embed="rId3">
            <a:extLst/>
          </a:blip>
          <a:stretch>
            <a:fillRect/>
          </a:stretch>
        </p:blipFill>
        <p:spPr>
          <a:xfrm>
            <a:off x="1813312" y="1888629"/>
            <a:ext cx="20757376" cy="11500281"/>
          </a:xfrm>
          <a:prstGeom prst="rect">
            <a:avLst/>
          </a:prstGeom>
          <a:ln w="12700">
            <a:miter lim="400000"/>
          </a:ln>
        </p:spPr>
      </p:pic>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97" name="Lesson Plan"/>
          <p:cNvSpPr txBox="1"/>
          <p:nvPr>
            <p:ph type="ctrTitle"/>
          </p:nvPr>
        </p:nvSpPr>
        <p:spPr>
          <a:xfrm>
            <a:off x="1778000" y="-2814174"/>
            <a:ext cx="20828000" cy="4648201"/>
          </a:xfrm>
          <a:prstGeom prst="rect">
            <a:avLst/>
          </a:prstGeom>
        </p:spPr>
        <p:txBody>
          <a:bodyPr/>
          <a:lstStyle/>
          <a:p>
            <a:pPr/>
            <a:r>
              <a:t>Lesson Plan </a:t>
            </a:r>
          </a:p>
        </p:txBody>
      </p:sp>
      <p:pic>
        <p:nvPicPr>
          <p:cNvPr id="198" name="IMG_0279.jpeg" descr="IMG_0279.jpeg"/>
          <p:cNvPicPr>
            <a:picLocks noChangeAspect="1"/>
          </p:cNvPicPr>
          <p:nvPr/>
        </p:nvPicPr>
        <p:blipFill>
          <a:blip r:embed="rId3">
            <a:extLst/>
          </a:blip>
          <a:stretch>
            <a:fillRect/>
          </a:stretch>
        </p:blipFill>
        <p:spPr>
          <a:xfrm>
            <a:off x="284048" y="1782482"/>
            <a:ext cx="23233877" cy="9093056"/>
          </a:xfrm>
          <a:prstGeom prst="rect">
            <a:avLst/>
          </a:prstGeom>
          <a:ln w="12700">
            <a:miter lim="400000"/>
          </a:ln>
        </p:spPr>
      </p:pic>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White">
  <a:themeElements>
    <a:clrScheme name="White">
      <a:dk1>
        <a:srgbClr val="000000"/>
      </a:dk1>
      <a:lt1>
        <a:srgbClr val="FFFFFF"/>
      </a:lt1>
      <a:dk2>
        <a:srgbClr val="5E5E5E"/>
      </a:dk2>
      <a:lt2>
        <a:srgbClr val="D5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0" tIns="0" rIns="0" bIns="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825500" rtl="0" fontAlgn="auto" latinLnBrk="0" hangingPunct="0">
          <a:lnSpc>
            <a:spcPct val="100000"/>
          </a:lnSpc>
          <a:spcBef>
            <a:spcPts val="5900"/>
          </a:spcBef>
          <a:spcAft>
            <a:spcPts val="0"/>
          </a:spcAft>
          <a:buClrTx/>
          <a:buSzTx/>
          <a:buFontTx/>
          <a:buNone/>
          <a:tabLst/>
          <a:defRPr b="0" baseline="0" cap="none" i="0" spc="0" strike="noStrike" sz="4800" u="none" kumimoji="0" normalizeH="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White">
  <a:themeElements>
    <a:clrScheme name="White">
      <a:dk1>
        <a:srgbClr val="000000"/>
      </a:dk1>
      <a:lt1>
        <a:srgbClr val="FFFFFF"/>
      </a:lt1>
      <a:dk2>
        <a:srgbClr val="5E5E5E"/>
      </a:dk2>
      <a:lt2>
        <a:srgbClr val="D5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0" tIns="0" rIns="0" bIns="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825500" rtl="0" fontAlgn="auto" latinLnBrk="0" hangingPunct="0">
          <a:lnSpc>
            <a:spcPct val="100000"/>
          </a:lnSpc>
          <a:spcBef>
            <a:spcPts val="5900"/>
          </a:spcBef>
          <a:spcAft>
            <a:spcPts val="0"/>
          </a:spcAft>
          <a:buClrTx/>
          <a:buSzTx/>
          <a:buFontTx/>
          <a:buNone/>
          <a:tabLst/>
          <a:defRPr b="0" baseline="0" cap="none" i="0" spc="0" strike="noStrike" sz="4800" u="none" kumimoji="0" normalizeH="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