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76" r:id="rId2"/>
    <p:sldId id="257" r:id="rId3"/>
    <p:sldId id="258" r:id="rId4"/>
    <p:sldId id="310" r:id="rId5"/>
    <p:sldId id="311" r:id="rId6"/>
    <p:sldId id="312" r:id="rId7"/>
    <p:sldId id="284" r:id="rId8"/>
    <p:sldId id="285" r:id="rId9"/>
    <p:sldId id="259" r:id="rId10"/>
    <p:sldId id="260" r:id="rId11"/>
    <p:sldId id="261" r:id="rId12"/>
    <p:sldId id="292" r:id="rId13"/>
    <p:sldId id="263" r:id="rId14"/>
    <p:sldId id="270" r:id="rId15"/>
    <p:sldId id="269" r:id="rId16"/>
    <p:sldId id="271" r:id="rId17"/>
    <p:sldId id="272" r:id="rId18"/>
    <p:sldId id="287" r:id="rId19"/>
    <p:sldId id="262" r:id="rId20"/>
    <p:sldId id="289" r:id="rId21"/>
    <p:sldId id="264" r:id="rId22"/>
    <p:sldId id="266" r:id="rId23"/>
    <p:sldId id="288" r:id="rId24"/>
    <p:sldId id="265" r:id="rId25"/>
    <p:sldId id="286" r:id="rId26"/>
    <p:sldId id="294" r:id="rId27"/>
    <p:sldId id="267" r:id="rId28"/>
    <p:sldId id="273" r:id="rId29"/>
    <p:sldId id="274" r:id="rId30"/>
    <p:sldId id="27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435" autoAdjust="0"/>
  </p:normalViewPr>
  <p:slideViewPr>
    <p:cSldViewPr>
      <p:cViewPr varScale="1">
        <p:scale>
          <a:sx n="77" d="100"/>
          <a:sy n="77" d="100"/>
        </p:scale>
        <p:origin x="692"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DFBDD814-1BD3-4ADB-871A-6DEBF8E8ADC4}"/>
    <pc:docChg chg="custSel modSld">
      <pc:chgData name="Helen A Griffiths" userId="970ac652-efaf-451a-9e9c-3191bf6940a9" providerId="ADAL" clId="{DFBDD814-1BD3-4ADB-871A-6DEBF8E8ADC4}" dt="2025-02-18T15:02:20.038" v="5" actId="27636"/>
      <pc:docMkLst>
        <pc:docMk/>
      </pc:docMkLst>
      <pc:sldChg chg="modSp mod">
        <pc:chgData name="Helen A Griffiths" userId="970ac652-efaf-451a-9e9c-3191bf6940a9" providerId="ADAL" clId="{DFBDD814-1BD3-4ADB-871A-6DEBF8E8ADC4}" dt="2025-02-18T15:02:20.038" v="5" actId="27636"/>
        <pc:sldMkLst>
          <pc:docMk/>
          <pc:sldMk cId="3079556589" sldId="276"/>
        </pc:sldMkLst>
        <pc:spChg chg="mod">
          <ac:chgData name="Helen A Griffiths" userId="970ac652-efaf-451a-9e9c-3191bf6940a9" providerId="ADAL" clId="{DFBDD814-1BD3-4ADB-871A-6DEBF8E8ADC4}" dt="2025-02-18T15:02:20.038" v="5" actId="27636"/>
          <ac:spMkLst>
            <pc:docMk/>
            <pc:sldMk cId="3079556589" sldId="27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A4F29C-BC44-4CD3-A42E-604D27C4389F}" type="datetimeFigureOut">
              <a:rPr lang="en-GB" smtClean="0"/>
              <a:pPr/>
              <a:t>18/02/2025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48E4F3-BB1F-4F41-9D21-D893896AFEEE}" type="slidenum">
              <a:rPr lang="en-GB" smtClean="0"/>
              <a:pPr/>
              <a:t>‹#›</a:t>
            </a:fld>
            <a:endParaRPr lang="en-GB"/>
          </a:p>
        </p:txBody>
      </p:sp>
    </p:spTree>
    <p:extLst>
      <p:ext uri="{BB962C8B-B14F-4D97-AF65-F5344CB8AC3E}">
        <p14:creationId xmlns:p14="http://schemas.microsoft.com/office/powerpoint/2010/main" val="101647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6</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9</a:t>
            </a:fld>
            <a:endParaRPr lang="en-GB"/>
          </a:p>
        </p:txBody>
      </p:sp>
    </p:spTree>
    <p:extLst>
      <p:ext uri="{BB962C8B-B14F-4D97-AF65-F5344CB8AC3E}">
        <p14:creationId xmlns:p14="http://schemas.microsoft.com/office/powerpoint/2010/main" val="3622579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10</a:t>
            </a:fld>
            <a:endParaRPr lang="en-GB"/>
          </a:p>
        </p:txBody>
      </p:sp>
    </p:spTree>
    <p:extLst>
      <p:ext uri="{BB962C8B-B14F-4D97-AF65-F5344CB8AC3E}">
        <p14:creationId xmlns:p14="http://schemas.microsoft.com/office/powerpoint/2010/main" val="2520189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19</a:t>
            </a:fld>
            <a:endParaRPr lang="en-GB"/>
          </a:p>
        </p:txBody>
      </p:sp>
    </p:spTree>
    <p:extLst>
      <p:ext uri="{BB962C8B-B14F-4D97-AF65-F5344CB8AC3E}">
        <p14:creationId xmlns:p14="http://schemas.microsoft.com/office/powerpoint/2010/main" val="2709376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21</a:t>
            </a:fld>
            <a:endParaRPr lang="en-GB"/>
          </a:p>
        </p:txBody>
      </p:sp>
    </p:spTree>
    <p:extLst>
      <p:ext uri="{BB962C8B-B14F-4D97-AF65-F5344CB8AC3E}">
        <p14:creationId xmlns:p14="http://schemas.microsoft.com/office/powerpoint/2010/main" val="1294763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AF9FD853-431C-4D20-AEBE-63AADF2A830E}" type="slidenum">
              <a:rPr lang="en-US" altLang="en-US"/>
              <a:pPr/>
              <a:t>22</a:t>
            </a:fld>
            <a:endParaRPr lang="en-US" altLang="en-US"/>
          </a:p>
        </p:txBody>
      </p:sp>
    </p:spTree>
    <p:extLst>
      <p:ext uri="{BB962C8B-B14F-4D97-AF65-F5344CB8AC3E}">
        <p14:creationId xmlns:p14="http://schemas.microsoft.com/office/powerpoint/2010/main" val="60284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506302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77718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537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59334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131824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860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49159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049140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82789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0146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56926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E0BD06-8221-4FC2-92A0-69E8B86A7959}" type="datetimeFigureOut">
              <a:rPr lang="en-GB" smtClean="0"/>
              <a:pPr/>
              <a:t>18/02/2025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8F09E2-A018-4061-B980-D2A4B604AA09}" type="slidenum">
              <a:rPr lang="en-GB" smtClean="0"/>
              <a:pPr/>
              <a:t>‹#›</a:t>
            </a:fld>
            <a:endParaRPr lang="en-GB"/>
          </a:p>
        </p:txBody>
      </p:sp>
    </p:spTree>
    <p:extLst>
      <p:ext uri="{BB962C8B-B14F-4D97-AF65-F5344CB8AC3E}">
        <p14:creationId xmlns:p14="http://schemas.microsoft.com/office/powerpoint/2010/main" val="383358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estyn.gov.wales/improvement-resources/supporting-parental-engagement-through-workshops/" TargetMode="External"/><Relationship Id="rId2" Type="http://schemas.openxmlformats.org/officeDocument/2006/relationships/hyperlink" Target="https://www.estyn.llyw.cymru/adnoddau-gwella/cefnogi-ymgysylltiad-rhieni-trwy-weithdai/" TargetMode="Externa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educationendowmentfoundation.org.uk/resources/teaching-learning-toolkit"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wales/our-national-mission-high-standards-and-aspirations-all-html#119379" TargetMode="External"/><Relationship Id="rId2" Type="http://schemas.openxmlformats.org/officeDocument/2006/relationships/hyperlink" Target="https://www.llyw.cymru/cenhadaeth-ein-cenedl-safonau-dyheadau-uchel-i-bawb-html"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merthyr.gov.uk/media/6605/raising-aspirations-raising-standards-2021-2026.pdf" TargetMode="External"/><Relationship Id="rId2" Type="http://schemas.openxmlformats.org/officeDocument/2006/relationships/hyperlink" Target="https://www.merthyr.gov.uk/media/6606/raising-aspirations-raising-standards-welsh-2021-2026.pdf" TargetMode="External"/><Relationship Id="rId1" Type="http://schemas.openxmlformats.org/officeDocument/2006/relationships/slideLayout" Target="../slideLayouts/slideLayout4.xml"/><Relationship Id="rId5" Type="http://schemas.openxmlformats.org/officeDocument/2006/relationships/hyperlink" Target="http://logos.wikia.com/wiki/Merthyr_Tydfil_County_Borough_Council" TargetMode="Externa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estyn.gov.wales/sites/default/files/documents/Effective%20practice%20in%20tackling%20poverty%20and%20disadvantage%20in%20schools%20-%20November%202012.pdf" TargetMode="External"/><Relationship Id="rId2" Type="http://schemas.openxmlformats.org/officeDocument/2006/relationships/hyperlink" Target="http://www.childreninwales.org.uk/resource/tackling-child-poverty-wales-good-practice-guide-schools/" TargetMode="External"/><Relationship Id="rId1" Type="http://schemas.openxmlformats.org/officeDocument/2006/relationships/slideLayout" Target="../slideLayouts/slideLayout2.xml"/><Relationship Id="rId4" Type="http://schemas.openxmlformats.org/officeDocument/2006/relationships/hyperlink" Target="http://www.uwtsd.ac.uk/media/uwtsd-website/content-assets/documents/wcee/Good-News---Whats-schools-in-wales-are-doing-to-reduce-the-impact-of-poverty-on-pupils-achievement---Wales-Centre-for-Equity-in-Education-December-2014.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gov.wales/topics/people-and-communities/tackling-poverty/taking-forward-tackling-poverty-action-plan/?lang=en" TargetMode="External"/><Relationship Id="rId2" Type="http://schemas.openxmlformats.org/officeDocument/2006/relationships/hyperlink" Target="http://gov.wales/topics/people-and-communities/people/children-and-young-people/child-poverty/?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 </a:t>
            </a:r>
          </a:p>
        </p:txBody>
      </p:sp>
      <p:sp>
        <p:nvSpPr>
          <p:cNvPr id="3" name="Subtitle 2"/>
          <p:cNvSpPr>
            <a:spLocks noGrp="1"/>
          </p:cNvSpPr>
          <p:nvPr>
            <p:ph type="subTitle" idx="1"/>
          </p:nvPr>
        </p:nvSpPr>
        <p:spPr>
          <a:xfrm>
            <a:off x="1259632" y="4581128"/>
            <a:ext cx="7088832" cy="1752600"/>
          </a:xfrm>
        </p:spPr>
        <p:txBody>
          <a:bodyPr>
            <a:normAutofit fontScale="92500" lnSpcReduction="20000"/>
          </a:bodyPr>
          <a:lstStyle/>
          <a:p>
            <a:r>
              <a:rPr lang="en-GB" dirty="0" err="1"/>
              <a:t>Cydraddoldeb</a:t>
            </a:r>
            <a:r>
              <a:rPr lang="en-GB" dirty="0"/>
              <a:t> I </a:t>
            </a:r>
            <a:r>
              <a:rPr lang="en-GB" dirty="0" err="1"/>
              <a:t>Bawb</a:t>
            </a:r>
            <a:r>
              <a:rPr lang="en-GB" dirty="0"/>
              <a:t>?</a:t>
            </a:r>
          </a:p>
          <a:p>
            <a:r>
              <a:rPr lang="en-GB" sz="2800" i="1" dirty="0"/>
              <a:t>All Things Being Equal?</a:t>
            </a:r>
          </a:p>
          <a:p>
            <a:r>
              <a:rPr lang="en-GB" sz="2800" i="1" dirty="0" err="1"/>
              <a:t>Sesiwn</a:t>
            </a:r>
            <a:r>
              <a:rPr lang="en-GB" sz="2800" i="1" dirty="0"/>
              <a:t> 7 / Session 7</a:t>
            </a:r>
          </a:p>
          <a:p>
            <a:r>
              <a:rPr lang="en-GB" sz="2800" i="1" dirty="0"/>
              <a:t>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9556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sz="2800"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sz="2800" dirty="0"/>
              <a:t>This assignment requires you to design an informative leaflet/pamphlet promoting inclusive practices in a specific educational setting.</a:t>
            </a:r>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Rhwystrau</a:t>
            </a:r>
            <a:r>
              <a:rPr lang="en-GB" dirty="0"/>
              <a:t> </a:t>
            </a:r>
            <a:r>
              <a:rPr lang="en-GB" dirty="0" err="1"/>
              <a:t>i</a:t>
            </a:r>
            <a:r>
              <a:rPr lang="en-GB" dirty="0"/>
              <a:t> </a:t>
            </a:r>
            <a:r>
              <a:rPr lang="en-GB" dirty="0" err="1"/>
              <a:t>Addysg</a:t>
            </a:r>
            <a:r>
              <a:rPr lang="en-GB" dirty="0"/>
              <a:t> </a:t>
            </a:r>
            <a:br>
              <a:rPr lang="en-GB" dirty="0"/>
            </a:br>
            <a:r>
              <a:rPr lang="en-GB" i="1" dirty="0"/>
              <a:t>Barriers to Education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276872"/>
            <a:ext cx="4802958" cy="333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6215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Heddiw</a:t>
            </a:r>
            <a:br>
              <a:rPr lang="en-GB" dirty="0"/>
            </a:br>
            <a:r>
              <a:rPr lang="en-GB" i="1" dirty="0"/>
              <a:t>Today</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a:t>Polisiau</a:t>
            </a:r>
            <a:r>
              <a:rPr lang="en-GB" dirty="0"/>
              <a:t> </a:t>
            </a:r>
            <a:r>
              <a:rPr lang="en-GB" dirty="0" err="1"/>
              <a:t>allweddol</a:t>
            </a:r>
            <a:r>
              <a:rPr lang="en-GB" dirty="0"/>
              <a:t> </a:t>
            </a:r>
            <a:r>
              <a:rPr lang="en-GB" dirty="0" err="1"/>
              <a:t>Llywodraeth</a:t>
            </a:r>
            <a:r>
              <a:rPr lang="en-GB" dirty="0"/>
              <a:t> </a:t>
            </a:r>
            <a:r>
              <a:rPr lang="en-GB" dirty="0" err="1"/>
              <a:t>Cymru</a:t>
            </a:r>
            <a:r>
              <a:rPr lang="en-GB" dirty="0"/>
              <a:t> </a:t>
            </a:r>
          </a:p>
          <a:p>
            <a:r>
              <a:rPr lang="en-GB" dirty="0" err="1"/>
              <a:t>Dogfennaeth</a:t>
            </a:r>
            <a:r>
              <a:rPr lang="en-GB" dirty="0"/>
              <a:t> </a:t>
            </a:r>
            <a:r>
              <a:rPr lang="en-GB" dirty="0" err="1"/>
              <a:t>defnyddiol</a:t>
            </a:r>
            <a:r>
              <a:rPr lang="en-GB" dirty="0"/>
              <a:t>:</a:t>
            </a:r>
          </a:p>
          <a:p>
            <a:pPr lvl="1"/>
            <a:r>
              <a:rPr lang="en-GB" dirty="0" err="1"/>
              <a:t>Llywodraeth</a:t>
            </a:r>
            <a:r>
              <a:rPr lang="en-GB" dirty="0"/>
              <a:t> </a:t>
            </a:r>
            <a:r>
              <a:rPr lang="en-GB" dirty="0" err="1"/>
              <a:t>Cymru</a:t>
            </a:r>
            <a:endParaRPr lang="en-GB" dirty="0"/>
          </a:p>
          <a:p>
            <a:pPr lvl="1"/>
            <a:r>
              <a:rPr lang="en-GB" dirty="0" err="1"/>
              <a:t>Estyn</a:t>
            </a:r>
            <a:endParaRPr lang="en-GB" dirty="0"/>
          </a:p>
          <a:p>
            <a:pPr lvl="1"/>
            <a:r>
              <a:rPr lang="en-GB" dirty="0" err="1"/>
              <a:t>Ymchwil</a:t>
            </a:r>
            <a:r>
              <a:rPr lang="en-GB" dirty="0"/>
              <a:t> CPYDDS </a:t>
            </a:r>
          </a:p>
          <a:p>
            <a:pPr lvl="1"/>
            <a:r>
              <a:rPr lang="en-GB" dirty="0" err="1"/>
              <a:t>Ymchwil</a:t>
            </a:r>
            <a:r>
              <a:rPr lang="en-GB" dirty="0"/>
              <a:t> </a:t>
            </a:r>
            <a:r>
              <a:rPr lang="en-GB" dirty="0" err="1"/>
              <a:t>elusennau</a:t>
            </a:r>
            <a:r>
              <a:rPr lang="en-GB" dirty="0"/>
              <a:t> </a:t>
            </a:r>
            <a:r>
              <a:rPr lang="en-GB" dirty="0" err="1"/>
              <a:t>perthnasol</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a:t>Key Welsh Government Policy </a:t>
            </a:r>
          </a:p>
          <a:p>
            <a:r>
              <a:rPr lang="en-GB" i="1" dirty="0"/>
              <a:t>Useful documents:</a:t>
            </a:r>
          </a:p>
          <a:p>
            <a:pPr lvl="1"/>
            <a:r>
              <a:rPr lang="en-GB" i="1" dirty="0"/>
              <a:t>Welsh Government</a:t>
            </a:r>
          </a:p>
          <a:p>
            <a:pPr lvl="1"/>
            <a:r>
              <a:rPr lang="en-GB" i="1" dirty="0"/>
              <a:t>Estyn</a:t>
            </a:r>
          </a:p>
          <a:p>
            <a:pPr lvl="1"/>
            <a:r>
              <a:rPr lang="en-GB" i="1" dirty="0"/>
              <a:t>UWTSD Research (WCEE) </a:t>
            </a:r>
          </a:p>
          <a:p>
            <a:pPr lvl="1"/>
            <a:r>
              <a:rPr lang="en-GB" i="1" dirty="0"/>
              <a:t>Relevant charity organisation research </a:t>
            </a:r>
          </a:p>
        </p:txBody>
      </p:sp>
    </p:spTree>
    <p:extLst>
      <p:ext uri="{BB962C8B-B14F-4D97-AF65-F5344CB8AC3E}">
        <p14:creationId xmlns:p14="http://schemas.microsoft.com/office/powerpoint/2010/main" val="3690691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Amddifadedd</a:t>
            </a:r>
            <a:r>
              <a:rPr lang="en-GB" dirty="0"/>
              <a:t> / Deprivation</a:t>
            </a:r>
            <a:endParaRPr lang="en-GB" i="1" dirty="0"/>
          </a:p>
        </p:txBody>
      </p:sp>
      <p:sp>
        <p:nvSpPr>
          <p:cNvPr id="3" name="Content Placeholder 2"/>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Pam </a:t>
            </a:r>
            <a:r>
              <a:rPr lang="en-GB" dirty="0" err="1"/>
              <a:t>mae</a:t>
            </a:r>
            <a:r>
              <a:rPr lang="en-GB" dirty="0"/>
              <a:t> </a:t>
            </a:r>
            <a:r>
              <a:rPr lang="en-GB" dirty="0" err="1"/>
              <a:t>amddifadedd</a:t>
            </a:r>
            <a:r>
              <a:rPr lang="en-GB" dirty="0"/>
              <a:t> </a:t>
            </a:r>
            <a:r>
              <a:rPr lang="en-GB" dirty="0" err="1"/>
              <a:t>yn</a:t>
            </a:r>
            <a:r>
              <a:rPr lang="en-GB" dirty="0"/>
              <a:t> </a:t>
            </a:r>
            <a:r>
              <a:rPr lang="en-GB" dirty="0" err="1"/>
              <a:t>bwysig</a:t>
            </a:r>
            <a:r>
              <a:rPr lang="en-GB" dirty="0"/>
              <a:t>?</a:t>
            </a:r>
          </a:p>
          <a:p>
            <a:pPr lvl="1"/>
            <a:r>
              <a:rPr lang="en-GB" dirty="0"/>
              <a:t>Y </a:t>
            </a:r>
            <a:r>
              <a:rPr lang="en-GB" dirty="0" err="1"/>
              <a:t>bwlch</a:t>
            </a:r>
            <a:r>
              <a:rPr lang="en-GB" dirty="0"/>
              <a:t> </a:t>
            </a:r>
            <a:r>
              <a:rPr lang="en-GB" dirty="0" err="1"/>
              <a:t>cyrhaeddiad</a:t>
            </a:r>
            <a:r>
              <a:rPr lang="en-GB" dirty="0"/>
              <a:t> </a:t>
            </a:r>
            <a:r>
              <a:rPr lang="en-GB" dirty="0" err="1"/>
              <a:t>o’i</a:t>
            </a:r>
            <a:r>
              <a:rPr lang="en-GB" dirty="0"/>
              <a:t> </a:t>
            </a:r>
            <a:r>
              <a:rPr lang="en-GB" dirty="0" err="1"/>
              <a:t>gymharu</a:t>
            </a:r>
            <a:r>
              <a:rPr lang="en-GB" dirty="0"/>
              <a:t> a </a:t>
            </a:r>
            <a:r>
              <a:rPr lang="en-GB" dirty="0" err="1"/>
              <a:t>disgyblion</a:t>
            </a:r>
            <a:r>
              <a:rPr lang="en-GB" dirty="0"/>
              <a:t> </a:t>
            </a:r>
            <a:r>
              <a:rPr lang="en-GB" dirty="0" err="1"/>
              <a:t>sydd</a:t>
            </a:r>
            <a:r>
              <a:rPr lang="en-GB" dirty="0"/>
              <a:t> </a:t>
            </a:r>
            <a:r>
              <a:rPr lang="en-GB" dirty="0" err="1"/>
              <a:t>ddim</a:t>
            </a:r>
            <a:r>
              <a:rPr lang="en-GB" dirty="0"/>
              <a:t> </a:t>
            </a:r>
            <a:r>
              <a:rPr lang="en-GB" dirty="0" err="1"/>
              <a:t>yn</a:t>
            </a:r>
            <a:r>
              <a:rPr lang="en-GB" dirty="0"/>
              <a:t> </a:t>
            </a:r>
            <a:r>
              <a:rPr lang="en-GB" dirty="0" err="1"/>
              <a:t>gymwys</a:t>
            </a:r>
            <a:r>
              <a:rPr lang="en-GB" dirty="0"/>
              <a:t> am </a:t>
            </a:r>
            <a:r>
              <a:rPr lang="en-GB" dirty="0" err="1"/>
              <a:t>PYDd</a:t>
            </a:r>
            <a:r>
              <a:rPr lang="en-GB" dirty="0"/>
              <a:t>.</a:t>
            </a:r>
          </a:p>
          <a:p>
            <a:pPr lvl="1"/>
            <a:r>
              <a:rPr lang="en-GB" dirty="0" err="1"/>
              <a:t>Canran</a:t>
            </a:r>
            <a:r>
              <a:rPr lang="en-GB" dirty="0"/>
              <a:t> </a:t>
            </a:r>
            <a:r>
              <a:rPr lang="en-GB" dirty="0" err="1"/>
              <a:t>absenoldeb</a:t>
            </a:r>
            <a:r>
              <a:rPr lang="en-GB" dirty="0"/>
              <a:t> </a:t>
            </a:r>
            <a:r>
              <a:rPr lang="en-GB" dirty="0" err="1"/>
              <a:t>uwch</a:t>
            </a:r>
            <a:endParaRPr lang="en-GB" dirty="0"/>
          </a:p>
          <a:p>
            <a:pPr lvl="1"/>
            <a:r>
              <a:rPr lang="en-GB" dirty="0" err="1"/>
              <a:t>Tebygolrwydd</a:t>
            </a:r>
            <a:r>
              <a:rPr lang="en-GB" dirty="0"/>
              <a:t> o ADY</a:t>
            </a:r>
          </a:p>
          <a:p>
            <a:pPr lvl="1"/>
            <a:r>
              <a:rPr lang="en-GB" dirty="0" err="1"/>
              <a:t>Tebygrwydd</a:t>
            </a:r>
            <a:r>
              <a:rPr lang="en-GB" dirty="0"/>
              <a:t> o </a:t>
            </a:r>
            <a:r>
              <a:rPr lang="en-GB" dirty="0" err="1"/>
              <a:t>fod</a:t>
            </a:r>
            <a:r>
              <a:rPr lang="en-GB" dirty="0"/>
              <a:t> </a:t>
            </a:r>
            <a:r>
              <a:rPr lang="en-GB" dirty="0" err="1"/>
              <a:t>yn</a:t>
            </a:r>
            <a:r>
              <a:rPr lang="en-GB" dirty="0"/>
              <a:t> NEET</a:t>
            </a:r>
          </a:p>
          <a:p>
            <a:pPr lvl="1"/>
            <a:r>
              <a:rPr lang="en-GB" dirty="0" err="1"/>
              <a:t>Llai</a:t>
            </a:r>
            <a:r>
              <a:rPr lang="en-GB" dirty="0"/>
              <a:t> </a:t>
            </a:r>
            <a:r>
              <a:rPr lang="en-GB" dirty="0" err="1"/>
              <a:t>tebygol</a:t>
            </a:r>
            <a:r>
              <a:rPr lang="en-GB" dirty="0"/>
              <a:t> o </a:t>
            </a:r>
            <a:r>
              <a:rPr lang="en-GB" dirty="0" err="1"/>
              <a:t>fynd</a:t>
            </a:r>
            <a:r>
              <a:rPr lang="en-GB" dirty="0"/>
              <a:t> </a:t>
            </a:r>
            <a:r>
              <a:rPr lang="en-GB" dirty="0" err="1"/>
              <a:t>ymlaen</a:t>
            </a:r>
            <a:r>
              <a:rPr lang="en-GB" dirty="0"/>
              <a:t> </a:t>
            </a:r>
            <a:r>
              <a:rPr lang="en-GB" dirty="0" err="1"/>
              <a:t>i</a:t>
            </a:r>
            <a:r>
              <a:rPr lang="en-GB" dirty="0"/>
              <a:t> </a:t>
            </a:r>
            <a:r>
              <a:rPr lang="en-GB" dirty="0" err="1"/>
              <a:t>addysg</a:t>
            </a:r>
            <a:r>
              <a:rPr lang="en-GB" dirty="0"/>
              <a:t> </a:t>
            </a:r>
            <a:r>
              <a:rPr lang="en-GB" dirty="0" err="1"/>
              <a:t>bellach</a:t>
            </a:r>
            <a:r>
              <a:rPr lang="en-GB" dirty="0"/>
              <a:t> </a:t>
            </a:r>
            <a:r>
              <a:rPr lang="en-GB" dirty="0" err="1"/>
              <a:t>neu</a:t>
            </a:r>
            <a:r>
              <a:rPr lang="en-GB" dirty="0"/>
              <a:t> </a:t>
            </a:r>
            <a:r>
              <a:rPr lang="en-GB" dirty="0" err="1"/>
              <a:t>uwch</a:t>
            </a:r>
            <a:endParaRPr lang="en-GB" dirty="0"/>
          </a:p>
          <a:p>
            <a:pPr lvl="1"/>
            <a:r>
              <a:rPr lang="en-GB" dirty="0" err="1"/>
              <a:t>Yn</a:t>
            </a:r>
            <a:r>
              <a:rPr lang="en-GB" dirty="0"/>
              <a:t> </a:t>
            </a:r>
            <a:r>
              <a:rPr lang="en-GB" dirty="0" err="1"/>
              <a:t>debygol</a:t>
            </a:r>
            <a:r>
              <a:rPr lang="en-GB" dirty="0"/>
              <a:t> o </a:t>
            </a:r>
            <a:r>
              <a:rPr lang="en-GB" dirty="0" err="1"/>
              <a:t>ennill</a:t>
            </a:r>
            <a:r>
              <a:rPr lang="en-GB" dirty="0"/>
              <a:t>, </a:t>
            </a:r>
            <a:r>
              <a:rPr lang="en-GB" dirty="0" err="1"/>
              <a:t>ar</a:t>
            </a:r>
            <a:r>
              <a:rPr lang="en-GB" dirty="0"/>
              <a:t> </a:t>
            </a:r>
            <a:r>
              <a:rPr lang="en-GB" dirty="0" err="1"/>
              <a:t>gyfartaledd</a:t>
            </a:r>
            <a:r>
              <a:rPr lang="en-GB" dirty="0"/>
              <a:t>, 20% </a:t>
            </a:r>
            <a:r>
              <a:rPr lang="en-GB" dirty="0" err="1"/>
              <a:t>yn</a:t>
            </a:r>
            <a:r>
              <a:rPr lang="en-GB" dirty="0"/>
              <a:t> </a:t>
            </a:r>
            <a:r>
              <a:rPr lang="en-GB" dirty="0" err="1"/>
              <a:t>llai</a:t>
            </a:r>
            <a:r>
              <a:rPr lang="en-GB" dirty="0"/>
              <a:t> </a:t>
            </a:r>
            <a:r>
              <a:rPr lang="en-GB" dirty="0" err="1"/>
              <a:t>na</a:t>
            </a:r>
            <a:r>
              <a:rPr lang="en-GB" dirty="0"/>
              <a:t> </a:t>
            </a:r>
            <a:r>
              <a:rPr lang="en-GB" dirty="0" err="1"/>
              <a:t>chyfoedion</a:t>
            </a:r>
            <a:r>
              <a:rPr lang="en-GB" dirty="0"/>
              <a:t> </a:t>
            </a:r>
            <a:r>
              <a:rPr lang="en-GB" dirty="0" err="1"/>
              <a:t>gyda</a:t>
            </a:r>
            <a:r>
              <a:rPr lang="en-GB" dirty="0"/>
              <a:t> TGAU.</a:t>
            </a:r>
          </a:p>
          <a:p>
            <a:pPr lvl="1"/>
            <a:r>
              <a:rPr lang="en-GB" dirty="0" err="1"/>
              <a:t>Disgwyliad</a:t>
            </a:r>
            <a:r>
              <a:rPr lang="en-GB" dirty="0"/>
              <a:t> </a:t>
            </a:r>
            <a:r>
              <a:rPr lang="en-GB" dirty="0" err="1"/>
              <a:t>bywyd</a:t>
            </a:r>
            <a:r>
              <a:rPr lang="en-GB" dirty="0"/>
              <a:t> is </a:t>
            </a:r>
          </a:p>
        </p:txBody>
      </p:sp>
      <p:sp>
        <p:nvSpPr>
          <p:cNvPr id="4" name="Content Placeholder 3"/>
          <p:cNvSpPr>
            <a:spLocks noGrp="1"/>
          </p:cNvSpPr>
          <p:nvPr>
            <p:ph sz="half" idx="2"/>
          </p:nvPr>
        </p:nvSpPr>
        <p:spPr>
          <a:xfrm>
            <a:off x="4648200" y="1600200"/>
            <a:ext cx="4038600" cy="5069160"/>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Why does deprivation matter? </a:t>
            </a:r>
          </a:p>
          <a:p>
            <a:pPr lvl="1"/>
            <a:r>
              <a:rPr lang="en-GB" i="1" dirty="0"/>
              <a:t>Attainment gap compared to wealthier peers </a:t>
            </a:r>
          </a:p>
          <a:p>
            <a:pPr lvl="1"/>
            <a:r>
              <a:rPr lang="en-GB" i="1" dirty="0"/>
              <a:t>Higher rates of absence </a:t>
            </a:r>
          </a:p>
          <a:p>
            <a:pPr lvl="1"/>
            <a:r>
              <a:rPr lang="en-GB" i="1" dirty="0"/>
              <a:t>More likely to have ALNs </a:t>
            </a:r>
          </a:p>
          <a:p>
            <a:pPr lvl="1"/>
            <a:r>
              <a:rPr lang="en-GB" i="1" dirty="0"/>
              <a:t>More likely to become NEET </a:t>
            </a:r>
          </a:p>
          <a:p>
            <a:pPr lvl="1"/>
            <a:r>
              <a:rPr lang="en-GB" i="1" dirty="0"/>
              <a:t>Less likely to go on to further or higher education </a:t>
            </a:r>
          </a:p>
          <a:p>
            <a:pPr lvl="1"/>
            <a:r>
              <a:rPr lang="en-GB" i="1" dirty="0"/>
              <a:t>Likely to earn on average 20% less than someone with GCSEs</a:t>
            </a:r>
          </a:p>
          <a:p>
            <a:pPr lvl="1"/>
            <a:r>
              <a:rPr lang="en-GB" i="1" dirty="0"/>
              <a:t>Reduced life expectancy </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4227854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Ymgysylltiad</a:t>
            </a:r>
            <a:r>
              <a:rPr lang="en-GB" dirty="0"/>
              <a:t> </a:t>
            </a:r>
            <a:r>
              <a:rPr lang="en-GB" dirty="0" err="1"/>
              <a:t>â’r</a:t>
            </a:r>
            <a:r>
              <a:rPr lang="en-GB" dirty="0"/>
              <a:t> </a:t>
            </a:r>
            <a:r>
              <a:rPr lang="en-GB" dirty="0" err="1"/>
              <a:t>Teulu</a:t>
            </a:r>
            <a:r>
              <a:rPr lang="en-GB" dirty="0"/>
              <a:t> </a:t>
            </a:r>
            <a:r>
              <a:rPr lang="en-GB" dirty="0" err="1"/>
              <a:t>a’r</a:t>
            </a:r>
            <a:r>
              <a:rPr lang="en-GB" dirty="0"/>
              <a:t> </a:t>
            </a:r>
            <a:r>
              <a:rPr lang="en-GB" dirty="0" err="1"/>
              <a:t>Gymuned</a:t>
            </a:r>
            <a:br>
              <a:rPr lang="en-GB" dirty="0"/>
            </a:br>
            <a:r>
              <a:rPr lang="en-GB" dirty="0"/>
              <a:t>Family and Community Engagement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Mae </a:t>
            </a:r>
            <a:r>
              <a:rPr lang="en-GB" dirty="0" err="1"/>
              <a:t>teulu</a:t>
            </a:r>
            <a:r>
              <a:rPr lang="en-GB" dirty="0"/>
              <a:t> a </a:t>
            </a:r>
            <a:r>
              <a:rPr lang="en-GB" dirty="0" err="1"/>
              <a:t>chymuned</a:t>
            </a:r>
            <a:r>
              <a:rPr lang="en-GB" dirty="0"/>
              <a:t> </a:t>
            </a:r>
            <a:r>
              <a:rPr lang="en-GB" dirty="0" err="1"/>
              <a:t>yn</a:t>
            </a:r>
            <a:r>
              <a:rPr lang="en-GB" dirty="0"/>
              <a:t> </a:t>
            </a:r>
            <a:r>
              <a:rPr lang="en-GB" dirty="0" err="1"/>
              <a:t>darparu’r</a:t>
            </a:r>
            <a:r>
              <a:rPr lang="en-GB" dirty="0"/>
              <a:t> cyd-</a:t>
            </a:r>
            <a:r>
              <a:rPr lang="en-GB" dirty="0" err="1"/>
              <a:t>destun</a:t>
            </a:r>
            <a:r>
              <a:rPr lang="en-GB" dirty="0"/>
              <a:t> y </a:t>
            </a:r>
            <a:r>
              <a:rPr lang="en-GB" dirty="0" err="1"/>
              <a:t>mae</a:t>
            </a:r>
            <a:r>
              <a:rPr lang="en-GB" dirty="0"/>
              <a:t> plant ac </a:t>
            </a:r>
            <a:r>
              <a:rPr lang="en-GB" dirty="0" err="1"/>
              <a:t>ysgolion</a:t>
            </a:r>
            <a:r>
              <a:rPr lang="en-GB" dirty="0"/>
              <a:t> </a:t>
            </a:r>
            <a:r>
              <a:rPr lang="en-GB" dirty="0" err="1"/>
              <a:t>yn</a:t>
            </a:r>
            <a:r>
              <a:rPr lang="en-GB" dirty="0"/>
              <a:t> </a:t>
            </a:r>
            <a:r>
              <a:rPr lang="en-GB" dirty="0" err="1"/>
              <a:t>gweithredu</a:t>
            </a:r>
            <a:r>
              <a:rPr lang="en-GB" dirty="0"/>
              <a:t> </a:t>
            </a:r>
            <a:r>
              <a:rPr lang="en-GB" dirty="0" err="1"/>
              <a:t>ynddo</a:t>
            </a:r>
            <a:r>
              <a:rPr lang="en-GB" dirty="0"/>
              <a:t>.</a:t>
            </a:r>
          </a:p>
          <a:p>
            <a:r>
              <a:rPr lang="en-GB" dirty="0"/>
              <a:t>Mae </a:t>
            </a:r>
            <a:r>
              <a:rPr lang="en-GB" dirty="0" err="1"/>
              <a:t>cyfraniad</a:t>
            </a:r>
            <a:r>
              <a:rPr lang="en-GB" dirty="0"/>
              <a:t> </a:t>
            </a:r>
            <a:r>
              <a:rPr lang="en-GB" dirty="0" err="1"/>
              <a:t>rhieni</a:t>
            </a:r>
            <a:r>
              <a:rPr lang="en-GB" dirty="0"/>
              <a:t>/</a:t>
            </a:r>
            <a:r>
              <a:rPr lang="en-GB" dirty="0" err="1"/>
              <a:t>gofalwyr</a:t>
            </a:r>
            <a:r>
              <a:rPr lang="en-GB" dirty="0"/>
              <a:t> </a:t>
            </a:r>
            <a:r>
              <a:rPr lang="en-GB" dirty="0" err="1"/>
              <a:t>mewn</a:t>
            </a:r>
            <a:r>
              <a:rPr lang="en-GB" dirty="0"/>
              <a:t> </a:t>
            </a:r>
            <a:r>
              <a:rPr lang="en-GB" dirty="0" err="1"/>
              <a:t>ysgolion</a:t>
            </a:r>
            <a:r>
              <a:rPr lang="en-GB" dirty="0"/>
              <a:t> </a:t>
            </a:r>
            <a:r>
              <a:rPr lang="en-GB" dirty="0" err="1"/>
              <a:t>cynradd</a:t>
            </a:r>
            <a:r>
              <a:rPr lang="en-GB" dirty="0"/>
              <a:t> ac </a:t>
            </a:r>
            <a:r>
              <a:rPr lang="en-GB" dirty="0" err="1"/>
              <a:t>uwchradd</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gadarnhaol</a:t>
            </a:r>
            <a:r>
              <a:rPr lang="en-GB" dirty="0"/>
              <a:t> </a:t>
            </a:r>
            <a:r>
              <a:rPr lang="en-GB" dirty="0" err="1"/>
              <a:t>ar</a:t>
            </a:r>
            <a:r>
              <a:rPr lang="en-GB" dirty="0"/>
              <a:t> </a:t>
            </a:r>
            <a:r>
              <a:rPr lang="en-GB" dirty="0" err="1"/>
              <a:t>gynnydd</a:t>
            </a:r>
            <a:r>
              <a:rPr lang="en-GB" dirty="0"/>
              <a:t> </a:t>
            </a:r>
            <a:r>
              <a:rPr lang="en-GB" dirty="0" err="1"/>
              <a:t>dysgwyr</a:t>
            </a:r>
            <a:r>
              <a:rPr lang="en-GB" dirty="0"/>
              <a:t> o </a:t>
            </a:r>
            <a:r>
              <a:rPr lang="en-GB" dirty="0" err="1"/>
              <a:t>ddau</a:t>
            </a:r>
            <a:r>
              <a:rPr lang="en-GB" dirty="0"/>
              <a:t> </a:t>
            </a:r>
            <a:r>
              <a:rPr lang="en-GB" dirty="0" err="1"/>
              <a:t>i</a:t>
            </a:r>
            <a:r>
              <a:rPr lang="en-GB" dirty="0"/>
              <a:t> </a:t>
            </a:r>
            <a:r>
              <a:rPr lang="en-GB" dirty="0" err="1"/>
              <a:t>dri</a:t>
            </a:r>
            <a:r>
              <a:rPr lang="en-GB" dirty="0"/>
              <a:t> </a:t>
            </a:r>
            <a:r>
              <a:rPr lang="en-GB" dirty="0" err="1"/>
              <a:t>mis</a:t>
            </a:r>
            <a:r>
              <a:rPr lang="en-GB" dirty="0"/>
              <a:t> </a:t>
            </a:r>
            <a:r>
              <a:rPr lang="en-GB" dirty="0" err="1"/>
              <a:t>ar</a:t>
            </a:r>
            <a:r>
              <a:rPr lang="en-GB" dirty="0"/>
              <a:t> </a:t>
            </a:r>
            <a:r>
              <a:rPr lang="en-GB" dirty="0" err="1"/>
              <a:t>gyfartaledd</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Family and community provide the context within which children and schools operate. </a:t>
            </a:r>
          </a:p>
          <a:p>
            <a:r>
              <a:rPr lang="en-GB" i="1" dirty="0"/>
              <a:t>Parental involvement in primary and secondary schools has on average two to three months positive impact on learners’ progress</a:t>
            </a:r>
          </a:p>
        </p:txBody>
      </p:sp>
    </p:spTree>
    <p:extLst>
      <p:ext uri="{BB962C8B-B14F-4D97-AF65-F5344CB8AC3E}">
        <p14:creationId xmlns:p14="http://schemas.microsoft.com/office/powerpoint/2010/main" val="2653181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332656"/>
            <a:ext cx="4392488" cy="6408712"/>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t>Mae </a:t>
            </a:r>
            <a:r>
              <a:rPr lang="en-GB" dirty="0" err="1"/>
              <a:t>yna</a:t>
            </a:r>
            <a:r>
              <a:rPr lang="en-GB" dirty="0"/>
              <a:t> </a:t>
            </a:r>
            <a:r>
              <a:rPr lang="en-GB" dirty="0" err="1"/>
              <a:t>gysylltiad</a:t>
            </a:r>
            <a:r>
              <a:rPr lang="en-GB" dirty="0"/>
              <a:t> </a:t>
            </a:r>
            <a:r>
              <a:rPr lang="en-GB" dirty="0" err="1"/>
              <a:t>agos</a:t>
            </a:r>
            <a:r>
              <a:rPr lang="en-GB" dirty="0"/>
              <a:t> </a:t>
            </a:r>
            <a:r>
              <a:rPr lang="en-GB" dirty="0" err="1"/>
              <a:t>rhwng</a:t>
            </a:r>
            <a:r>
              <a:rPr lang="en-GB" dirty="0"/>
              <a:t> </a:t>
            </a:r>
            <a:r>
              <a:rPr lang="en-GB" dirty="0" err="1"/>
              <a:t>rhieni’n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gweithgareddau</a:t>
            </a:r>
            <a:r>
              <a:rPr lang="en-GB" dirty="0"/>
              <a:t> </a:t>
            </a:r>
            <a:r>
              <a:rPr lang="en-GB" dirty="0" err="1"/>
              <a:t>darllen</a:t>
            </a:r>
            <a:r>
              <a:rPr lang="en-GB" dirty="0"/>
              <a:t> a </a:t>
            </a:r>
            <a:r>
              <a:rPr lang="en-GB" dirty="0" err="1"/>
              <a:t>pherfformiad</a:t>
            </a:r>
            <a:r>
              <a:rPr lang="en-GB" dirty="0"/>
              <a:t> </a:t>
            </a:r>
            <a:r>
              <a:rPr lang="en-GB" dirty="0" err="1"/>
              <a:t>academaidd</a:t>
            </a:r>
            <a:r>
              <a:rPr lang="en-GB" dirty="0"/>
              <a:t> </a:t>
            </a:r>
            <a:r>
              <a:rPr lang="en-GB" dirty="0" err="1"/>
              <a:t>dysgwyr</a:t>
            </a:r>
            <a:r>
              <a:rPr lang="en-GB" dirty="0"/>
              <a:t>. Mae plant y </a:t>
            </a:r>
            <a:r>
              <a:rPr lang="en-GB" dirty="0" err="1"/>
              <a:t>mae</a:t>
            </a:r>
            <a:r>
              <a:rPr lang="en-GB" dirty="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a:t>iddynt</a:t>
            </a:r>
            <a:r>
              <a:rPr lang="en-GB" dirty="0"/>
              <a:t> </a:t>
            </a:r>
            <a:r>
              <a:rPr lang="en-GB" dirty="0" err="1"/>
              <a:t>yn</a:t>
            </a:r>
            <a:r>
              <a:rPr lang="en-GB" dirty="0"/>
              <a:t> </a:t>
            </a:r>
            <a:r>
              <a:rPr lang="en-GB" dirty="0" err="1"/>
              <a:t>rheolaidd</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blwyddyn</a:t>
            </a:r>
            <a:r>
              <a:rPr lang="en-GB" dirty="0"/>
              <a:t> </a:t>
            </a:r>
            <a:r>
              <a:rPr lang="en-GB" dirty="0" err="1"/>
              <a:t>gyntaf</a:t>
            </a:r>
            <a:r>
              <a:rPr lang="en-GB" dirty="0"/>
              <a:t> </a:t>
            </a:r>
            <a:r>
              <a:rPr lang="en-GB" dirty="0" err="1"/>
              <a:t>yn</a:t>
            </a:r>
            <a:r>
              <a:rPr lang="en-GB" dirty="0"/>
              <a:t> yr </a:t>
            </a:r>
            <a:r>
              <a:rPr lang="en-GB" dirty="0" err="1"/>
              <a:t>ysgol</a:t>
            </a:r>
            <a:r>
              <a:rPr lang="en-GB" dirty="0"/>
              <a:t> </a:t>
            </a:r>
            <a:r>
              <a:rPr lang="en-GB" dirty="0" err="1"/>
              <a:t>gynradd</a:t>
            </a:r>
            <a:r>
              <a:rPr lang="en-GB" dirty="0"/>
              <a:t> </a:t>
            </a:r>
            <a:r>
              <a:rPr lang="en-GB" dirty="0" err="1"/>
              <a:t>yn</a:t>
            </a:r>
            <a:r>
              <a:rPr lang="en-GB" dirty="0"/>
              <a:t> </a:t>
            </a:r>
            <a:r>
              <a:rPr lang="en-GB" dirty="0" err="1"/>
              <a:t>perfformio’n</a:t>
            </a:r>
            <a:r>
              <a:rPr lang="en-GB" dirty="0"/>
              <a:t> well </a:t>
            </a:r>
            <a:r>
              <a:rPr lang="en-GB" dirty="0" err="1"/>
              <a:t>na’r</a:t>
            </a:r>
            <a:r>
              <a:rPr lang="en-GB" dirty="0"/>
              <a:t> </a:t>
            </a:r>
            <a:r>
              <a:rPr lang="en-GB" dirty="0" err="1"/>
              <a:t>rhai</a:t>
            </a:r>
            <a:r>
              <a:rPr lang="en-GB" dirty="0"/>
              <a:t> </a:t>
            </a:r>
            <a:r>
              <a:rPr lang="en-GB" dirty="0" err="1"/>
              <a:t>lle</a:t>
            </a:r>
            <a:r>
              <a:rPr lang="en-GB" dirty="0"/>
              <a:t> </a:t>
            </a:r>
            <a:r>
              <a:rPr lang="en-GB" dirty="0" err="1"/>
              <a:t>mae</a:t>
            </a:r>
            <a:r>
              <a:rPr lang="en-GB" dirty="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a:t>iddynt</a:t>
            </a:r>
            <a:r>
              <a:rPr lang="en-GB" dirty="0"/>
              <a:t> </a:t>
            </a:r>
            <a:r>
              <a:rPr lang="en-GB" dirty="0" err="1"/>
              <a:t>ond</a:t>
            </a:r>
            <a:r>
              <a:rPr lang="en-GB" dirty="0"/>
              <a:t> </a:t>
            </a:r>
            <a:r>
              <a:rPr lang="en-GB" dirty="0" err="1"/>
              <a:t>unwaith</a:t>
            </a:r>
            <a:r>
              <a:rPr lang="en-GB" dirty="0"/>
              <a:t> </a:t>
            </a:r>
            <a:r>
              <a:rPr lang="en-GB" dirty="0" err="1"/>
              <a:t>neu</a:t>
            </a:r>
            <a:r>
              <a:rPr lang="en-GB" dirty="0"/>
              <a:t> </a:t>
            </a:r>
            <a:r>
              <a:rPr lang="en-GB" dirty="0" err="1"/>
              <a:t>ddwywaith</a:t>
            </a:r>
            <a:r>
              <a:rPr lang="en-GB" dirty="0"/>
              <a:t> y </a:t>
            </a:r>
            <a:r>
              <a:rPr lang="en-GB" dirty="0" err="1"/>
              <a:t>mis</a:t>
            </a:r>
            <a:r>
              <a:rPr lang="en-GB" dirty="0"/>
              <a:t>, </a:t>
            </a:r>
            <a:r>
              <a:rPr lang="en-GB" dirty="0" err="1"/>
              <a:t>neu</a:t>
            </a:r>
            <a:r>
              <a:rPr lang="en-GB" dirty="0"/>
              <a:t> </a:t>
            </a:r>
            <a:r>
              <a:rPr lang="en-GB" dirty="0" err="1"/>
              <a:t>lai</a:t>
            </a:r>
            <a:r>
              <a:rPr lang="en-GB" dirty="0"/>
              <a:t>.</a:t>
            </a:r>
          </a:p>
          <a:p>
            <a:pPr marL="0" indent="0">
              <a:buNone/>
            </a:pPr>
            <a:endParaRPr lang="en-GB" dirty="0"/>
          </a:p>
        </p:txBody>
      </p:sp>
      <p:sp>
        <p:nvSpPr>
          <p:cNvPr id="4" name="Content Placeholder 3"/>
          <p:cNvSpPr>
            <a:spLocks noGrp="1"/>
          </p:cNvSpPr>
          <p:nvPr>
            <p:ph sz="half" idx="2"/>
          </p:nvPr>
        </p:nvSpPr>
        <p:spPr>
          <a:xfrm>
            <a:off x="4648200" y="332656"/>
            <a:ext cx="4316288" cy="6408712"/>
          </a:xfrm>
        </p:spPr>
        <p:style>
          <a:lnRef idx="2">
            <a:schemeClr val="accent3"/>
          </a:lnRef>
          <a:fillRef idx="1">
            <a:schemeClr val="lt1"/>
          </a:fillRef>
          <a:effectRef idx="0">
            <a:schemeClr val="accent3"/>
          </a:effectRef>
          <a:fontRef idx="minor">
            <a:schemeClr val="dk1"/>
          </a:fontRef>
        </p:style>
        <p:txBody>
          <a:bodyPr>
            <a:noAutofit/>
          </a:bodyPr>
          <a:lstStyle/>
          <a:p>
            <a:r>
              <a:rPr lang="en-GB" i="1" dirty="0"/>
              <a:t>There is a close relationship between parental engagement in reading-related activities and learners’ academic performance. Children whose parents/carers regularly read to them during the first year of primary school perform better than those who read to them only once or twice a month or less. </a:t>
            </a:r>
          </a:p>
        </p:txBody>
      </p:sp>
    </p:spTree>
    <p:extLst>
      <p:ext uri="{BB962C8B-B14F-4D97-AF65-F5344CB8AC3E}">
        <p14:creationId xmlns:p14="http://schemas.microsoft.com/office/powerpoint/2010/main" val="320106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10000"/>
          </a:bodyPr>
          <a:lstStyle/>
          <a:p>
            <a:r>
              <a:rPr lang="en-GB" dirty="0" err="1"/>
              <a:t>Bydd</a:t>
            </a:r>
            <a:r>
              <a:rPr lang="en-GB" dirty="0"/>
              <a:t> </a:t>
            </a:r>
            <a:r>
              <a:rPr lang="en-GB" dirty="0" err="1"/>
              <a:t>ysgolion</a:t>
            </a:r>
            <a:r>
              <a:rPr lang="en-GB" dirty="0"/>
              <a:t> </a:t>
            </a:r>
            <a:r>
              <a:rPr lang="en-GB" dirty="0" err="1"/>
              <a:t>sy’n</a:t>
            </a:r>
            <a:r>
              <a:rPr lang="en-GB" dirty="0"/>
              <a:t> </a:t>
            </a:r>
            <a:r>
              <a:rPr lang="en-GB" dirty="0" err="1"/>
              <a:t>gwneud</a:t>
            </a:r>
            <a:r>
              <a:rPr lang="en-GB" dirty="0"/>
              <a:t> </a:t>
            </a:r>
            <a:r>
              <a:rPr lang="en-GB" dirty="0" err="1"/>
              <a:t>ymdrech</a:t>
            </a:r>
            <a:r>
              <a:rPr lang="en-GB" dirty="0"/>
              <a:t> </a:t>
            </a:r>
            <a:r>
              <a:rPr lang="en-GB" dirty="0" err="1"/>
              <a:t>i</a:t>
            </a:r>
            <a:r>
              <a:rPr lang="en-GB" dirty="0"/>
              <a:t> </a:t>
            </a:r>
            <a:r>
              <a:rPr lang="en-GB" dirty="0" err="1"/>
              <a:t>ennyn</a:t>
            </a:r>
            <a:r>
              <a:rPr lang="en-GB" dirty="0"/>
              <a:t> </a:t>
            </a:r>
            <a:r>
              <a:rPr lang="en-GB" dirty="0" err="1"/>
              <a:t>diddordeb</a:t>
            </a:r>
            <a:r>
              <a:rPr lang="en-GB" dirty="0"/>
              <a:t> </a:t>
            </a:r>
            <a:r>
              <a:rPr lang="en-GB" dirty="0" err="1"/>
              <a:t>teuluoedd</a:t>
            </a:r>
            <a:r>
              <a:rPr lang="en-GB" dirty="0"/>
              <a:t> </a:t>
            </a:r>
            <a:r>
              <a:rPr lang="en-GB" dirty="0" err="1"/>
              <a:t>yn</a:t>
            </a:r>
            <a:r>
              <a:rPr lang="en-GB" dirty="0"/>
              <a:t> </a:t>
            </a:r>
            <a:r>
              <a:rPr lang="en-GB" dirty="0" err="1"/>
              <a:t>nysgu</a:t>
            </a:r>
            <a:r>
              <a:rPr lang="en-GB" dirty="0"/>
              <a:t> </a:t>
            </a:r>
            <a:r>
              <a:rPr lang="en-GB" dirty="0" err="1"/>
              <a:t>eu</a:t>
            </a:r>
            <a:r>
              <a:rPr lang="en-GB" dirty="0"/>
              <a:t> plant ac </a:t>
            </a:r>
            <a:r>
              <a:rPr lang="en-GB" dirty="0" err="1"/>
              <a:t>ym</a:t>
            </a:r>
            <a:r>
              <a:rPr lang="en-GB" dirty="0"/>
              <a:t> </a:t>
            </a:r>
            <a:r>
              <a:rPr lang="en-GB" dirty="0" err="1"/>
              <a:t>mywyd</a:t>
            </a:r>
            <a:r>
              <a:rPr lang="en-GB" dirty="0"/>
              <a:t> </a:t>
            </a:r>
            <a:r>
              <a:rPr lang="en-GB" dirty="0" err="1"/>
              <a:t>yr</a:t>
            </a:r>
            <a:r>
              <a:rPr lang="en-GB" dirty="0"/>
              <a:t> </a:t>
            </a:r>
            <a:r>
              <a:rPr lang="en-GB" dirty="0" err="1"/>
              <a:t>ysgol</a:t>
            </a:r>
            <a:r>
              <a:rPr lang="en-GB" dirty="0"/>
              <a:t>  ac </a:t>
            </a:r>
            <a:r>
              <a:rPr lang="en-GB" dirty="0" err="1"/>
              <a:t>sy’n</a:t>
            </a:r>
            <a:r>
              <a:rPr lang="en-GB" dirty="0"/>
              <a:t> </a:t>
            </a:r>
            <a:r>
              <a:rPr lang="en-GB" dirty="0" err="1"/>
              <a:t>gosod</a:t>
            </a:r>
            <a:r>
              <a:rPr lang="en-GB" dirty="0"/>
              <a:t> </a:t>
            </a:r>
            <a:r>
              <a:rPr lang="en-GB" dirty="0" err="1"/>
              <a:t>eu</a:t>
            </a:r>
            <a:r>
              <a:rPr lang="en-GB" dirty="0"/>
              <a:t> </a:t>
            </a:r>
            <a:r>
              <a:rPr lang="en-GB" dirty="0" err="1"/>
              <a:t>hunain</a:t>
            </a:r>
            <a:r>
              <a:rPr lang="en-GB" dirty="0"/>
              <a:t> </a:t>
            </a:r>
            <a:r>
              <a:rPr lang="en-GB" dirty="0" err="1"/>
              <a:t>yng</a:t>
            </a:r>
            <a:r>
              <a:rPr lang="en-GB" dirty="0"/>
              <a:t> </a:t>
            </a:r>
            <a:r>
              <a:rPr lang="en-GB" dirty="0" err="1"/>
              <a:t>nghanol</a:t>
            </a:r>
            <a:r>
              <a:rPr lang="en-GB" dirty="0"/>
              <a:t> </a:t>
            </a:r>
            <a:r>
              <a:rPr lang="en-GB" dirty="0" err="1"/>
              <a:t>eu</a:t>
            </a:r>
            <a:r>
              <a:rPr lang="en-GB" dirty="0"/>
              <a:t> </a:t>
            </a:r>
            <a:r>
              <a:rPr lang="en-GB" dirty="0" err="1"/>
              <a:t>cymunedau</a:t>
            </a:r>
            <a:r>
              <a:rPr lang="en-GB" dirty="0"/>
              <a:t> </a:t>
            </a:r>
            <a:r>
              <a:rPr lang="en-GB" dirty="0" err="1"/>
              <a:t>yn</a:t>
            </a:r>
            <a:r>
              <a:rPr lang="en-GB" dirty="0"/>
              <a:t> </a:t>
            </a:r>
            <a:r>
              <a:rPr lang="en-GB" dirty="0" err="1"/>
              <a:t>gweld</a:t>
            </a:r>
            <a:r>
              <a:rPr lang="en-GB" dirty="0"/>
              <a:t> </a:t>
            </a:r>
            <a:r>
              <a:rPr lang="en-GB" dirty="0" err="1"/>
              <a:t>canlyniadau</a:t>
            </a:r>
            <a:r>
              <a:rPr lang="en-GB" dirty="0"/>
              <a:t> </a:t>
            </a:r>
            <a:r>
              <a:rPr lang="en-GB" dirty="0" err="1"/>
              <a:t>gwell</a:t>
            </a:r>
            <a:r>
              <a:rPr lang="en-GB" dirty="0"/>
              <a:t> </a:t>
            </a:r>
            <a:r>
              <a:rPr lang="en-GB" dirty="0" err="1"/>
              <a:t>ar</a:t>
            </a:r>
            <a:r>
              <a:rPr lang="en-GB" dirty="0"/>
              <a:t> </a:t>
            </a:r>
            <a:r>
              <a:rPr lang="en-GB" dirty="0" err="1"/>
              <a:t>gyfer</a:t>
            </a:r>
            <a:r>
              <a:rPr lang="en-GB" dirty="0"/>
              <a:t> </a:t>
            </a:r>
            <a:r>
              <a:rPr lang="en-GB" dirty="0" err="1"/>
              <a:t>dysgwyr</a:t>
            </a:r>
            <a:r>
              <a:rPr lang="en-GB" dirty="0"/>
              <a:t>, </a:t>
            </a:r>
            <a:r>
              <a:rPr lang="en-GB" dirty="0" err="1"/>
              <a:t>yn</a:t>
            </a:r>
            <a:r>
              <a:rPr lang="en-GB" dirty="0"/>
              <a:t> </a:t>
            </a:r>
            <a:r>
              <a:rPr lang="en-GB" dirty="0" err="1"/>
              <a:t>enwedig</a:t>
            </a:r>
            <a:r>
              <a:rPr lang="en-GB" dirty="0"/>
              <a:t> y </a:t>
            </a:r>
            <a:r>
              <a:rPr lang="en-GB" dirty="0" err="1"/>
              <a:t>rhai</a:t>
            </a:r>
            <a:r>
              <a:rPr lang="en-GB" dirty="0"/>
              <a:t> o </a:t>
            </a:r>
            <a:r>
              <a:rPr lang="en-GB" dirty="0" err="1"/>
              <a:t>gymunedau</a:t>
            </a:r>
            <a:r>
              <a:rPr lang="en-GB" dirty="0"/>
              <a:t> </a:t>
            </a:r>
            <a:r>
              <a:rPr lang="en-GB" dirty="0" err="1"/>
              <a:t>difreintiedig</a:t>
            </a:r>
            <a:r>
              <a:rPr lang="en-GB" b="1" dirty="0"/>
              <a:t>. </a:t>
            </a:r>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t>Schools that reach out and effectively engage families in children’s learning and the life of the school and which place themselves at the centre of their communities will see improved outcomes for learners, particularly those from deprived communities.</a:t>
            </a:r>
          </a:p>
          <a:p>
            <a:endParaRPr lang="en-GB" dirty="0"/>
          </a:p>
        </p:txBody>
      </p:sp>
    </p:spTree>
    <p:extLst>
      <p:ext uri="{BB962C8B-B14F-4D97-AF65-F5344CB8AC3E}">
        <p14:creationId xmlns:p14="http://schemas.microsoft.com/office/powerpoint/2010/main" val="1007105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Mae </a:t>
            </a:r>
            <a:r>
              <a:rPr lang="en-GB" dirty="0" err="1"/>
              <a:t>angen</a:t>
            </a:r>
            <a:r>
              <a:rPr lang="en-GB" dirty="0"/>
              <a:t> </a:t>
            </a:r>
            <a:r>
              <a:rPr lang="en-GB" dirty="0" err="1"/>
              <a:t>i</a:t>
            </a:r>
            <a:r>
              <a:rPr lang="en-GB" dirty="0"/>
              <a:t> </a:t>
            </a:r>
            <a:r>
              <a:rPr lang="en-GB" dirty="0" err="1"/>
              <a:t>ysgolion</a:t>
            </a:r>
            <a:r>
              <a:rPr lang="en-GB" dirty="0"/>
              <a:t>…</a:t>
            </a:r>
            <a:br>
              <a:rPr lang="en-GB" dirty="0"/>
            </a:br>
            <a:r>
              <a:rPr lang="en-GB" dirty="0"/>
              <a:t>Schools need to…</a:t>
            </a:r>
          </a:p>
        </p:txBody>
      </p:sp>
      <p:sp>
        <p:nvSpPr>
          <p:cNvPr id="3" name="Content Placeholder 2"/>
          <p:cNvSpPr>
            <a:spLocks noGrp="1"/>
          </p:cNvSpPr>
          <p:nvPr>
            <p:ph sz="half" idx="1"/>
          </p:nvPr>
        </p:nvSpPr>
        <p:spPr>
          <a:xfrm>
            <a:off x="457200" y="1600200"/>
            <a:ext cx="4038600" cy="4853136"/>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a:t>
            </a:r>
            <a:r>
              <a:rPr lang="en-GB" dirty="0" err="1"/>
              <a:t>adnabod</a:t>
            </a:r>
            <a:r>
              <a:rPr lang="en-GB" dirty="0"/>
              <a:t> a </a:t>
            </a:r>
            <a:r>
              <a:rPr lang="en-GB" dirty="0" err="1"/>
              <a:t>deall</a:t>
            </a:r>
            <a:r>
              <a:rPr lang="en-GB" dirty="0"/>
              <a:t> </a:t>
            </a:r>
            <a:r>
              <a:rPr lang="en-GB" dirty="0" err="1"/>
              <a:t>eu</a:t>
            </a:r>
            <a:r>
              <a:rPr lang="en-GB" dirty="0"/>
              <a:t> </a:t>
            </a:r>
            <a:r>
              <a:rPr lang="en-GB" dirty="0" err="1"/>
              <a:t>cymunedau</a:t>
            </a:r>
            <a:endParaRPr lang="en-GB" dirty="0"/>
          </a:p>
          <a:p>
            <a:r>
              <a:rPr lang="en-GB" dirty="0"/>
              <a:t>…</a:t>
            </a:r>
            <a:r>
              <a:rPr lang="en-GB" dirty="0" err="1"/>
              <a:t>cyfathrebu</a:t>
            </a:r>
            <a:r>
              <a:rPr lang="en-GB" dirty="0"/>
              <a:t> </a:t>
            </a:r>
            <a:r>
              <a:rPr lang="en-GB" dirty="0" err="1"/>
              <a:t>gyda</a:t>
            </a:r>
            <a:r>
              <a:rPr lang="en-GB" dirty="0"/>
              <a:t> </a:t>
            </a:r>
            <a:r>
              <a:rPr lang="en-GB" dirty="0" err="1"/>
              <a:t>rhieni</a:t>
            </a:r>
            <a:r>
              <a:rPr lang="en-GB" dirty="0"/>
              <a:t>  am </a:t>
            </a:r>
            <a:r>
              <a:rPr lang="en-GB" dirty="0" err="1"/>
              <a:t>eu</a:t>
            </a:r>
            <a:r>
              <a:rPr lang="en-GB" dirty="0"/>
              <a:t> </a:t>
            </a:r>
            <a:r>
              <a:rPr lang="en-GB" dirty="0" err="1"/>
              <a:t>rôl</a:t>
            </a:r>
            <a:r>
              <a:rPr lang="en-GB" dirty="0"/>
              <a:t> </a:t>
            </a:r>
            <a:r>
              <a:rPr lang="en-GB" dirty="0" err="1"/>
              <a:t>yn</a:t>
            </a:r>
            <a:r>
              <a:rPr lang="en-GB" dirty="0"/>
              <a:t> </a:t>
            </a:r>
            <a:r>
              <a:rPr lang="en-GB" dirty="0" err="1"/>
              <a:t>addysg</a:t>
            </a:r>
            <a:r>
              <a:rPr lang="en-GB" dirty="0"/>
              <a:t> </a:t>
            </a:r>
            <a:r>
              <a:rPr lang="en-GB" dirty="0" err="1"/>
              <a:t>eu</a:t>
            </a:r>
            <a:r>
              <a:rPr lang="en-GB" dirty="0"/>
              <a:t> plant </a:t>
            </a:r>
            <a:r>
              <a:rPr lang="en-GB" dirty="0" err="1"/>
              <a:t>mewn</a:t>
            </a:r>
            <a:r>
              <a:rPr lang="en-GB" dirty="0"/>
              <a:t> </a:t>
            </a:r>
            <a:r>
              <a:rPr lang="en-GB" dirty="0" err="1"/>
              <a:t>ffordd</a:t>
            </a:r>
            <a:r>
              <a:rPr lang="en-GB" dirty="0"/>
              <a:t> </a:t>
            </a:r>
            <a:r>
              <a:rPr lang="en-GB" dirty="0" err="1"/>
              <a:t>sy’n</a:t>
            </a:r>
            <a:r>
              <a:rPr lang="en-GB" dirty="0"/>
              <a:t>  </a:t>
            </a:r>
            <a:r>
              <a:rPr lang="en-GB" dirty="0" err="1"/>
              <a:t>eu</a:t>
            </a:r>
            <a:r>
              <a:rPr lang="en-GB" dirty="0"/>
              <a:t> </a:t>
            </a:r>
            <a:r>
              <a:rPr lang="en-GB" dirty="0" err="1"/>
              <a:t>ymbweru</a:t>
            </a:r>
            <a:r>
              <a:rPr lang="en-GB" dirty="0"/>
              <a:t> ac </a:t>
            </a:r>
            <a:r>
              <a:rPr lang="en-GB" dirty="0" err="1"/>
              <a:t>sy’n</a:t>
            </a:r>
            <a:r>
              <a:rPr lang="en-GB" dirty="0"/>
              <a:t> </a:t>
            </a:r>
            <a:r>
              <a:rPr lang="en-GB" dirty="0" err="1"/>
              <a:t>weithredol</a:t>
            </a:r>
            <a:r>
              <a:rPr lang="en-GB" dirty="0"/>
              <a:t> </a:t>
            </a:r>
          </a:p>
          <a:p>
            <a:r>
              <a:rPr lang="en-GB" dirty="0"/>
              <a:t>…</a:t>
            </a:r>
            <a:r>
              <a:rPr lang="en-GB" dirty="0" err="1"/>
              <a:t>gwneud</a:t>
            </a:r>
            <a:r>
              <a:rPr lang="en-GB" dirty="0"/>
              <a:t> </a:t>
            </a:r>
            <a:r>
              <a:rPr lang="en-GB" dirty="0" err="1"/>
              <a:t>defnydd</a:t>
            </a:r>
            <a:r>
              <a:rPr lang="en-GB" dirty="0"/>
              <a:t> da o </a:t>
            </a:r>
            <a:r>
              <a:rPr lang="en-GB" dirty="0" err="1"/>
              <a:t>gefnogaeth</a:t>
            </a:r>
            <a:r>
              <a:rPr lang="en-GB" dirty="0"/>
              <a:t> 3ydd sector</a:t>
            </a:r>
          </a:p>
          <a:p>
            <a:r>
              <a:rPr lang="en-GB" dirty="0"/>
              <a:t>…</a:t>
            </a:r>
            <a:r>
              <a:rPr lang="en-GB" dirty="0" err="1"/>
              <a:t>datblygu</a:t>
            </a:r>
            <a:r>
              <a:rPr lang="en-GB" dirty="0"/>
              <a:t> </a:t>
            </a:r>
            <a:r>
              <a:rPr lang="en-GB" dirty="0" err="1"/>
              <a:t>defnydd</a:t>
            </a:r>
            <a:r>
              <a:rPr lang="en-GB" dirty="0"/>
              <a:t> o </a:t>
            </a:r>
            <a:r>
              <a:rPr lang="en-GB" dirty="0" err="1"/>
              <a:t>dechnoleg</a:t>
            </a:r>
            <a:r>
              <a:rPr lang="en-GB" dirty="0"/>
              <a:t> </a:t>
            </a:r>
            <a:r>
              <a:rPr lang="en-GB" dirty="0" err="1"/>
              <a:t>i</a:t>
            </a:r>
            <a:r>
              <a:rPr lang="en-GB" dirty="0"/>
              <a:t> </a:t>
            </a:r>
            <a:r>
              <a:rPr lang="en-GB" dirty="0" err="1"/>
              <a:t>ymgysylltu</a:t>
            </a:r>
            <a:r>
              <a:rPr lang="en-GB" dirty="0"/>
              <a:t> </a:t>
            </a:r>
            <a:r>
              <a:rPr lang="en-GB" dirty="0" err="1"/>
              <a:t>gyda</a:t>
            </a:r>
            <a:r>
              <a:rPr lang="en-GB" dirty="0"/>
              <a:t> </a:t>
            </a:r>
            <a:r>
              <a:rPr lang="en-GB" dirty="0" err="1"/>
              <a:t>rhieni</a:t>
            </a:r>
            <a:r>
              <a:rPr lang="en-GB" dirty="0"/>
              <a:t> </a:t>
            </a:r>
          </a:p>
        </p:txBody>
      </p:sp>
      <p:sp>
        <p:nvSpPr>
          <p:cNvPr id="4" name="Content Placeholder 3"/>
          <p:cNvSpPr>
            <a:spLocks noGrp="1"/>
          </p:cNvSpPr>
          <p:nvPr>
            <p:ph sz="half" idx="2"/>
          </p:nvPr>
        </p:nvSpPr>
        <p:spPr>
          <a:xfrm>
            <a:off x="4648200" y="1600200"/>
            <a:ext cx="4038600" cy="4853136"/>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a:t>…</a:t>
            </a:r>
            <a:r>
              <a:rPr lang="en-GB" i="1" dirty="0"/>
              <a:t>know and understand their communities </a:t>
            </a:r>
          </a:p>
          <a:p>
            <a:r>
              <a:rPr lang="en-GB" i="1" dirty="0"/>
              <a:t>…communicate with parents about their role in their child’s education in a way which empowers and is active</a:t>
            </a:r>
          </a:p>
          <a:p>
            <a:r>
              <a:rPr lang="en-GB" i="1" dirty="0"/>
              <a:t>…make good use of 3</a:t>
            </a:r>
            <a:r>
              <a:rPr lang="en-GB" i="1" baseline="30000" dirty="0"/>
              <a:t>rd</a:t>
            </a:r>
            <a:r>
              <a:rPr lang="en-GB" i="1" dirty="0"/>
              <a:t> sector support</a:t>
            </a:r>
          </a:p>
          <a:p>
            <a:r>
              <a:rPr lang="en-GB" i="1" dirty="0"/>
              <a:t>…develop use of technology to engage parents </a:t>
            </a:r>
          </a:p>
        </p:txBody>
      </p:sp>
    </p:spTree>
    <p:extLst>
      <p:ext uri="{BB962C8B-B14F-4D97-AF65-F5344CB8AC3E}">
        <p14:creationId xmlns:p14="http://schemas.microsoft.com/office/powerpoint/2010/main" val="2717770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4536" t="20952" r="26500" b="13650"/>
          <a:stretch/>
        </p:blipFill>
        <p:spPr bwMode="auto">
          <a:xfrm>
            <a:off x="899592" y="548680"/>
            <a:ext cx="7462158" cy="5606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084168" y="6335746"/>
            <a:ext cx="2664296" cy="369332"/>
          </a:xfrm>
          <a:prstGeom prst="rect">
            <a:avLst/>
          </a:prstGeom>
          <a:noFill/>
        </p:spPr>
        <p:txBody>
          <a:bodyPr wrap="square" rtlCol="0">
            <a:spAutoFit/>
          </a:bodyPr>
          <a:lstStyle/>
          <a:p>
            <a:r>
              <a:rPr lang="en-GB" dirty="0"/>
              <a:t>UWTSD – </a:t>
            </a:r>
            <a:r>
              <a:rPr lang="en-GB" dirty="0" err="1"/>
              <a:t>Grigg</a:t>
            </a:r>
            <a:r>
              <a:rPr lang="en-GB" dirty="0"/>
              <a:t> et al, 2014 </a:t>
            </a:r>
          </a:p>
        </p:txBody>
      </p:sp>
    </p:spTree>
    <p:extLst>
      <p:ext uri="{BB962C8B-B14F-4D97-AF65-F5344CB8AC3E}">
        <p14:creationId xmlns:p14="http://schemas.microsoft.com/office/powerpoint/2010/main" val="4035363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286" t="8381" r="28750" b="27810"/>
          <a:stretch/>
        </p:blipFill>
        <p:spPr bwMode="auto">
          <a:xfrm>
            <a:off x="179512" y="247143"/>
            <a:ext cx="8568952" cy="6088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084168" y="6335746"/>
            <a:ext cx="2664296" cy="369332"/>
          </a:xfrm>
          <a:prstGeom prst="rect">
            <a:avLst/>
          </a:prstGeom>
          <a:noFill/>
        </p:spPr>
        <p:txBody>
          <a:bodyPr wrap="square" rtlCol="0">
            <a:spAutoFit/>
          </a:bodyPr>
          <a:lstStyle/>
          <a:p>
            <a:r>
              <a:rPr lang="en-GB" dirty="0"/>
              <a:t>UWTSD – </a:t>
            </a:r>
            <a:r>
              <a:rPr lang="en-GB" dirty="0" err="1"/>
              <a:t>Grigg</a:t>
            </a:r>
            <a:r>
              <a:rPr lang="en-GB" dirty="0"/>
              <a:t> et al, 2014 </a:t>
            </a:r>
          </a:p>
        </p:txBody>
      </p:sp>
    </p:spTree>
    <p:extLst>
      <p:ext uri="{BB962C8B-B14F-4D97-AF65-F5344CB8AC3E}">
        <p14:creationId xmlns:p14="http://schemas.microsoft.com/office/powerpoint/2010/main" val="1046788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Gall </a:t>
            </a:r>
            <a:r>
              <a:rPr lang="en-GB" dirty="0" err="1"/>
              <a:t>ysgolion</a:t>
            </a:r>
            <a:r>
              <a:rPr lang="en-GB" dirty="0"/>
              <a:t>…</a:t>
            </a:r>
            <a:br>
              <a:rPr lang="en-GB" dirty="0"/>
            </a:br>
            <a:r>
              <a:rPr lang="en-GB" dirty="0"/>
              <a:t>Schools can…</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Annog</a:t>
            </a:r>
            <a:r>
              <a:rPr lang="en-GB" dirty="0"/>
              <a:t> </a:t>
            </a:r>
            <a:r>
              <a:rPr lang="en-GB" dirty="0" err="1"/>
              <a:t>rhieni</a:t>
            </a:r>
            <a:r>
              <a:rPr lang="en-GB" dirty="0"/>
              <a:t> a </a:t>
            </a:r>
            <a:r>
              <a:rPr lang="en-GB" dirty="0" err="1"/>
              <a:t>dangos</a:t>
            </a:r>
            <a:r>
              <a:rPr lang="en-GB" dirty="0"/>
              <a:t> </a:t>
            </a:r>
            <a:r>
              <a:rPr lang="en-GB" dirty="0" err="1"/>
              <a:t>bod</a:t>
            </a:r>
            <a:r>
              <a:rPr lang="en-GB" dirty="0"/>
              <a:t> </a:t>
            </a:r>
            <a:r>
              <a:rPr lang="en-GB" dirty="0" err="1"/>
              <a:t>croeso</a:t>
            </a:r>
            <a:r>
              <a:rPr lang="en-GB" dirty="0"/>
              <a:t> </a:t>
            </a:r>
            <a:r>
              <a:rPr lang="en-GB" dirty="0" err="1"/>
              <a:t>iddynt</a:t>
            </a:r>
            <a:r>
              <a:rPr lang="en-GB" dirty="0"/>
              <a:t> </a:t>
            </a:r>
            <a:r>
              <a:rPr lang="en-GB" dirty="0" err="1"/>
              <a:t>mewn</a:t>
            </a:r>
            <a:r>
              <a:rPr lang="en-GB" dirty="0"/>
              <a:t> </a:t>
            </a:r>
            <a:r>
              <a:rPr lang="en-GB" dirty="0" err="1"/>
              <a:t>ysgolion</a:t>
            </a:r>
            <a:r>
              <a:rPr lang="en-GB" dirty="0"/>
              <a:t> </a:t>
            </a:r>
          </a:p>
          <a:p>
            <a:r>
              <a:rPr lang="en-GB" dirty="0" err="1"/>
              <a:t>Adeiladu</a:t>
            </a:r>
            <a:r>
              <a:rPr lang="en-GB" dirty="0"/>
              <a:t> </a:t>
            </a:r>
            <a:r>
              <a:rPr lang="en-GB" dirty="0" err="1"/>
              <a:t>perthynas</a:t>
            </a:r>
            <a:r>
              <a:rPr lang="en-GB" dirty="0"/>
              <a:t> </a:t>
            </a:r>
            <a:r>
              <a:rPr lang="en-GB" dirty="0" err="1"/>
              <a:t>positif</a:t>
            </a:r>
            <a:r>
              <a:rPr lang="en-GB" dirty="0"/>
              <a:t> </a:t>
            </a:r>
            <a:r>
              <a:rPr lang="en-GB" dirty="0" err="1"/>
              <a:t>gyda</a:t>
            </a:r>
            <a:r>
              <a:rPr lang="en-GB" dirty="0"/>
              <a:t> </a:t>
            </a:r>
            <a:r>
              <a:rPr lang="en-GB" dirty="0" err="1"/>
              <a:t>rhieni</a:t>
            </a:r>
            <a:endParaRPr lang="en-GB" dirty="0"/>
          </a:p>
          <a:p>
            <a:r>
              <a:rPr lang="en-GB" dirty="0" err="1"/>
              <a:t>Cynnig</a:t>
            </a:r>
            <a:r>
              <a:rPr lang="en-GB" dirty="0"/>
              <a:t> </a:t>
            </a:r>
            <a:r>
              <a:rPr lang="en-GB" dirty="0" err="1"/>
              <a:t>ymweliadau</a:t>
            </a:r>
            <a:r>
              <a:rPr lang="en-GB" dirty="0"/>
              <a:t> </a:t>
            </a:r>
            <a:r>
              <a:rPr lang="en-GB" dirty="0" err="1"/>
              <a:t>cartref</a:t>
            </a:r>
            <a:endParaRPr lang="en-GB" dirty="0"/>
          </a:p>
          <a:p>
            <a:r>
              <a:rPr lang="en-GB" dirty="0" err="1"/>
              <a:t>Darparu</a:t>
            </a:r>
            <a:r>
              <a:rPr lang="en-GB" dirty="0"/>
              <a:t> </a:t>
            </a:r>
            <a:r>
              <a:rPr lang="en-GB" dirty="0" err="1"/>
              <a:t>gwybodaeth</a:t>
            </a:r>
            <a:r>
              <a:rPr lang="en-GB" dirty="0"/>
              <a:t> a </a:t>
            </a:r>
            <a:r>
              <a:rPr lang="en-GB" dirty="0" err="1"/>
              <a:t>syniadau</a:t>
            </a:r>
            <a:r>
              <a:rPr lang="en-GB" dirty="0"/>
              <a:t> </a:t>
            </a:r>
            <a:r>
              <a:rPr lang="en-GB" dirty="0" err="1"/>
              <a:t>i</a:t>
            </a:r>
            <a:r>
              <a:rPr lang="en-GB" dirty="0"/>
              <a:t> </a:t>
            </a:r>
            <a:r>
              <a:rPr lang="en-GB" dirty="0" err="1"/>
              <a:t>rieni</a:t>
            </a:r>
            <a:r>
              <a:rPr lang="en-GB" dirty="0"/>
              <a:t> </a:t>
            </a:r>
            <a:r>
              <a:rPr lang="en-GB" dirty="0" err="1"/>
              <a:t>ar</a:t>
            </a:r>
            <a:r>
              <a:rPr lang="en-GB" dirty="0"/>
              <a:t> </a:t>
            </a:r>
            <a:r>
              <a:rPr lang="en-GB" dirty="0" err="1"/>
              <a:t>sut</a:t>
            </a:r>
            <a:r>
              <a:rPr lang="en-GB" dirty="0"/>
              <a:t> y gallant </a:t>
            </a:r>
            <a:r>
              <a:rPr lang="en-GB" dirty="0" err="1"/>
              <a:t>gefnogi</a:t>
            </a:r>
            <a:r>
              <a:rPr lang="en-GB" dirty="0"/>
              <a:t> </a:t>
            </a:r>
            <a:r>
              <a:rPr lang="en-GB" dirty="0" err="1"/>
              <a:t>eu</a:t>
            </a:r>
            <a:r>
              <a:rPr lang="en-GB" dirty="0"/>
              <a:t> plant </a:t>
            </a:r>
            <a:r>
              <a:rPr lang="en-GB" dirty="0" err="1"/>
              <a:t>i</a:t>
            </a:r>
            <a:r>
              <a:rPr lang="en-GB" dirty="0"/>
              <a:t> </a:t>
            </a:r>
            <a:r>
              <a:rPr lang="en-GB" dirty="0" err="1"/>
              <a:t>ddysgu</a:t>
            </a:r>
            <a:endParaRPr lang="en-GB" dirty="0"/>
          </a:p>
          <a:p>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Encourage parents and make them feel welcome in schools</a:t>
            </a:r>
          </a:p>
          <a:p>
            <a:r>
              <a:rPr lang="en-GB" i="1" dirty="0"/>
              <a:t>Build positive relationships with parent</a:t>
            </a:r>
          </a:p>
          <a:p>
            <a:r>
              <a:rPr lang="en-GB" i="1" dirty="0"/>
              <a:t>Offer home visits </a:t>
            </a:r>
          </a:p>
          <a:p>
            <a:r>
              <a:rPr lang="en-GB" i="1" dirty="0"/>
              <a:t>Provide parents with information and ideas on how they can help their children learn.</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78983" y="116632"/>
            <a:ext cx="1077098" cy="1387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9886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764704"/>
            <a:ext cx="4038600" cy="5649491"/>
          </a:xfrm>
        </p:spPr>
        <p:style>
          <a:lnRef idx="2">
            <a:schemeClr val="accent4"/>
          </a:lnRef>
          <a:fillRef idx="1">
            <a:schemeClr val="lt1"/>
          </a:fillRef>
          <a:effectRef idx="0">
            <a:schemeClr val="accent4"/>
          </a:effectRef>
          <a:fontRef idx="minor">
            <a:schemeClr val="dk1"/>
          </a:fontRef>
        </p:style>
        <p:txBody>
          <a:bodyPr>
            <a:normAutofit/>
          </a:bodyPr>
          <a:lstStyle/>
          <a:p>
            <a:r>
              <a:rPr lang="en-GB" sz="2400" dirty="0" err="1"/>
              <a:t>Deall</a:t>
            </a:r>
            <a:r>
              <a:rPr lang="en-GB" sz="2400" dirty="0"/>
              <a:t> </a:t>
            </a:r>
            <a:r>
              <a:rPr lang="en-GB" sz="2400" dirty="0" err="1"/>
              <a:t>gwahanol</a:t>
            </a:r>
            <a:r>
              <a:rPr lang="en-GB" sz="2400" dirty="0"/>
              <a:t> </a:t>
            </a:r>
            <a:r>
              <a:rPr lang="en-GB" sz="2400" dirty="0" err="1"/>
              <a:t>sefyllfaoedd</a:t>
            </a:r>
            <a:r>
              <a:rPr lang="en-GB" sz="2400" dirty="0"/>
              <a:t> </a:t>
            </a:r>
            <a:r>
              <a:rPr lang="en-GB" sz="2400" dirty="0" err="1"/>
              <a:t>rhieni</a:t>
            </a:r>
            <a:r>
              <a:rPr lang="en-GB" sz="2400" dirty="0"/>
              <a:t> </a:t>
            </a:r>
          </a:p>
          <a:p>
            <a:r>
              <a:rPr lang="en-GB" sz="2400" dirty="0" err="1"/>
              <a:t>Trafod</a:t>
            </a:r>
            <a:r>
              <a:rPr lang="en-GB" sz="2400" dirty="0"/>
              <a:t> </a:t>
            </a:r>
            <a:r>
              <a:rPr lang="en-GB" sz="2400" dirty="0" err="1"/>
              <a:t>yn</a:t>
            </a:r>
            <a:r>
              <a:rPr lang="en-GB" sz="2400" dirty="0"/>
              <a:t> </a:t>
            </a:r>
            <a:r>
              <a:rPr lang="en-GB" sz="2400" dirty="0" err="1"/>
              <a:t>gynnar</a:t>
            </a:r>
            <a:r>
              <a:rPr lang="en-GB" sz="2400" dirty="0"/>
              <a:t> am </a:t>
            </a:r>
            <a:r>
              <a:rPr lang="en-GB" sz="2400" dirty="0" err="1"/>
              <a:t>unrhyw</a:t>
            </a:r>
            <a:r>
              <a:rPr lang="en-GB" sz="2400" dirty="0"/>
              <a:t> </a:t>
            </a:r>
            <a:r>
              <a:rPr lang="en-GB" sz="2400" dirty="0" err="1"/>
              <a:t>broblemau</a:t>
            </a:r>
            <a:r>
              <a:rPr lang="en-GB" sz="2400" dirty="0"/>
              <a:t> </a:t>
            </a:r>
            <a:r>
              <a:rPr lang="en-GB" sz="2400" dirty="0" err="1"/>
              <a:t>gyda</a:t>
            </a:r>
            <a:r>
              <a:rPr lang="en-GB" sz="2400" dirty="0"/>
              <a:t> </a:t>
            </a:r>
            <a:r>
              <a:rPr lang="en-GB" sz="2400" dirty="0" err="1"/>
              <a:t>phresenoldeb</a:t>
            </a:r>
            <a:r>
              <a:rPr lang="en-GB" sz="2400" dirty="0"/>
              <a:t> </a:t>
            </a:r>
            <a:r>
              <a:rPr lang="en-GB" sz="2400" dirty="0" err="1"/>
              <a:t>neu</a:t>
            </a:r>
            <a:r>
              <a:rPr lang="en-GB" sz="2400" dirty="0"/>
              <a:t> </a:t>
            </a:r>
            <a:r>
              <a:rPr lang="en-GB" sz="2400" dirty="0" err="1"/>
              <a:t>ymddygiad</a:t>
            </a:r>
            <a:r>
              <a:rPr lang="en-GB" sz="2400" dirty="0"/>
              <a:t> a </a:t>
            </a:r>
            <a:r>
              <a:rPr lang="en-GB" sz="2400" dirty="0" err="1"/>
              <a:t>chynnig</a:t>
            </a:r>
            <a:r>
              <a:rPr lang="en-GB" sz="2400" dirty="0"/>
              <a:t> </a:t>
            </a:r>
            <a:r>
              <a:rPr lang="en-GB" sz="2400" dirty="0" err="1"/>
              <a:t>cymorth</a:t>
            </a:r>
            <a:r>
              <a:rPr lang="en-GB" sz="2400" dirty="0"/>
              <a:t> a </a:t>
            </a:r>
            <a:r>
              <a:rPr lang="en-GB" sz="2400" dirty="0" err="1"/>
              <a:t>chefnogaeth</a:t>
            </a:r>
            <a:r>
              <a:rPr lang="en-GB" sz="2400" dirty="0"/>
              <a:t> </a:t>
            </a:r>
            <a:r>
              <a:rPr lang="en-GB" sz="2400" dirty="0" err="1"/>
              <a:t>i</a:t>
            </a:r>
            <a:r>
              <a:rPr lang="en-GB" sz="2400" dirty="0"/>
              <a:t> </a:t>
            </a:r>
            <a:r>
              <a:rPr lang="en-GB" sz="2400" dirty="0" err="1"/>
              <a:t>rieni</a:t>
            </a:r>
            <a:r>
              <a:rPr lang="en-GB" sz="2400" dirty="0"/>
              <a:t> </a:t>
            </a:r>
            <a:r>
              <a:rPr lang="en-GB" sz="2400" dirty="0" err="1"/>
              <a:t>sydd</a:t>
            </a:r>
            <a:r>
              <a:rPr lang="en-GB" sz="2400" dirty="0"/>
              <a:t> </a:t>
            </a:r>
            <a:r>
              <a:rPr lang="en-GB" sz="2400" dirty="0" err="1"/>
              <a:t>ddim</a:t>
            </a:r>
            <a:r>
              <a:rPr lang="en-GB" sz="2400" dirty="0"/>
              <a:t> </a:t>
            </a:r>
            <a:r>
              <a:rPr lang="en-GB" sz="2400" dirty="0" err="1"/>
              <a:t>yn</a:t>
            </a:r>
            <a:r>
              <a:rPr lang="en-GB" sz="2400" dirty="0"/>
              <a:t> </a:t>
            </a:r>
            <a:r>
              <a:rPr lang="en-GB" sz="2400" dirty="0" err="1"/>
              <a:t>gallu</a:t>
            </a:r>
            <a:r>
              <a:rPr lang="en-GB" sz="2400" dirty="0"/>
              <a:t> </a:t>
            </a:r>
            <a:r>
              <a:rPr lang="en-GB" sz="2400" dirty="0" err="1"/>
              <a:t>taclo’r</a:t>
            </a:r>
            <a:r>
              <a:rPr lang="en-GB" sz="2400" dirty="0"/>
              <a:t> </a:t>
            </a:r>
            <a:r>
              <a:rPr lang="en-GB" sz="2400" dirty="0" err="1"/>
              <a:t>broblem</a:t>
            </a:r>
            <a:r>
              <a:rPr lang="en-GB" sz="2400" dirty="0"/>
              <a:t> </a:t>
            </a:r>
            <a:r>
              <a:rPr lang="en-GB" sz="2400" dirty="0" err="1"/>
              <a:t>eu</a:t>
            </a:r>
            <a:r>
              <a:rPr lang="en-GB" sz="2400" dirty="0"/>
              <a:t> </a:t>
            </a:r>
            <a:r>
              <a:rPr lang="en-GB" sz="2400" dirty="0" err="1"/>
              <a:t>hunain</a:t>
            </a:r>
            <a:endParaRPr lang="en-GB" sz="2400" dirty="0"/>
          </a:p>
          <a:p>
            <a:r>
              <a:rPr lang="en-GB" sz="2400" dirty="0" err="1"/>
              <a:t>Cytundebau</a:t>
            </a:r>
            <a:r>
              <a:rPr lang="en-GB" sz="2400" dirty="0"/>
              <a:t> </a:t>
            </a:r>
            <a:r>
              <a:rPr lang="en-GB" sz="2400" dirty="0" err="1"/>
              <a:t>ysgol-cartref</a:t>
            </a:r>
            <a:endParaRPr lang="en-GB" sz="2400" dirty="0"/>
          </a:p>
          <a:p>
            <a:r>
              <a:rPr lang="en-GB" sz="2400" dirty="0" err="1"/>
              <a:t>Gweithwyr</a:t>
            </a:r>
            <a:r>
              <a:rPr lang="en-GB" sz="2400" dirty="0"/>
              <a:t> </a:t>
            </a:r>
            <a:r>
              <a:rPr lang="en-GB" sz="2400" dirty="0" err="1"/>
              <a:t>cefnogi</a:t>
            </a:r>
            <a:r>
              <a:rPr lang="en-GB" sz="2400" dirty="0"/>
              <a:t> </a:t>
            </a:r>
          </a:p>
          <a:p>
            <a:r>
              <a:rPr lang="en-GB" sz="2400" dirty="0" err="1"/>
              <a:t>Cynnig</a:t>
            </a:r>
            <a:r>
              <a:rPr lang="en-GB" sz="2400" dirty="0"/>
              <a:t> </a:t>
            </a:r>
            <a:r>
              <a:rPr lang="en-GB" sz="2400" dirty="0" err="1"/>
              <a:t>cyfleodd</a:t>
            </a:r>
            <a:r>
              <a:rPr lang="en-GB" sz="2400" dirty="0"/>
              <a:t> </a:t>
            </a:r>
            <a:r>
              <a:rPr lang="en-GB" sz="2400" dirty="0" err="1"/>
              <a:t>i</a:t>
            </a:r>
            <a:r>
              <a:rPr lang="en-GB" sz="2400" dirty="0"/>
              <a:t> </a:t>
            </a:r>
            <a:r>
              <a:rPr lang="en-GB" sz="2400" dirty="0" err="1"/>
              <a:t>rieni</a:t>
            </a:r>
            <a:r>
              <a:rPr lang="en-GB" sz="2400" dirty="0"/>
              <a:t> </a:t>
            </a:r>
            <a:r>
              <a:rPr lang="en-GB" sz="2400" dirty="0" err="1"/>
              <a:t>ddysgu</a:t>
            </a:r>
            <a:r>
              <a:rPr lang="en-GB" sz="2400" dirty="0"/>
              <a:t> </a:t>
            </a:r>
            <a:r>
              <a:rPr lang="en-GB" sz="2400" dirty="0" err="1"/>
              <a:t>gyda’u</a:t>
            </a:r>
            <a:r>
              <a:rPr lang="en-GB" sz="2400" dirty="0"/>
              <a:t> plant </a:t>
            </a:r>
          </a:p>
          <a:p>
            <a:pPr marL="0" indent="0">
              <a:buNone/>
            </a:pPr>
            <a:endParaRPr lang="en-GB" sz="2400" dirty="0"/>
          </a:p>
          <a:p>
            <a:pPr marL="0" indent="0">
              <a:buNone/>
            </a:pPr>
            <a:endParaRPr lang="en-GB" sz="2400" dirty="0"/>
          </a:p>
        </p:txBody>
      </p:sp>
      <p:sp>
        <p:nvSpPr>
          <p:cNvPr id="4" name="Content Placeholder 3"/>
          <p:cNvSpPr>
            <a:spLocks noGrp="1"/>
          </p:cNvSpPr>
          <p:nvPr>
            <p:ph sz="half" idx="2"/>
          </p:nvPr>
        </p:nvSpPr>
        <p:spPr>
          <a:xfrm>
            <a:off x="4648200" y="764704"/>
            <a:ext cx="4038600" cy="5688632"/>
          </a:xfrm>
        </p:spPr>
        <p:style>
          <a:lnRef idx="2">
            <a:schemeClr val="accent3"/>
          </a:lnRef>
          <a:fillRef idx="1">
            <a:schemeClr val="lt1"/>
          </a:fillRef>
          <a:effectRef idx="0">
            <a:schemeClr val="accent3"/>
          </a:effectRef>
          <a:fontRef idx="minor">
            <a:schemeClr val="dk1"/>
          </a:fontRef>
        </p:style>
        <p:txBody>
          <a:bodyPr>
            <a:noAutofit/>
          </a:bodyPr>
          <a:lstStyle/>
          <a:p>
            <a:r>
              <a:rPr lang="en-GB" sz="2400" i="1" dirty="0"/>
              <a:t>Be understanding of parents’ circumstances</a:t>
            </a:r>
          </a:p>
          <a:p>
            <a:r>
              <a:rPr lang="en-GB" sz="2400" i="1" dirty="0"/>
              <a:t>Involve parents at an early stage with attendance or discipline problems, offering help and support where parents are unable to tackle the problem themselves.</a:t>
            </a:r>
          </a:p>
          <a:p>
            <a:r>
              <a:rPr lang="en-GB" sz="2400" i="1" dirty="0"/>
              <a:t>Home-school agreements</a:t>
            </a:r>
          </a:p>
          <a:p>
            <a:r>
              <a:rPr lang="en-GB" sz="2400" i="1" dirty="0"/>
              <a:t>Support workers</a:t>
            </a:r>
          </a:p>
          <a:p>
            <a:r>
              <a:rPr lang="en-GB" sz="2400" i="1" dirty="0"/>
              <a:t>Offer opportunities for parents to learn alongside their children </a:t>
            </a:r>
          </a:p>
          <a:p>
            <a:pPr marL="0" indent="0" algn="r">
              <a:buNone/>
            </a:pPr>
            <a:r>
              <a:rPr lang="en-GB" sz="1800" dirty="0"/>
              <a:t>Children in Wales, 2012 </a:t>
            </a:r>
          </a:p>
          <a:p>
            <a:pPr marL="0" indent="0" algn="r">
              <a:buNone/>
            </a:pPr>
            <a:endParaRPr lang="en-GB" sz="1000" dirty="0"/>
          </a:p>
        </p:txBody>
      </p:sp>
    </p:spTree>
    <p:extLst>
      <p:ext uri="{BB962C8B-B14F-4D97-AF65-F5344CB8AC3E}">
        <p14:creationId xmlns:p14="http://schemas.microsoft.com/office/powerpoint/2010/main" val="2087047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Astudiaeth</a:t>
            </a:r>
            <a:r>
              <a:rPr lang="en-GB" dirty="0"/>
              <a:t> </a:t>
            </a:r>
            <a:r>
              <a:rPr lang="en-GB" dirty="0" err="1"/>
              <a:t>Achos</a:t>
            </a:r>
            <a:br>
              <a:rPr lang="en-GB" dirty="0"/>
            </a:br>
            <a:r>
              <a:rPr lang="en-GB" dirty="0"/>
              <a:t>Case Study </a:t>
            </a:r>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hlinkClick r:id="rId2"/>
              </a:rPr>
              <a:t>Cefnogi</a:t>
            </a:r>
            <a:r>
              <a:rPr lang="en-GB" dirty="0">
                <a:hlinkClick r:id="rId2"/>
              </a:rPr>
              <a:t> </a:t>
            </a:r>
            <a:r>
              <a:rPr lang="en-GB" dirty="0" err="1">
                <a:hlinkClick r:id="rId2"/>
              </a:rPr>
              <a:t>ymgysylltiad</a:t>
            </a:r>
            <a:r>
              <a:rPr lang="en-GB" dirty="0">
                <a:hlinkClick r:id="rId2"/>
              </a:rPr>
              <a:t> </a:t>
            </a:r>
            <a:r>
              <a:rPr lang="en-GB" dirty="0" err="1">
                <a:hlinkClick r:id="rId2"/>
              </a:rPr>
              <a:t>rhieni</a:t>
            </a:r>
            <a:r>
              <a:rPr lang="en-GB" dirty="0">
                <a:hlinkClick r:id="rId2"/>
              </a:rPr>
              <a:t> trwy </a:t>
            </a:r>
            <a:r>
              <a:rPr lang="en-GB" dirty="0" err="1">
                <a:hlinkClick r:id="rId2"/>
              </a:rPr>
              <a:t>weithdai</a:t>
            </a:r>
            <a:r>
              <a:rPr lang="en-GB" dirty="0">
                <a:hlinkClick r:id="rId2"/>
              </a:rPr>
              <a:t> - Estyn</a:t>
            </a:r>
            <a:endParaRPr lang="en-GB" dirty="0"/>
          </a:p>
          <a:p>
            <a:r>
              <a:rPr lang="en-GB" dirty="0" err="1"/>
              <a:t>Ystyriwch</a:t>
            </a:r>
            <a:r>
              <a:rPr lang="en-GB" dirty="0"/>
              <a:t> sur </a:t>
            </a:r>
            <a:r>
              <a:rPr lang="en-GB" dirty="0" err="1"/>
              <a:t>mae’r</a:t>
            </a:r>
            <a:r>
              <a:rPr lang="en-GB" dirty="0"/>
              <a:t> </a:t>
            </a:r>
            <a:r>
              <a:rPr lang="en-GB" dirty="0" err="1"/>
              <a:t>ysgol</a:t>
            </a:r>
            <a:r>
              <a:rPr lang="en-GB" dirty="0"/>
              <a:t> </a:t>
            </a:r>
            <a:r>
              <a:rPr lang="en-GB" dirty="0" err="1"/>
              <a:t>wedi</a:t>
            </a:r>
            <a:r>
              <a:rPr lang="en-GB" dirty="0"/>
              <a:t> </a:t>
            </a:r>
            <a:r>
              <a:rPr lang="en-GB" dirty="0" err="1"/>
              <a:t>mynd</a:t>
            </a:r>
            <a:r>
              <a:rPr lang="en-GB" dirty="0"/>
              <a:t> </a:t>
            </a:r>
            <a:r>
              <a:rPr lang="en-GB" dirty="0" err="1"/>
              <a:t>ati</a:t>
            </a:r>
            <a:r>
              <a:rPr lang="en-GB" dirty="0"/>
              <a:t> </a:t>
            </a:r>
            <a:r>
              <a:rPr lang="en-GB" dirty="0" err="1"/>
              <a:t>i</a:t>
            </a:r>
            <a:r>
              <a:rPr lang="en-GB" dirty="0"/>
              <a:t> </a:t>
            </a:r>
            <a:r>
              <a:rPr lang="en-GB" dirty="0" err="1"/>
              <a:t>ymgysylltu</a:t>
            </a:r>
            <a:r>
              <a:rPr lang="en-GB" dirty="0"/>
              <a:t> â </a:t>
            </a:r>
            <a:r>
              <a:rPr lang="en-GB" dirty="0" err="1"/>
              <a:t>rhieni</a:t>
            </a:r>
            <a:r>
              <a:rPr lang="en-GB" dirty="0"/>
              <a:t> </a:t>
            </a:r>
            <a:r>
              <a:rPr lang="en-GB" dirty="0" err="1"/>
              <a:t>a’r</a:t>
            </a:r>
            <a:r>
              <a:rPr lang="en-GB" dirty="0"/>
              <a:t> </a:t>
            </a:r>
            <a:r>
              <a:rPr lang="en-GB" dirty="0" err="1"/>
              <a:t>effaith</a:t>
            </a:r>
            <a:r>
              <a:rPr lang="en-GB" dirty="0"/>
              <a:t> </a:t>
            </a:r>
            <a:r>
              <a:rPr lang="en-GB" dirty="0" err="1"/>
              <a:t>ar</a:t>
            </a:r>
            <a:r>
              <a:rPr lang="en-GB" dirty="0"/>
              <a:t> </a:t>
            </a:r>
            <a:r>
              <a:rPr lang="en-GB" dirty="0" err="1"/>
              <a:t>ddisgyblion</a:t>
            </a:r>
            <a:r>
              <a:rPr lang="en-GB" dirty="0"/>
              <a:t>.</a:t>
            </a:r>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a:hlinkClick r:id="rId3"/>
              </a:rPr>
              <a:t>Supporting parental engagement through workshops - Estyn</a:t>
            </a:r>
            <a:endParaRPr lang="en-GB" i="1" dirty="0"/>
          </a:p>
          <a:p>
            <a:r>
              <a:rPr lang="en-GB" i="1" dirty="0"/>
              <a:t>Consider how the school has developed parental engagement and its impact on pupils. </a:t>
            </a: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1920" y="1772816"/>
            <a:ext cx="1259210" cy="1259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7051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Blynyddoedd</a:t>
            </a:r>
            <a:r>
              <a:rPr lang="en-GB" dirty="0"/>
              <a:t> </a:t>
            </a:r>
            <a:r>
              <a:rPr lang="en-GB" dirty="0" err="1"/>
              <a:t>Cynnar</a:t>
            </a:r>
            <a:br>
              <a:rPr lang="en-GB" dirty="0"/>
            </a:br>
            <a:r>
              <a:rPr lang="en-GB" dirty="0"/>
              <a:t>Early Years </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613" t="25905" r="25533" b="23238"/>
          <a:stretch/>
        </p:blipFill>
        <p:spPr bwMode="auto">
          <a:xfrm>
            <a:off x="683568" y="1412776"/>
            <a:ext cx="8136904"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7971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Pam? </a:t>
            </a:r>
            <a:br>
              <a:rPr lang="en-GB" dirty="0"/>
            </a:br>
            <a:r>
              <a:rPr lang="en-GB" dirty="0"/>
              <a:t>Why?</a:t>
            </a:r>
          </a:p>
        </p:txBody>
      </p:sp>
      <p:sp>
        <p:nvSpPr>
          <p:cNvPr id="4" name="Content Placeholder 3"/>
          <p:cNvSpPr>
            <a:spLocks noGrp="1"/>
          </p:cNvSpPr>
          <p:nvPr>
            <p:ph sz="half" idx="1"/>
          </p:nvPr>
        </p:nvSpPr>
        <p:spPr/>
        <p:txBody>
          <a:bodyPr/>
          <a:lstStyle/>
          <a:p>
            <a:r>
              <a:rPr lang="en-GB" dirty="0" err="1"/>
              <a:t>Mewn</a:t>
            </a:r>
            <a:r>
              <a:rPr lang="en-GB" dirty="0"/>
              <a:t> </a:t>
            </a:r>
            <a:r>
              <a:rPr lang="en-GB" dirty="0" err="1"/>
              <a:t>grŵp</a:t>
            </a:r>
            <a:r>
              <a:rPr lang="en-GB" dirty="0"/>
              <a:t> </a:t>
            </a:r>
            <a:r>
              <a:rPr lang="en-GB" dirty="0" err="1"/>
              <a:t>bach</a:t>
            </a:r>
            <a:r>
              <a:rPr lang="en-GB" dirty="0"/>
              <a:t>, </a:t>
            </a:r>
            <a:r>
              <a:rPr lang="en-GB" dirty="0" err="1"/>
              <a:t>trafodwch</a:t>
            </a:r>
            <a:r>
              <a:rPr lang="en-GB" dirty="0"/>
              <a:t> y </a:t>
            </a:r>
            <a:r>
              <a:rPr lang="en-GB" dirty="0" err="1"/>
              <a:t>rhesymau</a:t>
            </a:r>
            <a:r>
              <a:rPr lang="en-GB" dirty="0"/>
              <a:t> </a:t>
            </a:r>
            <a:r>
              <a:rPr lang="en-GB" dirty="0" err="1"/>
              <a:t>pam</a:t>
            </a:r>
            <a:r>
              <a:rPr lang="en-GB" dirty="0"/>
              <a:t> </a:t>
            </a:r>
            <a:r>
              <a:rPr lang="en-GB" dirty="0" err="1"/>
              <a:t>bod</a:t>
            </a:r>
            <a:r>
              <a:rPr lang="en-GB" dirty="0"/>
              <a:t> </a:t>
            </a:r>
            <a:r>
              <a:rPr lang="en-GB" dirty="0" err="1"/>
              <a:t>ymyrraethau</a:t>
            </a:r>
            <a:r>
              <a:rPr lang="en-GB" dirty="0"/>
              <a:t> </a:t>
            </a:r>
            <a:r>
              <a:rPr lang="en-GB" dirty="0" err="1"/>
              <a:t>yn</a:t>
            </a:r>
            <a:r>
              <a:rPr lang="en-GB" dirty="0"/>
              <a:t> y </a:t>
            </a:r>
            <a:r>
              <a:rPr lang="en-GB" dirty="0" err="1"/>
              <a:t>blynyddoedd</a:t>
            </a:r>
            <a:r>
              <a:rPr lang="en-GB" dirty="0"/>
              <a:t> </a:t>
            </a:r>
            <a:r>
              <a:rPr lang="en-GB" dirty="0" err="1"/>
              <a:t>cynnar</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ystyried</a:t>
            </a:r>
            <a:r>
              <a:rPr lang="en-GB" dirty="0"/>
              <a:t> </a:t>
            </a:r>
            <a:r>
              <a:rPr lang="en-GB" dirty="0" err="1"/>
              <a:t>fel</a:t>
            </a:r>
            <a:r>
              <a:rPr lang="en-GB" dirty="0"/>
              <a:t> </a:t>
            </a:r>
            <a:r>
              <a:rPr lang="en-GB" dirty="0" err="1"/>
              <a:t>ffordd</a:t>
            </a:r>
            <a:r>
              <a:rPr lang="en-GB" dirty="0"/>
              <a:t> </a:t>
            </a:r>
            <a:r>
              <a:rPr lang="en-GB" dirty="0" err="1"/>
              <a:t>effeithiol</a:t>
            </a:r>
            <a:r>
              <a:rPr lang="en-GB" dirty="0"/>
              <a:t> o </a:t>
            </a:r>
            <a:r>
              <a:rPr lang="en-GB" dirty="0" err="1"/>
              <a:t>ddelio</a:t>
            </a:r>
            <a:r>
              <a:rPr lang="en-GB" dirty="0"/>
              <a:t> </a:t>
            </a:r>
            <a:r>
              <a:rPr lang="en-GB" dirty="0" err="1"/>
              <a:t>gydag</a:t>
            </a:r>
            <a:r>
              <a:rPr lang="en-GB" dirty="0"/>
              <a:t> </a:t>
            </a:r>
            <a:r>
              <a:rPr lang="en-GB" dirty="0" err="1"/>
              <a:t>effeithiau</a:t>
            </a:r>
            <a:r>
              <a:rPr lang="en-GB" dirty="0"/>
              <a:t> </a:t>
            </a:r>
            <a:r>
              <a:rPr lang="en-GB" dirty="0" err="1"/>
              <a:t>tlodi</a:t>
            </a:r>
            <a:r>
              <a:rPr lang="en-GB" dirty="0"/>
              <a:t> ac </a:t>
            </a:r>
            <a:r>
              <a:rPr lang="en-GB" dirty="0" err="1"/>
              <a:t>eithrio</a:t>
            </a:r>
            <a:r>
              <a:rPr lang="en-GB" dirty="0"/>
              <a:t>. </a:t>
            </a:r>
          </a:p>
          <a:p>
            <a:pPr marL="0" indent="0">
              <a:buNone/>
            </a:pPr>
            <a:endParaRPr lang="en-GB" dirty="0"/>
          </a:p>
        </p:txBody>
      </p:sp>
      <p:sp>
        <p:nvSpPr>
          <p:cNvPr id="5" name="Content Placeholder 4"/>
          <p:cNvSpPr>
            <a:spLocks noGrp="1"/>
          </p:cNvSpPr>
          <p:nvPr>
            <p:ph sz="half" idx="2"/>
          </p:nvPr>
        </p:nvSpPr>
        <p:spPr/>
        <p:txBody>
          <a:bodyPr/>
          <a:lstStyle/>
          <a:p>
            <a:r>
              <a:rPr lang="en-GB" i="1" dirty="0"/>
              <a:t>In small groups, discuss the reasons why early years interventions are considered to be an effective way of tackling the effects of poverty and exclusion.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4999328"/>
            <a:ext cx="2328548" cy="1763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9383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Dysgu</a:t>
            </a:r>
            <a:r>
              <a:rPr lang="en-GB" dirty="0"/>
              <a:t> ac </a:t>
            </a:r>
            <a:r>
              <a:rPr lang="en-GB" dirty="0" err="1"/>
              <a:t>Addysgu</a:t>
            </a:r>
            <a:r>
              <a:rPr lang="en-GB" dirty="0"/>
              <a:t> </a:t>
            </a:r>
            <a:r>
              <a:rPr lang="en-GB" dirty="0" err="1"/>
              <a:t>Safon</a:t>
            </a:r>
            <a:r>
              <a:rPr lang="en-GB" dirty="0"/>
              <a:t> </a:t>
            </a:r>
            <a:r>
              <a:rPr lang="en-GB" dirty="0" err="1"/>
              <a:t>Uchel</a:t>
            </a:r>
            <a:r>
              <a:rPr lang="en-GB" dirty="0"/>
              <a:t> </a:t>
            </a:r>
            <a:br>
              <a:rPr lang="en-GB" dirty="0"/>
            </a:br>
            <a:r>
              <a:rPr lang="en-GB" dirty="0"/>
              <a:t>High Quality Teaching and Learning </a:t>
            </a:r>
          </a:p>
        </p:txBody>
      </p:sp>
      <p:sp>
        <p:nvSpPr>
          <p:cNvPr id="4" name="Content Placeholder 3"/>
          <p:cNvSpPr>
            <a:spLocks noGrp="1"/>
          </p:cNvSpPr>
          <p:nvPr>
            <p:ph sz="half" idx="1"/>
          </p:nvPr>
        </p:nvSpPr>
        <p:spPr>
          <a:xfrm>
            <a:off x="323528" y="1988840"/>
            <a:ext cx="4038600" cy="4525963"/>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err="1"/>
              <a:t>Ansawdd</a:t>
            </a:r>
            <a:r>
              <a:rPr lang="en-GB" dirty="0"/>
              <a:t> </a:t>
            </a:r>
            <a:r>
              <a:rPr lang="en-GB" dirty="0" err="1"/>
              <a:t>addysgu</a:t>
            </a:r>
            <a:r>
              <a:rPr lang="en-GB" dirty="0"/>
              <a:t> </a:t>
            </a:r>
            <a:r>
              <a:rPr lang="en-GB" dirty="0" err="1"/>
              <a:t>yw’r</a:t>
            </a:r>
            <a:r>
              <a:rPr lang="en-GB" dirty="0"/>
              <a:t> </a:t>
            </a:r>
            <a:r>
              <a:rPr lang="en-GB" dirty="0" err="1"/>
              <a:t>ffactor</a:t>
            </a:r>
            <a:r>
              <a:rPr lang="en-GB" dirty="0"/>
              <a:t> </a:t>
            </a:r>
            <a:r>
              <a:rPr lang="en-GB" dirty="0" err="1"/>
              <a:t>allweddol</a:t>
            </a:r>
            <a:r>
              <a:rPr lang="en-GB" dirty="0"/>
              <a:t> </a:t>
            </a:r>
            <a:r>
              <a:rPr lang="en-GB" dirty="0" err="1"/>
              <a:t>mewn</a:t>
            </a:r>
            <a:r>
              <a:rPr lang="en-GB" dirty="0"/>
              <a:t> </a:t>
            </a:r>
            <a:r>
              <a:rPr lang="en-GB" dirty="0" err="1"/>
              <a:t>perthynas</a:t>
            </a:r>
            <a:r>
              <a:rPr lang="en-GB" dirty="0"/>
              <a:t> â </a:t>
            </a:r>
            <a:r>
              <a:rPr lang="en-GB" dirty="0" err="1"/>
              <a:t>chefnogi</a:t>
            </a:r>
            <a:r>
              <a:rPr lang="en-GB" dirty="0"/>
              <a:t> </a:t>
            </a:r>
            <a:r>
              <a:rPr lang="en-GB" dirty="0" err="1"/>
              <a:t>canlyniadau</a:t>
            </a:r>
            <a:r>
              <a:rPr lang="en-GB" dirty="0"/>
              <a:t> </a:t>
            </a:r>
            <a:r>
              <a:rPr lang="en-GB" dirty="0" err="1"/>
              <a:t>dysgwyr</a:t>
            </a:r>
            <a:r>
              <a:rPr lang="en-GB" dirty="0"/>
              <a:t>.  </a:t>
            </a:r>
          </a:p>
          <a:p>
            <a:endParaRPr lang="en-GB" dirty="0"/>
          </a:p>
          <a:p>
            <a:r>
              <a:rPr lang="en-GB" b="1" dirty="0"/>
              <a:t>“Mae </a:t>
            </a:r>
            <a:r>
              <a:rPr lang="en-GB" b="1" dirty="0" err="1"/>
              <a:t>angen</a:t>
            </a:r>
            <a:r>
              <a:rPr lang="en-GB" b="1" dirty="0"/>
              <a:t> </a:t>
            </a:r>
            <a:r>
              <a:rPr lang="en-GB" b="1" dirty="0" err="1"/>
              <a:t>i</a:t>
            </a:r>
            <a:r>
              <a:rPr lang="en-GB" b="1" dirty="0"/>
              <a:t> </a:t>
            </a:r>
            <a:r>
              <a:rPr lang="en-GB" b="1" dirty="0" err="1"/>
              <a:t>ddysgwyr</a:t>
            </a:r>
            <a:r>
              <a:rPr lang="en-GB" b="1" dirty="0"/>
              <a:t> o </a:t>
            </a:r>
            <a:r>
              <a:rPr lang="en-GB" b="1" dirty="0" err="1"/>
              <a:t>gefndiroedd</a:t>
            </a:r>
            <a:r>
              <a:rPr lang="en-GB" b="1" dirty="0"/>
              <a:t> </a:t>
            </a:r>
            <a:r>
              <a:rPr lang="en-GB" b="1" dirty="0" err="1"/>
              <a:t>difreintiedig</a:t>
            </a:r>
            <a:r>
              <a:rPr lang="en-GB" b="1" dirty="0"/>
              <a:t> </a:t>
            </a:r>
            <a:r>
              <a:rPr lang="en-GB" b="1" dirty="0" err="1"/>
              <a:t>elwa</a:t>
            </a:r>
            <a:r>
              <a:rPr lang="en-GB" b="1" dirty="0"/>
              <a:t> </a:t>
            </a:r>
            <a:r>
              <a:rPr lang="en-GB" b="1" dirty="0" err="1"/>
              <a:t>ar</a:t>
            </a:r>
            <a:r>
              <a:rPr lang="en-GB" b="1" dirty="0"/>
              <a:t> </a:t>
            </a:r>
            <a:r>
              <a:rPr lang="en-GB" b="1" dirty="0" err="1"/>
              <a:t>ddysgu</a:t>
            </a:r>
            <a:r>
              <a:rPr lang="en-GB" b="1" dirty="0"/>
              <a:t> ac </a:t>
            </a:r>
            <a:r>
              <a:rPr lang="en-GB" b="1" dirty="0" err="1"/>
              <a:t>addysgu</a:t>
            </a:r>
            <a:r>
              <a:rPr lang="en-GB" b="1" dirty="0"/>
              <a:t> </a:t>
            </a:r>
            <a:r>
              <a:rPr lang="en-GB" b="1" dirty="0" err="1"/>
              <a:t>o’r</a:t>
            </a:r>
            <a:r>
              <a:rPr lang="en-GB" b="1" dirty="0"/>
              <a:t> </a:t>
            </a:r>
            <a:r>
              <a:rPr lang="en-GB" b="1" dirty="0" err="1"/>
              <a:t>safon</a:t>
            </a:r>
            <a:r>
              <a:rPr lang="en-GB" b="1" dirty="0"/>
              <a:t> </a:t>
            </a:r>
            <a:r>
              <a:rPr lang="en-GB" b="1" dirty="0" err="1"/>
              <a:t>uchaf</a:t>
            </a:r>
            <a:r>
              <a:rPr lang="en-GB" b="1" dirty="0"/>
              <a:t>. Mae </a:t>
            </a:r>
            <a:r>
              <a:rPr lang="en-GB" b="1" dirty="0" err="1"/>
              <a:t>gan</a:t>
            </a:r>
            <a:r>
              <a:rPr lang="en-GB" b="1" dirty="0"/>
              <a:t> </a:t>
            </a:r>
            <a:r>
              <a:rPr lang="en-GB" b="1" dirty="0" err="1"/>
              <a:t>ysgolion</a:t>
            </a:r>
            <a:r>
              <a:rPr lang="en-GB" b="1" dirty="0"/>
              <a:t> </a:t>
            </a:r>
            <a:r>
              <a:rPr lang="en-GB" b="1" dirty="0" err="1"/>
              <a:t>llwyddiannus</a:t>
            </a:r>
            <a:r>
              <a:rPr lang="en-GB" b="1" dirty="0"/>
              <a:t> </a:t>
            </a:r>
            <a:r>
              <a:rPr lang="en-GB" b="1" dirty="0" err="1"/>
              <a:t>arweinwyr</a:t>
            </a:r>
            <a:r>
              <a:rPr lang="en-GB" b="1" dirty="0"/>
              <a:t> </a:t>
            </a:r>
            <a:r>
              <a:rPr lang="en-GB" b="1" dirty="0" err="1"/>
              <a:t>gweithgar</a:t>
            </a:r>
            <a:r>
              <a:rPr lang="en-GB" b="1" dirty="0"/>
              <a:t> ac </a:t>
            </a:r>
            <a:r>
              <a:rPr lang="en-GB" b="1" dirty="0" err="1"/>
              <a:t>effeithiol</a:t>
            </a:r>
            <a:r>
              <a:rPr lang="en-GB" b="1" dirty="0"/>
              <a:t> ac </a:t>
            </a:r>
            <a:r>
              <a:rPr lang="en-GB" b="1" dirty="0" err="1"/>
              <a:t>maent</a:t>
            </a:r>
            <a:r>
              <a:rPr lang="en-GB" b="1" dirty="0"/>
              <a:t> </a:t>
            </a:r>
            <a:r>
              <a:rPr lang="en-GB" b="1" dirty="0" err="1"/>
              <a:t>yn</a:t>
            </a:r>
            <a:r>
              <a:rPr lang="en-GB" b="1" dirty="0"/>
              <a:t> </a:t>
            </a:r>
            <a:r>
              <a:rPr lang="en-GB" b="1" dirty="0" err="1"/>
              <a:t>defnyddio</a:t>
            </a:r>
            <a:r>
              <a:rPr lang="en-GB" b="1" dirty="0"/>
              <a:t> staff </a:t>
            </a:r>
            <a:r>
              <a:rPr lang="en-GB" b="1" dirty="0" err="1"/>
              <a:t>cymorth</a:t>
            </a:r>
            <a:r>
              <a:rPr lang="en-GB" b="1" dirty="0"/>
              <a:t> </a:t>
            </a:r>
            <a:r>
              <a:rPr lang="en-GB" b="1" dirty="0" err="1"/>
              <a:t>yn</a:t>
            </a:r>
            <a:r>
              <a:rPr lang="en-GB" b="1" dirty="0"/>
              <a:t> </a:t>
            </a:r>
            <a:r>
              <a:rPr lang="en-GB" b="1" dirty="0" err="1"/>
              <a:t>effeithiol</a:t>
            </a:r>
            <a:r>
              <a:rPr lang="en-GB" b="1" dirty="0"/>
              <a:t>.”</a:t>
            </a:r>
          </a:p>
        </p:txBody>
      </p:sp>
      <p:sp>
        <p:nvSpPr>
          <p:cNvPr id="5" name="Content Placeholder 4"/>
          <p:cNvSpPr>
            <a:spLocks noGrp="1"/>
          </p:cNvSpPr>
          <p:nvPr>
            <p:ph sz="half" idx="2"/>
          </p:nvPr>
        </p:nvSpPr>
        <p:spPr>
          <a:xfrm>
            <a:off x="4788024" y="1988840"/>
            <a:ext cx="4038600" cy="4525963"/>
          </a:xfrm>
        </p:spPr>
        <p:style>
          <a:lnRef idx="2">
            <a:schemeClr val="accent3"/>
          </a:lnRef>
          <a:fillRef idx="1">
            <a:schemeClr val="lt1"/>
          </a:fillRef>
          <a:effectRef idx="0">
            <a:schemeClr val="accent3"/>
          </a:effectRef>
          <a:fontRef idx="minor">
            <a:schemeClr val="dk1"/>
          </a:fontRef>
        </p:style>
        <p:txBody>
          <a:bodyPr>
            <a:normAutofit fontScale="85000" lnSpcReduction="20000"/>
          </a:bodyPr>
          <a:lstStyle/>
          <a:p>
            <a:r>
              <a:rPr lang="en-GB" i="1" dirty="0"/>
              <a:t>Recognises that teacher-quality is a critical factor.</a:t>
            </a:r>
          </a:p>
          <a:p>
            <a:pPr marL="0" indent="0">
              <a:buNone/>
            </a:pPr>
            <a:endParaRPr lang="en-GB" i="1" dirty="0"/>
          </a:p>
          <a:p>
            <a:r>
              <a:rPr lang="en-GB" b="1" i="1" dirty="0"/>
              <a:t>“Learners from deprived backgrounds need to benefit from the highest quality learning and teaching. Successful schools have active and effective leadership and deploy support staff effectively.”</a:t>
            </a:r>
          </a:p>
        </p:txBody>
      </p:sp>
    </p:spTree>
    <p:extLst>
      <p:ext uri="{BB962C8B-B14F-4D97-AF65-F5344CB8AC3E}">
        <p14:creationId xmlns:p14="http://schemas.microsoft.com/office/powerpoint/2010/main" val="4086639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28596" y="285728"/>
            <a:ext cx="8229600" cy="1571636"/>
          </a:xfrm>
        </p:spPr>
        <p:txBody>
          <a:bodyPr rtlCol="0">
            <a:noAutofit/>
          </a:bodyPr>
          <a:lstStyle/>
          <a:p>
            <a:pPr marL="109537">
              <a:defRPr/>
            </a:pPr>
            <a:br>
              <a:rPr lang="en-GB" sz="3200" i="1" dirty="0"/>
            </a:br>
            <a:br>
              <a:rPr lang="en-GB" sz="3200" i="1" dirty="0"/>
            </a:br>
            <a:r>
              <a:rPr lang="en-GB" sz="2400" b="1" i="1" dirty="0" err="1"/>
              <a:t>Estyn</a:t>
            </a:r>
            <a:r>
              <a:rPr lang="en-GB" sz="2400" b="1" i="1" dirty="0"/>
              <a:t> (2012) </a:t>
            </a:r>
            <a:r>
              <a:rPr lang="en-GB" sz="2400" b="1" i="1" dirty="0" err="1"/>
              <a:t>Arfer</a:t>
            </a:r>
            <a:r>
              <a:rPr lang="en-GB" sz="2400" b="1" i="1" dirty="0"/>
              <a:t> </a:t>
            </a:r>
            <a:r>
              <a:rPr lang="en-GB" sz="2400" b="1" i="1" dirty="0" err="1"/>
              <a:t>Effeithiol</a:t>
            </a:r>
            <a:r>
              <a:rPr lang="en-GB" sz="2400" b="1" i="1" dirty="0"/>
              <a:t>  </a:t>
            </a:r>
            <a:r>
              <a:rPr lang="en-GB" sz="2400" b="1" i="1" dirty="0" err="1"/>
              <a:t>wrth</a:t>
            </a:r>
            <a:r>
              <a:rPr lang="en-GB" sz="2400" b="1" i="1" dirty="0"/>
              <a:t> </a:t>
            </a:r>
            <a:r>
              <a:rPr lang="en-GB" sz="2400" b="1" i="1" dirty="0" err="1"/>
              <a:t>fynd</a:t>
            </a:r>
            <a:r>
              <a:rPr lang="en-GB" sz="2400" b="1" i="1" dirty="0"/>
              <a:t> </a:t>
            </a:r>
            <a:r>
              <a:rPr lang="en-GB" sz="2400" b="1" i="1" dirty="0" err="1"/>
              <a:t>i’r</a:t>
            </a:r>
            <a:r>
              <a:rPr lang="en-GB" sz="2400" b="1" i="1" dirty="0"/>
              <a:t> </a:t>
            </a:r>
            <a:r>
              <a:rPr lang="en-GB" sz="2400" b="1" i="1" dirty="0" err="1"/>
              <a:t>afael</a:t>
            </a:r>
            <a:r>
              <a:rPr lang="en-GB" sz="2400" b="1" i="1" dirty="0"/>
              <a:t> a </a:t>
            </a:r>
            <a:r>
              <a:rPr lang="en-GB" sz="2400" b="1" i="1" dirty="0" err="1"/>
              <a:t>Thlodi</a:t>
            </a:r>
            <a:r>
              <a:rPr lang="en-GB" sz="2400" b="1" i="1" dirty="0"/>
              <a:t> ac </a:t>
            </a:r>
            <a:r>
              <a:rPr lang="en-GB" sz="2400" b="1" i="1" dirty="0" err="1"/>
              <a:t>Anfantais</a:t>
            </a:r>
            <a:r>
              <a:rPr lang="en-GB" sz="2400" b="1" i="1" dirty="0"/>
              <a:t> </a:t>
            </a:r>
            <a:r>
              <a:rPr lang="en-GB" sz="2400" b="1" i="1" dirty="0" err="1"/>
              <a:t>mewn</a:t>
            </a:r>
            <a:r>
              <a:rPr lang="en-GB" sz="2400" b="1" i="1" dirty="0"/>
              <a:t> </a:t>
            </a:r>
            <a:r>
              <a:rPr lang="en-GB" sz="2400" b="1" i="1" dirty="0" err="1"/>
              <a:t>Ysgolion</a:t>
            </a:r>
            <a:br>
              <a:rPr lang="en-GB" sz="2400" b="1" i="1" dirty="0"/>
            </a:br>
            <a:r>
              <a:rPr lang="en-GB" sz="2400" b="1" i="1" dirty="0" err="1"/>
              <a:t>Estyn</a:t>
            </a:r>
            <a:r>
              <a:rPr lang="en-GB" sz="2400" b="1" i="1" dirty="0"/>
              <a:t> (2012) Effective Practice in Tackling Poverty and Disadvantage in Schools</a:t>
            </a:r>
            <a:br>
              <a:rPr lang="en-GB" altLang="en-US" sz="3200" i="1" dirty="0"/>
            </a:br>
            <a:br>
              <a:rPr lang="en-GB" altLang="en-US" sz="3200" i="1" dirty="0"/>
            </a:br>
            <a:endParaRPr lang="en-GB" sz="3200" i="1" dirty="0"/>
          </a:p>
        </p:txBody>
      </p:sp>
      <p:sp>
        <p:nvSpPr>
          <p:cNvPr id="8194" name="Rectangle 3"/>
          <p:cNvSpPr>
            <a:spLocks noGrp="1" noChangeArrowheads="1"/>
          </p:cNvSpPr>
          <p:nvPr>
            <p:ph sz="half" idx="1"/>
          </p:nvPr>
        </p:nvSpPr>
        <p:spPr>
          <a:xfrm>
            <a:off x="500034" y="1928802"/>
            <a:ext cx="4038600" cy="4525963"/>
          </a:xfrm>
        </p:spPr>
        <p:txBody>
          <a:bodyPr>
            <a:normAutofit/>
          </a:bodyPr>
          <a:lstStyle/>
          <a:p>
            <a:pPr>
              <a:defRPr/>
            </a:pPr>
            <a:r>
              <a:rPr lang="en-US" altLang="en-US" sz="2000" b="1" dirty="0" err="1"/>
              <a:t>Agwedd</a:t>
            </a:r>
            <a:r>
              <a:rPr lang="en-US" altLang="en-US" sz="2000" b="1" dirty="0"/>
              <a:t> </a:t>
            </a:r>
            <a:r>
              <a:rPr lang="en-US" altLang="en-US" sz="2000" b="1" dirty="0" err="1"/>
              <a:t>ysgol</a:t>
            </a:r>
            <a:r>
              <a:rPr lang="en-US" altLang="en-US" sz="2000" b="1" dirty="0"/>
              <a:t> </a:t>
            </a:r>
            <a:r>
              <a:rPr lang="en-US" altLang="en-US" sz="2000" b="1" dirty="0" err="1"/>
              <a:t>gyfan</a:t>
            </a:r>
            <a:endParaRPr lang="en-US" altLang="en-US" sz="2000" b="1" dirty="0"/>
          </a:p>
          <a:p>
            <a:pPr>
              <a:defRPr/>
            </a:pPr>
            <a:r>
              <a:rPr lang="en-US" altLang="en-US" sz="2000" b="1" dirty="0" err="1"/>
              <a:t>Defnyddio</a:t>
            </a:r>
            <a:r>
              <a:rPr lang="en-US" altLang="en-US" sz="2000" b="1" dirty="0"/>
              <a:t> data</a:t>
            </a:r>
          </a:p>
          <a:p>
            <a:pPr>
              <a:defRPr/>
            </a:pPr>
            <a:r>
              <a:rPr lang="en-US" altLang="en-US" sz="2000" b="1" dirty="0" err="1"/>
              <a:t>Gwella</a:t>
            </a:r>
            <a:r>
              <a:rPr lang="en-US" altLang="en-US" sz="2000" b="1" dirty="0"/>
              <a:t> </a:t>
            </a:r>
            <a:r>
              <a:rPr lang="en-US" altLang="en-US" sz="2000" b="1" dirty="0" err="1"/>
              <a:t>sgiliau</a:t>
            </a:r>
            <a:r>
              <a:rPr lang="en-US" altLang="en-US" sz="2000" b="1" dirty="0"/>
              <a:t> </a:t>
            </a:r>
            <a:r>
              <a:rPr lang="en-US" altLang="en-US" sz="2000" b="1" dirty="0" err="1"/>
              <a:t>llythrennedd</a:t>
            </a:r>
            <a:endParaRPr lang="en-US" altLang="en-US" sz="2000" b="1" dirty="0"/>
          </a:p>
          <a:p>
            <a:pPr>
              <a:defRPr/>
            </a:pPr>
            <a:r>
              <a:rPr lang="en-US" altLang="en-US" sz="2000" b="1" dirty="0" err="1"/>
              <a:t>Gwella</a:t>
            </a:r>
            <a:r>
              <a:rPr lang="en-US" altLang="en-US" sz="2000" b="1" dirty="0"/>
              <a:t> </a:t>
            </a:r>
            <a:r>
              <a:rPr lang="en-US" altLang="en-US" sz="2000" b="1" dirty="0" err="1"/>
              <a:t>sgiliau</a:t>
            </a:r>
            <a:r>
              <a:rPr lang="en-US" altLang="en-US" sz="2000" b="1" dirty="0"/>
              <a:t> </a:t>
            </a:r>
            <a:r>
              <a:rPr lang="en-US" altLang="en-US" sz="2000" b="1" dirty="0" err="1"/>
              <a:t>cymdeithasol</a:t>
            </a:r>
            <a:r>
              <a:rPr lang="en-US" altLang="en-US" sz="2000" b="1" dirty="0"/>
              <a:t> ac </a:t>
            </a:r>
            <a:r>
              <a:rPr lang="en-US" altLang="en-US" sz="2000" b="1" dirty="0" err="1"/>
              <a:t>emosiynol</a:t>
            </a:r>
            <a:endParaRPr lang="en-US" altLang="en-US" sz="2000" b="1" dirty="0"/>
          </a:p>
          <a:p>
            <a:pPr>
              <a:defRPr/>
            </a:pPr>
            <a:r>
              <a:rPr lang="en-US" altLang="en-US" sz="2000" b="1" dirty="0" err="1"/>
              <a:t>Gwella</a:t>
            </a:r>
            <a:r>
              <a:rPr lang="en-US" altLang="en-US" sz="2000" b="1" dirty="0"/>
              <a:t> </a:t>
            </a:r>
            <a:r>
              <a:rPr lang="en-US" altLang="en-US" sz="2000" b="1" dirty="0" err="1"/>
              <a:t>presenoldeb</a:t>
            </a:r>
            <a:r>
              <a:rPr lang="en-US" altLang="en-US" sz="2000" b="1" dirty="0"/>
              <a:t> ac </a:t>
            </a:r>
            <a:r>
              <a:rPr lang="en-US" altLang="en-US" sz="2000" b="1" dirty="0" err="1"/>
              <a:t>ymddygiad</a:t>
            </a:r>
            <a:endParaRPr lang="en-US" altLang="en-US" sz="2000" b="1" dirty="0"/>
          </a:p>
          <a:p>
            <a:pPr>
              <a:defRPr/>
            </a:pPr>
            <a:r>
              <a:rPr lang="en-US" altLang="en-US" sz="2000" b="1" dirty="0" err="1"/>
              <a:t>Teilwra’r</a:t>
            </a:r>
            <a:r>
              <a:rPr lang="en-US" altLang="en-US" sz="2000" b="1" dirty="0"/>
              <a:t> </a:t>
            </a:r>
            <a:r>
              <a:rPr lang="en-US" altLang="en-US" sz="2000" b="1" dirty="0" err="1"/>
              <a:t>cwricwlwm</a:t>
            </a:r>
            <a:endParaRPr lang="en-US" altLang="en-US" sz="2000" b="1" dirty="0"/>
          </a:p>
          <a:p>
            <a:pPr>
              <a:defRPr/>
            </a:pPr>
            <a:r>
              <a:rPr lang="en-US" altLang="en-US" sz="2000" b="1" dirty="0" err="1"/>
              <a:t>Cyfoethogi</a:t>
            </a:r>
            <a:r>
              <a:rPr lang="en-US" altLang="en-US" sz="2000" b="1" dirty="0"/>
              <a:t> </a:t>
            </a:r>
            <a:r>
              <a:rPr lang="en-US" altLang="en-US" sz="2000" b="1" dirty="0" err="1"/>
              <a:t>cyfleoedd</a:t>
            </a:r>
            <a:endParaRPr lang="en-US" altLang="en-US" sz="2000" b="1" dirty="0"/>
          </a:p>
          <a:p>
            <a:pPr>
              <a:defRPr/>
            </a:pPr>
            <a:r>
              <a:rPr lang="en-US" altLang="en-US" sz="2000" b="1" dirty="0" err="1"/>
              <a:t>Gwrando</a:t>
            </a:r>
            <a:r>
              <a:rPr lang="en-US" altLang="en-US" sz="2000" b="1" dirty="0"/>
              <a:t> </a:t>
            </a:r>
            <a:r>
              <a:rPr lang="en-US" altLang="en-US" sz="2000" b="1" dirty="0" err="1"/>
              <a:t>ar</a:t>
            </a:r>
            <a:r>
              <a:rPr lang="en-US" altLang="en-US" sz="2000" b="1" dirty="0"/>
              <a:t> </a:t>
            </a:r>
            <a:r>
              <a:rPr lang="en-US" altLang="en-US" sz="2000" b="1" dirty="0" err="1"/>
              <a:t>lais</a:t>
            </a:r>
            <a:r>
              <a:rPr lang="en-US" altLang="en-US" sz="2000" b="1" dirty="0"/>
              <a:t> y </a:t>
            </a:r>
            <a:r>
              <a:rPr lang="en-US" altLang="en-US" sz="2000" b="1" dirty="0" err="1"/>
              <a:t>dysgwr</a:t>
            </a:r>
            <a:endParaRPr lang="en-US" altLang="en-US" sz="2000" b="1" dirty="0"/>
          </a:p>
          <a:p>
            <a:pPr>
              <a:defRPr/>
            </a:pPr>
            <a:r>
              <a:rPr lang="en-US" altLang="en-US" sz="2000" b="1" dirty="0" err="1"/>
              <a:t>Ymwneud</a:t>
            </a:r>
            <a:r>
              <a:rPr lang="en-US" altLang="en-US" sz="2000" b="1" dirty="0"/>
              <a:t> </a:t>
            </a:r>
            <a:r>
              <a:rPr lang="en-US" altLang="en-US" sz="2000" b="1" dirty="0" err="1"/>
              <a:t>gyda</a:t>
            </a:r>
            <a:r>
              <a:rPr lang="en-US" altLang="en-US" sz="2000" b="1" dirty="0"/>
              <a:t> </a:t>
            </a:r>
            <a:r>
              <a:rPr lang="en-US" altLang="en-US" sz="2000" b="1" dirty="0" err="1"/>
              <a:t>rhieni</a:t>
            </a:r>
            <a:endParaRPr lang="en-US" altLang="en-US" sz="2000" b="1" dirty="0"/>
          </a:p>
          <a:p>
            <a:pPr>
              <a:defRPr/>
            </a:pPr>
            <a:r>
              <a:rPr lang="en-US" altLang="en-US" sz="2000" b="1" dirty="0" err="1"/>
              <a:t>Datblygu</a:t>
            </a:r>
            <a:r>
              <a:rPr lang="en-US" altLang="en-US" sz="2000" b="1" dirty="0"/>
              <a:t> </a:t>
            </a:r>
            <a:r>
              <a:rPr lang="en-US" altLang="en-US" sz="2000" b="1" dirty="0" err="1"/>
              <a:t>arbenigedd</a:t>
            </a:r>
            <a:r>
              <a:rPr lang="en-US" altLang="en-US" sz="2000" b="1" dirty="0"/>
              <a:t> staff</a:t>
            </a:r>
          </a:p>
        </p:txBody>
      </p:sp>
      <p:sp>
        <p:nvSpPr>
          <p:cNvPr id="8195" name="Content Placeholder 6"/>
          <p:cNvSpPr>
            <a:spLocks noGrp="1"/>
          </p:cNvSpPr>
          <p:nvPr>
            <p:ph sz="half" idx="2"/>
          </p:nvPr>
        </p:nvSpPr>
        <p:spPr>
          <a:xfrm>
            <a:off x="4714876" y="1928802"/>
            <a:ext cx="4038600" cy="4525963"/>
          </a:xfrm>
        </p:spPr>
        <p:txBody>
          <a:bodyPr>
            <a:normAutofit/>
          </a:bodyPr>
          <a:lstStyle/>
          <a:p>
            <a:pPr>
              <a:defRPr/>
            </a:pPr>
            <a:r>
              <a:rPr lang="en-US" altLang="en-US" sz="2000" i="1" dirty="0"/>
              <a:t>Whole school approach</a:t>
            </a:r>
          </a:p>
          <a:p>
            <a:pPr>
              <a:defRPr/>
            </a:pPr>
            <a:r>
              <a:rPr lang="en-US" altLang="en-US" sz="2000" i="1" dirty="0"/>
              <a:t>Using data</a:t>
            </a:r>
          </a:p>
          <a:p>
            <a:pPr>
              <a:defRPr/>
            </a:pPr>
            <a:r>
              <a:rPr lang="en-US" altLang="en-US" sz="2000" i="1" dirty="0"/>
              <a:t>Improving literacy skills</a:t>
            </a:r>
          </a:p>
          <a:p>
            <a:pPr>
              <a:defRPr/>
            </a:pPr>
            <a:r>
              <a:rPr lang="en-US" altLang="en-US" sz="2000" i="1" dirty="0"/>
              <a:t>Improving social  &amp; emotional skills</a:t>
            </a:r>
          </a:p>
          <a:p>
            <a:pPr>
              <a:defRPr/>
            </a:pPr>
            <a:r>
              <a:rPr lang="en-US" altLang="en-US" sz="2000" i="1" dirty="0"/>
              <a:t>Improving attendance and </a:t>
            </a:r>
            <a:r>
              <a:rPr lang="en-US" altLang="en-US" sz="2000" i="1" dirty="0" err="1"/>
              <a:t>behaviour</a:t>
            </a:r>
            <a:endParaRPr lang="en-US" altLang="en-US" sz="2000" i="1" dirty="0"/>
          </a:p>
          <a:p>
            <a:pPr>
              <a:defRPr/>
            </a:pPr>
            <a:r>
              <a:rPr lang="en-US" altLang="en-US" sz="2000" i="1" dirty="0"/>
              <a:t>Tailoring curriculum</a:t>
            </a:r>
          </a:p>
          <a:p>
            <a:pPr>
              <a:defRPr/>
            </a:pPr>
            <a:r>
              <a:rPr lang="en-US" altLang="en-US" sz="2000" i="1" dirty="0"/>
              <a:t>Enriched opportunities</a:t>
            </a:r>
          </a:p>
          <a:p>
            <a:pPr>
              <a:defRPr/>
            </a:pPr>
            <a:r>
              <a:rPr lang="en-US" altLang="en-US" sz="2000" i="1" dirty="0"/>
              <a:t>Listening to pupil voice</a:t>
            </a:r>
          </a:p>
          <a:p>
            <a:pPr>
              <a:defRPr/>
            </a:pPr>
            <a:r>
              <a:rPr lang="en-US" altLang="en-US" sz="2000" i="1" dirty="0"/>
              <a:t>Engaging with parents</a:t>
            </a:r>
          </a:p>
          <a:p>
            <a:pPr>
              <a:defRPr/>
            </a:pPr>
            <a:r>
              <a:rPr lang="en-US" altLang="en-US" sz="2000" i="1" dirty="0"/>
              <a:t>Develop staff expertise</a:t>
            </a:r>
          </a:p>
          <a:p>
            <a:pPr marL="109537" indent="0">
              <a:buFont typeface="Wingdings 3" pitchFamily="18" charset="2"/>
              <a:buNone/>
              <a:defRPr/>
            </a:pPr>
            <a:endParaRPr lang="en-US" altLang="en-US" sz="3600" i="1" dirty="0"/>
          </a:p>
          <a:p>
            <a:pPr>
              <a:defRPr/>
            </a:pPr>
            <a:endParaRPr lang="en-US" altLang="en-US" sz="3600" i="1" dirty="0"/>
          </a:p>
          <a:p>
            <a:pPr>
              <a:defRPr/>
            </a:pPr>
            <a:endParaRPr lang="en-US" altLang="en-US" sz="3600" dirty="0"/>
          </a:p>
        </p:txBody>
      </p:sp>
    </p:spTree>
    <p:extLst>
      <p:ext uri="{BB962C8B-B14F-4D97-AF65-F5344CB8AC3E}">
        <p14:creationId xmlns:p14="http://schemas.microsoft.com/office/powerpoint/2010/main" val="33186902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heel(1)">
                                      <p:cBhvr>
                                        <p:cTn id="7" dur="20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wheel(1)">
                                      <p:cBhvr>
                                        <p:cTn id="12" dur="20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wheel(1)">
                                      <p:cBhvr>
                                        <p:cTn id="17" dur="20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wheel(1)">
                                      <p:cBhvr>
                                        <p:cTn id="22" dur="2000"/>
                                        <p:tgtEl>
                                          <p:spTgt spid="819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wheel(1)">
                                      <p:cBhvr>
                                        <p:cTn id="27" dur="2000"/>
                                        <p:tgtEl>
                                          <p:spTgt spid="819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wheel(1)">
                                      <p:cBhvr>
                                        <p:cTn id="32" dur="2000"/>
                                        <p:tgtEl>
                                          <p:spTgt spid="819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wheel(1)">
                                      <p:cBhvr>
                                        <p:cTn id="37" dur="2000"/>
                                        <p:tgtEl>
                                          <p:spTgt spid="819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wheel(1)">
                                      <p:cBhvr>
                                        <p:cTn id="42" dur="2000"/>
                                        <p:tgtEl>
                                          <p:spTgt spid="819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wheel(1)">
                                      <p:cBhvr>
                                        <p:cTn id="47" dur="2000"/>
                                        <p:tgtEl>
                                          <p:spTgt spid="819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wheel(1)">
                                      <p:cBhvr>
                                        <p:cTn id="52" dur="2000"/>
                                        <p:tgtEl>
                                          <p:spTgt spid="819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Education Endowment Foundation (Sutton Trust) Toolkit </a:t>
            </a:r>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t>Edrychwch</a:t>
            </a:r>
            <a:r>
              <a:rPr lang="en-GB" dirty="0"/>
              <a:t> </a:t>
            </a:r>
            <a:r>
              <a:rPr lang="en-GB" dirty="0" err="1"/>
              <a:t>ar</a:t>
            </a:r>
            <a:r>
              <a:rPr lang="en-GB" dirty="0"/>
              <a:t> y </a:t>
            </a:r>
            <a:r>
              <a:rPr lang="en-GB" dirty="0" err="1"/>
              <a:t>pecyn</a:t>
            </a:r>
            <a:r>
              <a:rPr lang="en-GB" dirty="0"/>
              <a:t> EEF Sutton Trust. </a:t>
            </a:r>
          </a:p>
          <a:p>
            <a:endParaRPr lang="en-GB" dirty="0"/>
          </a:p>
          <a:p>
            <a:r>
              <a:rPr lang="en-GB" dirty="0"/>
              <a:t>Sut all </a:t>
            </a:r>
            <a:r>
              <a:rPr lang="en-GB" dirty="0" err="1"/>
              <a:t>ysgolion</a:t>
            </a:r>
            <a:r>
              <a:rPr lang="en-GB" dirty="0"/>
              <a:t> </a:t>
            </a:r>
            <a:r>
              <a:rPr lang="en-GB" dirty="0" err="1"/>
              <a:t>ddefnyddio’r</a:t>
            </a:r>
            <a:r>
              <a:rPr lang="en-GB" dirty="0"/>
              <a:t> </a:t>
            </a:r>
            <a:r>
              <a:rPr lang="en-GB" dirty="0" err="1"/>
              <a:t>adnodd</a:t>
            </a:r>
            <a:r>
              <a:rPr lang="en-GB" dirty="0"/>
              <a:t> </a:t>
            </a:r>
            <a:r>
              <a:rPr lang="en-GB" dirty="0" err="1"/>
              <a:t>yma</a:t>
            </a:r>
            <a:r>
              <a:rPr lang="en-GB" dirty="0"/>
              <a:t>? </a:t>
            </a:r>
          </a:p>
          <a:p>
            <a:r>
              <a:rPr lang="en-GB" dirty="0"/>
              <a:t>A </a:t>
            </a:r>
            <a:r>
              <a:rPr lang="en-GB" dirty="0" err="1"/>
              <a:t>ellir</a:t>
            </a:r>
            <a:r>
              <a:rPr lang="en-GB" dirty="0"/>
              <a:t> ei </a:t>
            </a:r>
            <a:r>
              <a:rPr lang="en-GB" dirty="0" err="1"/>
              <a:t>ddefnyddio</a:t>
            </a:r>
            <a:r>
              <a:rPr lang="en-GB" dirty="0"/>
              <a:t> </a:t>
            </a:r>
            <a:r>
              <a:rPr lang="en-GB" dirty="0" err="1"/>
              <a:t>i</a:t>
            </a:r>
            <a:r>
              <a:rPr lang="en-GB" dirty="0"/>
              <a:t> </a:t>
            </a:r>
            <a:r>
              <a:rPr lang="en-GB" dirty="0" err="1"/>
              <a:t>gynnig</a:t>
            </a:r>
            <a:r>
              <a:rPr lang="en-GB" dirty="0"/>
              <a:t> </a:t>
            </a:r>
            <a:r>
              <a:rPr lang="en-GB" dirty="0" err="1"/>
              <a:t>tystiolaeth</a:t>
            </a:r>
            <a:r>
              <a:rPr lang="en-GB" dirty="0"/>
              <a:t> </a:t>
            </a:r>
            <a:r>
              <a:rPr lang="en-GB" dirty="0" err="1"/>
              <a:t>cadarn</a:t>
            </a:r>
            <a:r>
              <a:rPr lang="en-GB" dirty="0"/>
              <a:t> o </a:t>
            </a:r>
            <a:r>
              <a:rPr lang="en-GB" dirty="0" err="1"/>
              <a:t>fewn</a:t>
            </a:r>
            <a:r>
              <a:rPr lang="en-GB" dirty="0"/>
              <a:t> eich </a:t>
            </a:r>
            <a:r>
              <a:rPr lang="en-GB" dirty="0" err="1"/>
              <a:t>gwaith</a:t>
            </a:r>
            <a:r>
              <a:rPr lang="en-GB" dirty="0"/>
              <a:t> </a:t>
            </a:r>
            <a:r>
              <a:rPr lang="en-GB" dirty="0" err="1"/>
              <a:t>academaidd</a:t>
            </a:r>
            <a:r>
              <a:rPr lang="en-GB" dirty="0"/>
              <a:t> eich </a:t>
            </a:r>
            <a:r>
              <a:rPr lang="en-GB" dirty="0" err="1"/>
              <a:t>hun</a:t>
            </a:r>
            <a:r>
              <a:rPr lang="en-GB" dirty="0"/>
              <a:t>?</a:t>
            </a:r>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en-GB" dirty="0">
                <a:hlinkClick r:id="rId2"/>
              </a:rPr>
              <a:t>Take a look at the Toolkit.</a:t>
            </a:r>
            <a:endParaRPr lang="en-GB" dirty="0"/>
          </a:p>
          <a:p>
            <a:pPr marL="0" indent="0">
              <a:buNone/>
            </a:pPr>
            <a:r>
              <a:rPr lang="en-GB" dirty="0"/>
              <a:t> </a:t>
            </a:r>
          </a:p>
          <a:p>
            <a:r>
              <a:rPr lang="en-GB" dirty="0"/>
              <a:t>How could schools make good use of this resource? </a:t>
            </a:r>
          </a:p>
          <a:p>
            <a:r>
              <a:rPr lang="en-GB" dirty="0"/>
              <a:t>Could it be used to provide robust evidence in your own academic work?</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412776"/>
            <a:ext cx="324802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9579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Disgwyliadau</a:t>
            </a:r>
            <a:r>
              <a:rPr lang="en-GB" dirty="0"/>
              <a:t> a </a:t>
            </a:r>
            <a:r>
              <a:rPr lang="en-GB" dirty="0" err="1"/>
              <a:t>Dyheadau</a:t>
            </a:r>
            <a:r>
              <a:rPr lang="en-GB" dirty="0"/>
              <a:t> </a:t>
            </a:r>
            <a:r>
              <a:rPr lang="en-GB" dirty="0" err="1"/>
              <a:t>Uchel</a:t>
            </a:r>
            <a:br>
              <a:rPr lang="en-GB" dirty="0"/>
            </a:br>
            <a:r>
              <a:rPr lang="en-GB" dirty="0"/>
              <a:t>High Expectations and Aspirations </a:t>
            </a:r>
          </a:p>
        </p:txBody>
      </p:sp>
      <p:sp>
        <p:nvSpPr>
          <p:cNvPr id="3" name="Content Placeholder 2"/>
          <p:cNvSpPr>
            <a:spLocks noGrp="1"/>
          </p:cNvSpPr>
          <p:nvPr>
            <p:ph sz="half" idx="1"/>
          </p:nvPr>
        </p:nvSpPr>
        <p:spPr>
          <a:xfrm>
            <a:off x="457200" y="1600200"/>
            <a:ext cx="4038600" cy="5257800"/>
          </a:xfrm>
        </p:spPr>
        <p:style>
          <a:lnRef idx="2">
            <a:schemeClr val="accent4"/>
          </a:lnRef>
          <a:fillRef idx="1">
            <a:schemeClr val="lt1"/>
          </a:fillRef>
          <a:effectRef idx="0">
            <a:schemeClr val="accent4"/>
          </a:effectRef>
          <a:fontRef idx="minor">
            <a:schemeClr val="dk1"/>
          </a:fontRef>
        </p:style>
        <p:txBody>
          <a:bodyPr>
            <a:normAutofit fontScale="47500" lnSpcReduction="20000"/>
          </a:bodyPr>
          <a:lstStyle/>
          <a:p>
            <a:r>
              <a:rPr lang="en-GB" sz="4400" dirty="0"/>
              <a:t>Mae </a:t>
            </a:r>
            <a:r>
              <a:rPr lang="en-GB" sz="4400" dirty="0" err="1"/>
              <a:t>astudiaethau</a:t>
            </a:r>
            <a:r>
              <a:rPr lang="en-GB" sz="4400" dirty="0"/>
              <a:t> </a:t>
            </a:r>
            <a:r>
              <a:rPr lang="en-GB" sz="4400" dirty="0" err="1"/>
              <a:t>yn</a:t>
            </a:r>
            <a:r>
              <a:rPr lang="en-GB" sz="4400" dirty="0"/>
              <a:t> </a:t>
            </a:r>
            <a:r>
              <a:rPr lang="en-GB" sz="4400" dirty="0" err="1"/>
              <a:t>dangos</a:t>
            </a:r>
            <a:r>
              <a:rPr lang="en-GB" sz="4400" dirty="0"/>
              <a:t> </a:t>
            </a:r>
            <a:r>
              <a:rPr lang="en-GB" sz="4400" dirty="0" err="1"/>
              <a:t>cysylltiad</a:t>
            </a:r>
            <a:r>
              <a:rPr lang="en-GB" sz="4400" dirty="0"/>
              <a:t> </a:t>
            </a:r>
            <a:r>
              <a:rPr lang="en-GB" sz="4400" dirty="0" err="1"/>
              <a:t>cryf</a:t>
            </a:r>
            <a:r>
              <a:rPr lang="en-GB" sz="4400" dirty="0"/>
              <a:t> </a:t>
            </a:r>
            <a:r>
              <a:rPr lang="en-GB" sz="4400" dirty="0" err="1"/>
              <a:t>rhwng</a:t>
            </a:r>
            <a:r>
              <a:rPr lang="en-GB" sz="4400" dirty="0"/>
              <a:t> </a:t>
            </a:r>
            <a:r>
              <a:rPr lang="en-GB" sz="4400" dirty="0" err="1"/>
              <a:t>disgwyliadau</a:t>
            </a:r>
            <a:r>
              <a:rPr lang="en-GB" sz="4400" dirty="0"/>
              <a:t> </a:t>
            </a:r>
            <a:r>
              <a:rPr lang="en-GB" sz="4400" dirty="0" err="1"/>
              <a:t>athrawon</a:t>
            </a:r>
            <a:r>
              <a:rPr lang="en-GB" sz="4400" dirty="0"/>
              <a:t> am </a:t>
            </a:r>
            <a:r>
              <a:rPr lang="en-GB" sz="4400" dirty="0" err="1"/>
              <a:t>ddysgwyr</a:t>
            </a:r>
            <a:r>
              <a:rPr lang="en-GB" sz="4400" dirty="0"/>
              <a:t> a </a:t>
            </a:r>
            <a:r>
              <a:rPr lang="en-GB" sz="4400" dirty="0" err="1"/>
              <a:t>sut</a:t>
            </a:r>
            <a:r>
              <a:rPr lang="en-GB" sz="4400" dirty="0"/>
              <a:t> </a:t>
            </a:r>
            <a:r>
              <a:rPr lang="en-GB" sz="4400" dirty="0" err="1"/>
              <a:t>maent</a:t>
            </a:r>
            <a:r>
              <a:rPr lang="en-GB" sz="4400" dirty="0"/>
              <a:t> </a:t>
            </a:r>
            <a:r>
              <a:rPr lang="en-GB" sz="4400" dirty="0" err="1"/>
              <a:t>yn</a:t>
            </a:r>
            <a:r>
              <a:rPr lang="en-GB" sz="4400" dirty="0"/>
              <a:t> </a:t>
            </a:r>
            <a:r>
              <a:rPr lang="en-GB" sz="4400" dirty="0" err="1"/>
              <a:t>eu</a:t>
            </a:r>
            <a:r>
              <a:rPr lang="en-GB" sz="4400" dirty="0"/>
              <a:t> </a:t>
            </a:r>
            <a:r>
              <a:rPr lang="en-GB" sz="4400" dirty="0" err="1"/>
              <a:t>trin</a:t>
            </a:r>
            <a:r>
              <a:rPr lang="en-GB" sz="4400" dirty="0"/>
              <a:t> </a:t>
            </a:r>
            <a:r>
              <a:rPr lang="en-GB" sz="4400" dirty="0" err="1"/>
              <a:t>mewn</a:t>
            </a:r>
            <a:r>
              <a:rPr lang="en-GB" sz="4400" dirty="0"/>
              <a:t> </a:t>
            </a:r>
            <a:r>
              <a:rPr lang="en-GB" sz="4400" dirty="0" err="1"/>
              <a:t>ffyrdd</a:t>
            </a:r>
            <a:r>
              <a:rPr lang="en-GB" sz="4400" dirty="0"/>
              <a:t> </a:t>
            </a:r>
            <a:r>
              <a:rPr lang="en-GB" sz="4400" dirty="0" err="1"/>
              <a:t>sy’n</a:t>
            </a:r>
            <a:r>
              <a:rPr lang="en-GB" sz="4400" dirty="0"/>
              <a:t> </a:t>
            </a:r>
            <a:r>
              <a:rPr lang="en-GB" sz="4400" dirty="0" err="1"/>
              <a:t>creu</a:t>
            </a:r>
            <a:r>
              <a:rPr lang="en-GB" sz="4400" dirty="0"/>
              <a:t> </a:t>
            </a:r>
            <a:r>
              <a:rPr lang="en-GB" sz="4400" dirty="0" err="1"/>
              <a:t>proffwydoliaethau</a:t>
            </a:r>
            <a:r>
              <a:rPr lang="en-GB" sz="4400" dirty="0"/>
              <a:t> </a:t>
            </a:r>
            <a:r>
              <a:rPr lang="en-GB" sz="4400" dirty="0" err="1"/>
              <a:t>hunangyflawnol</a:t>
            </a:r>
            <a:r>
              <a:rPr lang="en-GB" sz="4400" dirty="0"/>
              <a:t>. </a:t>
            </a:r>
            <a:r>
              <a:rPr lang="en-GB" sz="4400" dirty="0" err="1"/>
              <a:t>Roedd</a:t>
            </a:r>
            <a:r>
              <a:rPr lang="en-GB" sz="4400" dirty="0"/>
              <a:t> </a:t>
            </a:r>
            <a:r>
              <a:rPr lang="en-GB" sz="4400" dirty="0" err="1"/>
              <a:t>dysgwyr</a:t>
            </a:r>
            <a:r>
              <a:rPr lang="en-GB" sz="4400" dirty="0"/>
              <a:t> a </a:t>
            </a:r>
            <a:r>
              <a:rPr lang="en-GB" sz="4400" dirty="0" err="1"/>
              <a:t>oedd</a:t>
            </a:r>
            <a:r>
              <a:rPr lang="en-GB" sz="4400" dirty="0"/>
              <a:t> </a:t>
            </a:r>
            <a:r>
              <a:rPr lang="en-GB" sz="4400" dirty="0" err="1"/>
              <a:t>yn</a:t>
            </a:r>
            <a:r>
              <a:rPr lang="en-GB" sz="4400" dirty="0"/>
              <a:t> </a:t>
            </a:r>
            <a:r>
              <a:rPr lang="en-GB" sz="4400" dirty="0" err="1"/>
              <a:t>cael</a:t>
            </a:r>
            <a:r>
              <a:rPr lang="en-GB" sz="4400" dirty="0"/>
              <a:t> </a:t>
            </a:r>
            <a:r>
              <a:rPr lang="en-GB" sz="4400" dirty="0" err="1"/>
              <a:t>eu</a:t>
            </a:r>
            <a:r>
              <a:rPr lang="en-GB" sz="4400" dirty="0"/>
              <a:t> </a:t>
            </a:r>
            <a:r>
              <a:rPr lang="en-GB" sz="4400" dirty="0" err="1"/>
              <a:t>trin</a:t>
            </a:r>
            <a:r>
              <a:rPr lang="en-GB" sz="4400" dirty="0"/>
              <a:t> </a:t>
            </a:r>
            <a:r>
              <a:rPr lang="en-GB" sz="4400" dirty="0" err="1"/>
              <a:t>fel</a:t>
            </a:r>
            <a:r>
              <a:rPr lang="en-GB" sz="4400" dirty="0"/>
              <a:t> </a:t>
            </a:r>
            <a:r>
              <a:rPr lang="en-GB" sz="4400" dirty="0" err="1"/>
              <a:t>cyflawnwyr</a:t>
            </a:r>
            <a:r>
              <a:rPr lang="en-GB" sz="4400" dirty="0"/>
              <a:t> </a:t>
            </a:r>
            <a:r>
              <a:rPr lang="en-GB" sz="4400" dirty="0" err="1"/>
              <a:t>uchel</a:t>
            </a:r>
            <a:r>
              <a:rPr lang="en-GB" sz="4400" dirty="0"/>
              <a:t> </a:t>
            </a:r>
            <a:r>
              <a:rPr lang="en-GB" sz="4400" dirty="0" err="1"/>
              <a:t>yn</a:t>
            </a:r>
            <a:r>
              <a:rPr lang="en-GB" sz="4400" dirty="0"/>
              <a:t> </a:t>
            </a:r>
            <a:r>
              <a:rPr lang="en-GB" sz="4400" dirty="0" err="1"/>
              <a:t>perfformio</a:t>
            </a:r>
            <a:r>
              <a:rPr lang="en-GB" sz="4400" dirty="0"/>
              <a:t> </a:t>
            </a:r>
            <a:r>
              <a:rPr lang="en-GB" sz="4400" dirty="0" err="1"/>
              <a:t>fel</a:t>
            </a:r>
            <a:r>
              <a:rPr lang="en-GB" sz="4400" dirty="0"/>
              <a:t> </a:t>
            </a:r>
            <a:r>
              <a:rPr lang="en-GB" sz="4400" dirty="0" err="1"/>
              <a:t>cyflawnwyr</a:t>
            </a:r>
            <a:r>
              <a:rPr lang="en-GB" sz="4400" dirty="0"/>
              <a:t> </a:t>
            </a:r>
            <a:r>
              <a:rPr lang="en-GB" sz="4400" dirty="0" err="1"/>
              <a:t>uchel</a:t>
            </a:r>
            <a:r>
              <a:rPr lang="en-GB" sz="4400" dirty="0"/>
              <a:t>. </a:t>
            </a:r>
          </a:p>
          <a:p>
            <a:endParaRPr lang="en-GB" sz="4400" dirty="0"/>
          </a:p>
          <a:p>
            <a:r>
              <a:rPr lang="en-GB" sz="4400" b="1" dirty="0"/>
              <a:t>“</a:t>
            </a:r>
            <a:r>
              <a:rPr lang="en-GB" sz="4400" b="1" dirty="0" err="1"/>
              <a:t>Os</a:t>
            </a:r>
            <a:r>
              <a:rPr lang="en-GB" sz="4400" b="1" dirty="0"/>
              <a:t> </a:t>
            </a:r>
            <a:r>
              <a:rPr lang="en-GB" sz="4400" b="1" dirty="0" err="1"/>
              <a:t>yw</a:t>
            </a:r>
            <a:r>
              <a:rPr lang="en-GB" sz="4400" b="1" dirty="0"/>
              <a:t> </a:t>
            </a:r>
            <a:r>
              <a:rPr lang="en-GB" sz="4400" b="1" dirty="0" err="1"/>
              <a:t>dysgwyr</a:t>
            </a:r>
            <a:r>
              <a:rPr lang="en-GB" sz="4400" b="1" dirty="0"/>
              <a:t> </a:t>
            </a:r>
            <a:r>
              <a:rPr lang="en-GB" sz="4400" b="1" dirty="0" err="1"/>
              <a:t>yn</a:t>
            </a:r>
            <a:r>
              <a:rPr lang="en-GB" sz="4400" b="1" dirty="0"/>
              <a:t> </a:t>
            </a:r>
            <a:r>
              <a:rPr lang="en-GB" sz="4400" b="1" dirty="0" err="1"/>
              <a:t>cael</a:t>
            </a:r>
            <a:r>
              <a:rPr lang="en-GB" sz="4400" b="1" dirty="0"/>
              <a:t> </a:t>
            </a:r>
            <a:r>
              <a:rPr lang="en-GB" sz="4400" b="1" dirty="0" err="1"/>
              <a:t>eu</a:t>
            </a:r>
            <a:r>
              <a:rPr lang="en-GB" sz="4400" b="1" dirty="0"/>
              <a:t> </a:t>
            </a:r>
            <a:r>
              <a:rPr lang="en-GB" sz="4400" b="1" dirty="0" err="1"/>
              <a:t>cefnogi</a:t>
            </a:r>
            <a:r>
              <a:rPr lang="en-GB" sz="4400" b="1" dirty="0"/>
              <a:t> </a:t>
            </a:r>
            <a:r>
              <a:rPr lang="en-GB" sz="4400" b="1" dirty="0" err="1"/>
              <a:t>i</a:t>
            </a:r>
            <a:r>
              <a:rPr lang="en-GB" sz="4400" b="1" dirty="0"/>
              <a:t> </a:t>
            </a:r>
            <a:r>
              <a:rPr lang="en-GB" sz="4400" b="1" dirty="0" err="1"/>
              <a:t>ystyried</a:t>
            </a:r>
            <a:r>
              <a:rPr lang="en-GB" sz="4400" b="1" dirty="0"/>
              <a:t> </a:t>
            </a:r>
            <a:r>
              <a:rPr lang="en-GB" sz="4400" b="1" dirty="0" err="1"/>
              <a:t>dewisiadau</a:t>
            </a:r>
            <a:r>
              <a:rPr lang="en-GB" sz="4400" b="1" dirty="0"/>
              <a:t> </a:t>
            </a:r>
            <a:r>
              <a:rPr lang="en-GB" sz="4400" b="1" dirty="0" err="1"/>
              <a:t>ehangach</a:t>
            </a:r>
            <a:r>
              <a:rPr lang="en-GB" sz="4400" b="1" dirty="0"/>
              <a:t> a </a:t>
            </a:r>
            <a:r>
              <a:rPr lang="en-GB" sz="4400" b="1" dirty="0" err="1"/>
              <a:t>gwneud</a:t>
            </a:r>
            <a:r>
              <a:rPr lang="en-GB" sz="4400" b="1" dirty="0"/>
              <a:t> </a:t>
            </a:r>
            <a:r>
              <a:rPr lang="en-GB" sz="4400" b="1" dirty="0" err="1"/>
              <a:t>dewisiadau</a:t>
            </a:r>
            <a:r>
              <a:rPr lang="en-GB" sz="4400" b="1" dirty="0"/>
              <a:t> </a:t>
            </a:r>
            <a:r>
              <a:rPr lang="en-GB" sz="4400" b="1" dirty="0" err="1"/>
              <a:t>gwybodus</a:t>
            </a:r>
            <a:r>
              <a:rPr lang="en-GB" sz="4400" b="1" dirty="0"/>
              <a:t>, ac </a:t>
            </a:r>
            <a:r>
              <a:rPr lang="en-GB" sz="4400" b="1" dirty="0" err="1"/>
              <a:t>os</a:t>
            </a:r>
            <a:r>
              <a:rPr lang="en-GB" sz="4400" b="1" dirty="0"/>
              <a:t> </a:t>
            </a:r>
            <a:r>
              <a:rPr lang="en-GB" sz="4400" b="1" dirty="0" err="1"/>
              <a:t>oes</a:t>
            </a:r>
            <a:r>
              <a:rPr lang="en-GB" sz="4400" b="1" dirty="0"/>
              <a:t> </a:t>
            </a:r>
            <a:r>
              <a:rPr lang="en-GB" sz="4400" b="1" dirty="0" err="1"/>
              <a:t>ganddyn</a:t>
            </a:r>
            <a:r>
              <a:rPr lang="en-GB" sz="4400" b="1" dirty="0"/>
              <a:t> </a:t>
            </a:r>
            <a:r>
              <a:rPr lang="en-GB" sz="4400" b="1" dirty="0" err="1"/>
              <a:t>nhw</a:t>
            </a:r>
            <a:r>
              <a:rPr lang="en-GB" sz="4400" b="1" dirty="0"/>
              <a:t>, </a:t>
            </a:r>
            <a:r>
              <a:rPr lang="en-GB" sz="4400" b="1" dirty="0" err="1"/>
              <a:t>eu</a:t>
            </a:r>
            <a:r>
              <a:rPr lang="en-GB" sz="4400" b="1" dirty="0"/>
              <a:t> </a:t>
            </a:r>
            <a:r>
              <a:rPr lang="en-GB" sz="4400" b="1" dirty="0" err="1"/>
              <a:t>rhieni</a:t>
            </a:r>
            <a:r>
              <a:rPr lang="en-GB" sz="4400" b="1" dirty="0"/>
              <a:t>/</a:t>
            </a:r>
            <a:r>
              <a:rPr lang="en-GB" sz="4400" b="1" dirty="0" err="1"/>
              <a:t>gofalwyr</a:t>
            </a:r>
            <a:r>
              <a:rPr lang="en-GB" sz="4400" b="1" dirty="0"/>
              <a:t> </a:t>
            </a:r>
            <a:r>
              <a:rPr lang="en-GB" sz="4400" b="1" dirty="0" err="1"/>
              <a:t>a’u</a:t>
            </a:r>
            <a:r>
              <a:rPr lang="en-GB" sz="4400" b="1" dirty="0"/>
              <a:t> </a:t>
            </a:r>
            <a:r>
              <a:rPr lang="en-GB" sz="4400" b="1" dirty="0" err="1"/>
              <a:t>hathrawon</a:t>
            </a:r>
            <a:r>
              <a:rPr lang="en-GB" sz="4400" b="1" dirty="0"/>
              <a:t> </a:t>
            </a:r>
            <a:r>
              <a:rPr lang="en-GB" sz="4400" b="1" dirty="0" err="1"/>
              <a:t>ddisgwyliadau</a:t>
            </a:r>
            <a:r>
              <a:rPr lang="en-GB" sz="4400" b="1" dirty="0"/>
              <a:t> </a:t>
            </a:r>
            <a:r>
              <a:rPr lang="en-GB" sz="4400" b="1" dirty="0" err="1"/>
              <a:t>uchel</a:t>
            </a:r>
            <a:r>
              <a:rPr lang="en-GB" sz="4400" b="1" dirty="0"/>
              <a:t>, </a:t>
            </a:r>
            <a:r>
              <a:rPr lang="en-GB" sz="4400" b="1" dirty="0" err="1"/>
              <a:t>maent</a:t>
            </a:r>
            <a:r>
              <a:rPr lang="en-GB" sz="4400" b="1" dirty="0"/>
              <a:t> </a:t>
            </a:r>
            <a:r>
              <a:rPr lang="en-GB" sz="4400" b="1" dirty="0" err="1"/>
              <a:t>yn</a:t>
            </a:r>
            <a:r>
              <a:rPr lang="en-GB" sz="4400" b="1" dirty="0"/>
              <a:t> </a:t>
            </a:r>
            <a:r>
              <a:rPr lang="en-GB" sz="4400" b="1" dirty="0" err="1"/>
              <a:t>fwy</a:t>
            </a:r>
            <a:r>
              <a:rPr lang="en-GB" sz="4400" b="1" dirty="0"/>
              <a:t> </a:t>
            </a:r>
            <a:r>
              <a:rPr lang="en-GB" sz="4400" b="1" dirty="0" err="1"/>
              <a:t>tebygol</a:t>
            </a:r>
            <a:r>
              <a:rPr lang="en-GB" sz="4400" b="1" dirty="0"/>
              <a:t> o </a:t>
            </a:r>
            <a:r>
              <a:rPr lang="en-GB" sz="4400" b="1" dirty="0" err="1"/>
              <a:t>lwyddo</a:t>
            </a:r>
            <a:r>
              <a:rPr lang="en-GB" sz="3600" b="1" dirty="0"/>
              <a:t>.</a:t>
            </a:r>
            <a:r>
              <a:rPr lang="en-GB" b="1" dirty="0"/>
              <a:t>”</a:t>
            </a:r>
          </a:p>
        </p:txBody>
      </p:sp>
      <p:sp>
        <p:nvSpPr>
          <p:cNvPr id="4" name="Content Placeholder 3"/>
          <p:cNvSpPr>
            <a:spLocks noGrp="1"/>
          </p:cNvSpPr>
          <p:nvPr>
            <p:ph sz="half" idx="2"/>
          </p:nvPr>
        </p:nvSpPr>
        <p:spPr>
          <a:xfrm>
            <a:off x="4648200" y="1600200"/>
            <a:ext cx="4244280" cy="5069160"/>
          </a:xfrm>
        </p:spPr>
        <p:style>
          <a:lnRef idx="2">
            <a:schemeClr val="accent3"/>
          </a:lnRef>
          <a:fillRef idx="1">
            <a:schemeClr val="lt1"/>
          </a:fillRef>
          <a:effectRef idx="0">
            <a:schemeClr val="accent3"/>
          </a:effectRef>
          <a:fontRef idx="minor">
            <a:schemeClr val="dk1"/>
          </a:fontRef>
        </p:style>
        <p:txBody>
          <a:bodyPr>
            <a:noAutofit/>
          </a:bodyPr>
          <a:lstStyle/>
          <a:p>
            <a:r>
              <a:rPr lang="en-GB" sz="2100" i="1" dirty="0"/>
              <a:t>Studies show a strong link between teachers’ expectations about learners and how they treat them in ways that create self-fulfilling prophesies. Learners treated as if they were high-achieving acted in high-achieving ways.</a:t>
            </a:r>
          </a:p>
          <a:p>
            <a:pPr marL="0" indent="0">
              <a:buNone/>
            </a:pPr>
            <a:endParaRPr lang="en-GB" sz="2100" i="1" dirty="0"/>
          </a:p>
          <a:p>
            <a:r>
              <a:rPr lang="en-GB" sz="2100" b="1" i="1" dirty="0"/>
              <a:t>“If learners are supported to consider wider options, make informed choices and if they, their parents/carers and teachers have high expectations they are more likely to achieve.”</a:t>
            </a:r>
          </a:p>
        </p:txBody>
      </p:sp>
    </p:spTree>
    <p:extLst>
      <p:ext uri="{BB962C8B-B14F-4D97-AF65-F5344CB8AC3E}">
        <p14:creationId xmlns:p14="http://schemas.microsoft.com/office/powerpoint/2010/main" val="2989207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0728"/>
            <a:ext cx="8229600" cy="1143000"/>
          </a:xfrm>
        </p:spPr>
        <p:txBody>
          <a:bodyPr>
            <a:normAutofit fontScale="90000"/>
          </a:bodyPr>
          <a:lstStyle/>
          <a:p>
            <a:r>
              <a:rPr lang="en-GB" dirty="0" err="1"/>
              <a:t>Cenhadaeth</a:t>
            </a:r>
            <a:r>
              <a:rPr lang="en-GB" dirty="0"/>
              <a:t> </a:t>
            </a:r>
            <a:r>
              <a:rPr lang="en-GB" dirty="0" err="1"/>
              <a:t>ein</a:t>
            </a:r>
            <a:r>
              <a:rPr lang="en-GB" dirty="0"/>
              <a:t> </a:t>
            </a:r>
            <a:r>
              <a:rPr lang="en-GB" dirty="0" err="1"/>
              <a:t>cenedl</a:t>
            </a:r>
            <a:r>
              <a:rPr lang="en-GB" dirty="0"/>
              <a:t>: </a:t>
            </a:r>
            <a:r>
              <a:rPr lang="en-GB" dirty="0" err="1"/>
              <a:t>safonau</a:t>
            </a:r>
            <a:r>
              <a:rPr lang="en-GB" dirty="0"/>
              <a:t> a </a:t>
            </a:r>
            <a:r>
              <a:rPr lang="en-GB" dirty="0" err="1"/>
              <a:t>dyheadau</a:t>
            </a:r>
            <a:r>
              <a:rPr lang="en-GB" dirty="0"/>
              <a:t> </a:t>
            </a:r>
            <a:r>
              <a:rPr lang="en-GB" dirty="0" err="1"/>
              <a:t>uchel</a:t>
            </a:r>
            <a:r>
              <a:rPr lang="en-GB" dirty="0"/>
              <a:t> </a:t>
            </a:r>
            <a:r>
              <a:rPr lang="en-GB" dirty="0" err="1"/>
              <a:t>i</a:t>
            </a:r>
            <a:r>
              <a:rPr lang="en-GB" dirty="0"/>
              <a:t> </a:t>
            </a:r>
            <a:r>
              <a:rPr lang="en-GB" dirty="0" err="1"/>
              <a:t>bawb</a:t>
            </a:r>
            <a:br>
              <a:rPr lang="en-GB" dirty="0"/>
            </a:br>
            <a:r>
              <a:rPr lang="en-GB" dirty="0"/>
              <a:t>Our National Mission: high aspirations and standards for all</a:t>
            </a:r>
          </a:p>
        </p:txBody>
      </p:sp>
      <p:sp>
        <p:nvSpPr>
          <p:cNvPr id="3" name="Content Placeholder 2"/>
          <p:cNvSpPr>
            <a:spLocks noGrp="1"/>
          </p:cNvSpPr>
          <p:nvPr>
            <p:ph sz="half" idx="1"/>
          </p:nvPr>
        </p:nvSpPr>
        <p:spPr>
          <a:xfrm>
            <a:off x="457200" y="3789041"/>
            <a:ext cx="4038600" cy="1800200"/>
          </a:xfrm>
        </p:spPr>
        <p:style>
          <a:lnRef idx="2">
            <a:schemeClr val="accent4"/>
          </a:lnRef>
          <a:fillRef idx="1">
            <a:schemeClr val="lt1"/>
          </a:fillRef>
          <a:effectRef idx="0">
            <a:schemeClr val="accent4"/>
          </a:effectRef>
          <a:fontRef idx="minor">
            <a:schemeClr val="dk1"/>
          </a:fontRef>
        </p:style>
        <p:txBody>
          <a:bodyPr>
            <a:normAutofit/>
          </a:bodyPr>
          <a:lstStyle/>
          <a:p>
            <a:r>
              <a:rPr lang="en-GB" dirty="0" err="1">
                <a:hlinkClick r:id="rId2"/>
              </a:rPr>
              <a:t>Cenhadaeth</a:t>
            </a:r>
            <a:r>
              <a:rPr lang="en-GB" dirty="0">
                <a:hlinkClick r:id="rId2"/>
              </a:rPr>
              <a:t> </a:t>
            </a:r>
            <a:r>
              <a:rPr lang="en-GB" dirty="0" err="1">
                <a:hlinkClick r:id="rId2"/>
              </a:rPr>
              <a:t>ein</a:t>
            </a:r>
            <a:r>
              <a:rPr lang="en-GB" dirty="0">
                <a:hlinkClick r:id="rId2"/>
              </a:rPr>
              <a:t> </a:t>
            </a:r>
            <a:r>
              <a:rPr lang="en-GB" dirty="0" err="1">
                <a:hlinkClick r:id="rId2"/>
              </a:rPr>
              <a:t>cenedl</a:t>
            </a:r>
            <a:r>
              <a:rPr lang="en-GB" dirty="0">
                <a:hlinkClick r:id="rId2"/>
              </a:rPr>
              <a:t>: </a:t>
            </a:r>
            <a:r>
              <a:rPr lang="en-GB" dirty="0" err="1">
                <a:hlinkClick r:id="rId2"/>
              </a:rPr>
              <a:t>safonau</a:t>
            </a:r>
            <a:r>
              <a:rPr lang="en-GB" dirty="0">
                <a:hlinkClick r:id="rId2"/>
              </a:rPr>
              <a:t> a </a:t>
            </a:r>
            <a:r>
              <a:rPr lang="en-GB" dirty="0" err="1">
                <a:hlinkClick r:id="rId2"/>
              </a:rPr>
              <a:t>dyheadau</a:t>
            </a:r>
            <a:r>
              <a:rPr lang="en-GB" dirty="0">
                <a:hlinkClick r:id="rId2"/>
              </a:rPr>
              <a:t> </a:t>
            </a:r>
            <a:r>
              <a:rPr lang="en-GB" dirty="0" err="1">
                <a:hlinkClick r:id="rId2"/>
              </a:rPr>
              <a:t>uchel</a:t>
            </a:r>
            <a:r>
              <a:rPr lang="en-GB" dirty="0">
                <a:hlinkClick r:id="rId2"/>
              </a:rPr>
              <a:t> </a:t>
            </a:r>
            <a:r>
              <a:rPr lang="en-GB" dirty="0" err="1">
                <a:hlinkClick r:id="rId2"/>
              </a:rPr>
              <a:t>i</a:t>
            </a:r>
            <a:r>
              <a:rPr lang="en-GB" dirty="0">
                <a:hlinkClick r:id="rId2"/>
              </a:rPr>
              <a:t> </a:t>
            </a:r>
            <a:r>
              <a:rPr lang="en-GB" dirty="0" err="1">
                <a:hlinkClick r:id="rId2"/>
              </a:rPr>
              <a:t>bawb</a:t>
            </a:r>
            <a:r>
              <a:rPr lang="en-GB" dirty="0">
                <a:hlinkClick r:id="rId2"/>
              </a:rPr>
              <a:t> [HTML] | LLYW.CYMRU</a:t>
            </a:r>
            <a:endParaRPr lang="en-GB" dirty="0"/>
          </a:p>
        </p:txBody>
      </p:sp>
      <p:sp>
        <p:nvSpPr>
          <p:cNvPr id="4" name="Content Placeholder 3"/>
          <p:cNvSpPr>
            <a:spLocks noGrp="1"/>
          </p:cNvSpPr>
          <p:nvPr>
            <p:ph sz="half" idx="2"/>
          </p:nvPr>
        </p:nvSpPr>
        <p:spPr>
          <a:xfrm>
            <a:off x="4648200" y="3789040"/>
            <a:ext cx="4038600" cy="1800199"/>
          </a:xfrm>
        </p:spPr>
        <p:style>
          <a:lnRef idx="2">
            <a:schemeClr val="accent3"/>
          </a:lnRef>
          <a:fillRef idx="1">
            <a:schemeClr val="lt1"/>
          </a:fillRef>
          <a:effectRef idx="0">
            <a:schemeClr val="accent3"/>
          </a:effectRef>
          <a:fontRef idx="minor">
            <a:schemeClr val="dk1"/>
          </a:fontRef>
        </p:style>
        <p:txBody>
          <a:bodyPr>
            <a:normAutofit/>
          </a:bodyPr>
          <a:lstStyle/>
          <a:p>
            <a:pPr marL="0" indent="0">
              <a:buNone/>
            </a:pPr>
            <a:r>
              <a:rPr lang="en-GB" dirty="0">
                <a:hlinkClick r:id="rId3"/>
              </a:rPr>
              <a:t>Our national mission: high standards and aspirations for all [HTML] | GOV.WALES</a:t>
            </a:r>
            <a:endParaRPr lang="en-GB" dirty="0"/>
          </a:p>
        </p:txBody>
      </p:sp>
    </p:spTree>
    <p:extLst>
      <p:ext uri="{BB962C8B-B14F-4D97-AF65-F5344CB8AC3E}">
        <p14:creationId xmlns:p14="http://schemas.microsoft.com/office/powerpoint/2010/main" val="2602277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CE023-7239-CD2D-2228-16BF96F3A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2DF7B0-8CD8-7122-27F0-D7E97B7078CF}"/>
              </a:ext>
            </a:extLst>
          </p:cNvPr>
          <p:cNvSpPr>
            <a:spLocks noGrp="1"/>
          </p:cNvSpPr>
          <p:nvPr>
            <p:ph type="title"/>
          </p:nvPr>
        </p:nvSpPr>
        <p:spPr/>
        <p:txBody>
          <a:bodyPr>
            <a:normAutofit fontScale="90000"/>
          </a:bodyPr>
          <a:lstStyle/>
          <a:p>
            <a:r>
              <a:rPr lang="en-GB" dirty="0" err="1"/>
              <a:t>Astudiaeth</a:t>
            </a:r>
            <a:r>
              <a:rPr lang="en-GB" dirty="0"/>
              <a:t> </a:t>
            </a:r>
            <a:r>
              <a:rPr lang="en-GB" dirty="0" err="1"/>
              <a:t>Achos</a:t>
            </a:r>
            <a:br>
              <a:rPr lang="en-GB" dirty="0"/>
            </a:br>
            <a:r>
              <a:rPr lang="en-GB" dirty="0"/>
              <a:t>Case Study </a:t>
            </a:r>
          </a:p>
        </p:txBody>
      </p:sp>
      <p:sp>
        <p:nvSpPr>
          <p:cNvPr id="3" name="Content Placeholder 2">
            <a:extLst>
              <a:ext uri="{FF2B5EF4-FFF2-40B4-BE49-F238E27FC236}">
                <a16:creationId xmlns:a16="http://schemas.microsoft.com/office/drawing/2014/main" id="{EDFDE6DB-86FC-4B2F-2930-39BC69F8C1FD}"/>
              </a:ext>
            </a:extLst>
          </p:cNvPr>
          <p:cNvSpPr>
            <a:spLocks noGrp="1"/>
          </p:cNvSpPr>
          <p:nvPr>
            <p:ph sz="half" idx="1"/>
          </p:nvPr>
        </p:nvSpPr>
        <p:spPr>
          <a:xfrm>
            <a:off x="457200" y="3789040"/>
            <a:ext cx="4038600" cy="2337123"/>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a:hlinkClick r:id="rId2"/>
              </a:rPr>
              <a:t>Codi </a:t>
            </a:r>
            <a:r>
              <a:rPr lang="en-GB" dirty="0" err="1">
                <a:hlinkClick r:id="rId2"/>
              </a:rPr>
              <a:t>Dyheadau</a:t>
            </a:r>
            <a:r>
              <a:rPr lang="en-GB" dirty="0">
                <a:hlinkClick r:id="rId2"/>
              </a:rPr>
              <a:t> Codi </a:t>
            </a:r>
            <a:r>
              <a:rPr lang="en-GB" dirty="0" err="1">
                <a:hlinkClick r:id="rId2"/>
              </a:rPr>
              <a:t>Safonau</a:t>
            </a:r>
            <a:endParaRPr lang="en-GB" dirty="0"/>
          </a:p>
          <a:p>
            <a:r>
              <a:rPr lang="en-GB" dirty="0" err="1"/>
              <a:t>Ystyriwch</a:t>
            </a:r>
            <a:r>
              <a:rPr lang="en-GB" dirty="0"/>
              <a:t> yr </a:t>
            </a:r>
            <a:r>
              <a:rPr lang="en-GB" dirty="0" err="1"/>
              <a:t>hyn</a:t>
            </a:r>
            <a:r>
              <a:rPr lang="en-GB" dirty="0"/>
              <a:t> sy’n </a:t>
            </a:r>
            <a:r>
              <a:rPr lang="en-GB" dirty="0" err="1"/>
              <a:t>digwydd</a:t>
            </a:r>
            <a:r>
              <a:rPr lang="en-GB" dirty="0"/>
              <a:t> </a:t>
            </a:r>
            <a:r>
              <a:rPr lang="en-GB" dirty="0" err="1"/>
              <a:t>ym</a:t>
            </a:r>
            <a:r>
              <a:rPr lang="en-GB" dirty="0"/>
              <a:t> Merthyr </a:t>
            </a:r>
            <a:r>
              <a:rPr lang="en-GB" dirty="0" err="1"/>
              <a:t>Tudful</a:t>
            </a:r>
            <a:r>
              <a:rPr lang="en-GB" dirty="0"/>
              <a:t> </a:t>
            </a:r>
            <a:r>
              <a:rPr lang="en-GB" dirty="0" err="1"/>
              <a:t>i</a:t>
            </a:r>
            <a:r>
              <a:rPr lang="en-GB" dirty="0"/>
              <a:t> </a:t>
            </a:r>
            <a:r>
              <a:rPr lang="en-GB" dirty="0" err="1"/>
              <a:t>hybu</a:t>
            </a:r>
            <a:r>
              <a:rPr lang="en-GB" dirty="0"/>
              <a:t> </a:t>
            </a:r>
            <a:r>
              <a:rPr lang="en-GB" dirty="0" err="1"/>
              <a:t>disgwyliadau</a:t>
            </a:r>
            <a:r>
              <a:rPr lang="en-GB" dirty="0"/>
              <a:t> a </a:t>
            </a:r>
            <a:r>
              <a:rPr lang="en-GB" dirty="0" err="1"/>
              <a:t>dyheadau</a:t>
            </a:r>
            <a:r>
              <a:rPr lang="en-GB" dirty="0"/>
              <a:t> </a:t>
            </a:r>
            <a:r>
              <a:rPr lang="en-GB" dirty="0" err="1"/>
              <a:t>uchel</a:t>
            </a:r>
            <a:r>
              <a:rPr lang="en-GB" dirty="0"/>
              <a:t>. </a:t>
            </a:r>
          </a:p>
        </p:txBody>
      </p:sp>
      <p:sp>
        <p:nvSpPr>
          <p:cNvPr id="4" name="Content Placeholder 3">
            <a:extLst>
              <a:ext uri="{FF2B5EF4-FFF2-40B4-BE49-F238E27FC236}">
                <a16:creationId xmlns:a16="http://schemas.microsoft.com/office/drawing/2014/main" id="{26948248-C318-5B77-2A85-17FD51928F52}"/>
              </a:ext>
            </a:extLst>
          </p:cNvPr>
          <p:cNvSpPr>
            <a:spLocks noGrp="1"/>
          </p:cNvSpPr>
          <p:nvPr>
            <p:ph sz="half" idx="2"/>
          </p:nvPr>
        </p:nvSpPr>
        <p:spPr>
          <a:xfrm>
            <a:off x="4648200" y="3789040"/>
            <a:ext cx="4038600" cy="2337123"/>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pPr marL="0" indent="0">
              <a:buNone/>
            </a:pPr>
            <a:r>
              <a:rPr lang="en-GB" dirty="0">
                <a:hlinkClick r:id="rId3"/>
              </a:rPr>
              <a:t>Raising Aspirations Raising Standards 2021 2026</a:t>
            </a:r>
            <a:endParaRPr lang="en-GB" dirty="0"/>
          </a:p>
          <a:p>
            <a:r>
              <a:rPr lang="en-GB" dirty="0"/>
              <a:t>Consider how Merthyr Tydfil is promoting high expectations and aspirations. </a:t>
            </a:r>
          </a:p>
        </p:txBody>
      </p:sp>
      <p:pic>
        <p:nvPicPr>
          <p:cNvPr id="9" name="Picture 8" descr="A logo with a person's face&#10;&#10;Description automatically generated">
            <a:extLst>
              <a:ext uri="{FF2B5EF4-FFF2-40B4-BE49-F238E27FC236}">
                <a16:creationId xmlns:a16="http://schemas.microsoft.com/office/drawing/2014/main" id="{A95A105B-7021-EBC0-C862-3203971CD3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19872" y="1460404"/>
            <a:ext cx="1905000" cy="2171700"/>
          </a:xfrm>
          <a:prstGeom prst="rect">
            <a:avLst/>
          </a:prstGeom>
        </p:spPr>
      </p:pic>
    </p:spTree>
    <p:extLst>
      <p:ext uri="{BB962C8B-B14F-4D97-AF65-F5344CB8AC3E}">
        <p14:creationId xmlns:p14="http://schemas.microsoft.com/office/powerpoint/2010/main" val="4124758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dirty="0"/>
              <a:t>Task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a:t>Bydd</a:t>
            </a:r>
            <a:r>
              <a:rPr lang="en-GB" dirty="0"/>
              <a:t> </a:t>
            </a:r>
            <a:r>
              <a:rPr lang="en-GB" dirty="0" err="1"/>
              <a:t>angen</a:t>
            </a:r>
            <a:r>
              <a:rPr lang="en-GB" dirty="0"/>
              <a:t> </a:t>
            </a:r>
            <a:r>
              <a:rPr lang="en-GB" dirty="0" err="1"/>
              <a:t>dewis</a:t>
            </a:r>
            <a:r>
              <a:rPr lang="en-GB" dirty="0"/>
              <a:t> un </a:t>
            </a:r>
            <a:r>
              <a:rPr lang="en-GB" dirty="0" err="1"/>
              <a:t>o’r</a:t>
            </a:r>
            <a:r>
              <a:rPr lang="en-GB" dirty="0"/>
              <a:t> </a:t>
            </a:r>
            <a:r>
              <a:rPr lang="en-GB" dirty="0" err="1"/>
              <a:t>canlynol</a:t>
            </a:r>
            <a:r>
              <a:rPr lang="en-GB" dirty="0"/>
              <a:t>:</a:t>
            </a:r>
          </a:p>
          <a:p>
            <a:pPr lvl="1"/>
            <a:r>
              <a:rPr lang="en-GB" dirty="0"/>
              <a:t>Grant </a:t>
            </a:r>
            <a:r>
              <a:rPr lang="en-GB" dirty="0" err="1"/>
              <a:t>amddifadedd</a:t>
            </a:r>
            <a:r>
              <a:rPr lang="en-GB" dirty="0"/>
              <a:t> </a:t>
            </a:r>
            <a:r>
              <a:rPr lang="en-GB" dirty="0" err="1"/>
              <a:t>disgybl</a:t>
            </a:r>
            <a:r>
              <a:rPr lang="en-GB" dirty="0"/>
              <a:t> </a:t>
            </a:r>
          </a:p>
          <a:p>
            <a:pPr lvl="1"/>
            <a:r>
              <a:rPr lang="en-GB" dirty="0"/>
              <a:t>Her </a:t>
            </a:r>
            <a:r>
              <a:rPr lang="en-GB" dirty="0" err="1"/>
              <a:t>Ysgolion</a:t>
            </a:r>
            <a:r>
              <a:rPr lang="en-GB" dirty="0"/>
              <a:t> </a:t>
            </a:r>
            <a:r>
              <a:rPr lang="en-GB" dirty="0" err="1"/>
              <a:t>Cymru</a:t>
            </a:r>
            <a:endParaRPr lang="en-GB" dirty="0"/>
          </a:p>
          <a:p>
            <a:pPr lvl="1"/>
            <a:r>
              <a:rPr lang="en-GB" dirty="0" err="1"/>
              <a:t>Dechrau’n</a:t>
            </a:r>
            <a:r>
              <a:rPr lang="en-GB" dirty="0"/>
              <a:t> </a:t>
            </a:r>
            <a:r>
              <a:rPr lang="en-GB" dirty="0" err="1"/>
              <a:t>Deg</a:t>
            </a:r>
            <a:endParaRPr lang="en-GB" dirty="0"/>
          </a:p>
          <a:p>
            <a:pPr lvl="1"/>
            <a:r>
              <a:rPr lang="en-GB" dirty="0" err="1"/>
              <a:t>Teuluoedd</a:t>
            </a:r>
            <a:r>
              <a:rPr lang="en-GB" dirty="0"/>
              <a:t> </a:t>
            </a:r>
            <a:r>
              <a:rPr lang="en-GB" dirty="0" err="1"/>
              <a:t>yn</a:t>
            </a:r>
            <a:r>
              <a:rPr lang="en-GB" dirty="0"/>
              <a:t> </a:t>
            </a:r>
            <a:r>
              <a:rPr lang="en-GB" dirty="0" err="1"/>
              <a:t>Gyntaf</a:t>
            </a:r>
            <a:r>
              <a:rPr lang="en-GB" dirty="0"/>
              <a:t> (Tim o </a:t>
            </a:r>
            <a:r>
              <a:rPr lang="en-GB" dirty="0" err="1"/>
              <a:t>Amgylch</a:t>
            </a:r>
            <a:r>
              <a:rPr lang="en-GB" dirty="0"/>
              <a:t> y </a:t>
            </a:r>
            <a:r>
              <a:rPr lang="en-GB" dirty="0" err="1"/>
              <a:t>Teulu</a:t>
            </a:r>
            <a:r>
              <a:rPr lang="en-GB" dirty="0"/>
              <a:t>)</a:t>
            </a:r>
          </a:p>
          <a:p>
            <a:pPr lvl="1"/>
            <a:r>
              <a:rPr lang="en-GB" dirty="0" err="1"/>
              <a:t>Rhaglenni</a:t>
            </a:r>
            <a:r>
              <a:rPr lang="en-GB" dirty="0"/>
              <a:t> </a:t>
            </a:r>
            <a:r>
              <a:rPr lang="en-GB" dirty="0" err="1"/>
              <a:t>Dysgu</a:t>
            </a:r>
            <a:r>
              <a:rPr lang="en-GB" dirty="0"/>
              <a:t> </a:t>
            </a:r>
            <a:r>
              <a:rPr lang="en-GB" dirty="0" err="1"/>
              <a:t>Teuluol</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a:t>You will be allocated one of the following initiatives: </a:t>
            </a:r>
          </a:p>
          <a:p>
            <a:pPr lvl="1"/>
            <a:r>
              <a:rPr lang="en-GB" i="1" dirty="0"/>
              <a:t>Pupil Deprivation Grant</a:t>
            </a:r>
          </a:p>
          <a:p>
            <a:pPr lvl="1"/>
            <a:r>
              <a:rPr lang="en-GB" i="1" dirty="0"/>
              <a:t>Schools Challenge </a:t>
            </a:r>
            <a:r>
              <a:rPr lang="en-GB" i="1" dirty="0" err="1"/>
              <a:t>Cymru</a:t>
            </a:r>
            <a:endParaRPr lang="en-GB" i="1" dirty="0"/>
          </a:p>
          <a:p>
            <a:pPr lvl="1"/>
            <a:r>
              <a:rPr lang="en-GB" i="1" dirty="0"/>
              <a:t>Flying Start</a:t>
            </a:r>
          </a:p>
          <a:p>
            <a:pPr lvl="1"/>
            <a:r>
              <a:rPr lang="en-GB" i="1" dirty="0"/>
              <a:t>Families First (Team Around the Family) </a:t>
            </a:r>
          </a:p>
          <a:p>
            <a:pPr lvl="1"/>
            <a:r>
              <a:rPr lang="en-GB" i="1" dirty="0"/>
              <a:t>Family Learning Programme </a:t>
            </a:r>
          </a:p>
        </p:txBody>
      </p:sp>
    </p:spTree>
    <p:extLst>
      <p:ext uri="{BB962C8B-B14F-4D97-AF65-F5344CB8AC3E}">
        <p14:creationId xmlns:p14="http://schemas.microsoft.com/office/powerpoint/2010/main" val="1865849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404664"/>
            <a:ext cx="4038600" cy="6336704"/>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cy-GB" dirty="0"/>
              <a:t>Ymchwiliwch eich blaengaredd. Mae angen esbonio:</a:t>
            </a:r>
          </a:p>
          <a:p>
            <a:pPr lvl="1"/>
            <a:r>
              <a:rPr lang="cy-GB" dirty="0"/>
              <a:t>Pa rwystrau i addysg mae’r blaengaredd yma yn ceisio gwella a sut mae’n bwriadu gwneud hynny;</a:t>
            </a:r>
          </a:p>
          <a:p>
            <a:pPr lvl="1"/>
            <a:r>
              <a:rPr lang="cy-GB" dirty="0"/>
              <a:t>Unrhyw ddata ynglŷn ag effeithiolrwydd y strategaeth;</a:t>
            </a:r>
          </a:p>
          <a:p>
            <a:pPr lvl="1"/>
            <a:r>
              <a:rPr lang="cy-GB" dirty="0"/>
              <a:t>Esiamplau o ymarfer gorau ac/neu astudiaethau achos perthnasol. </a:t>
            </a:r>
          </a:p>
          <a:p>
            <a:endParaRPr lang="cy-GB" dirty="0"/>
          </a:p>
          <a:p>
            <a:r>
              <a:rPr lang="cy-GB" dirty="0"/>
              <a:t>Creu poster sy’n crynhoi eich syniadau allweddol a byddwch yn barod i’w gyflwyno i’r dosbarth. </a:t>
            </a:r>
          </a:p>
          <a:p>
            <a:endParaRPr lang="en-GB" dirty="0"/>
          </a:p>
        </p:txBody>
      </p:sp>
      <p:sp>
        <p:nvSpPr>
          <p:cNvPr id="4" name="Content Placeholder 3"/>
          <p:cNvSpPr>
            <a:spLocks noGrp="1"/>
          </p:cNvSpPr>
          <p:nvPr>
            <p:ph sz="half" idx="2"/>
          </p:nvPr>
        </p:nvSpPr>
        <p:spPr>
          <a:xfrm>
            <a:off x="4648200" y="404664"/>
            <a:ext cx="4038600" cy="6336704"/>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Research your initiative. You will need to be ready to explain:</a:t>
            </a:r>
          </a:p>
          <a:p>
            <a:pPr lvl="1"/>
            <a:r>
              <a:rPr lang="en-GB" i="1" dirty="0"/>
              <a:t>What barriers to education your initiative seeks to address and how it aims to do this;</a:t>
            </a:r>
          </a:p>
          <a:p>
            <a:pPr lvl="1"/>
            <a:r>
              <a:rPr lang="en-GB" i="1" dirty="0"/>
              <a:t>Any data relating to the effectiveness of the initiative</a:t>
            </a:r>
          </a:p>
          <a:p>
            <a:pPr lvl="1"/>
            <a:r>
              <a:rPr lang="en-GB" i="1" dirty="0"/>
              <a:t>Examples of best practice and/or relevant case studies. </a:t>
            </a:r>
          </a:p>
          <a:p>
            <a:pPr marL="457200" lvl="1" indent="0">
              <a:buNone/>
            </a:pPr>
            <a:endParaRPr lang="en-GB" i="1" dirty="0"/>
          </a:p>
          <a:p>
            <a:r>
              <a:rPr lang="en-GB" i="1" dirty="0"/>
              <a:t>Design a poster to summarise your key ideas and to present to the class. </a:t>
            </a:r>
          </a:p>
        </p:txBody>
      </p:sp>
    </p:spTree>
    <p:extLst>
      <p:ext uri="{BB962C8B-B14F-4D97-AF65-F5344CB8AC3E}">
        <p14:creationId xmlns:p14="http://schemas.microsoft.com/office/powerpoint/2010/main" val="3788879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Llyfryddiaeth</a:t>
            </a:r>
            <a:br>
              <a:rPr lang="en-GB" dirty="0"/>
            </a:br>
            <a:r>
              <a:rPr lang="en-GB" dirty="0"/>
              <a:t>Bibliography </a:t>
            </a:r>
          </a:p>
        </p:txBody>
      </p:sp>
      <p:sp>
        <p:nvSpPr>
          <p:cNvPr id="6" name="Content Placeholder 5"/>
          <p:cNvSpPr>
            <a:spLocks noGrp="1"/>
          </p:cNvSpPr>
          <p:nvPr>
            <p:ph idx="1"/>
          </p:nvPr>
        </p:nvSpPr>
        <p:spPr>
          <a:xfrm>
            <a:off x="457200" y="1600200"/>
            <a:ext cx="8229600" cy="5141168"/>
          </a:xfrm>
        </p:spPr>
        <p:txBody>
          <a:bodyPr>
            <a:normAutofit fontScale="62500" lnSpcReduction="20000"/>
          </a:bodyPr>
          <a:lstStyle/>
          <a:p>
            <a:r>
              <a:rPr lang="en-GB" dirty="0"/>
              <a:t>Children in Wales (2012) </a:t>
            </a:r>
            <a:r>
              <a:rPr lang="en-GB" i="1" dirty="0"/>
              <a:t>Tackling Child Poverty: A Good Practice Guide for Schools in Wales </a:t>
            </a:r>
            <a:r>
              <a:rPr lang="en-GB" dirty="0"/>
              <a:t>, Cardiff. Available at: </a:t>
            </a:r>
            <a:r>
              <a:rPr lang="en-GB" dirty="0">
                <a:hlinkClick r:id="rId2"/>
              </a:rPr>
              <a:t>http://www.childreninwales.org.uk/resource/tackling-child-poverty-wales-good-practice-guide-schools/</a:t>
            </a:r>
            <a:r>
              <a:rPr lang="en-GB" dirty="0"/>
              <a:t> </a:t>
            </a:r>
          </a:p>
          <a:p>
            <a:r>
              <a:rPr lang="en-GB" dirty="0"/>
              <a:t>Estyn (2012</a:t>
            </a:r>
            <a:r>
              <a:rPr lang="en-GB" i="1" dirty="0"/>
              <a:t>) Effective practice in tackling poverty and disadvantage in schools, </a:t>
            </a:r>
            <a:r>
              <a:rPr lang="en-GB" dirty="0"/>
              <a:t>Cardiff: Estyn</a:t>
            </a:r>
            <a:r>
              <a:rPr lang="en-GB" i="1" dirty="0"/>
              <a:t>. </a:t>
            </a:r>
            <a:r>
              <a:rPr lang="en-GB" dirty="0"/>
              <a:t> Available at:  </a:t>
            </a:r>
            <a:r>
              <a:rPr lang="en-GB" dirty="0">
                <a:hlinkClick r:id="rId3"/>
              </a:rPr>
              <a:t>https://www.estyn.gov.wales/sites/default/files/documents/Effective%20practice%20in%20tackling%20poverty%20and%20disadvantage%20in%20schools%20-%20November%202012.pdf</a:t>
            </a:r>
            <a:r>
              <a:rPr lang="en-GB" dirty="0"/>
              <a:t> </a:t>
            </a:r>
          </a:p>
          <a:p>
            <a:r>
              <a:rPr lang="en-GB" dirty="0"/>
              <a:t>Wales Centre for Equity in Education (2014) Reducing the impact of poverty on educational attainment, Cardiff: Wales Centre for Equity in Education.</a:t>
            </a:r>
          </a:p>
          <a:p>
            <a:r>
              <a:rPr lang="en-GB" dirty="0"/>
              <a:t>Wales Centre for Equity in Education (2014) The Good News – what schools are doing in Wales to reduce the impact of poverty on attainment, Cardiff: Wales Centre for Equity in Education. Available at: </a:t>
            </a:r>
            <a:r>
              <a:rPr lang="en-GB" dirty="0">
                <a:hlinkClick r:id="rId4"/>
              </a:rPr>
              <a:t>http://www.uwtsd.ac.uk/media/uwtsd-website/content-assets/documents/wcee/Good-News---Whats-schools-in-wales-are-doing-to-reduce-the-impact-of-poverty-on-pupils-achievement---Wales-Centre-for-Equity-in-Education-December-2014.pdf</a:t>
            </a:r>
            <a:r>
              <a:rPr lang="en-GB" dirty="0"/>
              <a:t> </a:t>
            </a:r>
          </a:p>
        </p:txBody>
      </p:sp>
    </p:spTree>
    <p:extLst>
      <p:ext uri="{BB962C8B-B14F-4D97-AF65-F5344CB8AC3E}">
        <p14:creationId xmlns:p14="http://schemas.microsoft.com/office/powerpoint/2010/main" val="2909409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Llyfryddiaeth</a:t>
            </a:r>
            <a:br>
              <a:rPr lang="en-GB" dirty="0"/>
            </a:br>
            <a:r>
              <a:rPr lang="en-GB" dirty="0"/>
              <a:t>Bibliography </a:t>
            </a:r>
          </a:p>
        </p:txBody>
      </p:sp>
      <p:sp>
        <p:nvSpPr>
          <p:cNvPr id="3" name="Content Placeholder 2"/>
          <p:cNvSpPr>
            <a:spLocks noGrp="1"/>
          </p:cNvSpPr>
          <p:nvPr>
            <p:ph idx="1"/>
          </p:nvPr>
        </p:nvSpPr>
        <p:spPr/>
        <p:txBody>
          <a:bodyPr>
            <a:normAutofit fontScale="92500" lnSpcReduction="10000"/>
          </a:bodyPr>
          <a:lstStyle/>
          <a:p>
            <a:r>
              <a:rPr lang="en-GB" dirty="0"/>
              <a:t>Welsh Government (2010) Child Poverty Strategy. Cardiff: Welsh Government. Available at: </a:t>
            </a:r>
            <a:r>
              <a:rPr lang="en-GB" dirty="0">
                <a:hlinkClick r:id="rId2"/>
              </a:rPr>
              <a:t>http://gov.wales/topics/people-and-communities/people/children-and-young-people/child-poverty/?lang=en</a:t>
            </a:r>
            <a:r>
              <a:rPr lang="en-GB" dirty="0"/>
              <a:t> </a:t>
            </a:r>
          </a:p>
          <a:p>
            <a:r>
              <a:rPr lang="en-GB" dirty="0"/>
              <a:t>Welsh Government (2013) Building Resilient Communities, Cardiff: Welsh Government. Available at: </a:t>
            </a:r>
            <a:r>
              <a:rPr lang="en-GB" dirty="0">
                <a:hlinkClick r:id="rId3"/>
              </a:rPr>
              <a:t>http://gov.wales/topics/people-and-communities/tackling-poverty/taking-forward-tackling-poverty-action-plan/?lang=en</a:t>
            </a:r>
            <a:r>
              <a:rPr lang="en-GB" dirty="0"/>
              <a:t> </a:t>
            </a:r>
          </a:p>
          <a:p>
            <a:endParaRPr lang="en-GB" dirty="0"/>
          </a:p>
        </p:txBody>
      </p:sp>
    </p:spTree>
    <p:extLst>
      <p:ext uri="{BB962C8B-B14F-4D97-AF65-F5344CB8AC3E}">
        <p14:creationId xmlns:p14="http://schemas.microsoft.com/office/powerpoint/2010/main" val="979523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1635</TotalTime>
  <Words>2032</Words>
  <Application>Microsoft Office PowerPoint</Application>
  <PresentationFormat>On-screen Show (4:3)</PresentationFormat>
  <Paragraphs>199</Paragraphs>
  <Slides>30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ＭＳ Ｐゴシック</vt:lpstr>
      <vt:lpstr>Arial</vt:lpstr>
      <vt:lpstr>Calibri</vt:lpstr>
      <vt:lpstr>Wingdings 3</vt:lpstr>
      <vt:lpstr>Office Theme</vt:lpstr>
      <vt:lpstr>ECES4013C </vt:lpstr>
      <vt:lpstr>Amcan  Aim</vt:lpstr>
      <vt:lpstr>Deilliannau Dysgu  Learning Outcomes </vt:lpstr>
      <vt:lpstr>Deilliannau Dysgu  Learning Outcomes </vt:lpstr>
      <vt:lpstr>Deilliannau Dysgu  Learning Outcomes </vt:lpstr>
      <vt:lpstr>Asesiad  Assessment </vt:lpstr>
      <vt:lpstr>Rhwystrau i Addysg  Barriers to Education </vt:lpstr>
      <vt:lpstr>Heddiw Today</vt:lpstr>
      <vt:lpstr>Amddifadedd / Deprivation</vt:lpstr>
      <vt:lpstr>Ymgysylltiad â’r Teulu a’r Gymuned Family and Community Engagement </vt:lpstr>
      <vt:lpstr>PowerPoint Presentation</vt:lpstr>
      <vt:lpstr>PowerPoint Presentation</vt:lpstr>
      <vt:lpstr>Mae angen i ysgolion… Schools need to…</vt:lpstr>
      <vt:lpstr>PowerPoint Presentation</vt:lpstr>
      <vt:lpstr>PowerPoint Presentation</vt:lpstr>
      <vt:lpstr>Gall ysgolion… Schools can…</vt:lpstr>
      <vt:lpstr>PowerPoint Presentation</vt:lpstr>
      <vt:lpstr>Astudiaeth Achos Case Study </vt:lpstr>
      <vt:lpstr>Blynyddoedd Cynnar Early Years </vt:lpstr>
      <vt:lpstr>Pam?  Why?</vt:lpstr>
      <vt:lpstr>Dysgu ac Addysgu Safon Uchel  High Quality Teaching and Learning </vt:lpstr>
      <vt:lpstr>  Estyn (2012) Arfer Effeithiol  wrth fynd i’r afael a Thlodi ac Anfantais mewn Ysgolion Estyn (2012) Effective Practice in Tackling Poverty and Disadvantage in Schools  </vt:lpstr>
      <vt:lpstr>Education Endowment Foundation (Sutton Trust) Toolkit </vt:lpstr>
      <vt:lpstr>Disgwyliadau a Dyheadau Uchel High Expectations and Aspirations </vt:lpstr>
      <vt:lpstr>Cenhadaeth ein cenedl: safonau a dyheadau uchel i bawb Our National Mission: high aspirations and standards for all</vt:lpstr>
      <vt:lpstr>Astudiaeth Achos Case Study </vt:lpstr>
      <vt:lpstr>Tasg Task  </vt:lpstr>
      <vt:lpstr>PowerPoint Presentation</vt:lpstr>
      <vt:lpstr>Llyfryddiaeth Bibliography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50</cp:revision>
  <dcterms:created xsi:type="dcterms:W3CDTF">2017-02-13T14:00:52Z</dcterms:created>
  <dcterms:modified xsi:type="dcterms:W3CDTF">2025-02-18T15:02:28Z</dcterms:modified>
</cp:coreProperties>
</file>