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</p:sldMasterIdLst>
  <p:sldIdLst>
    <p:sldId id="290" r:id="rId5"/>
    <p:sldId id="279" r:id="rId6"/>
    <p:sldId id="257" r:id="rId7"/>
    <p:sldId id="291" r:id="rId8"/>
    <p:sldId id="292" r:id="rId9"/>
    <p:sldId id="295" r:id="rId10"/>
    <p:sldId id="296" r:id="rId11"/>
    <p:sldId id="293" r:id="rId12"/>
    <p:sldId id="259" r:id="rId13"/>
    <p:sldId id="273" r:id="rId14"/>
    <p:sldId id="260" r:id="rId15"/>
    <p:sldId id="274" r:id="rId16"/>
    <p:sldId id="284" r:id="rId17"/>
    <p:sldId id="283" r:id="rId18"/>
    <p:sldId id="285" r:id="rId19"/>
    <p:sldId id="261" r:id="rId20"/>
    <p:sldId id="281" r:id="rId21"/>
    <p:sldId id="294" r:id="rId22"/>
    <p:sldId id="272" r:id="rId23"/>
    <p:sldId id="262" r:id="rId24"/>
    <p:sldId id="276" r:id="rId25"/>
    <p:sldId id="277" r:id="rId26"/>
    <p:sldId id="287" r:id="rId27"/>
    <p:sldId id="278" r:id="rId28"/>
    <p:sldId id="266" r:id="rId29"/>
    <p:sldId id="267" r:id="rId30"/>
    <p:sldId id="271" r:id="rId31"/>
    <p:sldId id="270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8497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1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4657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4851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035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6309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0147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3812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375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3088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26601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914979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984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000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6877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2189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000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0891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91661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4795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104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32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5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pPr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91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uwtsd.ac.uk/library/online-library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lga.gov.uk/" TargetMode="External"/><Relationship Id="rId3" Type="http://schemas.openxmlformats.org/officeDocument/2006/relationships/hyperlink" Target="https://www.gov.uk/government/organisations/cabinet-office" TargetMode="External"/><Relationship Id="rId7" Type="http://schemas.openxmlformats.org/officeDocument/2006/relationships/hyperlink" Target="http://gov.wales/?skip=1&amp;lang=en" TargetMode="External"/><Relationship Id="rId2" Type="http://schemas.openxmlformats.org/officeDocument/2006/relationships/hyperlink" Target="http://www.apse.org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v.uk/government/organisations/prime-ministers-office-10-downing-street" TargetMode="External"/><Relationship Id="rId5" Type="http://schemas.openxmlformats.org/officeDocument/2006/relationships/hyperlink" Target="http://www.theguardian.com/public-leaders-network" TargetMode="External"/><Relationship Id="rId4" Type="http://schemas.openxmlformats.org/officeDocument/2006/relationships/hyperlink" Target="https://www.gov.uk/government/organisations/efficiency-and-reform-group" TargetMode="External"/><Relationship Id="rId9" Type="http://schemas.openxmlformats.org/officeDocument/2006/relationships/hyperlink" Target="http://www.mutualventures.co.uk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Strategic Management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9300" b="1" dirty="0">
                <a:solidFill>
                  <a:schemeClr val="bg1"/>
                </a:solidFill>
              </a:rPr>
              <a:t>2017/18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60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542764" y="1916832"/>
            <a:ext cx="8134672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GB" sz="4000" dirty="0">
                <a:solidFill>
                  <a:schemeClr val="tx1"/>
                </a:solidFill>
                <a:latin typeface="Arial"/>
              </a:rPr>
              <a:t>Strategic Management for Public Organisations</a:t>
            </a:r>
            <a:endParaRPr lang="en-GB" sz="4000" dirty="0" smtClean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4000" dirty="0" smtClean="0">
                <a:solidFill>
                  <a:schemeClr val="tx1"/>
                </a:solidFill>
                <a:latin typeface="Arial"/>
              </a:rPr>
              <a:t>M6X00153</a:t>
            </a:r>
          </a:p>
          <a:p>
            <a:pPr lvl="0" algn="ctr">
              <a:buClr>
                <a:srgbClr val="93A299"/>
              </a:buClr>
            </a:pPr>
            <a:r>
              <a:rPr lang="en-GB" sz="3200" dirty="0" smtClean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3200" dirty="0" smtClean="0">
              <a:solidFill>
                <a:schemeClr val="tx1"/>
              </a:solidFill>
              <a:latin typeface="Arial"/>
            </a:endParaRPr>
          </a:p>
          <a:p>
            <a:pPr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3"/>
              </a:rPr>
              <a:t>https://democracy.swansea.gov.uk/mgUserInfo.aspx?UID=392&amp;LLL=-1</a:t>
            </a:r>
            <a:r>
              <a:rPr lang="en-GB" sz="32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lang="en-GB" sz="3200" dirty="0" smtClean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</a:t>
            </a:r>
            <a:r>
              <a:rPr lang="en-GB" dirty="0" smtClean="0"/>
              <a:t>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Contents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Overview</a:t>
            </a:r>
          </a:p>
          <a:p>
            <a:r>
              <a:rPr lang="en-GB" dirty="0" smtClean="0"/>
              <a:t>Level of Study </a:t>
            </a:r>
          </a:p>
          <a:p>
            <a:r>
              <a:rPr lang="en-GB" dirty="0" smtClean="0"/>
              <a:t>Aims of Module</a:t>
            </a:r>
          </a:p>
          <a:p>
            <a:r>
              <a:rPr lang="en-GB" dirty="0" smtClean="0"/>
              <a:t>Learning Outcomes</a:t>
            </a:r>
          </a:p>
          <a:p>
            <a:r>
              <a:rPr lang="en-GB" dirty="0" smtClean="0"/>
              <a:t>Lesson Content</a:t>
            </a:r>
          </a:p>
          <a:p>
            <a:r>
              <a:rPr lang="en-GB" dirty="0" smtClean="0"/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94255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89882" y="864708"/>
            <a:ext cx="8743533" cy="2204252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5 (w/b)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29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2018 – 26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February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– Friday 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nd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March, 10am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5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– no classes, marking week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dirty="0">
              <a:solidFill>
                <a:srgbClr val="292934"/>
              </a:solidFill>
              <a:latin typeface="Arial"/>
            </a:endParaRP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00234" y="3068960"/>
            <a:ext cx="8743532" cy="2659190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6 – 10 (w/b)</a:t>
            </a:r>
          </a:p>
          <a:p>
            <a:pPr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12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March – 30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April</a:t>
            </a:r>
          </a:p>
          <a:p>
            <a:pPr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2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- Friday 4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May, 10am</a:t>
            </a:r>
          </a:p>
          <a:p>
            <a:pPr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Easter break – 29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March to 23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April</a:t>
            </a:r>
          </a:p>
          <a:p>
            <a:pPr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7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May – no classes, marking week</a:t>
            </a:r>
          </a:p>
        </p:txBody>
      </p:sp>
      <p:sp>
        <p:nvSpPr>
          <p:cNvPr id="4" name="Rectangle 3"/>
          <p:cNvSpPr/>
          <p:nvPr/>
        </p:nvSpPr>
        <p:spPr>
          <a:xfrm>
            <a:off x="7236178" y="226630"/>
            <a:ext cx="1420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0" indent="-182880" algn="ctr">
              <a:spcBef>
                <a:spcPct val="20000"/>
              </a:spcBef>
              <a:buClr>
                <a:srgbClr val="93A299"/>
              </a:buClr>
              <a:buSzPct val="85000"/>
              <a:buFont typeface="Arial" pitchFamily="34" charset="0"/>
              <a:buChar char="•"/>
            </a:pPr>
            <a:r>
              <a:rPr lang="en-GB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21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435280" cy="38793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dirty="0"/>
              <a:t>Lectures</a:t>
            </a:r>
          </a:p>
          <a:p>
            <a:pPr marL="0" indent="0" algn="ctr">
              <a:buNone/>
            </a:pPr>
            <a:r>
              <a:rPr lang="en-GB" sz="3600" b="1" dirty="0"/>
              <a:t>Tuesday 11am &amp; 12pm ASG11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FF0000"/>
                </a:solidFill>
              </a:rPr>
              <a:t>Tutorials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FF0000"/>
                </a:solidFill>
              </a:rPr>
              <a:t>Friday 12pm &amp; 1pm ASG10</a:t>
            </a:r>
          </a:p>
          <a:p>
            <a:pPr marL="0" indent="0" algn="ctr">
              <a:buNone/>
            </a:pPr>
            <a:r>
              <a:rPr lang="en-GB" sz="3600" b="1">
                <a:solidFill>
                  <a:srgbClr val="FF0000"/>
                </a:solidFill>
              </a:rPr>
              <a:t>Surgeries at 2pm</a:t>
            </a:r>
            <a:endParaRPr lang="en-GB" sz="36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8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53F2F5B-DEC7-4C84-BD00-5FD95C3A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Wedding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0D28539-AAB9-4B26-8061-7048F996F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Thursday 15</a:t>
            </a:r>
            <a:r>
              <a:rPr lang="en-GB" baseline="30000" dirty="0"/>
              <a:t>th</a:t>
            </a:r>
            <a:r>
              <a:rPr lang="en-GB" dirty="0"/>
              <a:t> – Fri 23</a:t>
            </a:r>
            <a:r>
              <a:rPr lang="en-GB" baseline="30000" dirty="0"/>
              <a:t>rd</a:t>
            </a:r>
            <a:r>
              <a:rPr lang="en-GB" dirty="0"/>
              <a:t> February (wk4)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F29D2AFC-57CC-4D4B-84A0-3D9FF4B57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D4413824-96C2-4A89-888B-FAD9FB896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2348880"/>
            <a:ext cx="5164104" cy="310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37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993" y="841900"/>
            <a:ext cx="7919357" cy="515294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5800" y="982274"/>
            <a:ext cx="672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Councillor Rob Stewart</a:t>
            </a:r>
          </a:p>
          <a:p>
            <a:pPr lvl="0"/>
            <a:r>
              <a:rPr lang="en-GB" sz="3000" b="1" dirty="0">
                <a:solidFill>
                  <a:prstClr val="black"/>
                </a:solidFill>
              </a:rPr>
              <a:t>Leader of the City and County of Swansea</a:t>
            </a:r>
          </a:p>
          <a:p>
            <a:endParaRPr lang="en-GB" sz="3000" b="1" dirty="0"/>
          </a:p>
        </p:txBody>
      </p:sp>
      <p:sp>
        <p:nvSpPr>
          <p:cNvPr id="6" name="Rectangle 5"/>
          <p:cNvSpPr/>
          <p:nvPr/>
        </p:nvSpPr>
        <p:spPr>
          <a:xfrm>
            <a:off x="685800" y="2528554"/>
            <a:ext cx="696087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000" b="1" dirty="0">
                <a:solidFill>
                  <a:prstClr val="black"/>
                </a:solidFill>
              </a:rPr>
              <a:t>The </a:t>
            </a:r>
            <a:r>
              <a:rPr lang="en-GB" sz="3000" b="1" dirty="0">
                <a:solidFill>
                  <a:prstClr val="black"/>
                </a:solidFill>
              </a:rPr>
              <a:t>Strategic Management of a </a:t>
            </a:r>
            <a:r>
              <a:rPr lang="en-GB" sz="3000" b="1" dirty="0">
                <a:solidFill>
                  <a:prstClr val="black"/>
                </a:solidFill>
              </a:rPr>
              <a:t>City</a:t>
            </a:r>
          </a:p>
          <a:p>
            <a:pPr lvl="0"/>
            <a:r>
              <a:rPr lang="en-GB" sz="3000" b="1" dirty="0">
                <a:solidFill>
                  <a:prstClr val="black"/>
                </a:solidFill>
              </a:rPr>
              <a:t>23</a:t>
            </a:r>
            <a:r>
              <a:rPr lang="en-GB" sz="3000" b="1" baseline="30000" dirty="0">
                <a:solidFill>
                  <a:prstClr val="black"/>
                </a:solidFill>
              </a:rPr>
              <a:t>rd</a:t>
            </a:r>
            <a:r>
              <a:rPr lang="en-GB" sz="3000" b="1" dirty="0">
                <a:solidFill>
                  <a:prstClr val="black"/>
                </a:solidFill>
              </a:rPr>
              <a:t> February 2018</a:t>
            </a:r>
            <a:endParaRPr lang="en-GB" sz="3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97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2122"/>
            <a:ext cx="8686800" cy="4749573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6 reflects the ability to refine and use relevant understanding, methods and skills to address complex problems that have limited definition. </a:t>
            </a:r>
          </a:p>
          <a:p>
            <a:r>
              <a:rPr lang="en-US" sz="2800" dirty="0"/>
              <a:t>It includes taking responsibility for planning and developing courses of action that are able to underpin substantial change or development, as well as exercising broad autonomy and judgement. </a:t>
            </a:r>
          </a:p>
          <a:p>
            <a:r>
              <a:rPr lang="en-US" sz="2800" dirty="0"/>
              <a:t>It also reflects an understanding of different perspectives, approaches or schools of thought and the theories that underpin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3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Aims of Module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2369"/>
            <a:ext cx="8229600" cy="39890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400" dirty="0"/>
              <a:t>This module aims to develop skills relevant to strategic management for public sector organisations and will incorporate current political </a:t>
            </a:r>
            <a:r>
              <a:rPr lang="en-GB" sz="4400" dirty="0" smtClean="0"/>
              <a:t>imperatives</a:t>
            </a:r>
            <a:endParaRPr lang="en-GB" sz="4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9906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Learning Outcomes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651304" cy="3816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Upon the successful completion of this module the student will be able to</a:t>
            </a:r>
            <a:r>
              <a:rPr lang="en-GB" sz="3200" dirty="0" smtClean="0"/>
              <a:t>:</a:t>
            </a:r>
            <a:endParaRPr lang="en-GB" sz="3200" dirty="0"/>
          </a:p>
          <a:p>
            <a:pPr marL="0" indent="0">
              <a:buNone/>
            </a:pPr>
            <a:r>
              <a:rPr lang="en-GB" sz="3200" dirty="0"/>
              <a:t>1.	Critically review management strategy theories for </a:t>
            </a:r>
            <a:r>
              <a:rPr lang="en-GB" sz="3200" dirty="0" smtClean="0"/>
              <a:t>modern public </a:t>
            </a:r>
            <a:r>
              <a:rPr lang="en-GB" sz="3200" dirty="0"/>
              <a:t>sector organisations, highlighting the difficulties and limitations  in achieving satisfactory outcome for all </a:t>
            </a:r>
            <a:r>
              <a:rPr lang="en-GB" sz="3200" dirty="0" smtClean="0"/>
              <a:t>stakeholders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24174"/>
            <a:ext cx="8229600" cy="9906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Lesson Content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456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2.	Appraise the development of strategy to critically evaluate the strategic position of a public sector organisation, utilising various management tools and </a:t>
            </a:r>
            <a:r>
              <a:rPr lang="en-GB" sz="3200" dirty="0" smtClean="0"/>
              <a:t>models</a:t>
            </a:r>
            <a:endParaRPr lang="en-GB" sz="3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Lesson Content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</a:t>
            </a:r>
            <a:r>
              <a:rPr lang="en-GB" sz="3200" dirty="0"/>
              <a:t>meaning of ‘strategy’, ‘strategic management’ and ‘strategic planning’  in a public sector </a:t>
            </a:r>
            <a:r>
              <a:rPr lang="en-GB" sz="3200" dirty="0" smtClean="0"/>
              <a:t>context</a:t>
            </a:r>
          </a:p>
          <a:p>
            <a:endParaRPr lang="en-GB" sz="3200" dirty="0"/>
          </a:p>
          <a:p>
            <a:r>
              <a:rPr lang="en-GB" sz="3200" dirty="0" smtClean="0"/>
              <a:t>The </a:t>
            </a:r>
            <a:r>
              <a:rPr lang="en-GB" sz="3200" dirty="0"/>
              <a:t>strategic position, approach and implementation. Intended and emergent strategy development and their </a:t>
            </a:r>
            <a:r>
              <a:rPr lang="en-GB" sz="3200" dirty="0" smtClean="0"/>
              <a:t>management</a:t>
            </a:r>
            <a:endParaRPr lang="en-GB" sz="3200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574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Lesson Content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3989040"/>
          </a:xfrm>
        </p:spPr>
        <p:txBody>
          <a:bodyPr>
            <a:noAutofit/>
          </a:bodyPr>
          <a:lstStyle/>
          <a:p>
            <a:r>
              <a:rPr lang="en-GB" sz="3200" dirty="0" smtClean="0"/>
              <a:t>SWOT </a:t>
            </a:r>
            <a:r>
              <a:rPr lang="en-GB" sz="3200" dirty="0"/>
              <a:t>, PESTEL and MOST analysis.  Strategic capability, comparative analysis, diagnosing and managing strategic capability, organisational purposes and stakeholders’ </a:t>
            </a:r>
            <a:r>
              <a:rPr lang="en-GB" sz="3200" dirty="0" smtClean="0"/>
              <a:t>expectations</a:t>
            </a:r>
            <a:endParaRPr lang="en-GB" sz="3200" dirty="0"/>
          </a:p>
          <a:p>
            <a:r>
              <a:rPr lang="en-GB" sz="3200" dirty="0" smtClean="0"/>
              <a:t>Strategic </a:t>
            </a:r>
            <a:r>
              <a:rPr lang="en-GB" sz="3200" dirty="0"/>
              <a:t>drift and cultural history and analysis, links with </a:t>
            </a:r>
            <a:r>
              <a:rPr lang="en-GB" sz="3200" dirty="0" smtClean="0"/>
              <a:t>structure</a:t>
            </a:r>
            <a:endParaRPr lang="en-GB" sz="3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91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Lesson Content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3888432"/>
          </a:xfrm>
        </p:spPr>
        <p:txBody>
          <a:bodyPr>
            <a:noAutofit/>
          </a:bodyPr>
          <a:lstStyle/>
          <a:p>
            <a:r>
              <a:rPr lang="en-GB" sz="3200" dirty="0" smtClean="0"/>
              <a:t>Authority</a:t>
            </a:r>
            <a:r>
              <a:rPr lang="en-GB" sz="3200" dirty="0"/>
              <a:t>, responsibility and delegation. Organisational structure, processes and relationships, shape, design and its effect on strategy and the management </a:t>
            </a:r>
            <a:r>
              <a:rPr lang="en-GB" sz="3200" dirty="0" smtClean="0"/>
              <a:t>task</a:t>
            </a:r>
            <a:endParaRPr lang="en-GB" sz="3200" dirty="0"/>
          </a:p>
          <a:p>
            <a:r>
              <a:rPr lang="en-GB" sz="3200" dirty="0" smtClean="0"/>
              <a:t>The </a:t>
            </a:r>
            <a:r>
              <a:rPr lang="en-GB" sz="3200" dirty="0"/>
              <a:t>political dimension to strategy making.  Statutory bodies and their responsibilities in local and national government, the role of non-governmental organisations in supporting </a:t>
            </a:r>
            <a:r>
              <a:rPr lang="en-GB" sz="3200" dirty="0" smtClean="0"/>
              <a:t>communities</a:t>
            </a:r>
            <a:endParaRPr lang="en-GB" sz="3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77769" y="5527327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172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Lesson Content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4680520"/>
          </a:xfrm>
        </p:spPr>
        <p:txBody>
          <a:bodyPr>
            <a:noAutofit/>
          </a:bodyPr>
          <a:lstStyle/>
          <a:p>
            <a:r>
              <a:rPr lang="en-GB" sz="3200" dirty="0" smtClean="0"/>
              <a:t>Delivery </a:t>
            </a:r>
            <a:r>
              <a:rPr lang="en-GB" sz="3200" dirty="0"/>
              <a:t>mechanisms and the measurement of effectiveness including the promotion of innovation.</a:t>
            </a:r>
          </a:p>
          <a:p>
            <a:r>
              <a:rPr lang="en-GB" sz="3200" dirty="0" smtClean="0"/>
              <a:t>Management </a:t>
            </a:r>
            <a:r>
              <a:rPr lang="en-GB" sz="3200" dirty="0"/>
              <a:t>theory and the management task relevant to strategy. </a:t>
            </a:r>
          </a:p>
          <a:p>
            <a:r>
              <a:rPr lang="en-GB" sz="3200" dirty="0" smtClean="0"/>
              <a:t>Understanding </a:t>
            </a:r>
            <a:r>
              <a:rPr lang="en-GB" sz="3200" dirty="0"/>
              <a:t>needs and priorities. Use of statistics in shaping services to include the Indices of Multiple-Deprivation and </a:t>
            </a:r>
            <a:r>
              <a:rPr lang="en-GB" sz="3200" dirty="0" smtClean="0"/>
              <a:t>crime-mapping</a:t>
            </a:r>
            <a:endParaRPr lang="en-GB" sz="3200" dirty="0"/>
          </a:p>
          <a:p>
            <a:endParaRPr lang="en-GB" sz="3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77769" y="5527327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86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Assessments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884" y="4291080"/>
            <a:ext cx="91141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/>
              <a:t>Critical review of theory</a:t>
            </a:r>
            <a:endParaRPr lang="en-GB" sz="5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84" y="1872698"/>
            <a:ext cx="9114116" cy="241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Assessments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66" y="1580272"/>
            <a:ext cx="8755530" cy="521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967" y="2110776"/>
            <a:ext cx="8755529" cy="21459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504" y="4365104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/>
              <a:t>Critical evaluation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171777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25922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</a:p>
          <a:p>
            <a:pPr marL="0" indent="0" algn="ctr">
              <a:buNone/>
            </a:pPr>
            <a:r>
              <a:rPr lang="en-GB" sz="4800" b="1" dirty="0"/>
              <a:t>10am on Friday </a:t>
            </a:r>
          </a:p>
          <a:p>
            <a:pPr marL="0" indent="0" algn="ctr">
              <a:buNone/>
            </a:pPr>
            <a:r>
              <a:rPr lang="en-GB" sz="4800" b="1" dirty="0"/>
              <a:t>2</a:t>
            </a:r>
            <a:r>
              <a:rPr lang="en-GB" sz="4800" b="1" baseline="30000" dirty="0"/>
              <a:t>nd</a:t>
            </a:r>
            <a:r>
              <a:rPr lang="en-GB" sz="4800" b="1" dirty="0"/>
              <a:t> March 2018</a:t>
            </a:r>
          </a:p>
        </p:txBody>
      </p:sp>
      <p:sp>
        <p:nvSpPr>
          <p:cNvPr id="2" name="Rectangle 1"/>
          <p:cNvSpPr/>
          <p:nvPr/>
        </p:nvSpPr>
        <p:spPr>
          <a:xfrm>
            <a:off x="971600" y="2996952"/>
            <a:ext cx="7272808" cy="26037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4800" b="1" u="sng" dirty="0">
                <a:solidFill>
                  <a:prstClr val="black"/>
                </a:solidFill>
              </a:rPr>
              <a:t>Assignment 2 </a:t>
            </a:r>
          </a:p>
          <a:p>
            <a:pPr algn="ctr">
              <a:spcBef>
                <a:spcPct val="20000"/>
              </a:spcBef>
            </a:pPr>
            <a:r>
              <a:rPr lang="en-GB" sz="4800" b="1" dirty="0">
                <a:solidFill>
                  <a:prstClr val="black"/>
                </a:solidFill>
              </a:rPr>
              <a:t>10am Friday</a:t>
            </a:r>
          </a:p>
          <a:p>
            <a:pPr algn="ctr">
              <a:spcBef>
                <a:spcPct val="20000"/>
              </a:spcBef>
            </a:pPr>
            <a:r>
              <a:rPr lang="en-GB" sz="4800" b="1" dirty="0">
                <a:solidFill>
                  <a:prstClr val="black"/>
                </a:solidFill>
              </a:rPr>
              <a:t>4</a:t>
            </a:r>
            <a:r>
              <a:rPr lang="en-GB" sz="4800" b="1" baseline="30000" dirty="0">
                <a:solidFill>
                  <a:prstClr val="black"/>
                </a:solidFill>
              </a:rPr>
              <a:t>th</a:t>
            </a:r>
            <a:r>
              <a:rPr lang="en-GB" sz="4800" b="1" dirty="0">
                <a:solidFill>
                  <a:prstClr val="black"/>
                </a:solidFill>
              </a:rPr>
              <a:t> May 2018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0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Referencing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z="2800" dirty="0" smtClean="0"/>
              <a:t>Author’s surname, initial, (year), title, place of publication: publisher</a:t>
            </a:r>
          </a:p>
          <a:p>
            <a:endParaRPr lang="en-GB" sz="2800" dirty="0"/>
          </a:p>
          <a:p>
            <a:r>
              <a:rPr lang="en-GB" sz="2800" dirty="0" smtClean="0"/>
              <a:t>Always room for improvement</a:t>
            </a:r>
          </a:p>
          <a:p>
            <a:endParaRPr lang="en-GB" sz="2800" dirty="0"/>
          </a:p>
          <a:p>
            <a:r>
              <a:rPr lang="en-GB" sz="2800" dirty="0" smtClean="0"/>
              <a:t>Do check recent assignments and pay attention to lecturer’s comments about referencing</a:t>
            </a:r>
          </a:p>
          <a:p>
            <a:endParaRPr lang="en-GB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Reading Lists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z="2800" dirty="0" smtClean="0"/>
              <a:t>Always check your handbook for reading lists</a:t>
            </a:r>
          </a:p>
          <a:p>
            <a:endParaRPr lang="en-GB" sz="2800" dirty="0" smtClean="0"/>
          </a:p>
          <a:p>
            <a:r>
              <a:rPr lang="en-GB" sz="2800" dirty="0" smtClean="0"/>
              <a:t>Additional reading and links will also be found on your moodle page (more about this below)</a:t>
            </a:r>
          </a:p>
          <a:p>
            <a:endParaRPr lang="en-GB" sz="2800" dirty="0" smtClean="0"/>
          </a:p>
          <a:p>
            <a:r>
              <a:rPr lang="en-GB" sz="2800" dirty="0" smtClean="0"/>
              <a:t>There are numerous relevant resources and you will not be penalised for identifying them and using them in your work</a:t>
            </a:r>
            <a:endParaRPr lang="en-GB" sz="2800" dirty="0"/>
          </a:p>
          <a:p>
            <a:endParaRPr lang="en-GB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Reading Lists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r>
              <a:rPr lang="en-GB" sz="3200" b="1" dirty="0">
                <a:ea typeface="Times New Roman"/>
                <a:cs typeface="Times New Roman"/>
              </a:rPr>
              <a:t>Essential </a:t>
            </a:r>
            <a:r>
              <a:rPr lang="en-GB" sz="3200" b="1" dirty="0" smtClean="0">
                <a:ea typeface="Times New Roman"/>
                <a:cs typeface="Times New Roman"/>
              </a:rPr>
              <a:t>Texts</a:t>
            </a:r>
            <a:endParaRPr lang="en-GB" sz="3200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800" dirty="0" err="1">
                <a:ea typeface="Calibri"/>
                <a:cs typeface="Times New Roman"/>
              </a:rPr>
              <a:t>Bovaird</a:t>
            </a:r>
            <a:r>
              <a:rPr lang="en-GB" sz="2800" dirty="0">
                <a:ea typeface="Calibri"/>
                <a:cs typeface="Times New Roman"/>
              </a:rPr>
              <a:t> T and Loffler E (2009) Public Management and Governance. London: Routledge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endParaRPr lang="en-GB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800" dirty="0">
                <a:ea typeface="Calibri"/>
                <a:cs typeface="Times New Roman"/>
              </a:rPr>
              <a:t>Greener, I (2009) Public Management:  A Critical Text. London. Palgrave Macmillan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Reading Lists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r>
              <a:rPr lang="en-GB" sz="2800" b="1" dirty="0" smtClean="0">
                <a:ea typeface="Times New Roman"/>
                <a:cs typeface="Times New Roman"/>
              </a:rPr>
              <a:t>Background Reading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800" dirty="0" err="1">
                <a:ea typeface="Calibri"/>
                <a:cs typeface="Times New Roman"/>
              </a:rPr>
              <a:t>Bovaird</a:t>
            </a:r>
            <a:r>
              <a:rPr lang="en-GB" sz="2800" dirty="0">
                <a:ea typeface="Calibri"/>
                <a:cs typeface="Times New Roman"/>
              </a:rPr>
              <a:t> T (2007) Strategic Management in the Public Sector. Oxford: </a:t>
            </a:r>
            <a:r>
              <a:rPr lang="en-GB" sz="2800" dirty="0" smtClean="0">
                <a:ea typeface="Calibri"/>
                <a:cs typeface="Times New Roman"/>
              </a:rPr>
              <a:t>OUP</a:t>
            </a:r>
            <a:endParaRPr lang="en-GB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800" dirty="0">
                <a:ea typeface="Calibri"/>
                <a:cs typeface="Times New Roman"/>
              </a:rPr>
              <a:t>Cornforth C (2005) The Governance of Public and Non-Profit Organisations. London: </a:t>
            </a:r>
            <a:r>
              <a:rPr lang="en-GB" sz="2800" dirty="0" smtClean="0">
                <a:ea typeface="Calibri"/>
                <a:cs typeface="Times New Roman"/>
              </a:rPr>
              <a:t>Routledge</a:t>
            </a:r>
            <a:endParaRPr lang="en-GB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800" dirty="0">
                <a:ea typeface="Calibri"/>
                <a:cs typeface="Times New Roman"/>
              </a:rPr>
              <a:t>Flynn  N  (2012)  Public Sector Management . 6th Ed. London. Sage </a:t>
            </a:r>
            <a:r>
              <a:rPr lang="en-GB" sz="2800" dirty="0" smtClean="0">
                <a:ea typeface="Calibri"/>
                <a:cs typeface="Times New Roman"/>
              </a:rPr>
              <a:t>Publications</a:t>
            </a:r>
            <a:endParaRPr lang="en-GB" sz="28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800" dirty="0">
                <a:ea typeface="Calibri"/>
                <a:cs typeface="Times New Roman"/>
              </a:rPr>
              <a:t>Tomkinson R (2007) Shared Services in Local Government: improving service delivery. Harlow: Pearson Publishing</a:t>
            </a: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800" dirty="0">
              <a:latin typeface="Calibri"/>
              <a:ea typeface="Calibri"/>
              <a:cs typeface="Times New Roman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365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Journals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240486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r>
              <a:rPr lang="en-GB" sz="2600" dirty="0" smtClean="0">
                <a:latin typeface="Calibri"/>
                <a:ea typeface="Calibri"/>
                <a:cs typeface="Times New Roman"/>
              </a:rPr>
              <a:t>International journal of public sector management</a:t>
            </a: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r>
              <a:rPr lang="en-GB" sz="2600" dirty="0">
                <a:latin typeface="Calibri"/>
                <a:ea typeface="Calibri"/>
                <a:cs typeface="Times New Roman"/>
              </a:rPr>
              <a:t>International journal of leadership in public </a:t>
            </a:r>
            <a:r>
              <a:rPr lang="en-GB" sz="2600" dirty="0" smtClean="0">
                <a:latin typeface="Calibri"/>
                <a:ea typeface="Calibri"/>
                <a:cs typeface="Times New Roman"/>
              </a:rPr>
              <a:t>services</a:t>
            </a: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r>
              <a:rPr lang="en-GB" sz="2600" dirty="0">
                <a:latin typeface="Calibri"/>
                <a:ea typeface="Calibri"/>
                <a:cs typeface="Times New Roman"/>
              </a:rPr>
              <a:t>International Journal of Public Leadership </a:t>
            </a:r>
            <a:endParaRPr lang="en-GB" sz="26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r>
              <a:rPr lang="en-GB" sz="2600" dirty="0">
                <a:latin typeface="Calibri"/>
                <a:ea typeface="Calibri"/>
                <a:cs typeface="Times New Roman"/>
              </a:rPr>
              <a:t>International public management journal </a:t>
            </a:r>
            <a:endParaRPr lang="en-GB" sz="26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6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6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600" dirty="0">
              <a:latin typeface="Calibri"/>
              <a:ea typeface="Calibri"/>
              <a:cs typeface="Times New Roman"/>
            </a:endParaRP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0437" y="4005064"/>
            <a:ext cx="5184067" cy="267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4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</a:t>
            </a:r>
            <a:r>
              <a:rPr lang="en-GB" dirty="0" smtClean="0">
                <a:solidFill>
                  <a:schemeClr val="tx1"/>
                </a:solidFill>
              </a:rPr>
              <a:t>ebsites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23921"/>
            <a:ext cx="4474840" cy="471830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latin typeface="+mj-lt"/>
                <a:ea typeface="Calibri"/>
                <a:cs typeface="Times New Roman"/>
              </a:rPr>
              <a:t>Association for Public Service Excellence </a:t>
            </a: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Cabinet Office</a:t>
            </a: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Efficiency </a:t>
            </a:r>
            <a:r>
              <a:rPr lang="en-GB" sz="2400" dirty="0">
                <a:latin typeface="+mj-lt"/>
                <a:ea typeface="Calibri"/>
                <a:cs typeface="Times New Roman"/>
              </a:rPr>
              <a:t>and Reform </a:t>
            </a:r>
            <a:r>
              <a:rPr lang="en-GB" sz="2400" dirty="0" smtClean="0">
                <a:latin typeface="+mj-lt"/>
                <a:ea typeface="Calibri"/>
                <a:cs typeface="Times New Roman"/>
              </a:rPr>
              <a:t>Group </a:t>
            </a: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Guardian </a:t>
            </a:r>
            <a:r>
              <a:rPr lang="en-GB" sz="2400" dirty="0">
                <a:latin typeface="+mj-lt"/>
                <a:ea typeface="Calibri"/>
                <a:cs typeface="Times New Roman"/>
              </a:rPr>
              <a:t>Public Leaders Network </a:t>
            </a: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Number 10</a:t>
            </a: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Welsh </a:t>
            </a:r>
            <a:r>
              <a:rPr lang="en-GB" sz="2400" dirty="0">
                <a:latin typeface="+mj-lt"/>
                <a:ea typeface="Calibri"/>
                <a:cs typeface="Times New Roman"/>
              </a:rPr>
              <a:t>Government </a:t>
            </a:r>
            <a:endParaRPr lang="en-GB" sz="2400" dirty="0" smtClean="0">
              <a:latin typeface="+mj-lt"/>
              <a:ea typeface="Calibri"/>
              <a:cs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Welsh Local Government Association</a:t>
            </a:r>
          </a:p>
          <a:p>
            <a:pPr marL="514350" indent="-514350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GB" sz="2400" dirty="0" smtClean="0">
                <a:latin typeface="+mj-lt"/>
                <a:ea typeface="Calibri"/>
                <a:cs typeface="Times New Roman"/>
              </a:rPr>
              <a:t>Mutual ventures</a:t>
            </a: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6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600" dirty="0" smtClean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600"/>
              </a:spcAft>
              <a:buNone/>
            </a:pPr>
            <a:endParaRPr lang="en-GB" sz="26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941384" y="1423921"/>
            <a:ext cx="4095112" cy="5029415"/>
          </a:xfrm>
        </p:spPr>
        <p:txBody>
          <a:bodyPr>
            <a:noAutofit/>
          </a:bodyPr>
          <a:lstStyle/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 smtClean="0">
                <a:ea typeface="Calibri"/>
                <a:cs typeface="Times New Roman"/>
                <a:hlinkClick r:id="rId2"/>
              </a:rPr>
              <a:t>www.apse.org.uk</a:t>
            </a:r>
            <a:endParaRPr lang="en-GB" sz="1800" dirty="0" smtClean="0">
              <a:ea typeface="Calibri"/>
              <a:cs typeface="Times New Roman"/>
              <a:hlinkClick r:id="rId3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 smtClean="0">
                <a:ea typeface="Calibri"/>
                <a:cs typeface="Times New Roman"/>
                <a:hlinkClick r:id="rId3"/>
              </a:rPr>
              <a:t>https</a:t>
            </a:r>
            <a:r>
              <a:rPr lang="en-GB" sz="1800" dirty="0">
                <a:ea typeface="Calibri"/>
                <a:cs typeface="Times New Roman"/>
                <a:hlinkClick r:id="rId3"/>
              </a:rPr>
              <a:t>://www.gov.uk/government/organisations/cabinet-office</a:t>
            </a:r>
            <a:r>
              <a:rPr lang="en-GB" sz="1800" dirty="0">
                <a:ea typeface="Calibri"/>
                <a:cs typeface="Times New Roman"/>
              </a:rPr>
              <a:t> 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a typeface="Calibri"/>
                <a:cs typeface="Times New Roman"/>
                <a:hlinkClick r:id="rId4"/>
              </a:rPr>
              <a:t>https://www.gov.uk/government/organisations/efficiency-and-reform-group</a:t>
            </a:r>
            <a:r>
              <a:rPr lang="en-GB" sz="1800" dirty="0">
                <a:ea typeface="Calibri"/>
                <a:cs typeface="Times New Roman"/>
              </a:rPr>
              <a:t> 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a typeface="Calibri"/>
                <a:cs typeface="Times New Roman"/>
                <a:hlinkClick r:id="rId5"/>
              </a:rPr>
              <a:t>www.theguardian.com/public-leaders-network</a:t>
            </a:r>
            <a:r>
              <a:rPr lang="en-GB" sz="1800" dirty="0">
                <a:ea typeface="Calibri"/>
                <a:cs typeface="Times New Roman"/>
              </a:rPr>
              <a:t> 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a typeface="Calibri"/>
                <a:cs typeface="Times New Roman"/>
                <a:hlinkClick r:id="rId6"/>
              </a:rPr>
              <a:t>https://www.gov.uk/government/organisations/prime-ministers-office-10-downing-street</a:t>
            </a:r>
            <a:r>
              <a:rPr lang="en-GB" sz="1800" dirty="0">
                <a:ea typeface="Calibri"/>
                <a:cs typeface="Times New Roman"/>
              </a:rPr>
              <a:t> </a:t>
            </a:r>
            <a:endParaRPr lang="en-GB" sz="1800" dirty="0" smtClean="0">
              <a:ea typeface="Calibri"/>
              <a:cs typeface="Times New Roman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a typeface="Calibri"/>
                <a:cs typeface="Times New Roman"/>
                <a:hlinkClick r:id="rId7"/>
              </a:rPr>
              <a:t>http://gov.wales/?skip=1&amp;lang=en</a:t>
            </a:r>
            <a:r>
              <a:rPr lang="en-GB" sz="1800" dirty="0">
                <a:ea typeface="Calibri"/>
                <a:cs typeface="Times New Roman"/>
              </a:rPr>
              <a:t> 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a typeface="Calibri"/>
                <a:cs typeface="Times New Roman"/>
                <a:hlinkClick r:id="rId8"/>
              </a:rPr>
              <a:t>http://</a:t>
            </a:r>
            <a:r>
              <a:rPr lang="en-GB" sz="1800" dirty="0" smtClean="0">
                <a:ea typeface="Calibri"/>
                <a:cs typeface="Times New Roman"/>
                <a:hlinkClick r:id="rId8"/>
              </a:rPr>
              <a:t>www.wlga.gov.uk</a:t>
            </a:r>
            <a:r>
              <a:rPr lang="en-GB" sz="1800" dirty="0" smtClean="0">
                <a:ea typeface="Calibri"/>
                <a:cs typeface="Times New Roman"/>
              </a:rPr>
              <a:t> </a:t>
            </a:r>
            <a:endParaRPr lang="en-GB" sz="1800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hlinkClick r:id="rId9"/>
              </a:rPr>
              <a:t>http://www.mutualventures.co.uk</a:t>
            </a:r>
            <a:r>
              <a:rPr lang="en-GB" sz="1800" dirty="0" smtClean="0">
                <a:hlinkClick r:id="rId9"/>
              </a:rPr>
              <a:t>/</a:t>
            </a:r>
            <a:r>
              <a:rPr lang="en-GB" sz="1800" dirty="0" smtClean="0"/>
              <a:t>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You Will Need …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 smtClean="0"/>
              <a:t>Attendance</a:t>
            </a:r>
          </a:p>
          <a:p>
            <a:pPr marL="0" indent="0" algn="ctr">
              <a:buNone/>
            </a:pPr>
            <a:endParaRPr lang="en-GB" sz="3600" dirty="0" smtClean="0"/>
          </a:p>
          <a:p>
            <a:pPr marL="0" indent="0" algn="ctr">
              <a:buNone/>
            </a:pPr>
            <a:r>
              <a:rPr lang="en-GB" sz="3600" dirty="0" smtClean="0"/>
              <a:t>Commitment </a:t>
            </a:r>
          </a:p>
          <a:p>
            <a:pPr marL="0" indent="0" algn="ctr">
              <a:buNone/>
            </a:pPr>
            <a:endParaRPr lang="en-GB" sz="3600" dirty="0" smtClean="0"/>
          </a:p>
          <a:p>
            <a:pPr marL="0" indent="0" algn="ctr">
              <a:buNone/>
            </a:pPr>
            <a:r>
              <a:rPr lang="en-GB" sz="3600" dirty="0" smtClean="0"/>
              <a:t>Time management </a:t>
            </a:r>
          </a:p>
          <a:p>
            <a:pPr marL="0" indent="0" algn="ctr">
              <a:buNone/>
            </a:pPr>
            <a:endParaRPr lang="en-GB" sz="3600" dirty="0" smtClean="0"/>
          </a:p>
          <a:p>
            <a:pPr marL="0" indent="0" algn="ctr">
              <a:buNone/>
            </a:pPr>
            <a:r>
              <a:rPr lang="en-GB" sz="3600" b="1" dirty="0" smtClean="0"/>
              <a:t>READING, READING, READING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Virtual </a:t>
            </a:r>
            <a:r>
              <a:rPr lang="en-GB" dirty="0">
                <a:solidFill>
                  <a:schemeClr val="tx1"/>
                </a:solidFill>
              </a:rPr>
              <a:t>L</a:t>
            </a:r>
            <a:r>
              <a:rPr lang="en-GB" dirty="0" smtClean="0">
                <a:solidFill>
                  <a:schemeClr val="tx1"/>
                </a:solidFill>
              </a:rPr>
              <a:t>earning Environment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781128"/>
          </a:xfrm>
        </p:spPr>
        <p:txBody>
          <a:bodyPr>
            <a:noAutofit/>
          </a:bodyPr>
          <a:lstStyle/>
          <a:p>
            <a:r>
              <a:rPr lang="en-GB" dirty="0" smtClean="0"/>
              <a:t>Moodle </a:t>
            </a:r>
            <a:r>
              <a:rPr lang="en-GB" dirty="0"/>
              <a:t>is the University’s </a:t>
            </a:r>
            <a:r>
              <a:rPr lang="en-GB" dirty="0" smtClean="0"/>
              <a:t>VLE</a:t>
            </a:r>
          </a:p>
          <a:p>
            <a:endParaRPr lang="en-GB" dirty="0"/>
          </a:p>
          <a:p>
            <a:r>
              <a:rPr lang="en-GB" dirty="0" smtClean="0"/>
              <a:t>It is quite surprising to note that some students do not use moodle</a:t>
            </a:r>
          </a:p>
          <a:p>
            <a:endParaRPr lang="en-GB" dirty="0"/>
          </a:p>
          <a:p>
            <a:r>
              <a:rPr lang="en-GB" dirty="0" smtClean="0"/>
              <a:t>Turn up, switch on, focus on the task in hand</a:t>
            </a:r>
          </a:p>
          <a:p>
            <a:endParaRPr lang="en-GB" dirty="0"/>
          </a:p>
          <a:p>
            <a:r>
              <a:rPr lang="en-GB" dirty="0" smtClean="0"/>
              <a:t>Use my time to best effect: SURGERIES!!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16216" y="116447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24944"/>
            <a:ext cx="4076849" cy="263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Your Next Steps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92514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Focus on what success will look and feel like: timely submission, none late, at least a pass mark!!</a:t>
            </a:r>
          </a:p>
          <a:p>
            <a:endParaRPr lang="en-GB" dirty="0" smtClean="0"/>
          </a:p>
          <a:p>
            <a:r>
              <a:rPr lang="en-GB" dirty="0" smtClean="0"/>
              <a:t>Attend all lectures and tutorials</a:t>
            </a:r>
          </a:p>
          <a:p>
            <a:endParaRPr lang="en-GB" dirty="0"/>
          </a:p>
          <a:p>
            <a:r>
              <a:rPr lang="en-GB" dirty="0" smtClean="0"/>
              <a:t>Actively participate – speak up! There are no wrong answers in class discussions</a:t>
            </a:r>
          </a:p>
          <a:p>
            <a:endParaRPr lang="en-GB" dirty="0"/>
          </a:p>
          <a:p>
            <a:r>
              <a:rPr lang="en-GB" dirty="0" smtClean="0"/>
              <a:t>Commit to your studies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8116" y="1340768"/>
            <a:ext cx="3804084" cy="5072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Q&amp;A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mtClean="0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443</TotalTime>
  <Words>876</Words>
  <Application>Microsoft Office PowerPoint</Application>
  <PresentationFormat>On-screen Show (4:3)</PresentationFormat>
  <Paragraphs>165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Myriad Pro</vt:lpstr>
      <vt:lpstr>Times New Roman</vt:lpstr>
      <vt:lpstr>Clarity</vt:lpstr>
      <vt:lpstr>20140311PresentationUWTSDTemplate</vt:lpstr>
      <vt:lpstr>1_20140311PresentationUWTSDTemplate</vt:lpstr>
      <vt:lpstr>1_Clarity</vt:lpstr>
      <vt:lpstr>Strategic Management</vt:lpstr>
      <vt:lpstr>Introduction to Module</vt:lpstr>
      <vt:lpstr>Contents</vt:lpstr>
      <vt:lpstr>Overview</vt:lpstr>
      <vt:lpstr>Overview</vt:lpstr>
      <vt:lpstr>Wedding</vt:lpstr>
      <vt:lpstr>PowerPoint Presentation</vt:lpstr>
      <vt:lpstr>Level of Study</vt:lpstr>
      <vt:lpstr>Aims of Module</vt:lpstr>
      <vt:lpstr>Learning Outcomes</vt:lpstr>
      <vt:lpstr>Lesson Content</vt:lpstr>
      <vt:lpstr>Lesson Content</vt:lpstr>
      <vt:lpstr>Lesson Content</vt:lpstr>
      <vt:lpstr>Lesson Content</vt:lpstr>
      <vt:lpstr>Lesson Content</vt:lpstr>
      <vt:lpstr>Assessments</vt:lpstr>
      <vt:lpstr>Assessments</vt:lpstr>
      <vt:lpstr>PowerPoint Presentation</vt:lpstr>
      <vt:lpstr>Referencing </vt:lpstr>
      <vt:lpstr>Reading Lists</vt:lpstr>
      <vt:lpstr>Reading Lists</vt:lpstr>
      <vt:lpstr>Reading Lists</vt:lpstr>
      <vt:lpstr>Journals</vt:lpstr>
      <vt:lpstr>Websites</vt:lpstr>
      <vt:lpstr>You Will Need …</vt:lpstr>
      <vt:lpstr>Virtual Learning Environment </vt:lpstr>
      <vt:lpstr>Your Next Steps</vt:lpstr>
      <vt:lpstr>Q&amp;A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Mike Durke</cp:lastModifiedBy>
  <cp:revision>48</cp:revision>
  <dcterms:created xsi:type="dcterms:W3CDTF">2014-09-13T13:55:51Z</dcterms:created>
  <dcterms:modified xsi:type="dcterms:W3CDTF">2018-01-30T12:48:08Z</dcterms:modified>
</cp:coreProperties>
</file>