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3" r:id="rId3"/>
    <p:sldId id="262" r:id="rId4"/>
    <p:sldId id="272" r:id="rId5"/>
    <p:sldId id="265" r:id="rId6"/>
    <p:sldId id="259" r:id="rId7"/>
    <p:sldId id="266" r:id="rId8"/>
    <p:sldId id="267" r:id="rId9"/>
    <p:sldId id="268" r:id="rId10"/>
    <p:sldId id="264" r:id="rId11"/>
    <p:sldId id="271" r:id="rId12"/>
    <p:sldId id="270" r:id="rId13"/>
    <p:sldId id="261" r:id="rId14"/>
    <p:sldId id="269"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98" d="100"/>
          <a:sy n="98" d="100"/>
        </p:scale>
        <p:origin x="1046"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C646BD4-78E6-4F37-A6DC-D9A589C9E0C5}" type="datetimeFigureOut">
              <a:rPr lang="en-GB" smtClean="0"/>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6816163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646BD4-78E6-4F37-A6DC-D9A589C9E0C5}" type="datetimeFigureOut">
              <a:rPr lang="en-GB" smtClean="0"/>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1916480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646BD4-78E6-4F37-A6DC-D9A589C9E0C5}" type="datetimeFigureOut">
              <a:rPr lang="en-GB" smtClean="0"/>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2487447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C646BD4-78E6-4F37-A6DC-D9A589C9E0C5}" type="datetimeFigureOut">
              <a:rPr lang="en-GB" smtClean="0"/>
              <a:t>30/09/2020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3550073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C646BD4-78E6-4F37-A6DC-D9A589C9E0C5}" type="datetimeFigureOut">
              <a:rPr lang="en-GB" smtClean="0"/>
              <a:t>30/09/2020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3230424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C646BD4-78E6-4F37-A6DC-D9A589C9E0C5}" type="datetimeFigureOut">
              <a:rPr lang="en-GB" smtClean="0"/>
              <a:t>30/09/2020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1496242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646BD4-78E6-4F37-A6DC-D9A589C9E0C5}" type="datetimeFigureOut">
              <a:rPr lang="en-GB" smtClean="0"/>
              <a:t>30/09/2020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2934253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646BD4-78E6-4F37-A6DC-D9A589C9E0C5}" type="datetimeFigureOut">
              <a:rPr lang="en-GB" smtClean="0"/>
              <a:t>30/09/2020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537959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646BD4-78E6-4F37-A6DC-D9A589C9E0C5}" type="datetimeFigureOut">
              <a:rPr lang="en-GB" smtClean="0"/>
              <a:t>30/09/2020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773976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646BD4-78E6-4F37-A6DC-D9A589C9E0C5}" type="datetimeFigureOut">
              <a:rPr lang="en-GB" smtClean="0"/>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2615553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646BD4-78E6-4F37-A6DC-D9A589C9E0C5}" type="datetimeFigureOut">
              <a:rPr lang="en-GB" smtClean="0"/>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2900776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646BD4-78E6-4F37-A6DC-D9A589C9E0C5}" type="datetimeFigureOut">
              <a:rPr lang="en-GB" smtClean="0"/>
              <a:t>30/09/2020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A9C3D3-C92B-4DA5-B4EC-E8B9F8C05CBB}" type="slidenum">
              <a:rPr lang="en-GB" smtClean="0"/>
              <a:t>‹#›</a:t>
            </a:fld>
            <a:endParaRPr lang="en-GB"/>
          </a:p>
        </p:txBody>
      </p:sp>
    </p:spTree>
    <p:extLst>
      <p:ext uri="{BB962C8B-B14F-4D97-AF65-F5344CB8AC3E}">
        <p14:creationId xmlns:p14="http://schemas.microsoft.com/office/powerpoint/2010/main" val="32525304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alphahistory.com/chineserevolution/guomindang/" TargetMode="External"/><Relationship Id="rId2" Type="http://schemas.openxmlformats.org/officeDocument/2006/relationships/hyperlink" Target="https://alphahistory.com/chineserevolution/may-fourth-movement/" TargetMode="Externa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hyperlink" Target="https://alphahistory.com/chineserevolution/chinese-communist-party/" TargetMode="External"/><Relationship Id="rId4" Type="http://schemas.openxmlformats.org/officeDocument/2006/relationships/hyperlink" Target="https://alphahistory.com/chineserevolution/sun-yixian/"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lib.pku.edu.cn/portal/en/bggk/bgjs/lishiyange/maozedong"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ites.asiasociety.org/chinawealthpower/sun-yat-sen-and-the-soviets/" TargetMode="External"/><Relationship Id="rId2" Type="http://schemas.openxmlformats.org/officeDocument/2006/relationships/hyperlink" Target="http://sites.asiasociety.org/chinawealthpower/liangs-disappointing-trip-to-europe/" TargetMode="External"/><Relationship Id="rId1" Type="http://schemas.openxmlformats.org/officeDocument/2006/relationships/slideLayout" Target="../slideLayouts/slideLayout2.xml"/><Relationship Id="rId6" Type="http://schemas.openxmlformats.org/officeDocument/2006/relationships/hyperlink" Target="http://sites.asiasociety.org/chinawealthpower/chapters/chen-duxiu/" TargetMode="External"/><Relationship Id="rId5" Type="http://schemas.openxmlformats.org/officeDocument/2006/relationships/hyperlink" Target="http://en.wikipedia.org/wiki/Trotskyism" TargetMode="External"/><Relationship Id="rId4" Type="http://schemas.openxmlformats.org/officeDocument/2006/relationships/hyperlink" Target="http://sites.asiasociety.org/chinawealthpower/founding-the-ccp/"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321732"/>
            <a:ext cx="5293730" cy="1964266"/>
          </a:xfrm>
          <a:prstGeom prst="rect">
            <a:avLst/>
          </a:prstGeom>
          <a:solidFill>
            <a:srgbClr val="7C6A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2B9DB218-FC52-4460-8BBF-29F27CA159D8}"/>
              </a:ext>
            </a:extLst>
          </p:cNvPr>
          <p:cNvSpPr>
            <a:spLocks noGrp="1"/>
          </p:cNvSpPr>
          <p:nvPr>
            <p:ph type="title"/>
          </p:nvPr>
        </p:nvSpPr>
        <p:spPr>
          <a:xfrm>
            <a:off x="393192" y="491260"/>
            <a:ext cx="4945641" cy="1625210"/>
          </a:xfrm>
        </p:spPr>
        <p:txBody>
          <a:bodyPr>
            <a:normAutofit/>
          </a:bodyPr>
          <a:lstStyle/>
          <a:p>
            <a:r>
              <a:rPr lang="en-GB" sz="2400" b="1">
                <a:solidFill>
                  <a:srgbClr val="FFFFFF"/>
                </a:solidFill>
                <a:latin typeface="+mn-lt"/>
              </a:rPr>
              <a:t>HPCH5009/6009  China in the World</a:t>
            </a:r>
            <a:br>
              <a:rPr lang="en-GB" sz="2400" b="1">
                <a:solidFill>
                  <a:srgbClr val="FFFFFF"/>
                </a:solidFill>
              </a:rPr>
            </a:br>
            <a:r>
              <a:rPr lang="en-GB" sz="2400" b="1">
                <a:solidFill>
                  <a:srgbClr val="FFFFFF"/>
                </a:solidFill>
                <a:latin typeface="+mn-lt"/>
              </a:rPr>
              <a:t>Lecture 4: Communism and China</a:t>
            </a:r>
            <a:endParaRPr lang="en-GB" sz="2400">
              <a:solidFill>
                <a:srgbClr val="FFFFFF"/>
              </a:solidFill>
              <a:latin typeface="+mn-lt"/>
            </a:endParaRPr>
          </a:p>
        </p:txBody>
      </p:sp>
      <p:pic>
        <p:nvPicPr>
          <p:cNvPr id="1028" name="Picture 4">
            <a:extLst>
              <a:ext uri="{FF2B5EF4-FFF2-40B4-BE49-F238E27FC236}">
                <a16:creationId xmlns:a16="http://schemas.microsoft.com/office/drawing/2014/main" id="{0DC072CD-C913-4DE1-B6CA-E6A88D57018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322" r="30590" b="2"/>
          <a:stretch/>
        </p:blipFill>
        <p:spPr bwMode="auto">
          <a:xfrm>
            <a:off x="245659" y="2454903"/>
            <a:ext cx="2582101" cy="408025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87E03D31-6BE4-420D-89EF-503A86BC804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95" r="1881" b="1"/>
          <a:stretch/>
        </p:blipFill>
        <p:spPr bwMode="auto">
          <a:xfrm>
            <a:off x="2956695" y="2454901"/>
            <a:ext cx="2582102" cy="4080255"/>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7731" y="321732"/>
            <a:ext cx="3234970"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513A7BA0-3643-45B7-A93A-68AA1627A8CB}"/>
              </a:ext>
            </a:extLst>
          </p:cNvPr>
          <p:cNvSpPr>
            <a:spLocks noGrp="1"/>
          </p:cNvSpPr>
          <p:nvPr>
            <p:ph idx="1"/>
          </p:nvPr>
        </p:nvSpPr>
        <p:spPr>
          <a:xfrm>
            <a:off x="5968479" y="763523"/>
            <a:ext cx="2633472" cy="5330952"/>
          </a:xfrm>
        </p:spPr>
        <p:txBody>
          <a:bodyPr anchor="ctr">
            <a:normAutofit/>
          </a:bodyPr>
          <a:lstStyle/>
          <a:p>
            <a:pPr marL="0" indent="0">
              <a:buNone/>
            </a:pPr>
            <a:endParaRPr lang="en-GB" sz="1300" dirty="0">
              <a:solidFill>
                <a:srgbClr val="FFFFFF"/>
              </a:solidFill>
            </a:endParaRPr>
          </a:p>
          <a:p>
            <a:pPr marL="0" indent="0">
              <a:buNone/>
            </a:pPr>
            <a:endParaRPr lang="en-GB" sz="1300" dirty="0">
              <a:solidFill>
                <a:srgbClr val="FFFFFF"/>
              </a:solidFill>
            </a:endParaRPr>
          </a:p>
          <a:p>
            <a:pPr marL="0" indent="0">
              <a:buNone/>
            </a:pPr>
            <a:endParaRPr lang="en-GB" sz="1300" dirty="0">
              <a:solidFill>
                <a:srgbClr val="FFFFFF"/>
              </a:solidFill>
            </a:endParaRPr>
          </a:p>
          <a:p>
            <a:pPr marL="0" indent="0">
              <a:buNone/>
            </a:pPr>
            <a:r>
              <a:rPr lang="en-GB" sz="1300" dirty="0">
                <a:solidFill>
                  <a:srgbClr val="FFFFFF"/>
                </a:solidFill>
              </a:rPr>
              <a:t>How did the Chinese Communist Party (CCP) become such a power in the land? We'll trace the impact of the Russian Revolution on China and the formation of the CCP in 1921. The "Chinese question" came to be at the heart of </a:t>
            </a:r>
            <a:r>
              <a:rPr lang="en-GB" sz="1300" dirty="0" err="1">
                <a:solidFill>
                  <a:srgbClr val="FFFFFF"/>
                </a:solidFill>
              </a:rPr>
              <a:t>Comintern</a:t>
            </a:r>
            <a:r>
              <a:rPr lang="en-GB" sz="1300" dirty="0">
                <a:solidFill>
                  <a:srgbClr val="FFFFFF"/>
                </a:solidFill>
              </a:rPr>
              <a:t> internal struggles between 1921 and 1927 over policy and strategy for the colonial revolution in general. </a:t>
            </a:r>
          </a:p>
          <a:p>
            <a:pPr marL="0" indent="0">
              <a:buNone/>
            </a:pPr>
            <a:r>
              <a:rPr lang="en-GB" sz="1300" dirty="0">
                <a:solidFill>
                  <a:srgbClr val="FFFFFF"/>
                </a:solidFill>
              </a:rPr>
              <a:t>We'll study the rivalry between Chiang Kai </a:t>
            </a:r>
            <a:r>
              <a:rPr lang="en-GB" sz="1300" dirty="0" err="1">
                <a:solidFill>
                  <a:srgbClr val="FFFFFF"/>
                </a:solidFill>
              </a:rPr>
              <a:t>Shek's</a:t>
            </a:r>
            <a:r>
              <a:rPr lang="en-GB" sz="1300" dirty="0">
                <a:solidFill>
                  <a:srgbClr val="FFFFFF"/>
                </a:solidFill>
              </a:rPr>
              <a:t> </a:t>
            </a:r>
            <a:r>
              <a:rPr lang="en-GB" sz="1300" dirty="0" err="1">
                <a:solidFill>
                  <a:srgbClr val="FFFFFF"/>
                </a:solidFill>
              </a:rPr>
              <a:t>Guomindang</a:t>
            </a:r>
            <a:r>
              <a:rPr lang="en-GB" sz="1300" dirty="0">
                <a:solidFill>
                  <a:srgbClr val="FFFFFF"/>
                </a:solidFill>
              </a:rPr>
              <a:t> and the CCP, the Shanghai Massacre (12 April purge) of 1927, the subsequent retreat to the countryside and The Long March - and final victory against Japan in 1945.</a:t>
            </a:r>
          </a:p>
        </p:txBody>
      </p:sp>
    </p:spTree>
    <p:extLst>
      <p:ext uri="{BB962C8B-B14F-4D97-AF65-F5344CB8AC3E}">
        <p14:creationId xmlns:p14="http://schemas.microsoft.com/office/powerpoint/2010/main" val="1853411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CC1BC-E22C-4A5D-9FDE-05BE29F70B7E}"/>
              </a:ext>
            </a:extLst>
          </p:cNvPr>
          <p:cNvSpPr>
            <a:spLocks noGrp="1"/>
          </p:cNvSpPr>
          <p:nvPr>
            <p:ph type="title"/>
          </p:nvPr>
        </p:nvSpPr>
        <p:spPr>
          <a:xfrm>
            <a:off x="628650" y="365126"/>
            <a:ext cx="7886700" cy="1325563"/>
          </a:xfrm>
        </p:spPr>
        <p:txBody>
          <a:bodyPr>
            <a:normAutofit fontScale="90000"/>
          </a:bodyPr>
          <a:lstStyle/>
          <a:p>
            <a:br>
              <a:rPr lang="en-GB" sz="4000" b="1">
                <a:latin typeface="+mn-lt"/>
              </a:rPr>
            </a:br>
            <a:r>
              <a:rPr lang="en-GB" sz="4000" b="1">
                <a:latin typeface="+mn-lt"/>
              </a:rPr>
              <a:t>How did the Chinese Communist Party (CCP) become such a power in the land?</a:t>
            </a:r>
            <a:br>
              <a:rPr lang="en-GB" b="1"/>
            </a:br>
            <a:r>
              <a:rPr lang="en-GB" b="1"/>
              <a:t>              </a:t>
            </a:r>
            <a:endParaRPr lang="en-GB" dirty="0"/>
          </a:p>
        </p:txBody>
      </p:sp>
      <p:pic>
        <p:nvPicPr>
          <p:cNvPr id="4" name="Picture 10" descr="See the source image">
            <a:extLst>
              <a:ext uri="{FF2B5EF4-FFF2-40B4-BE49-F238E27FC236}">
                <a16:creationId xmlns:a16="http://schemas.microsoft.com/office/drawing/2014/main" id="{215AE239-63BD-4340-8AA0-86DBD711FB9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96170" y="2640646"/>
            <a:ext cx="6063574" cy="4697605"/>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See the source image">
            <a:extLst>
              <a:ext uri="{FF2B5EF4-FFF2-40B4-BE49-F238E27FC236}">
                <a16:creationId xmlns:a16="http://schemas.microsoft.com/office/drawing/2014/main" id="{233401DE-4600-42FF-BD0A-C2F637A61A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37403" y="1489457"/>
            <a:ext cx="3405593" cy="182981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FE1DA3BA-33DF-4AAB-9CE2-D98691E86DFC}"/>
              </a:ext>
            </a:extLst>
          </p:cNvPr>
          <p:cNvSpPr/>
          <p:nvPr/>
        </p:nvSpPr>
        <p:spPr>
          <a:xfrm>
            <a:off x="2810877" y="3241224"/>
            <a:ext cx="4187108" cy="375552"/>
          </a:xfrm>
          <a:prstGeom prst="rect">
            <a:avLst/>
          </a:prstGeom>
        </p:spPr>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r>
              <a:rPr lang="en-GB" sz="1600" i="1" dirty="0">
                <a:latin typeface="Calibri" panose="020F0502020204030204" pitchFamily="34" charset="0"/>
                <a:ea typeface="Calibri" panose="020F0502020204030204" pitchFamily="34" charset="0"/>
                <a:cs typeface="Times New Roman" panose="02020603050405020304" pitchFamily="18" charset="0"/>
              </a:rPr>
              <a:t>Photo: 4</a:t>
            </a:r>
            <a:r>
              <a:rPr lang="en-GB" sz="1600" i="1" baseline="30000" dirty="0">
                <a:latin typeface="Calibri" panose="020F0502020204030204" pitchFamily="34" charset="0"/>
                <a:ea typeface="Calibri" panose="020F0502020204030204" pitchFamily="34" charset="0"/>
                <a:cs typeface="Times New Roman" panose="02020603050405020304" pitchFamily="18" charset="0"/>
              </a:rPr>
              <a:t>th</a:t>
            </a:r>
            <a:r>
              <a:rPr lang="en-GB" sz="1600" i="1" dirty="0">
                <a:latin typeface="Calibri" panose="020F0502020204030204" pitchFamily="34" charset="0"/>
                <a:ea typeface="Calibri" panose="020F0502020204030204" pitchFamily="34" charset="0"/>
                <a:cs typeface="Times New Roman" panose="02020603050405020304" pitchFamily="18" charset="0"/>
              </a:rPr>
              <a:t> May Movement protests </a:t>
            </a:r>
          </a:p>
        </p:txBody>
      </p:sp>
    </p:spTree>
    <p:extLst>
      <p:ext uri="{BB962C8B-B14F-4D97-AF65-F5344CB8AC3E}">
        <p14:creationId xmlns:p14="http://schemas.microsoft.com/office/powerpoint/2010/main" val="6400903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B63B1-0D5E-48E0-B261-455775ACD234}"/>
              </a:ext>
            </a:extLst>
          </p:cNvPr>
          <p:cNvSpPr>
            <a:spLocks noGrp="1"/>
          </p:cNvSpPr>
          <p:nvPr>
            <p:ph type="title"/>
          </p:nvPr>
        </p:nvSpPr>
        <p:spPr>
          <a:xfrm>
            <a:off x="628650" y="365126"/>
            <a:ext cx="7886700" cy="1325563"/>
          </a:xfrm>
        </p:spPr>
        <p:txBody>
          <a:bodyPr>
            <a:normAutofit fontScale="90000"/>
          </a:bodyPr>
          <a:lstStyle/>
          <a:p>
            <a:br>
              <a:rPr lang="en-GB" dirty="0"/>
            </a:br>
            <a:br>
              <a:rPr lang="en-GB" dirty="0"/>
            </a:br>
            <a:r>
              <a:rPr lang="en-GB" sz="3600" b="1" dirty="0">
                <a:latin typeface="+mn-lt"/>
              </a:rPr>
              <a:t>The impact of the </a:t>
            </a:r>
            <a:br>
              <a:rPr lang="en-GB" sz="3600" b="1" dirty="0">
                <a:latin typeface="+mn-lt"/>
              </a:rPr>
            </a:br>
            <a:r>
              <a:rPr lang="en-GB" sz="3600" b="1" dirty="0">
                <a:latin typeface="+mn-lt"/>
              </a:rPr>
              <a:t>Russian Revolution </a:t>
            </a:r>
            <a:br>
              <a:rPr lang="en-GB" sz="3600" b="1" dirty="0">
                <a:latin typeface="+mn-lt"/>
              </a:rPr>
            </a:br>
            <a:r>
              <a:rPr lang="en-GB" sz="3600" b="1" dirty="0">
                <a:latin typeface="+mn-lt"/>
              </a:rPr>
              <a:t>on China and the </a:t>
            </a:r>
            <a:br>
              <a:rPr lang="en-GB" sz="3600" b="1" dirty="0">
                <a:latin typeface="+mn-lt"/>
              </a:rPr>
            </a:br>
            <a:r>
              <a:rPr lang="en-GB" sz="3600" b="1" dirty="0">
                <a:latin typeface="+mn-lt"/>
              </a:rPr>
              <a:t>formation of the CCP </a:t>
            </a:r>
            <a:br>
              <a:rPr lang="en-GB" sz="3600" b="1" dirty="0">
                <a:latin typeface="+mn-lt"/>
              </a:rPr>
            </a:br>
            <a:r>
              <a:rPr lang="en-GB" sz="3600" b="1" dirty="0">
                <a:latin typeface="+mn-lt"/>
              </a:rPr>
              <a:t>in 1921</a:t>
            </a:r>
            <a:br>
              <a:rPr lang="en-GB" sz="3600" b="1" dirty="0">
                <a:latin typeface="+mn-lt"/>
              </a:rPr>
            </a:br>
            <a:endParaRPr lang="en-GB" sz="3600" b="1" dirty="0">
              <a:latin typeface="+mn-lt"/>
            </a:endParaRPr>
          </a:p>
        </p:txBody>
      </p:sp>
      <p:sp>
        <p:nvSpPr>
          <p:cNvPr id="3" name="Content Placeholder 2">
            <a:extLst>
              <a:ext uri="{FF2B5EF4-FFF2-40B4-BE49-F238E27FC236}">
                <a16:creationId xmlns:a16="http://schemas.microsoft.com/office/drawing/2014/main" id="{92A5E9C0-1230-4A06-9201-85A95EE78F2D}"/>
              </a:ext>
            </a:extLst>
          </p:cNvPr>
          <p:cNvSpPr>
            <a:spLocks noGrp="1"/>
          </p:cNvSpPr>
          <p:nvPr>
            <p:ph idx="1"/>
          </p:nvPr>
        </p:nvSpPr>
        <p:spPr>
          <a:xfrm>
            <a:off x="628650" y="1833440"/>
            <a:ext cx="7886700" cy="4351338"/>
          </a:xfrm>
        </p:spPr>
        <p:txBody>
          <a:bodyPr>
            <a:normAutofit fontScale="475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fontAlgn="base"/>
            <a:r>
              <a:rPr lang="en-GB" sz="2900" b="1" dirty="0"/>
              <a:t>The Chinese Communist Party (CCP) was founded in 1921 by writers and political activists who had participated in the </a:t>
            </a:r>
            <a:r>
              <a:rPr lang="en-GB" sz="2900" b="1" u="sng" dirty="0">
                <a:hlinkClick r:id="rId2"/>
              </a:rPr>
              <a:t>May Fourth Movement</a:t>
            </a:r>
            <a:r>
              <a:rPr lang="en-GB" sz="2900" b="1" dirty="0"/>
              <a:t>. Seeking an alternative path for China’s political development, these men turned to the writings of Karl Marx and the example provided by Bolshevik revolutionaries in Russia.</a:t>
            </a:r>
          </a:p>
          <a:p>
            <a:pPr fontAlgn="base"/>
            <a:r>
              <a:rPr lang="en-GB" sz="2900" b="1" dirty="0"/>
              <a:t>In its first years, the CCP was small and relatively insignificant. Just a dozen people attended the party’s first congress in 1921 and by January 1925 its total membership was still less than 1,000 people.</a:t>
            </a:r>
          </a:p>
          <a:p>
            <a:pPr fontAlgn="base"/>
            <a:r>
              <a:rPr lang="en-GB" sz="2900" b="1" dirty="0"/>
              <a:t>During this early period the CCP’s ideology, organisation and tactics were determined not by its Chinese members but by the Communist International in Moscow. In the early 1920s, Moscow considered the CCP too weak and underdeveloped to be a revolutionary party in its own right, so CCP members were directed to join the nationalist </a:t>
            </a:r>
            <a:r>
              <a:rPr lang="en-GB" sz="2900" b="1" u="sng" dirty="0" err="1">
                <a:hlinkClick r:id="rId3"/>
              </a:rPr>
              <a:t>Guomindang</a:t>
            </a:r>
            <a:r>
              <a:rPr lang="en-GB" sz="2900" b="1" dirty="0"/>
              <a:t> and support its quest for national reunification. The First United Front – a political and military collaboration between the </a:t>
            </a:r>
            <a:r>
              <a:rPr lang="en-GB" sz="2900" b="1" dirty="0" err="1"/>
              <a:t>Comintern</a:t>
            </a:r>
            <a:r>
              <a:rPr lang="en-GB" sz="2900" b="1" dirty="0"/>
              <a:t>, the CCP and the </a:t>
            </a:r>
            <a:r>
              <a:rPr lang="en-GB" sz="2900" b="1" dirty="0" err="1"/>
              <a:t>Guomindang</a:t>
            </a:r>
            <a:r>
              <a:rPr lang="en-GB" sz="2900" b="1" dirty="0"/>
              <a:t> – was negotiated by </a:t>
            </a:r>
            <a:r>
              <a:rPr lang="en-GB" sz="2900" b="1" u="sng" dirty="0">
                <a:hlinkClick r:id="rId4"/>
              </a:rPr>
              <a:t>Sun Yixian</a:t>
            </a:r>
            <a:r>
              <a:rPr lang="en-GB" sz="2900" b="1" dirty="0"/>
              <a:t> and Adolph Joffe in 1923.</a:t>
            </a:r>
          </a:p>
          <a:p>
            <a:pPr marL="0" indent="0">
              <a:buNone/>
            </a:pPr>
            <a:endParaRPr lang="en-GB" dirty="0"/>
          </a:p>
          <a:p>
            <a:r>
              <a:rPr lang="en-GB" dirty="0"/>
              <a:t>Source: </a:t>
            </a:r>
            <a:r>
              <a:rPr lang="en-GB" dirty="0">
                <a:hlinkClick r:id="rId5"/>
              </a:rPr>
              <a:t>https://alphahistory.com/chineserevolution/chinese-communist-party/</a:t>
            </a:r>
            <a:endParaRPr lang="en-GB" dirty="0"/>
          </a:p>
          <a:p>
            <a:pPr marL="0" indent="0">
              <a:buNone/>
            </a:pPr>
            <a:endParaRPr lang="en-GB" dirty="0"/>
          </a:p>
        </p:txBody>
      </p:sp>
      <p:pic>
        <p:nvPicPr>
          <p:cNvPr id="10" name="Picture 8" descr="See the source image">
            <a:extLst>
              <a:ext uri="{FF2B5EF4-FFF2-40B4-BE49-F238E27FC236}">
                <a16:creationId xmlns:a16="http://schemas.microsoft.com/office/drawing/2014/main" id="{735295C1-16B9-443C-914F-387022FA6DF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06823" y="-365760"/>
            <a:ext cx="4566871" cy="3421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22375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3C103F62-C59A-4387-AF7D-02A9F524A63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053" r="10282" b="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7404"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37AB6A-DCDA-4E47-898C-ACBE75A218CC}"/>
              </a:ext>
            </a:extLst>
          </p:cNvPr>
          <p:cNvSpPr>
            <a:spLocks noGrp="1"/>
          </p:cNvSpPr>
          <p:nvPr>
            <p:ph type="title"/>
          </p:nvPr>
        </p:nvSpPr>
        <p:spPr>
          <a:xfrm>
            <a:off x="482600" y="321734"/>
            <a:ext cx="5168389" cy="1135737"/>
          </a:xfrm>
        </p:spPr>
        <p:txBody>
          <a:bodyPr>
            <a:normAutofit/>
          </a:bodyPr>
          <a:lstStyle/>
          <a:p>
            <a:r>
              <a:rPr lang="en-GB" sz="3100" b="1" dirty="0">
                <a:latin typeface="+mn-lt"/>
              </a:rPr>
              <a:t>The Peking University Library connection!</a:t>
            </a:r>
          </a:p>
        </p:txBody>
      </p:sp>
      <p:sp>
        <p:nvSpPr>
          <p:cNvPr id="3" name="Content Placeholder 2">
            <a:extLst>
              <a:ext uri="{FF2B5EF4-FFF2-40B4-BE49-F238E27FC236}">
                <a16:creationId xmlns:a16="http://schemas.microsoft.com/office/drawing/2014/main" id="{56A6E469-BC90-42BF-95DB-43E7500CD700}"/>
              </a:ext>
            </a:extLst>
          </p:cNvPr>
          <p:cNvSpPr>
            <a:spLocks noGrp="1"/>
          </p:cNvSpPr>
          <p:nvPr>
            <p:ph idx="1"/>
          </p:nvPr>
        </p:nvSpPr>
        <p:spPr>
          <a:xfrm>
            <a:off x="482600" y="1782981"/>
            <a:ext cx="5168390" cy="4393982"/>
          </a:xfrm>
        </p:spPr>
        <p:txBody>
          <a:bodyPr>
            <a:normAutofit/>
          </a:bodyPr>
          <a:lstStyle/>
          <a:p>
            <a:pPr marL="0" indent="0">
              <a:buNone/>
            </a:pPr>
            <a:r>
              <a:rPr lang="en-GB" sz="1200" b="1" dirty="0"/>
              <a:t>Mao Zedong</a:t>
            </a:r>
          </a:p>
          <a:p>
            <a:pPr marL="0" indent="0">
              <a:buNone/>
            </a:pPr>
            <a:r>
              <a:rPr lang="en-GB" sz="1200" b="1" dirty="0"/>
              <a:t>Mao Zedong(1893-1976), alias Run </a:t>
            </a:r>
            <a:r>
              <a:rPr lang="en-GB" sz="1200" b="1"/>
              <a:t>Zhi</a:t>
            </a:r>
            <a:r>
              <a:rPr lang="en-GB" sz="1200" b="1" dirty="0"/>
              <a:t>, was from Xiangtan in Hunan province. Mao was a Chinese Communist revolutionary and the founding father of the People's Republic of China. He graduated from Hunan First Normal College in July 1918. In the same year, he came to Peking University in autumn to work as a librarian while he audited some courses in the university. </a:t>
            </a:r>
          </a:p>
          <a:p>
            <a:pPr marL="0" indent="0">
              <a:buNone/>
            </a:pPr>
            <a:r>
              <a:rPr lang="en-GB" sz="1200" b="1" dirty="0"/>
              <a:t>Mao converted to Marxism–Leninism under the influence and guidance of the chief librarian, Li </a:t>
            </a:r>
            <a:r>
              <a:rPr lang="en-GB" sz="1200" b="1"/>
              <a:t>Dazhao</a:t>
            </a:r>
            <a:r>
              <a:rPr lang="en-GB" sz="1200" b="1" dirty="0"/>
              <a:t>. Particularly influenced by the May Fourth Movement of 1919, Mao actively participated in the dissemination of Marxism and became a founding member of the Communist Party of China (CPC). In 1921,Mao represented Hunan Communist Party in his attendance at the first National Congress of the Communist Party of China. </a:t>
            </a:r>
          </a:p>
          <a:p>
            <a:pPr marL="0" indent="0">
              <a:buNone/>
            </a:pPr>
            <a:r>
              <a:rPr lang="en-GB" sz="1200" b="1" dirty="0"/>
              <a:t>After the establishment of the Communist Party, Mao successively held posts as the member of the CPC Central Committee, the chairman of the CPC Central Committee, the chairman of the Central Military Commission, and the chairman of China, etc. He selflessly devoted his whole life in his everlasting contribution to the establishment and development of Chinese Communism, Central Military Commission, the cause of liberation for the Chinese people, the founding of People’s Republic of China, and the socialist cause. Mao’s major works have been edited into </a:t>
            </a:r>
            <a:r>
              <a:rPr lang="en-GB" sz="1200" b="1" i="1" dirty="0"/>
              <a:t>Collected Works of Mao </a:t>
            </a:r>
            <a:r>
              <a:rPr lang="en-GB" sz="1200" b="1" i="1"/>
              <a:t>Tse-tung</a:t>
            </a:r>
            <a:r>
              <a:rPr lang="en-GB" sz="1200" b="1" dirty="0"/>
              <a:t>.  </a:t>
            </a:r>
          </a:p>
          <a:p>
            <a:pPr marL="0" indent="0">
              <a:buNone/>
            </a:pPr>
            <a:r>
              <a:rPr lang="en-GB" sz="1200"/>
              <a:t>Source: </a:t>
            </a:r>
            <a:r>
              <a:rPr lang="en-GB" sz="1200">
                <a:hlinkClick r:id="rId3"/>
              </a:rPr>
              <a:t>https://www.lib.pku.edu.cn/portal/en/bggk/bgjs/lishiyange/maozedong</a:t>
            </a:r>
            <a:endParaRPr lang="en-GB" sz="1200"/>
          </a:p>
          <a:p>
            <a:pPr marL="0" indent="0">
              <a:buNone/>
            </a:pPr>
            <a:endParaRPr lang="en-GB" sz="1200"/>
          </a:p>
        </p:txBody>
      </p:sp>
      <p:grpSp>
        <p:nvGrpSpPr>
          <p:cNvPr id="73" name="Group 72">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42340" y="713128"/>
            <a:ext cx="801649" cy="2126625"/>
            <a:chOff x="10918968" y="713127"/>
            <a:chExt cx="1273032" cy="2532832"/>
          </a:xfrm>
        </p:grpSpPr>
        <p:sp>
          <p:nvSpPr>
            <p:cNvPr id="74" name="Rectangle 7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Isosceles Triangle 74">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7" name="Isosceles Triangle 7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8518" y="5230015"/>
            <a:ext cx="2017580"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60240" y="5789405"/>
            <a:ext cx="485578"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55923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21B41-3DF4-4A07-80FF-5D4D398620ED}"/>
              </a:ext>
            </a:extLst>
          </p:cNvPr>
          <p:cNvSpPr>
            <a:spLocks noGrp="1"/>
          </p:cNvSpPr>
          <p:nvPr>
            <p:ph type="title"/>
          </p:nvPr>
        </p:nvSpPr>
        <p:spPr/>
        <p:txBody>
          <a:bodyPr>
            <a:noAutofit/>
          </a:bodyPr>
          <a:lstStyle/>
          <a:p>
            <a:r>
              <a:rPr lang="en-GB" sz="3200" b="1" dirty="0">
                <a:latin typeface="+mn-lt"/>
              </a:rPr>
              <a:t>The world stage after 1918 and the impact of the Russian Revolution on China</a:t>
            </a:r>
            <a:endParaRPr lang="en-GB" sz="3200" dirty="0">
              <a:latin typeface="+mn-lt"/>
            </a:endParaRPr>
          </a:p>
        </p:txBody>
      </p:sp>
      <p:pic>
        <p:nvPicPr>
          <p:cNvPr id="3074" name="Picture 2" descr="See the source image">
            <a:extLst>
              <a:ext uri="{FF2B5EF4-FFF2-40B4-BE49-F238E27FC236}">
                <a16:creationId xmlns:a16="http://schemas.microsoft.com/office/drawing/2014/main" id="{1EECC7E0-EF64-4BF6-A328-511010C7877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28650" y="1542161"/>
            <a:ext cx="2900892" cy="4351338"/>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See the source image">
            <a:extLst>
              <a:ext uri="{FF2B5EF4-FFF2-40B4-BE49-F238E27FC236}">
                <a16:creationId xmlns:a16="http://schemas.microsoft.com/office/drawing/2014/main" id="{5B509A20-6758-4229-BAC4-D1B25706FC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15893" y="1542161"/>
            <a:ext cx="4086225" cy="288607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See the source image">
            <a:extLst>
              <a:ext uri="{FF2B5EF4-FFF2-40B4-BE49-F238E27FC236}">
                <a16:creationId xmlns:a16="http://schemas.microsoft.com/office/drawing/2014/main" id="{F97FF11F-0197-4480-973A-86DD779E76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14460" y="3639312"/>
            <a:ext cx="2948939" cy="19659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0070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7071F-902C-416D-8978-AC7DAF792858}"/>
              </a:ext>
            </a:extLst>
          </p:cNvPr>
          <p:cNvSpPr>
            <a:spLocks noGrp="1"/>
          </p:cNvSpPr>
          <p:nvPr>
            <p:ph type="title"/>
          </p:nvPr>
        </p:nvSpPr>
        <p:spPr/>
        <p:txBody>
          <a:bodyPr>
            <a:normAutofit fontScale="90000"/>
          </a:bodyPr>
          <a:lstStyle/>
          <a:p>
            <a:r>
              <a:rPr lang="en-GB" b="1" dirty="0">
                <a:latin typeface="+mn-lt"/>
              </a:rPr>
              <a:t>Controversy from the beginning on the </a:t>
            </a:r>
            <a:r>
              <a:rPr lang="en-GB" b="1" i="1" dirty="0">
                <a:latin typeface="+mn-lt"/>
              </a:rPr>
              <a:t>nature</a:t>
            </a:r>
            <a:r>
              <a:rPr lang="en-GB" b="1" dirty="0">
                <a:latin typeface="+mn-lt"/>
              </a:rPr>
              <a:t> of the Chinese revolution</a:t>
            </a:r>
          </a:p>
        </p:txBody>
      </p:sp>
      <p:sp>
        <p:nvSpPr>
          <p:cNvPr id="3" name="Content Placeholder 2">
            <a:extLst>
              <a:ext uri="{FF2B5EF4-FFF2-40B4-BE49-F238E27FC236}">
                <a16:creationId xmlns:a16="http://schemas.microsoft.com/office/drawing/2014/main" id="{5E8015A2-5321-4B8D-A8C9-12E411177BD8}"/>
              </a:ext>
            </a:extLst>
          </p:cNvPr>
          <p:cNvSpPr>
            <a:spLocks noGrp="1"/>
          </p:cNvSpPr>
          <p:nvPr>
            <p:ph idx="1"/>
          </p:nvPr>
        </p:nvSpPr>
        <p:spPr>
          <a:xfrm>
            <a:off x="628650" y="1690689"/>
            <a:ext cx="7886700" cy="4486274"/>
          </a:xfrm>
        </p:spPr>
        <p:txBody>
          <a:bodyPr>
            <a:normAutofit fontScale="47500" lnSpcReduction="20000"/>
          </a:bodyPr>
          <a:lstStyle/>
          <a:p>
            <a:pPr marL="0" indent="0">
              <a:buNone/>
            </a:pPr>
            <a:r>
              <a:rPr lang="en-GB" sz="3400" b="1" dirty="0"/>
              <a:t>The "Chinese question" came to be at the heart of </a:t>
            </a:r>
            <a:r>
              <a:rPr lang="en-GB" sz="3400" b="1" dirty="0" err="1"/>
              <a:t>Comintern</a:t>
            </a:r>
            <a:r>
              <a:rPr lang="en-GB" sz="3400" b="1" dirty="0"/>
              <a:t> internal struggles between 1921 and 1927 over policy and strategy for the colonial revolution in general.</a:t>
            </a:r>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r>
              <a:rPr lang="en-GB" b="1" dirty="0"/>
              <a:t>"For Marxists, China presented a problem. It had not gone through a bourgeois stage of development, so, in strict orthodoxy, it should not be ready for revolution. But the Bolsheviks could not ignore the potential of such a country.</a:t>
            </a:r>
          </a:p>
          <a:p>
            <a:pPr marL="0" indent="0">
              <a:buNone/>
            </a:pPr>
            <a:r>
              <a:rPr lang="en-GB" b="1" dirty="0"/>
              <a:t>"Moscow sent several emissaries to try to organize a party, helping its cause by announcing the renunciation of Tsarist-era railway and concession rights in China. One of the agents worked with Chen </a:t>
            </a:r>
            <a:r>
              <a:rPr lang="en-GB" b="1" dirty="0" err="1"/>
              <a:t>Duxiu</a:t>
            </a:r>
            <a:r>
              <a:rPr lang="en-GB" b="1" dirty="0"/>
              <a:t> to draft a manifesto... In June 1921, Hans </a:t>
            </a:r>
            <a:r>
              <a:rPr lang="en-GB" b="1" dirty="0" err="1"/>
              <a:t>Sneevliet</a:t>
            </a:r>
            <a:r>
              <a:rPr lang="en-GB" b="1" dirty="0"/>
              <a:t>, an overbearing Dutch agent from the Communist International ... arrived in Shanghai, and arranged a meeting in a deserted girl's school in the French Concession to which thirteen of the fifty-seven declared Communists were invited...</a:t>
            </a:r>
          </a:p>
          <a:p>
            <a:pPr marL="0" indent="0">
              <a:buNone/>
            </a:pPr>
            <a:r>
              <a:rPr lang="en-GB" b="1" dirty="0"/>
              <a:t>"There, they proclaimed the establishment of the Chinese Communist Party." </a:t>
            </a:r>
          </a:p>
          <a:p>
            <a:pPr marL="0" indent="0">
              <a:buNone/>
            </a:pPr>
            <a:r>
              <a:rPr lang="en-GB" dirty="0"/>
              <a:t>(Jonathan </a:t>
            </a:r>
            <a:r>
              <a:rPr lang="en-GB" dirty="0" err="1"/>
              <a:t>Fenby</a:t>
            </a:r>
            <a:r>
              <a:rPr lang="en-GB" dirty="0"/>
              <a:t>, </a:t>
            </a:r>
            <a:r>
              <a:rPr lang="en-GB" i="1" dirty="0"/>
              <a:t>The Penguin History of Modern China</a:t>
            </a:r>
            <a:r>
              <a:rPr lang="en-GB" dirty="0"/>
              <a:t>, Penguin 2008, pages 143-4.)</a:t>
            </a:r>
          </a:p>
          <a:p>
            <a:pPr marL="0" indent="0">
              <a:buNone/>
            </a:pPr>
            <a:endParaRPr lang="en-GB" dirty="0"/>
          </a:p>
        </p:txBody>
      </p:sp>
      <p:pic>
        <p:nvPicPr>
          <p:cNvPr id="7" name="Picture 2" descr="See the source image">
            <a:extLst>
              <a:ext uri="{FF2B5EF4-FFF2-40B4-BE49-F238E27FC236}">
                <a16:creationId xmlns:a16="http://schemas.microsoft.com/office/drawing/2014/main" id="{8B3E62CB-EA1C-4A59-897E-C7BBF9EFB5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650" y="2389862"/>
            <a:ext cx="3529882" cy="185318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See the source image">
            <a:extLst>
              <a:ext uri="{FF2B5EF4-FFF2-40B4-BE49-F238E27FC236}">
                <a16:creationId xmlns:a16="http://schemas.microsoft.com/office/drawing/2014/main" id="{F22E87A8-C0F6-42DD-9C9B-11883E4F92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4703" y="2389862"/>
            <a:ext cx="2082630" cy="185318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descr="See the source image">
            <a:extLst>
              <a:ext uri="{FF2B5EF4-FFF2-40B4-BE49-F238E27FC236}">
                <a16:creationId xmlns:a16="http://schemas.microsoft.com/office/drawing/2014/main" id="{6A288750-7EF5-49F7-BDFA-14C8EA084FE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51240" y="2389862"/>
            <a:ext cx="2425446" cy="1853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0820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FCFF9-44D5-40C5-B970-4FCACAC74739}"/>
              </a:ext>
            </a:extLst>
          </p:cNvPr>
          <p:cNvSpPr>
            <a:spLocks noGrp="1"/>
          </p:cNvSpPr>
          <p:nvPr>
            <p:ph type="title"/>
          </p:nvPr>
        </p:nvSpPr>
        <p:spPr>
          <a:xfrm>
            <a:off x="486696" y="629266"/>
            <a:ext cx="3708114" cy="1622321"/>
          </a:xfrm>
        </p:spPr>
        <p:txBody>
          <a:bodyPr>
            <a:normAutofit/>
          </a:bodyPr>
          <a:lstStyle/>
          <a:p>
            <a:r>
              <a:rPr lang="en-GB" sz="3700" b="1" dirty="0">
                <a:latin typeface="+mn-lt"/>
              </a:rPr>
              <a:t>So, what were the issues, by 1921?</a:t>
            </a:r>
          </a:p>
        </p:txBody>
      </p:sp>
      <p:sp>
        <p:nvSpPr>
          <p:cNvPr id="3" name="Content Placeholder 2">
            <a:extLst>
              <a:ext uri="{FF2B5EF4-FFF2-40B4-BE49-F238E27FC236}">
                <a16:creationId xmlns:a16="http://schemas.microsoft.com/office/drawing/2014/main" id="{DAB0F156-AE32-4658-A84C-4CE81A474831}"/>
              </a:ext>
            </a:extLst>
          </p:cNvPr>
          <p:cNvSpPr>
            <a:spLocks noGrp="1"/>
          </p:cNvSpPr>
          <p:nvPr>
            <p:ph idx="1"/>
          </p:nvPr>
        </p:nvSpPr>
        <p:spPr>
          <a:xfrm>
            <a:off x="486697" y="2438400"/>
            <a:ext cx="3708113" cy="3785419"/>
          </a:xfrm>
        </p:spPr>
        <p:txBody>
          <a:bodyPr>
            <a:normAutofit fontScale="92500" lnSpcReduction="10000"/>
          </a:bodyPr>
          <a:lstStyle/>
          <a:p>
            <a:endParaRPr lang="en-GB" sz="1200" dirty="0"/>
          </a:p>
          <a:p>
            <a:pPr marL="0" indent="0">
              <a:buNone/>
            </a:pPr>
            <a:endParaRPr lang="en-GB" sz="1200" dirty="0"/>
          </a:p>
          <a:p>
            <a:r>
              <a:rPr lang="en-GB" sz="1800" b="1" dirty="0"/>
              <a:t>Famine and shortages in Russia – from War Communism to the NEP (New Economic Policy) 1921-1928</a:t>
            </a:r>
          </a:p>
          <a:p>
            <a:r>
              <a:rPr lang="en-GB" sz="1800" b="1" dirty="0"/>
              <a:t>World strategy: German events 1918-1921 and the importance of world revolution</a:t>
            </a:r>
          </a:p>
          <a:p>
            <a:r>
              <a:rPr lang="en-GB" sz="1800" b="1" dirty="0"/>
              <a:t>What was Trotsky’s </a:t>
            </a:r>
            <a:r>
              <a:rPr lang="en-GB" sz="1800" b="1" i="1" dirty="0"/>
              <a:t>theory of permanent revolution</a:t>
            </a:r>
            <a:r>
              <a:rPr lang="en-GB" sz="1800" b="1" dirty="0"/>
              <a:t>? The relationship between the bourgeois-democratic revolution and the socialist revolution</a:t>
            </a:r>
          </a:p>
          <a:p>
            <a:r>
              <a:rPr lang="en-GB" sz="1800" b="1" dirty="0"/>
              <a:t>Implications for policy (and class orientation) in China</a:t>
            </a:r>
          </a:p>
        </p:txBody>
      </p:sp>
      <p:sp>
        <p:nvSpPr>
          <p:cNvPr id="9" name="Rectangle 8">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9712" y="0"/>
            <a:ext cx="457428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186" y="557784"/>
            <a:ext cx="384765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0" descr="See the source image">
            <a:extLst>
              <a:ext uri="{FF2B5EF4-FFF2-40B4-BE49-F238E27FC236}">
                <a16:creationId xmlns:a16="http://schemas.microsoft.com/office/drawing/2014/main" id="{FB6F5955-8ED2-4CC2-9F85-8FD193FD3CB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83753" y="833418"/>
            <a:ext cx="3346205" cy="5187917"/>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0158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094682-3956-4FF5-8D3F-2456DA8E02F6}"/>
              </a:ext>
            </a:extLst>
          </p:cNvPr>
          <p:cNvSpPr>
            <a:spLocks noGrp="1"/>
          </p:cNvSpPr>
          <p:nvPr>
            <p:ph type="title"/>
          </p:nvPr>
        </p:nvSpPr>
        <p:spPr>
          <a:xfrm>
            <a:off x="515125" y="1153572"/>
            <a:ext cx="2400300" cy="4461163"/>
          </a:xfrm>
        </p:spPr>
        <p:txBody>
          <a:bodyPr>
            <a:normAutofit/>
          </a:bodyPr>
          <a:lstStyle/>
          <a:p>
            <a:r>
              <a:rPr lang="en-GB" sz="3700" b="1">
                <a:solidFill>
                  <a:srgbClr val="FFFFFF"/>
                </a:solidFill>
                <a:latin typeface="+mn-lt"/>
              </a:rPr>
              <a:t>Trotsky, Stalin and their differences on these issues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2EE9116-B95D-4378-90D8-9ED1BAC41792}"/>
              </a:ext>
            </a:extLst>
          </p:cNvPr>
          <p:cNvSpPr>
            <a:spLocks noGrp="1"/>
          </p:cNvSpPr>
          <p:nvPr>
            <p:ph idx="1"/>
          </p:nvPr>
        </p:nvSpPr>
        <p:spPr>
          <a:xfrm>
            <a:off x="3335481" y="591344"/>
            <a:ext cx="5179868" cy="5585619"/>
          </a:xfrm>
        </p:spPr>
        <p:txBody>
          <a:bodyPr anchor="ctr">
            <a:normAutofit/>
          </a:bodyPr>
          <a:lstStyle/>
          <a:p>
            <a:r>
              <a:rPr lang="en-GB" sz="2200" dirty="0"/>
              <a:t>NEP: dangers of capitalist restoration. Concessions, Kulaks and the economic debate about state planning</a:t>
            </a:r>
          </a:p>
          <a:p>
            <a:r>
              <a:rPr lang="en-GB" sz="2200" dirty="0"/>
              <a:t>World revolution – or “Socialism in One Country” – launched in 1924</a:t>
            </a:r>
          </a:p>
          <a:p>
            <a:r>
              <a:rPr lang="en-GB" sz="2200" dirty="0" err="1"/>
              <a:t>Comintern</a:t>
            </a:r>
            <a:r>
              <a:rPr lang="en-GB" sz="2200" dirty="0"/>
              <a:t> Policy: </a:t>
            </a:r>
          </a:p>
          <a:p>
            <a:pPr>
              <a:buFontTx/>
              <a:buChar char="-"/>
            </a:pPr>
            <a:r>
              <a:rPr lang="en-GB" sz="2200" dirty="0"/>
              <a:t>1917-1921 Revolutionary appeals</a:t>
            </a:r>
          </a:p>
          <a:p>
            <a:pPr>
              <a:buFontTx/>
              <a:buChar char="-"/>
            </a:pPr>
            <a:r>
              <a:rPr lang="en-GB" sz="2200" dirty="0"/>
              <a:t>1921-1923 Internal controversy intensifies</a:t>
            </a:r>
          </a:p>
          <a:p>
            <a:pPr>
              <a:buFontTx/>
              <a:buChar char="-"/>
            </a:pPr>
            <a:r>
              <a:rPr lang="en-GB" sz="2200" dirty="0"/>
              <a:t>1923-1927 The Left Opposition to Stalin</a:t>
            </a:r>
          </a:p>
          <a:p>
            <a:pPr>
              <a:buFontTx/>
              <a:buChar char="-"/>
            </a:pPr>
            <a:r>
              <a:rPr lang="en-GB" sz="2200" dirty="0"/>
              <a:t>1928 Victory for Stalin: 180˚ turn and First Five Year Plan, collectivisation of agriculture, war on the kulaks: swing to the left in international policy</a:t>
            </a:r>
          </a:p>
        </p:txBody>
      </p:sp>
    </p:spTree>
    <p:extLst>
      <p:ext uri="{BB962C8B-B14F-4D97-AF65-F5344CB8AC3E}">
        <p14:creationId xmlns:p14="http://schemas.microsoft.com/office/powerpoint/2010/main" val="45645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FDA22-FC36-4CB2-B74D-5A0734ACECC6}"/>
              </a:ext>
            </a:extLst>
          </p:cNvPr>
          <p:cNvSpPr>
            <a:spLocks noGrp="1"/>
          </p:cNvSpPr>
          <p:nvPr>
            <p:ph type="title"/>
          </p:nvPr>
        </p:nvSpPr>
        <p:spPr>
          <a:xfrm>
            <a:off x="486696" y="629266"/>
            <a:ext cx="3708114" cy="1622321"/>
          </a:xfrm>
        </p:spPr>
        <p:txBody>
          <a:bodyPr>
            <a:normAutofit/>
          </a:bodyPr>
          <a:lstStyle/>
          <a:p>
            <a:r>
              <a:rPr lang="en-GB" sz="3700" b="1" dirty="0" err="1">
                <a:latin typeface="+mn-lt"/>
              </a:rPr>
              <a:t>Comintern</a:t>
            </a:r>
            <a:r>
              <a:rPr lang="en-GB" sz="3700" b="1" dirty="0">
                <a:latin typeface="+mn-lt"/>
              </a:rPr>
              <a:t> Policy </a:t>
            </a:r>
            <a:br>
              <a:rPr lang="en-GB" sz="3700" b="1" dirty="0">
                <a:latin typeface="+mn-lt"/>
              </a:rPr>
            </a:br>
            <a:r>
              <a:rPr lang="en-GB" sz="3700" b="1" dirty="0">
                <a:latin typeface="+mn-lt"/>
              </a:rPr>
              <a:t>and China</a:t>
            </a:r>
          </a:p>
        </p:txBody>
      </p:sp>
      <p:sp>
        <p:nvSpPr>
          <p:cNvPr id="3" name="Content Placeholder 2">
            <a:extLst>
              <a:ext uri="{FF2B5EF4-FFF2-40B4-BE49-F238E27FC236}">
                <a16:creationId xmlns:a16="http://schemas.microsoft.com/office/drawing/2014/main" id="{18B6C51D-F628-4FDA-AF08-74FEF3AE89E3}"/>
              </a:ext>
            </a:extLst>
          </p:cNvPr>
          <p:cNvSpPr>
            <a:spLocks noGrp="1"/>
          </p:cNvSpPr>
          <p:nvPr>
            <p:ph idx="1"/>
          </p:nvPr>
        </p:nvSpPr>
        <p:spPr>
          <a:xfrm>
            <a:off x="486697" y="2438400"/>
            <a:ext cx="3708113" cy="3785419"/>
          </a:xfrm>
        </p:spPr>
        <p:txBody>
          <a:bodyPr>
            <a:normAutofit fontScale="92500" lnSpcReduction="20000"/>
          </a:bodyPr>
          <a:lstStyle/>
          <a:p>
            <a:endParaRPr lang="en-GB" sz="1000" dirty="0"/>
          </a:p>
          <a:p>
            <a:pPr marL="0" indent="0">
              <a:buNone/>
            </a:pPr>
            <a:endParaRPr lang="en-GB" sz="1000" dirty="0"/>
          </a:p>
          <a:p>
            <a:r>
              <a:rPr lang="en-GB" sz="1800" b="1" dirty="0"/>
              <a:t>Attitude to KMT (</a:t>
            </a:r>
            <a:r>
              <a:rPr lang="en-GB" sz="1800" b="1" dirty="0" err="1"/>
              <a:t>Guomindang</a:t>
            </a:r>
            <a:r>
              <a:rPr lang="en-GB" sz="1800" b="1" dirty="0"/>
              <a:t>) and “democratic forces”</a:t>
            </a:r>
          </a:p>
          <a:p>
            <a:r>
              <a:rPr lang="en-GB" sz="1800" b="1" dirty="0"/>
              <a:t>Left Opposition argued for an “independent proletarian line” and primacy of the working class in the Chinese revolution</a:t>
            </a:r>
          </a:p>
          <a:p>
            <a:r>
              <a:rPr lang="en-GB" sz="1800" b="1" dirty="0"/>
              <a:t>Stalin and Bukharin argued for CCP members to join the KMT (in 1924), supporting the “democratic revolutionary forces”.</a:t>
            </a:r>
          </a:p>
          <a:p>
            <a:r>
              <a:rPr lang="en-GB" sz="1800" b="1" dirty="0"/>
              <a:t>12 April 1927: Shanghai Massacre. Defeat and isolation of CCP forces. Retreat to the countryside. Loss of Russian prestige. A distinct Maoist line emerges.</a:t>
            </a:r>
          </a:p>
        </p:txBody>
      </p:sp>
      <p:sp>
        <p:nvSpPr>
          <p:cNvPr id="71" name="Rectangle 70">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9712" y="0"/>
            <a:ext cx="457428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186" y="557784"/>
            <a:ext cx="384765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stalin v trotsky issues">
            <a:extLst>
              <a:ext uri="{FF2B5EF4-FFF2-40B4-BE49-F238E27FC236}">
                <a16:creationId xmlns:a16="http://schemas.microsoft.com/office/drawing/2014/main" id="{2657C958-6139-4DF5-9213-EC3B5947A51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19779" y="833418"/>
            <a:ext cx="3274152" cy="5187917"/>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02326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C9488-3452-445A-9AD0-EE22C0F63118}"/>
              </a:ext>
            </a:extLst>
          </p:cNvPr>
          <p:cNvSpPr>
            <a:spLocks noGrp="1"/>
          </p:cNvSpPr>
          <p:nvPr>
            <p:ph type="title"/>
          </p:nvPr>
        </p:nvSpPr>
        <p:spPr>
          <a:xfrm>
            <a:off x="628650" y="376700"/>
            <a:ext cx="7886700" cy="1306443"/>
          </a:xfrm>
        </p:spPr>
        <p:txBody>
          <a:bodyPr>
            <a:normAutofit/>
          </a:bodyPr>
          <a:lstStyle/>
          <a:p>
            <a:r>
              <a:rPr lang="en-GB" sz="3500" b="1">
                <a:latin typeface="+mn-lt"/>
              </a:rPr>
              <a:t>What happened to Chen Duxiu and Li Dazhao?</a:t>
            </a:r>
          </a:p>
        </p:txBody>
      </p:sp>
      <p:sp>
        <p:nvSpPr>
          <p:cNvPr id="3" name="Content Placeholder 2">
            <a:extLst>
              <a:ext uri="{FF2B5EF4-FFF2-40B4-BE49-F238E27FC236}">
                <a16:creationId xmlns:a16="http://schemas.microsoft.com/office/drawing/2014/main" id="{90E6E358-DCF0-49D0-B5B2-402FE244A1F8}"/>
              </a:ext>
            </a:extLst>
          </p:cNvPr>
          <p:cNvSpPr>
            <a:spLocks noGrp="1"/>
          </p:cNvSpPr>
          <p:nvPr>
            <p:ph idx="1"/>
          </p:nvPr>
        </p:nvSpPr>
        <p:spPr>
          <a:xfrm>
            <a:off x="628650" y="1825625"/>
            <a:ext cx="3114580" cy="4303464"/>
          </a:xfrm>
        </p:spPr>
        <p:txBody>
          <a:bodyPr>
            <a:normAutofit/>
          </a:bodyPr>
          <a:lstStyle/>
          <a:p>
            <a:pPr marL="0" indent="0">
              <a:buNone/>
            </a:pPr>
            <a:endParaRPr lang="en-GB" sz="1300" b="1" dirty="0"/>
          </a:p>
          <a:p>
            <a:pPr marL="0" indent="0">
              <a:buNone/>
            </a:pPr>
            <a:r>
              <a:rPr lang="en-GB" sz="1600" b="1" dirty="0"/>
              <a:t>Chen </a:t>
            </a:r>
            <a:r>
              <a:rPr lang="en-GB" sz="1600" b="1" dirty="0" err="1"/>
              <a:t>Duxiu</a:t>
            </a:r>
            <a:r>
              <a:rPr lang="en-GB" sz="1600" b="1" dirty="0"/>
              <a:t> (1879 – May 27, 1942) was a Chinese </a:t>
            </a:r>
            <a:r>
              <a:rPr lang="en-GB" sz="1600" b="1" dirty="0" err="1"/>
              <a:t>socialist,educator</a:t>
            </a:r>
            <a:r>
              <a:rPr lang="en-GB" sz="1600" b="1" dirty="0"/>
              <a:t>, philosopher and author, who co-founded the Chinese Communist Party (with Li </a:t>
            </a:r>
            <a:r>
              <a:rPr lang="en-GB" sz="1600" b="1" dirty="0" err="1"/>
              <a:t>Dazhao</a:t>
            </a:r>
            <a:r>
              <a:rPr lang="en-GB" sz="1600" b="1" dirty="0"/>
              <a:t>) in 1921, serving from 1921 to 1927 as its first General Secretary… Chen was a leading figure in both the </a:t>
            </a:r>
            <a:r>
              <a:rPr lang="en-GB" sz="1600" b="1" dirty="0" err="1"/>
              <a:t>Xinhai</a:t>
            </a:r>
            <a:r>
              <a:rPr lang="en-GB" sz="1600" b="1" dirty="0"/>
              <a:t> Revolution that overthrew the Qing dynasty and the May 4th Movement. Expelled from the Communist Party in 1929, he was for a time the leader of China's small Trotskyist movement.</a:t>
            </a:r>
          </a:p>
          <a:p>
            <a:pPr marL="0" indent="0">
              <a:buNone/>
            </a:pPr>
            <a:r>
              <a:rPr lang="en-GB" sz="1300" dirty="0"/>
              <a:t>Source: Wikipedia: Chen </a:t>
            </a:r>
            <a:r>
              <a:rPr lang="en-GB" sz="1300" dirty="0" err="1"/>
              <a:t>Duxiu</a:t>
            </a:r>
            <a:endParaRPr lang="en-GB" sz="1300" dirty="0"/>
          </a:p>
          <a:p>
            <a:pPr marL="0" indent="0">
              <a:buNone/>
            </a:pPr>
            <a:endParaRPr lang="en-GB" sz="1300" dirty="0"/>
          </a:p>
        </p:txBody>
      </p:sp>
      <p:pic>
        <p:nvPicPr>
          <p:cNvPr id="2050" name="Picture 2">
            <a:extLst>
              <a:ext uri="{FF2B5EF4-FFF2-40B4-BE49-F238E27FC236}">
                <a16:creationId xmlns:a16="http://schemas.microsoft.com/office/drawing/2014/main" id="{F6548088-FE4B-4972-8468-8751BC00579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716" r="1" b="27467"/>
          <a:stretch/>
        </p:blipFill>
        <p:spPr bwMode="auto">
          <a:xfrm>
            <a:off x="3887625" y="1904282"/>
            <a:ext cx="4627724" cy="4224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45973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4"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1657384-C81A-4693-99C2-686A3F169888}"/>
              </a:ext>
            </a:extLst>
          </p:cNvPr>
          <p:cNvSpPr>
            <a:spLocks noGrp="1"/>
          </p:cNvSpPr>
          <p:nvPr>
            <p:ph type="title"/>
          </p:nvPr>
        </p:nvSpPr>
        <p:spPr>
          <a:xfrm>
            <a:off x="480060" y="1243013"/>
            <a:ext cx="2891790" cy="4371974"/>
          </a:xfrm>
        </p:spPr>
        <p:txBody>
          <a:bodyPr>
            <a:normAutofit/>
          </a:bodyPr>
          <a:lstStyle/>
          <a:p>
            <a:r>
              <a:rPr lang="en-GB" sz="1900" b="1" dirty="0">
                <a:solidFill>
                  <a:schemeClr val="tx2"/>
                </a:solidFill>
                <a:latin typeface="+mn-lt"/>
              </a:rPr>
              <a:t>Chen </a:t>
            </a:r>
            <a:r>
              <a:rPr lang="en-GB" sz="1900" b="1" dirty="0" err="1">
                <a:solidFill>
                  <a:schemeClr val="tx2"/>
                </a:solidFill>
                <a:latin typeface="+mn-lt"/>
              </a:rPr>
              <a:t>Duxiu</a:t>
            </a:r>
            <a:r>
              <a:rPr lang="en-GB" sz="1900" b="1" dirty="0">
                <a:solidFill>
                  <a:schemeClr val="tx2"/>
                </a:solidFill>
                <a:latin typeface="+mn-lt"/>
              </a:rPr>
              <a:t> 1879-1942 </a:t>
            </a:r>
            <a:r>
              <a:rPr lang="en-GB" sz="1200" b="1" dirty="0">
                <a:solidFill>
                  <a:schemeClr val="tx2"/>
                </a:solidFill>
                <a:latin typeface="+mn-lt"/>
              </a:rPr>
              <a:t>Synopsis of Chapter 7: </a:t>
            </a:r>
            <a:br>
              <a:rPr lang="en-GB" sz="1200" b="1" dirty="0">
                <a:solidFill>
                  <a:schemeClr val="tx2"/>
                </a:solidFill>
                <a:latin typeface="+mn-lt"/>
              </a:rPr>
            </a:br>
            <a:r>
              <a:rPr lang="en-GB" sz="1900" b="1" i="1" dirty="0">
                <a:solidFill>
                  <a:schemeClr val="tx2"/>
                </a:solidFill>
                <a:latin typeface="+mn-lt"/>
              </a:rPr>
              <a:t>Wealth and Power</a:t>
            </a:r>
            <a:br>
              <a:rPr lang="en-GB" sz="1900" b="1" i="1" dirty="0">
                <a:solidFill>
                  <a:schemeClr val="tx2"/>
                </a:solidFill>
                <a:latin typeface="+mn-lt"/>
              </a:rPr>
            </a:br>
            <a:br>
              <a:rPr lang="en-GB" sz="1900" b="1" i="1" dirty="0">
                <a:solidFill>
                  <a:schemeClr val="tx2"/>
                </a:solidFill>
                <a:latin typeface="+mn-lt"/>
              </a:rPr>
            </a:br>
            <a:r>
              <a:rPr lang="en-GB" sz="1900" b="1" dirty="0">
                <a:solidFill>
                  <a:schemeClr val="tx2"/>
                </a:solidFill>
                <a:latin typeface="+mn-lt"/>
              </a:rPr>
              <a:t>Despite founding the Chinese Communist Party, Chen </a:t>
            </a:r>
            <a:r>
              <a:rPr lang="en-GB" sz="1900" b="1" dirty="0" err="1">
                <a:solidFill>
                  <a:schemeClr val="tx2"/>
                </a:solidFill>
                <a:latin typeface="+mn-lt"/>
              </a:rPr>
              <a:t>Duxiu</a:t>
            </a:r>
            <a:r>
              <a:rPr lang="en-GB" sz="1900" b="1" dirty="0">
                <a:solidFill>
                  <a:schemeClr val="tx2"/>
                </a:solidFill>
                <a:latin typeface="+mn-lt"/>
              </a:rPr>
              <a:t> receives less attention than his successor, Mao Zedong. A towering influence during the May Fourth Movement, Chen was frozen out of the CCP by Stalinist elements, dying in obscurity in 1942.</a:t>
            </a:r>
            <a:br>
              <a:rPr lang="en-GB" sz="1900" b="1" dirty="0">
                <a:solidFill>
                  <a:schemeClr val="tx2"/>
                </a:solidFill>
                <a:latin typeface="+mn-lt"/>
              </a:rPr>
            </a:br>
            <a:endParaRPr lang="en-GB" sz="1900" b="1" dirty="0">
              <a:solidFill>
                <a:schemeClr val="tx2"/>
              </a:solidFill>
              <a:latin typeface="+mn-lt"/>
            </a:endParaRPr>
          </a:p>
        </p:txBody>
      </p:sp>
      <p:sp>
        <p:nvSpPr>
          <p:cNvPr id="3" name="Content Placeholder 2">
            <a:extLst>
              <a:ext uri="{FF2B5EF4-FFF2-40B4-BE49-F238E27FC236}">
                <a16:creationId xmlns:a16="http://schemas.microsoft.com/office/drawing/2014/main" id="{98EEB969-E111-4AAE-89AA-A9A6946EC7E2}"/>
              </a:ext>
            </a:extLst>
          </p:cNvPr>
          <p:cNvSpPr>
            <a:spLocks noGrp="1"/>
          </p:cNvSpPr>
          <p:nvPr>
            <p:ph idx="1"/>
          </p:nvPr>
        </p:nvSpPr>
        <p:spPr>
          <a:xfrm>
            <a:off x="4196862" y="508837"/>
            <a:ext cx="4467078" cy="5954485"/>
          </a:xfrm>
        </p:spPr>
        <p:txBody>
          <a:bodyPr anchor="ctr">
            <a:normAutofit fontScale="92500" lnSpcReduction="20000"/>
          </a:bodyPr>
          <a:lstStyle/>
          <a:p>
            <a:pPr marL="0" indent="0" fontAlgn="base">
              <a:buNone/>
            </a:pPr>
            <a:endParaRPr lang="en-GB" sz="900" b="1" dirty="0">
              <a:solidFill>
                <a:schemeClr val="tx2"/>
              </a:solidFill>
            </a:endParaRPr>
          </a:p>
          <a:p>
            <a:pPr marL="0" indent="0" fontAlgn="base">
              <a:buNone/>
            </a:pPr>
            <a:r>
              <a:rPr lang="en-GB" sz="1200" b="1" dirty="0">
                <a:solidFill>
                  <a:schemeClr val="tx2"/>
                </a:solidFill>
              </a:rPr>
              <a:t>1921  Enter Communism</a:t>
            </a:r>
          </a:p>
          <a:p>
            <a:pPr marL="0" indent="0" fontAlgn="base">
              <a:buNone/>
            </a:pPr>
            <a:r>
              <a:rPr lang="en-GB" sz="1200" dirty="0">
                <a:solidFill>
                  <a:schemeClr val="tx2"/>
                </a:solidFill>
              </a:rPr>
              <a:t>For Chen…the May Fourth Movement called the merits of the Western model into question. Disillusioned by the actions of the Allies at the </a:t>
            </a:r>
            <a:r>
              <a:rPr lang="en-GB" sz="1200" u="sng" dirty="0">
                <a:solidFill>
                  <a:schemeClr val="tx2"/>
                </a:solidFill>
                <a:hlinkClick r:id="rId2" tooltip="Liang’s Disappointing Trip to Europe"/>
              </a:rPr>
              <a:t>Paris Peace Conference</a:t>
            </a:r>
            <a:r>
              <a:rPr lang="en-GB" sz="1200" dirty="0">
                <a:solidFill>
                  <a:schemeClr val="tx2"/>
                </a:solidFill>
              </a:rPr>
              <a:t>, Chen began to look to other models. The Soviets quickly </a:t>
            </a:r>
            <a:r>
              <a:rPr lang="en-GB" sz="1200" u="sng" dirty="0">
                <a:solidFill>
                  <a:schemeClr val="tx2"/>
                </a:solidFill>
                <a:hlinkClick r:id="rId3" tooltip="Sun Yat-sen and the Soviets"/>
              </a:rPr>
              <a:t>provided an alternative</a:t>
            </a:r>
            <a:r>
              <a:rPr lang="en-GB" sz="1200" dirty="0">
                <a:solidFill>
                  <a:schemeClr val="tx2"/>
                </a:solidFill>
              </a:rPr>
              <a:t>, sending Lev </a:t>
            </a:r>
            <a:r>
              <a:rPr lang="en-GB" sz="1200" dirty="0" err="1">
                <a:solidFill>
                  <a:schemeClr val="tx2"/>
                </a:solidFill>
              </a:rPr>
              <a:t>Karakhan</a:t>
            </a:r>
            <a:r>
              <a:rPr lang="en-GB" sz="1200" dirty="0">
                <a:solidFill>
                  <a:schemeClr val="tx2"/>
                </a:solidFill>
              </a:rPr>
              <a:t> to Beijing and voluntarily returning their territorial concessions. By April of 1920, Chen was organizing the first communist cells in Shanghai.</a:t>
            </a:r>
          </a:p>
          <a:p>
            <a:pPr marL="0" indent="0" fontAlgn="base">
              <a:buNone/>
            </a:pPr>
            <a:r>
              <a:rPr lang="en-GB" sz="1200" dirty="0">
                <a:solidFill>
                  <a:schemeClr val="tx2"/>
                </a:solidFill>
              </a:rPr>
              <a:t>Chen had come around to Sun’s way of thinking: the Chinese people needed the strong leadership of professional revolutionaries to train a new generation of leaders. Not only was Communism “modern” and “scientific,” it provided a world view that allowed Chen and his colleagues to blame the West for China’s current struggles.</a:t>
            </a:r>
          </a:p>
          <a:p>
            <a:pPr marL="0" indent="0" fontAlgn="base">
              <a:buNone/>
            </a:pPr>
            <a:r>
              <a:rPr lang="en-GB" sz="1200" dirty="0">
                <a:solidFill>
                  <a:schemeClr val="tx2"/>
                </a:solidFill>
              </a:rPr>
              <a:t>In July 1921, the Chinese Communist Party was officially born in Shanghai, with a young </a:t>
            </a:r>
            <a:r>
              <a:rPr lang="en-GB" sz="1200" u="sng" dirty="0">
                <a:solidFill>
                  <a:schemeClr val="tx2"/>
                </a:solidFill>
                <a:hlinkClick r:id="rId4" tooltip="Founding the CCP"/>
              </a:rPr>
              <a:t>Mao Zedong in attendance</a:t>
            </a:r>
            <a:r>
              <a:rPr lang="en-GB" sz="1200" dirty="0">
                <a:solidFill>
                  <a:schemeClr val="tx2"/>
                </a:solidFill>
              </a:rPr>
              <a:t>.</a:t>
            </a:r>
          </a:p>
          <a:p>
            <a:pPr marL="0" indent="0" fontAlgn="base">
              <a:buNone/>
            </a:pPr>
            <a:r>
              <a:rPr lang="en-GB" sz="1200" b="1" dirty="0">
                <a:solidFill>
                  <a:schemeClr val="tx2"/>
                </a:solidFill>
              </a:rPr>
              <a:t>1929-1937  A “Trotskyite”</a:t>
            </a:r>
          </a:p>
          <a:p>
            <a:pPr marL="0" indent="0" fontAlgn="base">
              <a:buNone/>
            </a:pPr>
            <a:r>
              <a:rPr lang="en-GB" sz="1200" dirty="0">
                <a:solidFill>
                  <a:schemeClr val="tx2"/>
                </a:solidFill>
              </a:rPr>
              <a:t>Chen’s tenure at the top of China’s Communist Party was short. He became uncomfortable with Stalin’s rigid leadership and was soon entertaining “revisionist” thoughts. He was blamed for the failure of the Party to spark revolution in China’s cities and was finally expelled from the party in 1929. As war raged across China, Chen lived in hiding, and saw two of his sons killed fighting against Chiang Kai-shek’s Nationalists. In 1932 he was arrested and charged with being a “</a:t>
            </a:r>
            <a:r>
              <a:rPr lang="en-GB" sz="1200" u="sng" dirty="0">
                <a:solidFill>
                  <a:schemeClr val="tx2"/>
                </a:solidFill>
                <a:hlinkClick r:id="rId5" tooltip="Trotskyism Wikipedia"/>
              </a:rPr>
              <a:t>Trotskyite</a:t>
            </a:r>
            <a:r>
              <a:rPr lang="en-GB" sz="1200" dirty="0">
                <a:solidFill>
                  <a:schemeClr val="tx2"/>
                </a:solidFill>
              </a:rPr>
              <a:t>” and sentenced to 13 years in prison.</a:t>
            </a:r>
          </a:p>
          <a:p>
            <a:pPr marL="0" indent="0" fontAlgn="base">
              <a:buNone/>
            </a:pPr>
            <a:r>
              <a:rPr lang="en-GB" sz="1200" b="1" dirty="0">
                <a:solidFill>
                  <a:schemeClr val="tx2"/>
                </a:solidFill>
              </a:rPr>
              <a:t>1937-1942  Retirement to Obscurity</a:t>
            </a:r>
          </a:p>
          <a:p>
            <a:pPr marL="0" indent="0" fontAlgn="base">
              <a:buNone/>
            </a:pPr>
            <a:r>
              <a:rPr lang="en-GB" sz="1200" dirty="0">
                <a:solidFill>
                  <a:schemeClr val="tx2"/>
                </a:solidFill>
              </a:rPr>
              <a:t>Released early on account of poor health, Chen retreated to an isolated village in the mountains of Sichuan, where he lived in obscurity.</a:t>
            </a:r>
          </a:p>
          <a:p>
            <a:pPr marL="0" indent="0" fontAlgn="base">
              <a:buNone/>
            </a:pPr>
            <a:r>
              <a:rPr lang="en-GB" sz="1200" dirty="0">
                <a:solidFill>
                  <a:schemeClr val="tx2"/>
                </a:solidFill>
              </a:rPr>
              <a:t>On his own, Chen’s faith in democracy </a:t>
            </a:r>
            <a:r>
              <a:rPr lang="en-GB" sz="1200" dirty="0" err="1">
                <a:solidFill>
                  <a:schemeClr val="tx2"/>
                </a:solidFill>
              </a:rPr>
              <a:t>reemerged</a:t>
            </a:r>
            <a:r>
              <a:rPr lang="en-GB" sz="1200" dirty="0">
                <a:solidFill>
                  <a:schemeClr val="tx2"/>
                </a:solidFill>
              </a:rPr>
              <a:t> as he watched Stalin’s tyrannical nature emerge. Chen also found solace in his classical education, turning to classical poetry and philology. His legacy is complex: he stirred up China’s youth, helped instigate one of China’s most important modern protests, and founded China’s ruling political party. But as a politician he lived with regret, doubting his choices and fearing China would face a long road before becoming rich and strong again.</a:t>
            </a:r>
            <a:endParaRPr lang="en-GB" sz="1200" u="sng" dirty="0">
              <a:solidFill>
                <a:schemeClr val="tx2"/>
              </a:solidFill>
              <a:hlinkClick r:id="rId6"/>
            </a:endParaRPr>
          </a:p>
          <a:p>
            <a:pPr marL="0" indent="0">
              <a:buNone/>
            </a:pPr>
            <a:r>
              <a:rPr lang="en-GB" sz="1000" u="sng" dirty="0">
                <a:solidFill>
                  <a:schemeClr val="tx2"/>
                </a:solidFill>
                <a:hlinkClick r:id="rId6"/>
              </a:rPr>
              <a:t>http://sites.asiasociety.org/chinawealthpower/chapters/chen-duxiu/#</a:t>
            </a:r>
            <a:r>
              <a:rPr lang="en-GB" sz="1000" u="sng" dirty="0">
                <a:solidFill>
                  <a:schemeClr val="tx2"/>
                </a:solidFill>
              </a:rPr>
              <a:t>  (</a:t>
            </a:r>
            <a:r>
              <a:rPr lang="en-GB" sz="1000" dirty="0">
                <a:solidFill>
                  <a:schemeClr val="tx2"/>
                </a:solidFill>
              </a:rPr>
              <a:t>Website associated with: Schell, O. and </a:t>
            </a:r>
            <a:r>
              <a:rPr lang="en-GB" sz="1000" dirty="0" err="1">
                <a:solidFill>
                  <a:schemeClr val="tx2"/>
                </a:solidFill>
              </a:rPr>
              <a:t>Delury</a:t>
            </a:r>
            <a:r>
              <a:rPr lang="en-GB" sz="1000" dirty="0">
                <a:solidFill>
                  <a:schemeClr val="tx2"/>
                </a:solidFill>
              </a:rPr>
              <a:t>, J. 2013 </a:t>
            </a:r>
            <a:r>
              <a:rPr lang="en-GB" sz="1000" i="1" dirty="0">
                <a:solidFill>
                  <a:schemeClr val="tx2"/>
                </a:solidFill>
              </a:rPr>
              <a:t>Wealth and Power: China’s Long March to the 21</a:t>
            </a:r>
            <a:r>
              <a:rPr lang="en-GB" sz="1000" i="1" baseline="30000" dirty="0">
                <a:solidFill>
                  <a:schemeClr val="tx2"/>
                </a:solidFill>
              </a:rPr>
              <a:t>st</a:t>
            </a:r>
            <a:r>
              <a:rPr lang="en-GB" sz="1000" i="1" dirty="0">
                <a:solidFill>
                  <a:schemeClr val="tx2"/>
                </a:solidFill>
              </a:rPr>
              <a:t> Century</a:t>
            </a:r>
            <a:r>
              <a:rPr lang="en-GB" sz="1000" dirty="0">
                <a:solidFill>
                  <a:schemeClr val="tx2"/>
                </a:solidFill>
              </a:rPr>
              <a:t>. London: Penguin Random House)</a:t>
            </a:r>
          </a:p>
          <a:p>
            <a:pPr marL="0" indent="0">
              <a:buNone/>
            </a:pPr>
            <a:endParaRPr lang="en-GB" sz="600" dirty="0">
              <a:solidFill>
                <a:schemeClr val="tx2"/>
              </a:solidFill>
            </a:endParaRPr>
          </a:p>
        </p:txBody>
      </p:sp>
    </p:spTree>
    <p:extLst>
      <p:ext uri="{BB962C8B-B14F-4D97-AF65-F5344CB8AC3E}">
        <p14:creationId xmlns:p14="http://schemas.microsoft.com/office/powerpoint/2010/main" val="4053423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1169F-1FF8-4C23-AA25-BC268D0680CF}"/>
              </a:ext>
            </a:extLst>
          </p:cNvPr>
          <p:cNvSpPr>
            <a:spLocks noGrp="1"/>
          </p:cNvSpPr>
          <p:nvPr>
            <p:ph type="title"/>
          </p:nvPr>
        </p:nvSpPr>
        <p:spPr>
          <a:xfrm>
            <a:off x="628650" y="365125"/>
            <a:ext cx="7886700" cy="1306443"/>
          </a:xfrm>
        </p:spPr>
        <p:txBody>
          <a:bodyPr>
            <a:normAutofit/>
          </a:bodyPr>
          <a:lstStyle/>
          <a:p>
            <a:r>
              <a:rPr lang="en-GB" sz="4000" b="1" dirty="0">
                <a:latin typeface="+mn-lt"/>
              </a:rPr>
              <a:t>Li </a:t>
            </a:r>
            <a:r>
              <a:rPr lang="en-GB" sz="4000" b="1" dirty="0" err="1">
                <a:latin typeface="+mn-lt"/>
              </a:rPr>
              <a:t>Dazhao</a:t>
            </a:r>
            <a:r>
              <a:rPr lang="en-GB" sz="4000" b="1" dirty="0">
                <a:latin typeface="+mn-lt"/>
              </a:rPr>
              <a:t>       </a:t>
            </a:r>
          </a:p>
        </p:txBody>
      </p:sp>
      <p:sp>
        <p:nvSpPr>
          <p:cNvPr id="3" name="Content Placeholder 2">
            <a:extLst>
              <a:ext uri="{FF2B5EF4-FFF2-40B4-BE49-F238E27FC236}">
                <a16:creationId xmlns:a16="http://schemas.microsoft.com/office/drawing/2014/main" id="{02C25FE1-1D37-48D0-836B-7B2747CAED9E}"/>
              </a:ext>
            </a:extLst>
          </p:cNvPr>
          <p:cNvSpPr>
            <a:spLocks noGrp="1"/>
          </p:cNvSpPr>
          <p:nvPr>
            <p:ph idx="1"/>
          </p:nvPr>
        </p:nvSpPr>
        <p:spPr>
          <a:xfrm>
            <a:off x="628650" y="1825625"/>
            <a:ext cx="5036058" cy="4303465"/>
          </a:xfrm>
        </p:spPr>
        <p:txBody>
          <a:bodyPr>
            <a:normAutofit fontScale="92500" lnSpcReduction="10000"/>
          </a:bodyPr>
          <a:lstStyle/>
          <a:p>
            <a:pPr marL="0" indent="0">
              <a:buNone/>
            </a:pPr>
            <a:endParaRPr lang="en-GB" sz="1100" dirty="0"/>
          </a:p>
          <a:p>
            <a:pPr marL="0" indent="0">
              <a:buNone/>
            </a:pPr>
            <a:endParaRPr lang="en-GB" sz="1100" dirty="0"/>
          </a:p>
          <a:p>
            <a:pPr marL="0" indent="0">
              <a:buNone/>
            </a:pPr>
            <a:r>
              <a:rPr lang="en-GB" sz="1600" b="1" dirty="0"/>
              <a:t>[Li] helped organize anti-government demonstrations, in particular on March 18, 1926 in which government guards fired into the crowd, killing forty-seven people and wounding more than 200… Li was [then] put on the </a:t>
            </a:r>
            <a:r>
              <a:rPr lang="en-GB" sz="1600" b="1" dirty="0" err="1"/>
              <a:t>Beiyang</a:t>
            </a:r>
            <a:r>
              <a:rPr lang="en-GB" sz="1600" b="1" dirty="0"/>
              <a:t> [Republican] government's list of the most wanted. He took refuge in the Soviet Embassy in Beijing yet continued to lead political </a:t>
            </a:r>
            <a:r>
              <a:rPr lang="en-GB" sz="1600" b="1" dirty="0" err="1"/>
              <a:t>maneuvers</a:t>
            </a:r>
            <a:r>
              <a:rPr lang="en-GB" sz="1600" b="1" dirty="0"/>
              <a:t> in North China to topple the warlord government. </a:t>
            </a:r>
          </a:p>
          <a:p>
            <a:pPr marL="0" indent="0">
              <a:buNone/>
            </a:pPr>
            <a:r>
              <a:rPr lang="en-GB" sz="1600" b="1" dirty="0"/>
              <a:t>When the United Front collapsed in 1927, Zhang </a:t>
            </a:r>
            <a:r>
              <a:rPr lang="en-GB" sz="1600" b="1" dirty="0" err="1"/>
              <a:t>Zuoling</a:t>
            </a:r>
            <a:r>
              <a:rPr lang="en-GB" sz="1600" b="1" dirty="0"/>
              <a:t> of the </a:t>
            </a:r>
            <a:r>
              <a:rPr lang="en-GB" sz="1600" b="1" dirty="0" err="1"/>
              <a:t>Fengtian</a:t>
            </a:r>
            <a:r>
              <a:rPr lang="en-GB" sz="1600" b="1" dirty="0"/>
              <a:t> clique [</a:t>
            </a:r>
            <a:r>
              <a:rPr lang="en-GB" sz="1600" b="1" dirty="0" err="1"/>
              <a:t>warlordist</a:t>
            </a:r>
            <a:r>
              <a:rPr lang="en-GB" sz="1600" b="1" dirty="0"/>
              <a:t>, Japanese-supported faction of the Republican </a:t>
            </a:r>
            <a:r>
              <a:rPr lang="en-GB" sz="1600" b="1" dirty="0" err="1"/>
              <a:t>Giovernment</a:t>
            </a:r>
            <a:r>
              <a:rPr lang="en-GB" sz="1600" b="1" dirty="0"/>
              <a:t>] ordered a raid on the Embassy, violating diplomatic immunity. Li, his wife and daughter were jailed, but his wife and daughter were released. Zhang ordered Li and nineteen other individuals, both Nationalists and Communists, to be executed by strangulation on April 28, 1927.</a:t>
            </a:r>
          </a:p>
          <a:p>
            <a:pPr marL="0" indent="0">
              <a:buNone/>
            </a:pPr>
            <a:r>
              <a:rPr lang="en-GB" sz="1500" dirty="0"/>
              <a:t>Source: </a:t>
            </a:r>
            <a:r>
              <a:rPr lang="en-GB" sz="1500" i="1" dirty="0"/>
              <a:t>Wikipedia</a:t>
            </a:r>
            <a:r>
              <a:rPr lang="en-GB" sz="1500" dirty="0"/>
              <a:t>: </a:t>
            </a:r>
            <a:r>
              <a:rPr lang="en-GB" sz="1500" b="1" dirty="0"/>
              <a:t>Li </a:t>
            </a:r>
            <a:r>
              <a:rPr lang="en-GB" sz="1500" b="1" dirty="0" err="1"/>
              <a:t>Dazhao</a:t>
            </a:r>
            <a:endParaRPr lang="en-GB" sz="1500" b="1" dirty="0"/>
          </a:p>
        </p:txBody>
      </p:sp>
      <p:pic>
        <p:nvPicPr>
          <p:cNvPr id="3074" name="Picture 2">
            <a:extLst>
              <a:ext uri="{FF2B5EF4-FFF2-40B4-BE49-F238E27FC236}">
                <a16:creationId xmlns:a16="http://schemas.microsoft.com/office/drawing/2014/main" id="{8A30614D-0BE4-4E1C-8823-19AD7227545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3189"/>
          <a:stretch/>
        </p:blipFill>
        <p:spPr bwMode="auto">
          <a:xfrm>
            <a:off x="5991969" y="1904282"/>
            <a:ext cx="2567320" cy="4224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3438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See the source image">
            <a:extLst>
              <a:ext uri="{FF2B5EF4-FFF2-40B4-BE49-F238E27FC236}">
                <a16:creationId xmlns:a16="http://schemas.microsoft.com/office/drawing/2014/main" id="{078B692C-FABD-4936-8663-C0ABBC3F884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774" r="-2" b="5899"/>
          <a:stretch/>
        </p:blipFill>
        <p:spPr bwMode="auto">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See the source image">
            <a:extLst>
              <a:ext uri="{FF2B5EF4-FFF2-40B4-BE49-F238E27FC236}">
                <a16:creationId xmlns:a16="http://schemas.microsoft.com/office/drawing/2014/main" id="{C1ADA439-FE04-492D-8C32-94C47522F17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245" r="673"/>
          <a:stretch/>
        </p:blipFill>
        <p:spPr bwMode="auto">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5" name="Freeform: Shape 7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7" name="Freeform: Shape 7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499"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1A8ED3E2-406C-4E42-B2A6-A682FCF77201}"/>
              </a:ext>
            </a:extLst>
          </p:cNvPr>
          <p:cNvSpPr>
            <a:spLocks noGrp="1"/>
          </p:cNvSpPr>
          <p:nvPr>
            <p:ph type="title"/>
          </p:nvPr>
        </p:nvSpPr>
        <p:spPr>
          <a:xfrm>
            <a:off x="336042" y="859536"/>
            <a:ext cx="3624601" cy="1243584"/>
          </a:xfrm>
        </p:spPr>
        <p:txBody>
          <a:bodyPr>
            <a:normAutofit/>
          </a:bodyPr>
          <a:lstStyle/>
          <a:p>
            <a:r>
              <a:rPr lang="en-GB" sz="3000" b="1">
                <a:latin typeface="+mn-lt"/>
              </a:rPr>
              <a:t>The Long March and the war against Japan</a:t>
            </a:r>
          </a:p>
        </p:txBody>
      </p:sp>
      <p:sp>
        <p:nvSpPr>
          <p:cNvPr id="79" name="Rectangle 7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81" name="Rectangle 8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7AB6641-B563-49D1-9CD2-385D288D3C25}"/>
              </a:ext>
            </a:extLst>
          </p:cNvPr>
          <p:cNvSpPr>
            <a:spLocks noGrp="1"/>
          </p:cNvSpPr>
          <p:nvPr>
            <p:ph idx="1"/>
          </p:nvPr>
        </p:nvSpPr>
        <p:spPr>
          <a:xfrm>
            <a:off x="336042" y="2512611"/>
            <a:ext cx="3624602" cy="3664351"/>
          </a:xfrm>
        </p:spPr>
        <p:txBody>
          <a:bodyPr>
            <a:normAutofit/>
          </a:bodyPr>
          <a:lstStyle/>
          <a:p>
            <a:r>
              <a:rPr lang="en-GB" sz="2400" b="1" dirty="0"/>
              <a:t>Long March(es) 1934-1935</a:t>
            </a:r>
          </a:p>
          <a:p>
            <a:r>
              <a:rPr lang="en-GB" sz="2400" b="1" dirty="0"/>
              <a:t>Peasant army and collectivisation in CCP-controlled areas</a:t>
            </a:r>
          </a:p>
          <a:p>
            <a:r>
              <a:rPr lang="en-GB" sz="2400" b="1" dirty="0"/>
              <a:t>1937-1945 “Alliance” with Chiang Kai-Shek against the Japanese – at arms’ length</a:t>
            </a:r>
          </a:p>
          <a:p>
            <a:endParaRPr lang="en-GB" sz="1700" dirty="0"/>
          </a:p>
          <a:p>
            <a:pPr marL="0" indent="0">
              <a:buNone/>
            </a:pPr>
            <a:endParaRPr lang="en-GB" sz="1700" dirty="0"/>
          </a:p>
        </p:txBody>
      </p:sp>
    </p:spTree>
    <p:extLst>
      <p:ext uri="{BB962C8B-B14F-4D97-AF65-F5344CB8AC3E}">
        <p14:creationId xmlns:p14="http://schemas.microsoft.com/office/powerpoint/2010/main" val="3654763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937224-F4D9-4E15-951E-3ED288E4065C}"/>
              </a:ext>
            </a:extLst>
          </p:cNvPr>
          <p:cNvSpPr>
            <a:spLocks noGrp="1"/>
          </p:cNvSpPr>
          <p:nvPr>
            <p:ph type="title"/>
          </p:nvPr>
        </p:nvSpPr>
        <p:spPr>
          <a:xfrm>
            <a:off x="628650" y="365125"/>
            <a:ext cx="7886700" cy="1306443"/>
          </a:xfrm>
        </p:spPr>
        <p:txBody>
          <a:bodyPr>
            <a:normAutofit/>
          </a:bodyPr>
          <a:lstStyle/>
          <a:p>
            <a:r>
              <a:rPr lang="en-GB" sz="3500" b="1" dirty="0">
                <a:latin typeface="+mn-lt"/>
              </a:rPr>
              <a:t>Japan’s role in China and SE Asia 1931-1945</a:t>
            </a:r>
          </a:p>
        </p:txBody>
      </p:sp>
      <p:sp>
        <p:nvSpPr>
          <p:cNvPr id="8" name="Content Placeholder 7">
            <a:extLst>
              <a:ext uri="{FF2B5EF4-FFF2-40B4-BE49-F238E27FC236}">
                <a16:creationId xmlns:a16="http://schemas.microsoft.com/office/drawing/2014/main" id="{391508D5-1F7F-466E-9A28-6CABFEF993DE}"/>
              </a:ext>
            </a:extLst>
          </p:cNvPr>
          <p:cNvSpPr>
            <a:spLocks noGrp="1"/>
          </p:cNvSpPr>
          <p:nvPr>
            <p:ph idx="1"/>
          </p:nvPr>
        </p:nvSpPr>
        <p:spPr>
          <a:xfrm>
            <a:off x="628650" y="1825625"/>
            <a:ext cx="3114580" cy="4303464"/>
          </a:xfrm>
        </p:spPr>
        <p:txBody>
          <a:bodyPr>
            <a:normAutofit/>
          </a:bodyPr>
          <a:lstStyle/>
          <a:p>
            <a:r>
              <a:rPr lang="en-US" sz="1700" b="1" dirty="0"/>
              <a:t>1931 Mukden, Manchuria/</a:t>
            </a:r>
            <a:r>
              <a:rPr lang="en-US" sz="1700" b="1" dirty="0" err="1"/>
              <a:t>Manch-kuo</a:t>
            </a:r>
            <a:endParaRPr lang="en-US" sz="1700" b="1" dirty="0"/>
          </a:p>
          <a:p>
            <a:r>
              <a:rPr lang="en-US" sz="1700" b="1" dirty="0"/>
              <a:t>1932-1937 Encroachment, the </a:t>
            </a:r>
            <a:r>
              <a:rPr lang="en-US" sz="1700" b="1" i="1" dirty="0" err="1"/>
              <a:t>Specialisation</a:t>
            </a:r>
            <a:r>
              <a:rPr lang="en-US" sz="1700" b="1" dirty="0"/>
              <a:t> of northern China and puppet rulers</a:t>
            </a:r>
          </a:p>
          <a:p>
            <a:r>
              <a:rPr lang="en-US" sz="1700" b="1" dirty="0"/>
              <a:t>1941: Japan at war with Allies</a:t>
            </a:r>
          </a:p>
          <a:p>
            <a:r>
              <a:rPr lang="en-US" sz="1700" b="1" dirty="0"/>
              <a:t>Japanese Imperialism and the Asian Co-Prosperity Sphere</a:t>
            </a:r>
          </a:p>
          <a:p>
            <a:r>
              <a:rPr lang="en-US" sz="1700" b="1" dirty="0"/>
              <a:t>Impact on national liberation movements in former European colonies</a:t>
            </a:r>
          </a:p>
          <a:p>
            <a:r>
              <a:rPr lang="en-US" sz="1700" b="1" dirty="0"/>
              <a:t>1945: Eventual Victory against Japan</a:t>
            </a:r>
          </a:p>
        </p:txBody>
      </p:sp>
      <p:pic>
        <p:nvPicPr>
          <p:cNvPr id="9" name="Picture 2" descr="南太平洋海戦 Map of Japanese Empire at it's peak in 1942 | History ...">
            <a:extLst>
              <a:ext uri="{FF2B5EF4-FFF2-40B4-BE49-F238E27FC236}">
                <a16:creationId xmlns:a16="http://schemas.microsoft.com/office/drawing/2014/main" id="{529EFB5D-E751-45D1-B865-DD8785CFDA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02623" y="1671568"/>
            <a:ext cx="4999734" cy="41601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211680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TotalTime>
  <Words>948</Words>
  <Application>Microsoft Office PowerPoint</Application>
  <PresentationFormat>On-screen Show (4:3)</PresentationFormat>
  <Paragraphs>95</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HPCH5009/6009  China in the World Lecture 4: Communism and China</vt:lpstr>
      <vt:lpstr> How did the Chinese Communist Party (CCP) become such a power in the land?               </vt:lpstr>
      <vt:lpstr>  The impact of the  Russian Revolution  on China and the  formation of the CCP  in 1921 </vt:lpstr>
      <vt:lpstr>The Peking University Library connection!</vt:lpstr>
      <vt:lpstr>The world stage after 1918 and the impact of the Russian Revolution on China</vt:lpstr>
      <vt:lpstr>Controversy from the beginning on the nature of the Chinese revolution</vt:lpstr>
      <vt:lpstr>So, what were the issues, by 1921?</vt:lpstr>
      <vt:lpstr>Trotsky, Stalin and their differences on these issues</vt:lpstr>
      <vt:lpstr>Comintern Policy  and China</vt:lpstr>
      <vt:lpstr>What happened to Chen Duxiu and Li Dazhao?</vt:lpstr>
      <vt:lpstr>Chen Duxiu 1879-1942 Synopsis of Chapter 7:  Wealth and Power  Despite founding the Chinese Communist Party, Chen Duxiu receives less attention than his successor, Mao Zedong. A towering influence during the May Fourth Movement, Chen was frozen out of the CCP by Stalinist elements, dying in obscurity in 1942. </vt:lpstr>
      <vt:lpstr>Li Dazhao       </vt:lpstr>
      <vt:lpstr>The Long March and the war against Japan</vt:lpstr>
      <vt:lpstr>Japan’s role in China and SE Asia 1931-1945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HPCH5009/6009  China in the World Lecture 4: Communism and China</dc:title>
  <dc:creator>Andy Bevan</dc:creator>
  <cp:lastModifiedBy>Andy Bevan</cp:lastModifiedBy>
  <cp:revision>5</cp:revision>
  <dcterms:created xsi:type="dcterms:W3CDTF">2020-09-30T12:10:00Z</dcterms:created>
  <dcterms:modified xsi:type="dcterms:W3CDTF">2020-09-30T12:49:39Z</dcterms:modified>
</cp:coreProperties>
</file>