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99D432-EAD3-4469-A52A-A609D1CED80A}"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0D86F5DC-3A30-40F5-80C2-FBE81927E05A}">
      <dgm:prSet/>
      <dgm:spPr/>
      <dgm:t>
        <a:bodyPr/>
        <a:lstStyle/>
        <a:p>
          <a:r>
            <a:rPr lang="en-GB"/>
            <a:t>Shona’s development should be considered through an interactionist perspective, recognising that biological and environmental influences may work together. Biological factors could include temperament, general health, hearing, sensory processing or language development. These are possibilities to explore if relevant; they cannot be inferred from the scenario alone.</a:t>
          </a:r>
          <a:endParaRPr lang="en-US"/>
        </a:p>
      </dgm:t>
    </dgm:pt>
    <dgm:pt modelId="{A99426DB-26DB-42F0-922E-3EC7D5050BBF}" type="parTrans" cxnId="{9ED2D53F-EFFF-4D8C-83C2-72891878D5E0}">
      <dgm:prSet/>
      <dgm:spPr/>
      <dgm:t>
        <a:bodyPr/>
        <a:lstStyle/>
        <a:p>
          <a:endParaRPr lang="en-US"/>
        </a:p>
      </dgm:t>
    </dgm:pt>
    <dgm:pt modelId="{4D467E9B-169C-4378-8EA5-191957CF49D0}" type="sibTrans" cxnId="{9ED2D53F-EFFF-4D8C-83C2-72891878D5E0}">
      <dgm:prSet phldrT="01" phldr="0"/>
      <dgm:spPr/>
      <dgm:t>
        <a:bodyPr/>
        <a:lstStyle/>
        <a:p>
          <a:r>
            <a:rPr lang="en-US"/>
            <a:t>01</a:t>
          </a:r>
        </a:p>
      </dgm:t>
    </dgm:pt>
    <dgm:pt modelId="{9AEDDB1A-8670-40CE-901D-E46AE50416AF}">
      <dgm:prSet/>
      <dgm:spPr/>
      <dgm:t>
        <a:bodyPr/>
        <a:lstStyle/>
        <a:p>
          <a:r>
            <a:rPr lang="en-GB"/>
            <a:t>Environmental influences may include the experience of starting nursery, the consistency of daily routines, relationships with staff and the opportunities available for communication and play. Bowlby’s theory is valuable because it foregrounds relationships and caregiving. However, it would be reductive to attribute all of Shona’s behaviour to attachment.</a:t>
          </a:r>
          <a:endParaRPr lang="en-US"/>
        </a:p>
      </dgm:t>
    </dgm:pt>
    <dgm:pt modelId="{3F3EE2F1-E530-4E2A-8EA0-DFD38F40ECA7}" type="parTrans" cxnId="{4827FD2D-82E3-45F3-9AF9-F2CA3A9239E2}">
      <dgm:prSet/>
      <dgm:spPr/>
      <dgm:t>
        <a:bodyPr/>
        <a:lstStyle/>
        <a:p>
          <a:endParaRPr lang="en-US"/>
        </a:p>
      </dgm:t>
    </dgm:pt>
    <dgm:pt modelId="{2786CD3E-0CE7-461E-A712-8AB6D0E3BDB8}" type="sibTrans" cxnId="{4827FD2D-82E3-45F3-9AF9-F2CA3A9239E2}">
      <dgm:prSet phldrT="02" phldr="0"/>
      <dgm:spPr/>
      <dgm:t>
        <a:bodyPr/>
        <a:lstStyle/>
        <a:p>
          <a:r>
            <a:rPr lang="en-US"/>
            <a:t>02</a:t>
          </a:r>
        </a:p>
      </dgm:t>
    </dgm:pt>
    <dgm:pt modelId="{11730A69-F84F-4C14-9537-7A0CFF737AEE}">
      <dgm:prSet/>
      <dgm:spPr/>
      <dgm:t>
        <a:bodyPr/>
        <a:lstStyle/>
        <a:p>
          <a:r>
            <a:rPr lang="en-GB"/>
            <a:t>Practitioners should work in partnership with Shona’s carers to understand her strengths, interests, communication, routines and what helps her feel secure. If concerns about communication or development persist, staff should follow nursery procedures and discuss appropriate support with the family. This helps ensure that Shona is understood as an individual rather than through a single theoretical explanation.</a:t>
          </a:r>
          <a:endParaRPr lang="en-US"/>
        </a:p>
      </dgm:t>
    </dgm:pt>
    <dgm:pt modelId="{F0936D99-7805-472C-A25E-A12995B9193C}" type="parTrans" cxnId="{5A831075-48C3-444D-B1DA-0B6CCA9B9A03}">
      <dgm:prSet/>
      <dgm:spPr/>
      <dgm:t>
        <a:bodyPr/>
        <a:lstStyle/>
        <a:p>
          <a:endParaRPr lang="en-US"/>
        </a:p>
      </dgm:t>
    </dgm:pt>
    <dgm:pt modelId="{79001AAA-0FE8-4C4D-987C-F8F7F32648CC}" type="sibTrans" cxnId="{5A831075-48C3-444D-B1DA-0B6CCA9B9A03}">
      <dgm:prSet phldrT="03" phldr="0"/>
      <dgm:spPr/>
      <dgm:t>
        <a:bodyPr/>
        <a:lstStyle/>
        <a:p>
          <a:r>
            <a:rPr lang="en-US"/>
            <a:t>03</a:t>
          </a:r>
        </a:p>
      </dgm:t>
    </dgm:pt>
    <dgm:pt modelId="{9ABC56A9-4863-4A42-B866-BEF85FD4D1FE}" type="pres">
      <dgm:prSet presAssocID="{D999D432-EAD3-4469-A52A-A609D1CED80A}" presName="Name0" presStyleCnt="0">
        <dgm:presLayoutVars>
          <dgm:animLvl val="lvl"/>
          <dgm:resizeHandles val="exact"/>
        </dgm:presLayoutVars>
      </dgm:prSet>
      <dgm:spPr/>
    </dgm:pt>
    <dgm:pt modelId="{905D4121-F5EA-4C35-BF9A-7F46ED5513C6}" type="pres">
      <dgm:prSet presAssocID="{0D86F5DC-3A30-40F5-80C2-FBE81927E05A}" presName="compositeNode" presStyleCnt="0">
        <dgm:presLayoutVars>
          <dgm:bulletEnabled val="1"/>
        </dgm:presLayoutVars>
      </dgm:prSet>
      <dgm:spPr/>
    </dgm:pt>
    <dgm:pt modelId="{2F2FAD84-8029-40C1-B11B-69F23FCB5D92}" type="pres">
      <dgm:prSet presAssocID="{0D86F5DC-3A30-40F5-80C2-FBE81927E05A}" presName="bgRect" presStyleLbl="alignNode1" presStyleIdx="0" presStyleCnt="3"/>
      <dgm:spPr/>
    </dgm:pt>
    <dgm:pt modelId="{610E25DE-F4A9-42A7-8A9A-5A5D2C6CC1E9}" type="pres">
      <dgm:prSet presAssocID="{4D467E9B-169C-4378-8EA5-191957CF49D0}" presName="sibTransNodeRect" presStyleLbl="alignNode1" presStyleIdx="0" presStyleCnt="3">
        <dgm:presLayoutVars>
          <dgm:chMax val="0"/>
          <dgm:bulletEnabled val="1"/>
        </dgm:presLayoutVars>
      </dgm:prSet>
      <dgm:spPr/>
    </dgm:pt>
    <dgm:pt modelId="{F45D8A13-5B19-41FB-80D5-F0804A3AA6F1}" type="pres">
      <dgm:prSet presAssocID="{0D86F5DC-3A30-40F5-80C2-FBE81927E05A}" presName="nodeRect" presStyleLbl="alignNode1" presStyleIdx="0" presStyleCnt="3">
        <dgm:presLayoutVars>
          <dgm:bulletEnabled val="1"/>
        </dgm:presLayoutVars>
      </dgm:prSet>
      <dgm:spPr/>
    </dgm:pt>
    <dgm:pt modelId="{0B9D5CA5-1E4E-46D2-B738-434C72BA7693}" type="pres">
      <dgm:prSet presAssocID="{4D467E9B-169C-4378-8EA5-191957CF49D0}" presName="sibTrans" presStyleCnt="0"/>
      <dgm:spPr/>
    </dgm:pt>
    <dgm:pt modelId="{1756DF73-FA8E-4078-A38B-48E060BE3CB4}" type="pres">
      <dgm:prSet presAssocID="{9AEDDB1A-8670-40CE-901D-E46AE50416AF}" presName="compositeNode" presStyleCnt="0">
        <dgm:presLayoutVars>
          <dgm:bulletEnabled val="1"/>
        </dgm:presLayoutVars>
      </dgm:prSet>
      <dgm:spPr/>
    </dgm:pt>
    <dgm:pt modelId="{EEA12B23-114E-4EE1-B54A-5F806F8B8634}" type="pres">
      <dgm:prSet presAssocID="{9AEDDB1A-8670-40CE-901D-E46AE50416AF}" presName="bgRect" presStyleLbl="alignNode1" presStyleIdx="1" presStyleCnt="3"/>
      <dgm:spPr/>
    </dgm:pt>
    <dgm:pt modelId="{7D8B78ED-DF89-4190-89A9-5EC7DB706170}" type="pres">
      <dgm:prSet presAssocID="{2786CD3E-0CE7-461E-A712-8AB6D0E3BDB8}" presName="sibTransNodeRect" presStyleLbl="alignNode1" presStyleIdx="1" presStyleCnt="3">
        <dgm:presLayoutVars>
          <dgm:chMax val="0"/>
          <dgm:bulletEnabled val="1"/>
        </dgm:presLayoutVars>
      </dgm:prSet>
      <dgm:spPr/>
    </dgm:pt>
    <dgm:pt modelId="{5E3367EE-E65E-4B5E-B348-8C1E4D08769A}" type="pres">
      <dgm:prSet presAssocID="{9AEDDB1A-8670-40CE-901D-E46AE50416AF}" presName="nodeRect" presStyleLbl="alignNode1" presStyleIdx="1" presStyleCnt="3">
        <dgm:presLayoutVars>
          <dgm:bulletEnabled val="1"/>
        </dgm:presLayoutVars>
      </dgm:prSet>
      <dgm:spPr/>
    </dgm:pt>
    <dgm:pt modelId="{F12DA6AA-6CEE-40E2-AA42-9A40711A1824}" type="pres">
      <dgm:prSet presAssocID="{2786CD3E-0CE7-461E-A712-8AB6D0E3BDB8}" presName="sibTrans" presStyleCnt="0"/>
      <dgm:spPr/>
    </dgm:pt>
    <dgm:pt modelId="{0B2052B3-23AC-4BFD-9302-B4374D29F02F}" type="pres">
      <dgm:prSet presAssocID="{11730A69-F84F-4C14-9537-7A0CFF737AEE}" presName="compositeNode" presStyleCnt="0">
        <dgm:presLayoutVars>
          <dgm:bulletEnabled val="1"/>
        </dgm:presLayoutVars>
      </dgm:prSet>
      <dgm:spPr/>
    </dgm:pt>
    <dgm:pt modelId="{676FEE72-0638-454F-A5C8-84FA225E0E82}" type="pres">
      <dgm:prSet presAssocID="{11730A69-F84F-4C14-9537-7A0CFF737AEE}" presName="bgRect" presStyleLbl="alignNode1" presStyleIdx="2" presStyleCnt="3"/>
      <dgm:spPr/>
    </dgm:pt>
    <dgm:pt modelId="{0D3630BC-55CB-401B-BFF3-BC1E06C7FE54}" type="pres">
      <dgm:prSet presAssocID="{79001AAA-0FE8-4C4D-987C-F8F7F32648CC}" presName="sibTransNodeRect" presStyleLbl="alignNode1" presStyleIdx="2" presStyleCnt="3">
        <dgm:presLayoutVars>
          <dgm:chMax val="0"/>
          <dgm:bulletEnabled val="1"/>
        </dgm:presLayoutVars>
      </dgm:prSet>
      <dgm:spPr/>
    </dgm:pt>
    <dgm:pt modelId="{28D76AB8-C71D-48B1-AE0B-E35DC65B74D8}" type="pres">
      <dgm:prSet presAssocID="{11730A69-F84F-4C14-9537-7A0CFF737AEE}" presName="nodeRect" presStyleLbl="alignNode1" presStyleIdx="2" presStyleCnt="3">
        <dgm:presLayoutVars>
          <dgm:bulletEnabled val="1"/>
        </dgm:presLayoutVars>
      </dgm:prSet>
      <dgm:spPr/>
    </dgm:pt>
  </dgm:ptLst>
  <dgm:cxnLst>
    <dgm:cxn modelId="{EC14F800-C4EA-48D8-9494-F11FD318804E}" type="presOf" srcId="{11730A69-F84F-4C14-9537-7A0CFF737AEE}" destId="{28D76AB8-C71D-48B1-AE0B-E35DC65B74D8}" srcOrd="1" destOrd="0" presId="urn:microsoft.com/office/officeart/2016/7/layout/LinearBlockProcessNumbered"/>
    <dgm:cxn modelId="{98AAEC10-9816-44C8-85C0-6F735948A97F}" type="presOf" srcId="{2786CD3E-0CE7-461E-A712-8AB6D0E3BDB8}" destId="{7D8B78ED-DF89-4190-89A9-5EC7DB706170}" srcOrd="0" destOrd="0" presId="urn:microsoft.com/office/officeart/2016/7/layout/LinearBlockProcessNumbered"/>
    <dgm:cxn modelId="{4827FD2D-82E3-45F3-9AF9-F2CA3A9239E2}" srcId="{D999D432-EAD3-4469-A52A-A609D1CED80A}" destId="{9AEDDB1A-8670-40CE-901D-E46AE50416AF}" srcOrd="1" destOrd="0" parTransId="{3F3EE2F1-E530-4E2A-8EA0-DFD38F40ECA7}" sibTransId="{2786CD3E-0CE7-461E-A712-8AB6D0E3BDB8}"/>
    <dgm:cxn modelId="{9ED2D53F-EFFF-4D8C-83C2-72891878D5E0}" srcId="{D999D432-EAD3-4469-A52A-A609D1CED80A}" destId="{0D86F5DC-3A30-40F5-80C2-FBE81927E05A}" srcOrd="0" destOrd="0" parTransId="{A99426DB-26DB-42F0-922E-3EC7D5050BBF}" sibTransId="{4D467E9B-169C-4378-8EA5-191957CF49D0}"/>
    <dgm:cxn modelId="{5A831075-48C3-444D-B1DA-0B6CCA9B9A03}" srcId="{D999D432-EAD3-4469-A52A-A609D1CED80A}" destId="{11730A69-F84F-4C14-9537-7A0CFF737AEE}" srcOrd="2" destOrd="0" parTransId="{F0936D99-7805-472C-A25E-A12995B9193C}" sibTransId="{79001AAA-0FE8-4C4D-987C-F8F7F32648CC}"/>
    <dgm:cxn modelId="{33BB4E7B-695B-412D-ADD3-1A846590D744}" type="presOf" srcId="{9AEDDB1A-8670-40CE-901D-E46AE50416AF}" destId="{EEA12B23-114E-4EE1-B54A-5F806F8B8634}" srcOrd="0" destOrd="0" presId="urn:microsoft.com/office/officeart/2016/7/layout/LinearBlockProcessNumbered"/>
    <dgm:cxn modelId="{D221779B-E5A6-4150-8978-CBE2EB5ABD30}" type="presOf" srcId="{11730A69-F84F-4C14-9537-7A0CFF737AEE}" destId="{676FEE72-0638-454F-A5C8-84FA225E0E82}" srcOrd="0" destOrd="0" presId="urn:microsoft.com/office/officeart/2016/7/layout/LinearBlockProcessNumbered"/>
    <dgm:cxn modelId="{294833A3-98DD-48A8-BA57-4633D802F684}" type="presOf" srcId="{D999D432-EAD3-4469-A52A-A609D1CED80A}" destId="{9ABC56A9-4863-4A42-B866-BEF85FD4D1FE}" srcOrd="0" destOrd="0" presId="urn:microsoft.com/office/officeart/2016/7/layout/LinearBlockProcessNumbered"/>
    <dgm:cxn modelId="{F37236CE-409D-4E82-9CC1-23A8D163524D}" type="presOf" srcId="{4D467E9B-169C-4378-8EA5-191957CF49D0}" destId="{610E25DE-F4A9-42A7-8A9A-5A5D2C6CC1E9}" srcOrd="0" destOrd="0" presId="urn:microsoft.com/office/officeart/2016/7/layout/LinearBlockProcessNumbered"/>
    <dgm:cxn modelId="{9FFB4EE3-E920-4034-ADBC-E78D298F9F27}" type="presOf" srcId="{79001AAA-0FE8-4C4D-987C-F8F7F32648CC}" destId="{0D3630BC-55CB-401B-BFF3-BC1E06C7FE54}" srcOrd="0" destOrd="0" presId="urn:microsoft.com/office/officeart/2016/7/layout/LinearBlockProcessNumbered"/>
    <dgm:cxn modelId="{B1ABA2E7-F701-4E02-AD74-E2A8D2FB8F40}" type="presOf" srcId="{9AEDDB1A-8670-40CE-901D-E46AE50416AF}" destId="{5E3367EE-E65E-4B5E-B348-8C1E4D08769A}" srcOrd="1" destOrd="0" presId="urn:microsoft.com/office/officeart/2016/7/layout/LinearBlockProcessNumbered"/>
    <dgm:cxn modelId="{1890BCFD-4243-488A-B206-E811A338A573}" type="presOf" srcId="{0D86F5DC-3A30-40F5-80C2-FBE81927E05A}" destId="{2F2FAD84-8029-40C1-B11B-69F23FCB5D92}" srcOrd="0" destOrd="0" presId="urn:microsoft.com/office/officeart/2016/7/layout/LinearBlockProcessNumbered"/>
    <dgm:cxn modelId="{6607B3FE-4E16-439E-8542-D6214D363A40}" type="presOf" srcId="{0D86F5DC-3A30-40F5-80C2-FBE81927E05A}" destId="{F45D8A13-5B19-41FB-80D5-F0804A3AA6F1}" srcOrd="1" destOrd="0" presId="urn:microsoft.com/office/officeart/2016/7/layout/LinearBlockProcessNumbered"/>
    <dgm:cxn modelId="{866A9EC3-182D-4588-B738-108E04CD067A}" type="presParOf" srcId="{9ABC56A9-4863-4A42-B866-BEF85FD4D1FE}" destId="{905D4121-F5EA-4C35-BF9A-7F46ED5513C6}" srcOrd="0" destOrd="0" presId="urn:microsoft.com/office/officeart/2016/7/layout/LinearBlockProcessNumbered"/>
    <dgm:cxn modelId="{4FF934D9-52C1-4B56-B60E-D95A898226EA}" type="presParOf" srcId="{905D4121-F5EA-4C35-BF9A-7F46ED5513C6}" destId="{2F2FAD84-8029-40C1-B11B-69F23FCB5D92}" srcOrd="0" destOrd="0" presId="urn:microsoft.com/office/officeart/2016/7/layout/LinearBlockProcessNumbered"/>
    <dgm:cxn modelId="{8350BB07-43DF-4620-A81C-638780CFFE84}" type="presParOf" srcId="{905D4121-F5EA-4C35-BF9A-7F46ED5513C6}" destId="{610E25DE-F4A9-42A7-8A9A-5A5D2C6CC1E9}" srcOrd="1" destOrd="0" presId="urn:microsoft.com/office/officeart/2016/7/layout/LinearBlockProcessNumbered"/>
    <dgm:cxn modelId="{11D92AD8-739A-4390-B3B8-4B8461FC5467}" type="presParOf" srcId="{905D4121-F5EA-4C35-BF9A-7F46ED5513C6}" destId="{F45D8A13-5B19-41FB-80D5-F0804A3AA6F1}" srcOrd="2" destOrd="0" presId="urn:microsoft.com/office/officeart/2016/7/layout/LinearBlockProcessNumbered"/>
    <dgm:cxn modelId="{CF5D649E-EEB6-4CD4-9B78-A3D09396CECE}" type="presParOf" srcId="{9ABC56A9-4863-4A42-B866-BEF85FD4D1FE}" destId="{0B9D5CA5-1E4E-46D2-B738-434C72BA7693}" srcOrd="1" destOrd="0" presId="urn:microsoft.com/office/officeart/2016/7/layout/LinearBlockProcessNumbered"/>
    <dgm:cxn modelId="{EEEB8AF8-F129-4A53-A900-F7DC363D210B}" type="presParOf" srcId="{9ABC56A9-4863-4A42-B866-BEF85FD4D1FE}" destId="{1756DF73-FA8E-4078-A38B-48E060BE3CB4}" srcOrd="2" destOrd="0" presId="urn:microsoft.com/office/officeart/2016/7/layout/LinearBlockProcessNumbered"/>
    <dgm:cxn modelId="{BCAD6F19-BA25-4234-B5A1-24DEF602F167}" type="presParOf" srcId="{1756DF73-FA8E-4078-A38B-48E060BE3CB4}" destId="{EEA12B23-114E-4EE1-B54A-5F806F8B8634}" srcOrd="0" destOrd="0" presId="urn:microsoft.com/office/officeart/2016/7/layout/LinearBlockProcessNumbered"/>
    <dgm:cxn modelId="{D8F73BC1-6606-4022-9996-8481CF5E53FA}" type="presParOf" srcId="{1756DF73-FA8E-4078-A38B-48E060BE3CB4}" destId="{7D8B78ED-DF89-4190-89A9-5EC7DB706170}" srcOrd="1" destOrd="0" presId="urn:microsoft.com/office/officeart/2016/7/layout/LinearBlockProcessNumbered"/>
    <dgm:cxn modelId="{3AA2F332-19EF-4ED7-9FA3-14CED80F3D10}" type="presParOf" srcId="{1756DF73-FA8E-4078-A38B-48E060BE3CB4}" destId="{5E3367EE-E65E-4B5E-B348-8C1E4D08769A}" srcOrd="2" destOrd="0" presId="urn:microsoft.com/office/officeart/2016/7/layout/LinearBlockProcessNumbered"/>
    <dgm:cxn modelId="{85A09DDD-1914-443E-B7C5-90D62C64A3DB}" type="presParOf" srcId="{9ABC56A9-4863-4A42-B866-BEF85FD4D1FE}" destId="{F12DA6AA-6CEE-40E2-AA42-9A40711A1824}" srcOrd="3" destOrd="0" presId="urn:microsoft.com/office/officeart/2016/7/layout/LinearBlockProcessNumbered"/>
    <dgm:cxn modelId="{1D8A96AD-F43D-4C3E-AB87-C15D4E3FD7ED}" type="presParOf" srcId="{9ABC56A9-4863-4A42-B866-BEF85FD4D1FE}" destId="{0B2052B3-23AC-4BFD-9302-B4374D29F02F}" srcOrd="4" destOrd="0" presId="urn:microsoft.com/office/officeart/2016/7/layout/LinearBlockProcessNumbered"/>
    <dgm:cxn modelId="{12B16535-0222-486B-8372-980AB66740F4}" type="presParOf" srcId="{0B2052B3-23AC-4BFD-9302-B4374D29F02F}" destId="{676FEE72-0638-454F-A5C8-84FA225E0E82}" srcOrd="0" destOrd="0" presId="urn:microsoft.com/office/officeart/2016/7/layout/LinearBlockProcessNumbered"/>
    <dgm:cxn modelId="{312E4740-1273-460B-B934-C0B3DD9E1C06}" type="presParOf" srcId="{0B2052B3-23AC-4BFD-9302-B4374D29F02F}" destId="{0D3630BC-55CB-401B-BFF3-BC1E06C7FE54}" srcOrd="1" destOrd="0" presId="urn:microsoft.com/office/officeart/2016/7/layout/LinearBlockProcessNumbered"/>
    <dgm:cxn modelId="{9AC0FF83-8E72-483C-9C10-F04E0E92C440}" type="presParOf" srcId="{0B2052B3-23AC-4BFD-9302-B4374D29F02F}" destId="{28D76AB8-C71D-48B1-AE0B-E35DC65B74D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2FAD84-8029-40C1-B11B-69F23FCB5D92}">
      <dsp:nvSpPr>
        <dsp:cNvPr id="0" name=""/>
        <dsp:cNvSpPr/>
      </dsp:nvSpPr>
      <dsp:spPr>
        <a:xfrm>
          <a:off x="787" y="0"/>
          <a:ext cx="3188568" cy="35480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4960" tIns="0" rIns="314960" bIns="330200" numCol="1" spcCol="1270" anchor="t" anchorCtr="0">
          <a:noAutofit/>
        </a:bodyPr>
        <a:lstStyle/>
        <a:p>
          <a:pPr marL="0" lvl="0" indent="0" algn="l" defTabSz="488950">
            <a:lnSpc>
              <a:spcPct val="90000"/>
            </a:lnSpc>
            <a:spcBef>
              <a:spcPct val="0"/>
            </a:spcBef>
            <a:spcAft>
              <a:spcPct val="35000"/>
            </a:spcAft>
            <a:buNone/>
          </a:pPr>
          <a:r>
            <a:rPr lang="en-GB" sz="1100" kern="1200"/>
            <a:t>Shona’s development should be considered through an interactionist perspective, recognising that biological and environmental influences may work together. Biological factors could include temperament, general health, hearing, sensory processing or language development. These are possibilities to explore if relevant; they cannot be inferred from the scenario alone.</a:t>
          </a:r>
          <a:endParaRPr lang="en-US" sz="1100" kern="1200"/>
        </a:p>
      </dsp:txBody>
      <dsp:txXfrm>
        <a:off x="787" y="1419224"/>
        <a:ext cx="3188568" cy="2128837"/>
      </dsp:txXfrm>
    </dsp:sp>
    <dsp:sp modelId="{610E25DE-F4A9-42A7-8A9A-5A5D2C6CC1E9}">
      <dsp:nvSpPr>
        <dsp:cNvPr id="0" name=""/>
        <dsp:cNvSpPr/>
      </dsp:nvSpPr>
      <dsp:spPr>
        <a:xfrm>
          <a:off x="787" y="0"/>
          <a:ext cx="3188568" cy="14192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4960" tIns="165100" rIns="314960"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87" y="0"/>
        <a:ext cx="3188568" cy="1419224"/>
      </dsp:txXfrm>
    </dsp:sp>
    <dsp:sp modelId="{EEA12B23-114E-4EE1-B54A-5F806F8B8634}">
      <dsp:nvSpPr>
        <dsp:cNvPr id="0" name=""/>
        <dsp:cNvSpPr/>
      </dsp:nvSpPr>
      <dsp:spPr>
        <a:xfrm>
          <a:off x="3444440" y="0"/>
          <a:ext cx="3188568" cy="354806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4960" tIns="0" rIns="314960" bIns="330200" numCol="1" spcCol="1270" anchor="t" anchorCtr="0">
          <a:noAutofit/>
        </a:bodyPr>
        <a:lstStyle/>
        <a:p>
          <a:pPr marL="0" lvl="0" indent="0" algn="l" defTabSz="488950">
            <a:lnSpc>
              <a:spcPct val="90000"/>
            </a:lnSpc>
            <a:spcBef>
              <a:spcPct val="0"/>
            </a:spcBef>
            <a:spcAft>
              <a:spcPct val="35000"/>
            </a:spcAft>
            <a:buNone/>
          </a:pPr>
          <a:r>
            <a:rPr lang="en-GB" sz="1100" kern="1200"/>
            <a:t>Environmental influences may include the experience of starting nursery, the consistency of daily routines, relationships with staff and the opportunities available for communication and play. Bowlby’s theory is valuable because it foregrounds relationships and caregiving. However, it would be reductive to attribute all of Shona’s behaviour to attachment.</a:t>
          </a:r>
          <a:endParaRPr lang="en-US" sz="1100" kern="1200"/>
        </a:p>
      </dsp:txBody>
      <dsp:txXfrm>
        <a:off x="3444440" y="1419224"/>
        <a:ext cx="3188568" cy="2128837"/>
      </dsp:txXfrm>
    </dsp:sp>
    <dsp:sp modelId="{7D8B78ED-DF89-4190-89A9-5EC7DB706170}">
      <dsp:nvSpPr>
        <dsp:cNvPr id="0" name=""/>
        <dsp:cNvSpPr/>
      </dsp:nvSpPr>
      <dsp:spPr>
        <a:xfrm>
          <a:off x="3444440" y="0"/>
          <a:ext cx="3188568" cy="14192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4960" tIns="165100" rIns="314960"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444440" y="0"/>
        <a:ext cx="3188568" cy="1419224"/>
      </dsp:txXfrm>
    </dsp:sp>
    <dsp:sp modelId="{676FEE72-0638-454F-A5C8-84FA225E0E82}">
      <dsp:nvSpPr>
        <dsp:cNvPr id="0" name=""/>
        <dsp:cNvSpPr/>
      </dsp:nvSpPr>
      <dsp:spPr>
        <a:xfrm>
          <a:off x="6888094" y="0"/>
          <a:ext cx="3188568" cy="354806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4960" tIns="0" rIns="314960" bIns="330200" numCol="1" spcCol="1270" anchor="t" anchorCtr="0">
          <a:noAutofit/>
        </a:bodyPr>
        <a:lstStyle/>
        <a:p>
          <a:pPr marL="0" lvl="0" indent="0" algn="l" defTabSz="488950">
            <a:lnSpc>
              <a:spcPct val="90000"/>
            </a:lnSpc>
            <a:spcBef>
              <a:spcPct val="0"/>
            </a:spcBef>
            <a:spcAft>
              <a:spcPct val="35000"/>
            </a:spcAft>
            <a:buNone/>
          </a:pPr>
          <a:r>
            <a:rPr lang="en-GB" sz="1100" kern="1200"/>
            <a:t>Practitioners should work in partnership with Shona’s carers to understand her strengths, interests, communication, routines and what helps her feel secure. If concerns about communication or development persist, staff should follow nursery procedures and discuss appropriate support with the family. This helps ensure that Shona is understood as an individual rather than through a single theoretical explanation.</a:t>
          </a:r>
          <a:endParaRPr lang="en-US" sz="1100" kern="1200"/>
        </a:p>
      </dsp:txBody>
      <dsp:txXfrm>
        <a:off x="6888094" y="1419224"/>
        <a:ext cx="3188568" cy="2128837"/>
      </dsp:txXfrm>
    </dsp:sp>
    <dsp:sp modelId="{0D3630BC-55CB-401B-BFF3-BC1E06C7FE54}">
      <dsp:nvSpPr>
        <dsp:cNvPr id="0" name=""/>
        <dsp:cNvSpPr/>
      </dsp:nvSpPr>
      <dsp:spPr>
        <a:xfrm>
          <a:off x="6888094" y="0"/>
          <a:ext cx="3188568" cy="14192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4960" tIns="165100" rIns="314960"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888094" y="0"/>
        <a:ext cx="3188568" cy="1419224"/>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10/12/2026</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56659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10/12/2026</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42624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10/12/2026</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6008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10/12/2026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722852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10/12/2026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915867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10/12/2026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160549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10/12/2026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738929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10/12/2026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51856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10/12/2026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39045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10/12/2026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71044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10/12/2026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636930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10/12/2026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55469957"/>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ilkleychat.co.uk/post/new-nursery-plans-to-open-in-ilkley-town-centr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photo.stackexchange.com/questions/48671/how-to-photograph-an-adult-and-a-child-together-such-that-the-adult-doesnt-domi"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vecteezy.com/photo/30485894-a-group-of-children-playing-together-and-building-with-wooden-blocks"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static.vecteezy.com/system/resources/previews/030/485/894/large_2x/a-group-of-children-playing-together-and-building-with-wooden-blocks-free-photo.jp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preschools.sa.gov.au/morphett-vale-primary-sch-preschoo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leap.com/preserving-the-uniqueness-of-english-teaching-at-early-childhood-education-teacher-perspective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bluediamondgallery.com/handwriting/t/theory.html"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ice.org.uk/guidance/ng2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AF6FD10-9CCB-58B9-5BC9-7B4AE0F6E6C3}"/>
              </a:ext>
            </a:extLst>
          </p:cNvPr>
          <p:cNvSpPr>
            <a:spLocks noGrp="1"/>
          </p:cNvSpPr>
          <p:nvPr>
            <p:ph type="ctrTitle"/>
          </p:nvPr>
        </p:nvSpPr>
        <p:spPr>
          <a:xfrm>
            <a:off x="530352" y="1122363"/>
            <a:ext cx="5340911" cy="1978346"/>
          </a:xfrm>
        </p:spPr>
        <p:txBody>
          <a:bodyPr>
            <a:normAutofit/>
          </a:bodyPr>
          <a:lstStyle/>
          <a:p>
            <a:pPr>
              <a:lnSpc>
                <a:spcPct val="90000"/>
              </a:lnSpc>
            </a:pPr>
            <a:r>
              <a:rPr lang="en-GB" sz="2200" dirty="0"/>
              <a:t>Module: Psychology in Health and Social Care</a:t>
            </a:r>
            <a:br>
              <a:rPr lang="en-GB" sz="2200" dirty="0"/>
            </a:br>
            <a:r>
              <a:rPr lang="en-GB" sz="2200" dirty="0"/>
              <a:t>Module code: LCHS4010	</a:t>
            </a:r>
            <a:br>
              <a:rPr lang="en-GB" sz="2200" dirty="0"/>
            </a:br>
            <a:r>
              <a:rPr lang="en-GB" sz="2200" dirty="0"/>
              <a:t>Lecturer : Nafa Nasir </a:t>
            </a:r>
            <a:br>
              <a:rPr lang="en-GB" sz="2200" dirty="0"/>
            </a:br>
            <a:r>
              <a:rPr lang="en-GB" sz="2200" dirty="0"/>
              <a:t>Shona’s Development and Support in an Early Years Nursery</a:t>
            </a:r>
          </a:p>
        </p:txBody>
      </p:sp>
      <p:sp>
        <p:nvSpPr>
          <p:cNvPr id="3" name="Subtitle 2">
            <a:extLst>
              <a:ext uri="{FF2B5EF4-FFF2-40B4-BE49-F238E27FC236}">
                <a16:creationId xmlns:a16="http://schemas.microsoft.com/office/drawing/2014/main" id="{3963416E-8536-8A2A-3E10-B15853A2687E}"/>
              </a:ext>
            </a:extLst>
          </p:cNvPr>
          <p:cNvSpPr>
            <a:spLocks noGrp="1"/>
          </p:cNvSpPr>
          <p:nvPr>
            <p:ph type="subTitle" idx="1"/>
          </p:nvPr>
        </p:nvSpPr>
        <p:spPr>
          <a:xfrm>
            <a:off x="530352" y="3509963"/>
            <a:ext cx="5340911" cy="2709862"/>
          </a:xfrm>
        </p:spPr>
        <p:txBody>
          <a:bodyPr>
            <a:normAutofit/>
          </a:bodyPr>
          <a:lstStyle/>
          <a:p>
            <a:r>
              <a:rPr lang="en-GB" dirty="0"/>
              <a:t>By Rahela Mandache 251115</a:t>
            </a:r>
          </a:p>
        </p:txBody>
      </p:sp>
      <p:sp>
        <p:nvSpPr>
          <p:cNvPr id="11" name="Freeform: Shape 10">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3">
            <a:extLst>
              <a:ext uri="{FF2B5EF4-FFF2-40B4-BE49-F238E27FC236}">
                <a16:creationId xmlns:a16="http://schemas.microsoft.com/office/drawing/2014/main" id="{160D83BD-0A4E-DF91-3B4F-8A721DA64DC8}"/>
              </a:ext>
            </a:extLst>
          </p:cNvPr>
          <p:cNvPicPr>
            <a:picLocks noChangeAspect="1"/>
          </p:cNvPicPr>
          <p:nvPr/>
        </p:nvPicPr>
        <p:blipFill>
          <a:blip r:embed="rId2"/>
          <a:srcRect l="23467" r="26933"/>
          <a:stretch>
            <a:fillRect/>
          </a:stretch>
        </p:blipFill>
        <p:spPr>
          <a:xfrm>
            <a:off x="6535696" y="10"/>
            <a:ext cx="5669280" cy="6857990"/>
          </a:xfrm>
          <a:prstGeom prst="rect">
            <a:avLst/>
          </a:prstGeom>
        </p:spPr>
      </p:pic>
      <p:sp>
        <p:nvSpPr>
          <p:cNvPr id="21" name="Freeform: Shape 2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467433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4800864-41CF-4E18-D78B-D183EDA396F4}"/>
              </a:ext>
            </a:extLst>
          </p:cNvPr>
          <p:cNvSpPr>
            <a:spLocks noGrp="1"/>
          </p:cNvSpPr>
          <p:nvPr>
            <p:ph type="title"/>
          </p:nvPr>
        </p:nvSpPr>
        <p:spPr>
          <a:xfrm>
            <a:off x="525717" y="787068"/>
            <a:ext cx="5566263" cy="1455091"/>
          </a:xfrm>
        </p:spPr>
        <p:txBody>
          <a:bodyPr>
            <a:normAutofit/>
          </a:bodyPr>
          <a:lstStyle/>
          <a:p>
            <a:r>
              <a:rPr lang="en-GB" dirty="0"/>
              <a:t>Introduction</a:t>
            </a:r>
          </a:p>
        </p:txBody>
      </p:sp>
      <p:sp>
        <p:nvSpPr>
          <p:cNvPr id="63" name="Freeform: Shape 62">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5"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66"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7"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8"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9"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0"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1"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566E9119-5CE7-CA81-246F-FB76EA31634E}"/>
              </a:ext>
            </a:extLst>
          </p:cNvPr>
          <p:cNvSpPr>
            <a:spLocks noGrp="1"/>
          </p:cNvSpPr>
          <p:nvPr>
            <p:ph idx="1"/>
          </p:nvPr>
        </p:nvSpPr>
        <p:spPr>
          <a:xfrm>
            <a:off x="525717" y="2796427"/>
            <a:ext cx="5566263" cy="3274503"/>
          </a:xfrm>
        </p:spPr>
        <p:txBody>
          <a:bodyPr>
            <a:normAutofit/>
          </a:bodyPr>
          <a:lstStyle/>
          <a:p>
            <a:pPr>
              <a:lnSpc>
                <a:spcPct val="100000"/>
              </a:lnSpc>
            </a:pPr>
            <a:r>
              <a:rPr lang="en-GB" sz="1400"/>
              <a:t>This presentation examines the developmental needs of Shona, a three-year-old who has recently started attending an early years nursery. Shona shows anxiety when separated from her carers, limited verbal communication and difficulty engaging in group play. </a:t>
            </a:r>
          </a:p>
          <a:p>
            <a:pPr>
              <a:lnSpc>
                <a:spcPct val="100000"/>
              </a:lnSpc>
            </a:pPr>
            <a:r>
              <a:rPr lang="en-GB" sz="1400"/>
              <a:t>I will use Bowlby’s attachment theory to consider what these behaviours might communicate and how practitioners could support her wellbeing and development. </a:t>
            </a:r>
          </a:p>
          <a:p>
            <a:pPr>
              <a:lnSpc>
                <a:spcPct val="100000"/>
              </a:lnSpc>
            </a:pPr>
            <a:r>
              <a:rPr lang="en-GB" sz="1400"/>
              <a:t>I will outline the main concepts of attachment theory, apply them to Shona’s situation and propose practical strategies for the nursery setting. I will also consider biological and environmental influences on development and critically evaluate the usefulness and limitations of the theory in health and social care practice.</a:t>
            </a:r>
          </a:p>
        </p:txBody>
      </p:sp>
      <p:pic>
        <p:nvPicPr>
          <p:cNvPr id="5" name="Picture 4">
            <a:extLst>
              <a:ext uri="{FF2B5EF4-FFF2-40B4-BE49-F238E27FC236}">
                <a16:creationId xmlns:a16="http://schemas.microsoft.com/office/drawing/2014/main" id="{EFA5767B-50BD-2F1E-0074-FDC335EFB6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129" r="-2" b="-2"/>
          <a:stretch>
            <a:fillRect/>
          </a:stretch>
        </p:blipFill>
        <p:spPr>
          <a:xfrm>
            <a:off x="6531789" y="10"/>
            <a:ext cx="5660211" cy="6857990"/>
          </a:xfrm>
          <a:prstGeom prst="rect">
            <a:avLst/>
          </a:prstGeom>
        </p:spPr>
      </p:pic>
      <p:sp>
        <p:nvSpPr>
          <p:cNvPr id="73" name="Freeform: Shape 72">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75" name="Group 74">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6" name="Freeform: Shape 75">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7" name="Freeform: Shape 76">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8" name="Freeform: Shape 77">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9"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80"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1"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32342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337BF0F-7A93-34FD-C783-577C84DC7870}"/>
              </a:ext>
            </a:extLst>
          </p:cNvPr>
          <p:cNvSpPr>
            <a:spLocks noGrp="1"/>
          </p:cNvSpPr>
          <p:nvPr>
            <p:ph type="title"/>
          </p:nvPr>
        </p:nvSpPr>
        <p:spPr>
          <a:xfrm>
            <a:off x="525717" y="787068"/>
            <a:ext cx="4950173" cy="1455091"/>
          </a:xfrm>
        </p:spPr>
        <p:txBody>
          <a:bodyPr>
            <a:normAutofit/>
          </a:bodyPr>
          <a:lstStyle/>
          <a:p>
            <a:r>
              <a:rPr lang="en-GB" dirty="0"/>
              <a:t>Bowlby’s attachment theory</a:t>
            </a:r>
          </a:p>
        </p:txBody>
      </p:sp>
      <p:sp>
        <p:nvSpPr>
          <p:cNvPr id="57" name="Freeform: Shape 56">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9"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60"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1"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2"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3"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5"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5550611-282B-0A1F-4D64-28331949DEA0}"/>
              </a:ext>
            </a:extLst>
          </p:cNvPr>
          <p:cNvSpPr>
            <a:spLocks noGrp="1"/>
          </p:cNvSpPr>
          <p:nvPr>
            <p:ph idx="1"/>
          </p:nvPr>
        </p:nvSpPr>
        <p:spPr>
          <a:xfrm>
            <a:off x="525717" y="2796427"/>
            <a:ext cx="4950173" cy="3274503"/>
          </a:xfrm>
        </p:spPr>
        <p:txBody>
          <a:bodyPr>
            <a:normAutofit/>
          </a:bodyPr>
          <a:lstStyle/>
          <a:p>
            <a:pPr>
              <a:lnSpc>
                <a:spcPct val="100000"/>
              </a:lnSpc>
            </a:pPr>
            <a:r>
              <a:rPr lang="en-GB" sz="1100"/>
              <a:t>Bowlby described attachment as an enduring emotional bond between a child and caregiver. Attachment behaviours, such as seeking proximity, crying or looking for comfort, are particularly likely when a child feels distressed or uncertain. The caregiver can act as a secure base from which the child explores the environment and as a source of comfort when the child feels threatened (Bowlby, 1969).</a:t>
            </a:r>
          </a:p>
          <a:p>
            <a:pPr>
              <a:lnSpc>
                <a:spcPct val="100000"/>
              </a:lnSpc>
            </a:pPr>
            <a:r>
              <a:rPr lang="en-GB" sz="1100"/>
              <a:t>Bowlby also proposed that children develop internal working models: expectations about whether important adults will be available and responsive. These expectations may influence later relationships and social development. However, they should not be understood as fixed or deterministic, because children continue to be influenced by later relationships and experiences.</a:t>
            </a:r>
          </a:p>
          <a:p>
            <a:pPr>
              <a:lnSpc>
                <a:spcPct val="100000"/>
              </a:lnSpc>
            </a:pPr>
            <a:r>
              <a:rPr lang="en-GB" sz="1100"/>
              <a:t>Attachment theory is relevant to early years practice because it draws attention to the relationship between a child’s sense of safety and their capacity to explore, learn and interact with others. It encourages practitioners to consider whether children have access to consistent, sensitive support in unfamiliar settings.</a:t>
            </a:r>
          </a:p>
        </p:txBody>
      </p:sp>
      <p:pic>
        <p:nvPicPr>
          <p:cNvPr id="8" name="Picture 7">
            <a:extLst>
              <a:ext uri="{FF2B5EF4-FFF2-40B4-BE49-F238E27FC236}">
                <a16:creationId xmlns:a16="http://schemas.microsoft.com/office/drawing/2014/main" id="{A7CB1D80-2535-9A4B-06E5-D1E61AB3D0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446" r="13160" b="-1"/>
          <a:stretch>
            <a:fillRect/>
          </a:stretch>
        </p:blipFill>
        <p:spPr>
          <a:xfrm>
            <a:off x="6002404" y="564012"/>
            <a:ext cx="5606888" cy="5677185"/>
          </a:xfrm>
          <a:prstGeom prst="rect">
            <a:avLst/>
          </a:prstGeom>
        </p:spPr>
      </p:pic>
      <p:sp>
        <p:nvSpPr>
          <p:cNvPr id="67" name="Freeform: Shape 66">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9" name="Group 68">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0" name="Freeform: Shape 69">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1" name="Freeform: Shape 70">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2" name="Freeform: Shape 71">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3"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74"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5"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 name="TextBox 8">
            <a:extLst>
              <a:ext uri="{FF2B5EF4-FFF2-40B4-BE49-F238E27FC236}">
                <a16:creationId xmlns:a16="http://schemas.microsoft.com/office/drawing/2014/main" id="{601B60DA-866C-499F-178B-5FFE202004C3}"/>
              </a:ext>
            </a:extLst>
          </p:cNvPr>
          <p:cNvSpPr txBox="1"/>
          <p:nvPr/>
        </p:nvSpPr>
        <p:spPr>
          <a:xfrm>
            <a:off x="9002488" y="6041142"/>
            <a:ext cx="26068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photo.stackexchange.com/questions/48671/how-to-photograph-an-adult-and-a-child-together-such-that-the-adult-doesnt-domi">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53662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130B1AB-1336-7FA9-7832-7AC05CD487B6}"/>
              </a:ext>
            </a:extLst>
          </p:cNvPr>
          <p:cNvSpPr>
            <a:spLocks noGrp="1"/>
          </p:cNvSpPr>
          <p:nvPr>
            <p:ph type="title"/>
          </p:nvPr>
        </p:nvSpPr>
        <p:spPr>
          <a:xfrm>
            <a:off x="525717" y="787068"/>
            <a:ext cx="4950173" cy="1455091"/>
          </a:xfrm>
        </p:spPr>
        <p:txBody>
          <a:bodyPr>
            <a:normAutofit/>
          </a:bodyPr>
          <a:lstStyle/>
          <a:p>
            <a:r>
              <a:rPr lang="en-GB" dirty="0"/>
              <a:t>Applying the theory to Shona</a:t>
            </a:r>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EDD31182-FB2D-2678-E035-AE686210BA05}"/>
              </a:ext>
            </a:extLst>
          </p:cNvPr>
          <p:cNvSpPr>
            <a:spLocks noGrp="1"/>
          </p:cNvSpPr>
          <p:nvPr>
            <p:ph idx="1"/>
          </p:nvPr>
        </p:nvSpPr>
        <p:spPr>
          <a:xfrm>
            <a:off x="525717" y="2796427"/>
            <a:ext cx="4950173" cy="3274503"/>
          </a:xfrm>
        </p:spPr>
        <p:txBody>
          <a:bodyPr>
            <a:normAutofit/>
          </a:bodyPr>
          <a:lstStyle/>
          <a:p>
            <a:pPr>
              <a:lnSpc>
                <a:spcPct val="100000"/>
              </a:lnSpc>
            </a:pPr>
            <a:r>
              <a:rPr lang="en-GB" sz="1000" dirty="0"/>
              <a:t>From an attachment perspective, Shona’s anxiety at separation may reflect uncertainty in a new environment and a need for reassurance from a trusted adult. Starting nursery involves unfamiliar people, routines and expectations. If Shona does not yet feel secure in this setting, she may seek proximity to her carers or a familiar member of staff rather than immediately exploring the room or joining other children.</a:t>
            </a:r>
          </a:p>
          <a:p>
            <a:pPr>
              <a:lnSpc>
                <a:spcPct val="100000"/>
              </a:lnSpc>
            </a:pPr>
            <a:r>
              <a:rPr lang="en-GB" sz="1000" dirty="0"/>
              <a:t>Shona’s limited verbal communication may make it more difficult for her to explain that she is worried, request help or express what she wants to do. Group play can also involve complex social and communication demands, including turn-taking, sharing materials and interpreting other children’s intentions. These demands may contribute to Shona’s difficulty joining in. She may feel more comfortable watching other children, playing alongside them or engaging with an adult first.</a:t>
            </a:r>
          </a:p>
          <a:p>
            <a:pPr>
              <a:lnSpc>
                <a:spcPct val="100000"/>
              </a:lnSpc>
            </a:pPr>
            <a:r>
              <a:rPr lang="en-GB" sz="1000" dirty="0"/>
              <a:t>These are possible interpretations, not conclusions. Shona’s behaviour should not be used on its own to assign an attachment classification or diagnose an attachment disorder. Practitioners need to observe her over time and consider her individual development, family knowledge and experiences in the nursery.</a:t>
            </a:r>
          </a:p>
        </p:txBody>
      </p:sp>
      <p:pic>
        <p:nvPicPr>
          <p:cNvPr id="5" name="Picture 4">
            <a:extLst>
              <a:ext uri="{FF2B5EF4-FFF2-40B4-BE49-F238E27FC236}">
                <a16:creationId xmlns:a16="http://schemas.microsoft.com/office/drawing/2014/main" id="{692B96F2-13DD-06BC-4CCA-1DDEE4CC842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258" r="17436" b="2"/>
          <a:stretch>
            <a:fillRect/>
          </a:stretch>
        </p:blipFill>
        <p:spPr>
          <a:xfrm>
            <a:off x="6002404" y="564012"/>
            <a:ext cx="5606888" cy="5677185"/>
          </a:xfrm>
          <a:prstGeom prst="rect">
            <a:avLst/>
          </a:prstGeom>
        </p:spPr>
      </p:pic>
      <p:sp>
        <p:nvSpPr>
          <p:cNvPr id="22" name="Freeform: Shape 21">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4" name="Group 23">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92E5764B-AD1F-3F01-997C-78B0ABDE2D31}"/>
              </a:ext>
            </a:extLst>
          </p:cNvPr>
          <p:cNvSpPr txBox="1"/>
          <p:nvPr/>
        </p:nvSpPr>
        <p:spPr>
          <a:xfrm>
            <a:off x="5869021" y="6268962"/>
            <a:ext cx="6094324" cy="307777"/>
          </a:xfrm>
          <a:prstGeom prst="rect">
            <a:avLst/>
          </a:prstGeom>
          <a:noFill/>
        </p:spPr>
        <p:txBody>
          <a:bodyPr wrap="square">
            <a:spAutoFit/>
          </a:bodyPr>
          <a:lstStyle/>
          <a:p>
            <a:r>
              <a:rPr lang="en-GB" sz="700" dirty="0">
                <a:hlinkClick r:id="rId4"/>
              </a:rPr>
              <a:t>https://static.vecteezy.com/system/resources/previews/030/485/894/large_2x/a-group-of-children-playing-together-and-building-with-wooden-blocks-free-photo.jpg</a:t>
            </a:r>
            <a:r>
              <a:rPr lang="en-GB" sz="700" dirty="0"/>
              <a:t> </a:t>
            </a:r>
          </a:p>
        </p:txBody>
      </p:sp>
    </p:spTree>
    <p:extLst>
      <p:ext uri="{BB962C8B-B14F-4D97-AF65-F5344CB8AC3E}">
        <p14:creationId xmlns:p14="http://schemas.microsoft.com/office/powerpoint/2010/main" val="1849840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470A414F-80DF-EC21-E96B-0498D9D9E553}"/>
              </a:ext>
            </a:extLst>
          </p:cNvPr>
          <p:cNvSpPr>
            <a:spLocks noGrp="1"/>
          </p:cNvSpPr>
          <p:nvPr>
            <p:ph type="title"/>
          </p:nvPr>
        </p:nvSpPr>
        <p:spPr>
          <a:xfrm>
            <a:off x="525717" y="787068"/>
            <a:ext cx="4950173" cy="1455091"/>
          </a:xfrm>
        </p:spPr>
        <p:txBody>
          <a:bodyPr>
            <a:normAutofit/>
          </a:bodyPr>
          <a:lstStyle/>
          <a:p>
            <a:r>
              <a:rPr lang="en-GB" dirty="0"/>
              <a:t>Theory-informed support strategies</a:t>
            </a:r>
          </a:p>
        </p:txBody>
      </p:sp>
      <p:sp>
        <p:nvSpPr>
          <p:cNvPr id="13" name="Freeform: Shape 12">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6"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8"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1"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F87DEA0B-D5B5-81FE-F581-CE6596DACEEC}"/>
              </a:ext>
            </a:extLst>
          </p:cNvPr>
          <p:cNvSpPr>
            <a:spLocks noGrp="1"/>
          </p:cNvSpPr>
          <p:nvPr>
            <p:ph idx="1"/>
          </p:nvPr>
        </p:nvSpPr>
        <p:spPr>
          <a:xfrm>
            <a:off x="525717" y="2796427"/>
            <a:ext cx="4950173" cy="3274503"/>
          </a:xfrm>
        </p:spPr>
        <p:txBody>
          <a:bodyPr>
            <a:normAutofit/>
          </a:bodyPr>
          <a:lstStyle/>
          <a:p>
            <a:pPr>
              <a:lnSpc>
                <a:spcPct val="100000"/>
              </a:lnSpc>
            </a:pPr>
            <a:r>
              <a:rPr lang="en-GB" sz="1000"/>
              <a:t>A consistent key person may help Shona develop a trusting relationship within the nursery. The key person can become a familiar adult who supports her during transitions, responds to her cues and helps her feel safe enough to explore.</a:t>
            </a:r>
          </a:p>
          <a:p>
            <a:pPr>
              <a:lnSpc>
                <a:spcPct val="100000"/>
              </a:lnSpc>
            </a:pPr>
            <a:r>
              <a:rPr lang="en-GB" sz="1000"/>
              <a:t>Staff should work with Shona’s carers to establish a predictable handover routine. This could include a brief goodbye, a familiar phrase and a clear explanation of when the carer will return. Visual timetables or pictures may help Shona understand what will happen during the day. A familiar comfort item may also be considered, where appropriate and consistent with nursery policy.</a:t>
            </a:r>
          </a:p>
          <a:p>
            <a:pPr>
              <a:lnSpc>
                <a:spcPct val="100000"/>
              </a:lnSpc>
            </a:pPr>
            <a:r>
              <a:rPr lang="en-GB" sz="1000"/>
              <a:t>When Shona is distressed, practitioners should acknowledge her feelings and respond calmly and sensitively. They should avoid shaming her or forcing her immediately into group activities. Once she is calmer, the key person could offer an activity based on Shona’s interests. Peer interaction can then be introduced gradually: first with an adult, then with one other child, and eventually in a small group if Shona is comfortable.</a:t>
            </a:r>
          </a:p>
          <a:p>
            <a:pPr>
              <a:lnSpc>
                <a:spcPct val="100000"/>
              </a:lnSpc>
            </a:pPr>
            <a:r>
              <a:rPr lang="en-GB" sz="1000"/>
              <a:t>Staff should record what helps Shona settle and participate and review the support plan with her carers. If concerns continue or broaden, the nursery should follow its usual procedures for discussing further support with the family and relevant professionals.</a:t>
            </a:r>
          </a:p>
        </p:txBody>
      </p:sp>
      <p:pic>
        <p:nvPicPr>
          <p:cNvPr id="5" name="Picture 4">
            <a:extLst>
              <a:ext uri="{FF2B5EF4-FFF2-40B4-BE49-F238E27FC236}">
                <a16:creationId xmlns:a16="http://schemas.microsoft.com/office/drawing/2014/main" id="{C648F308-8AA2-9E7B-30BD-DF0264EF205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729" r="45161"/>
          <a:stretch>
            <a:fillRect/>
          </a:stretch>
        </p:blipFill>
        <p:spPr>
          <a:xfrm>
            <a:off x="6002404" y="564012"/>
            <a:ext cx="5606888" cy="5677185"/>
          </a:xfrm>
          <a:prstGeom prst="rect">
            <a:avLst/>
          </a:prstGeom>
        </p:spPr>
      </p:pic>
      <p:sp>
        <p:nvSpPr>
          <p:cNvPr id="23" name="Freeform: Shape 22">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5" name="Group 24">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6" name="Freeform: Shape 25">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Freeform: Shape 27">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00087105-A191-832F-81E6-531312A5915A}"/>
              </a:ext>
            </a:extLst>
          </p:cNvPr>
          <p:cNvSpPr txBox="1"/>
          <p:nvPr/>
        </p:nvSpPr>
        <p:spPr>
          <a:xfrm>
            <a:off x="9145156" y="6041142"/>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reschools.sa.gov.au/morphett-vale-primary-sch-preschoo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967226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B24678E-6DA9-5C69-EA56-F5AC41A60227}"/>
              </a:ext>
            </a:extLst>
          </p:cNvPr>
          <p:cNvSpPr>
            <a:spLocks noGrp="1"/>
          </p:cNvSpPr>
          <p:nvPr>
            <p:ph type="title"/>
          </p:nvPr>
        </p:nvSpPr>
        <p:spPr>
          <a:xfrm>
            <a:off x="525717" y="787068"/>
            <a:ext cx="4950173" cy="1455091"/>
          </a:xfrm>
        </p:spPr>
        <p:txBody>
          <a:bodyPr>
            <a:normAutofit/>
          </a:bodyPr>
          <a:lstStyle/>
          <a:p>
            <a:pPr>
              <a:lnSpc>
                <a:spcPct val="90000"/>
              </a:lnSpc>
            </a:pPr>
            <a:r>
              <a:rPr lang="en-GB" sz="3300"/>
              <a:t>Supporting development across domains</a:t>
            </a:r>
          </a:p>
        </p:txBody>
      </p:sp>
      <p:sp>
        <p:nvSpPr>
          <p:cNvPr id="44" name="Freeform: Shape 12">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5"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46"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3CD438E7-56A9-350E-BEBC-3B20056F04BD}"/>
              </a:ext>
            </a:extLst>
          </p:cNvPr>
          <p:cNvSpPr>
            <a:spLocks noGrp="1"/>
          </p:cNvSpPr>
          <p:nvPr>
            <p:ph idx="1"/>
          </p:nvPr>
        </p:nvSpPr>
        <p:spPr>
          <a:xfrm>
            <a:off x="525716" y="2630829"/>
            <a:ext cx="4950173" cy="3751269"/>
          </a:xfrm>
        </p:spPr>
        <p:txBody>
          <a:bodyPr>
            <a:normAutofit lnSpcReduction="10000"/>
          </a:bodyPr>
          <a:lstStyle/>
          <a:p>
            <a:pPr>
              <a:lnSpc>
                <a:spcPct val="100000"/>
              </a:lnSpc>
            </a:pPr>
            <a:r>
              <a:rPr lang="en-GB" sz="1100" dirty="0"/>
              <a:t>An attachment-informed approach can support several areas of Shona’s development. Emotionally, a calm and responsive adult can help her manage distress through co-regulation. The adult’s predictable presence may help Shona gradually become more confident in the nursery environment.</a:t>
            </a:r>
          </a:p>
          <a:p>
            <a:pPr>
              <a:lnSpc>
                <a:spcPct val="100000"/>
              </a:lnSpc>
            </a:pPr>
            <a:r>
              <a:rPr lang="en-GB" sz="1100" dirty="0"/>
              <a:t>Socially, staff can begin with parallel play, where children play alongside one another without requiring direct interaction. The practitioner can then model simple turn-taking or shared play, while allowing Shona time to become comfortable. This supports social participation without placing unnecessary pressure on her.</a:t>
            </a:r>
          </a:p>
          <a:p>
            <a:pPr>
              <a:lnSpc>
                <a:spcPct val="100000"/>
              </a:lnSpc>
            </a:pPr>
            <a:r>
              <a:rPr lang="en-GB" sz="1100" dirty="0"/>
              <a:t>To support communication, staff can use short sentences, gestures, pictures and sufficient time for Shona to respond. Practitioners can follow her interests and describe what is happening during play, creating meaningful opportunities for interaction. Once she feels more settled, child-led exploration can encourage cognitive engagement and problem-solving.</a:t>
            </a:r>
          </a:p>
          <a:p>
            <a:pPr>
              <a:lnSpc>
                <a:spcPct val="100000"/>
              </a:lnSpc>
            </a:pPr>
            <a:r>
              <a:rPr lang="en-GB" sz="1100" dirty="0"/>
              <a:t>Physical wellbeing can be supported through movement, outdoor play and activities adapted to Shona’s interests and abilities. These strategies should be individualised. Practitioners should observe Shona’s responses and adjust their approach rather than assuming that the same strategy will work for every child</a:t>
            </a:r>
            <a:r>
              <a:rPr lang="en-GB" sz="1000" dirty="0"/>
              <a:t>.</a:t>
            </a:r>
          </a:p>
        </p:txBody>
      </p:sp>
      <p:pic>
        <p:nvPicPr>
          <p:cNvPr id="5" name="Picture 4">
            <a:extLst>
              <a:ext uri="{FF2B5EF4-FFF2-40B4-BE49-F238E27FC236}">
                <a16:creationId xmlns:a16="http://schemas.microsoft.com/office/drawing/2014/main" id="{BB1E693A-0128-61AD-B070-3D68F9BA6E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079" r="17079"/>
          <a:stretch/>
        </p:blipFill>
        <p:spPr>
          <a:xfrm>
            <a:off x="6538432" y="564012"/>
            <a:ext cx="5070859" cy="5134435"/>
          </a:xfrm>
          <a:prstGeom prst="rect">
            <a:avLst/>
          </a:prstGeom>
        </p:spPr>
      </p:pic>
      <p:sp>
        <p:nvSpPr>
          <p:cNvPr id="51" name="Freeform: Shape 22">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2" name="Group 51">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3" name="Freeform: Shape 25">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4" name="Freeform: Shape 26">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5" name="Freeform: Shape 27">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6"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7"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8"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9" name="Freeform: Shape 31">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86EB7329-AED5-9D2D-203A-837739A1FD90}"/>
              </a:ext>
            </a:extLst>
          </p:cNvPr>
          <p:cNvSpPr txBox="1"/>
          <p:nvPr/>
        </p:nvSpPr>
        <p:spPr>
          <a:xfrm>
            <a:off x="6538432" y="5698447"/>
            <a:ext cx="5070859" cy="230832"/>
          </a:xfrm>
          <a:prstGeom prst="rect">
            <a:avLst/>
          </a:prstGeom>
          <a:solidFill>
            <a:srgbClr val="000000"/>
          </a:solidFill>
        </p:spPr>
        <p:txBody>
          <a:bodyPr wrap="square" rtlCol="0">
            <a:spAutoFit/>
          </a:bodyPr>
          <a:lstStyle/>
          <a:p>
            <a:r>
              <a:rPr lang="en-GB" sz="900" dirty="0">
                <a:hlinkClick r:id="rId3" tooltip="https://researchleap.com/preserving-the-uniqueness-of-english-teaching-at-early-childhood-education-teacher-perspectives/"/>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1345984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AAAFFEA-CBBA-38F0-BEC7-515846C9DEDD}"/>
              </a:ext>
            </a:extLst>
          </p:cNvPr>
          <p:cNvSpPr>
            <a:spLocks noGrp="1"/>
          </p:cNvSpPr>
          <p:nvPr>
            <p:ph type="title"/>
          </p:nvPr>
        </p:nvSpPr>
        <p:spPr>
          <a:xfrm>
            <a:off x="525717" y="787068"/>
            <a:ext cx="10077557" cy="1325563"/>
          </a:xfrm>
        </p:spPr>
        <p:txBody>
          <a:bodyPr>
            <a:normAutofit/>
          </a:bodyPr>
          <a:lstStyle/>
          <a:p>
            <a:r>
              <a:rPr lang="en-GB" dirty="0"/>
              <a:t>Biological and environmental influences</a:t>
            </a:r>
          </a:p>
        </p:txBody>
      </p:sp>
      <p:grpSp>
        <p:nvGrpSpPr>
          <p:cNvPr id="11" name="Graphic 78">
            <a:extLst>
              <a:ext uri="{FF2B5EF4-FFF2-40B4-BE49-F238E27FC236}">
                <a16:creationId xmlns:a16="http://schemas.microsoft.com/office/drawing/2014/main" id="{6F3B5563-53C7-4E0A-A4B8-8E56453344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45718"/>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5AEE0831-46B4-4175-A401-3A45C1021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50567FC2-2663-468F-9E89-F892CE10AB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A883C52D-FF48-4648-A100-1071F9D2A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2108A8EE-E2B6-43BD-9450-5B9BA40D3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53E919D7-A706-457C-9587-462A51DBC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6EF58933-D82C-4F29-8757-AD3DD1AB9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aphicFrame>
        <p:nvGraphicFramePr>
          <p:cNvPr id="5" name="Content Placeholder 2">
            <a:extLst>
              <a:ext uri="{FF2B5EF4-FFF2-40B4-BE49-F238E27FC236}">
                <a16:creationId xmlns:a16="http://schemas.microsoft.com/office/drawing/2014/main" id="{78BF88E8-C38D-C73C-D61E-1EF3542F8395}"/>
              </a:ext>
            </a:extLst>
          </p:cNvPr>
          <p:cNvGraphicFramePr>
            <a:graphicFrameLocks noGrp="1"/>
          </p:cNvGraphicFramePr>
          <p:nvPr>
            <p:ph idx="1"/>
            <p:extLst>
              <p:ext uri="{D42A27DB-BD31-4B8C-83A1-F6EECF244321}">
                <p14:modId xmlns:p14="http://schemas.microsoft.com/office/powerpoint/2010/main" val="2971524739"/>
              </p:ext>
            </p:extLst>
          </p:nvPr>
        </p:nvGraphicFramePr>
        <p:xfrm>
          <a:off x="525463" y="2522538"/>
          <a:ext cx="10077450" cy="3548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2554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1CD1C2F-7AB7-3331-6DD2-B99474665F94}"/>
              </a:ext>
            </a:extLst>
          </p:cNvPr>
          <p:cNvSpPr>
            <a:spLocks noGrp="1"/>
          </p:cNvSpPr>
          <p:nvPr>
            <p:ph type="title"/>
          </p:nvPr>
        </p:nvSpPr>
        <p:spPr>
          <a:xfrm>
            <a:off x="525717" y="787068"/>
            <a:ext cx="4663649" cy="1455091"/>
          </a:xfrm>
        </p:spPr>
        <p:txBody>
          <a:bodyPr>
            <a:normAutofit/>
          </a:bodyPr>
          <a:lstStyle/>
          <a:p>
            <a:r>
              <a:rPr lang="en-GB" dirty="0"/>
              <a:t>Critical evaluation</a:t>
            </a:r>
          </a:p>
        </p:txBody>
      </p:sp>
      <p:sp>
        <p:nvSpPr>
          <p:cNvPr id="13" name="Freeform: Shape 12">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6"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8"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1"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29B34CD-9E96-8C8E-1695-5E12622F57C1}"/>
              </a:ext>
            </a:extLst>
          </p:cNvPr>
          <p:cNvSpPr>
            <a:spLocks noGrp="1"/>
          </p:cNvSpPr>
          <p:nvPr>
            <p:ph idx="1"/>
          </p:nvPr>
        </p:nvSpPr>
        <p:spPr>
          <a:xfrm>
            <a:off x="525717" y="2796427"/>
            <a:ext cx="5799232" cy="3774361"/>
          </a:xfrm>
        </p:spPr>
        <p:txBody>
          <a:bodyPr>
            <a:normAutofit lnSpcReduction="10000"/>
          </a:bodyPr>
          <a:lstStyle/>
          <a:p>
            <a:pPr>
              <a:lnSpc>
                <a:spcPct val="100000"/>
              </a:lnSpc>
            </a:pPr>
            <a:r>
              <a:rPr lang="en-GB" sz="1100" dirty="0"/>
              <a:t>A significant strength of attachment theory is its emphasis on the relationship between a child’s sense of security and their willingness to explore. This provides a useful framework for planning consistent, sensitive care during a transition into nursery. Research has identified an association between caregiver sensitivity and attachment security, supporting the importance of responsive caregiving (De Wolff and van </a:t>
            </a:r>
            <a:r>
              <a:rPr lang="en-GB" sz="1100" dirty="0" err="1"/>
              <a:t>IJzendoorn</a:t>
            </a:r>
            <a:r>
              <a:rPr lang="en-GB" sz="1100" dirty="0"/>
              <a:t>, 1997).</a:t>
            </a:r>
          </a:p>
          <a:p>
            <a:pPr>
              <a:lnSpc>
                <a:spcPct val="100000"/>
              </a:lnSpc>
            </a:pPr>
            <a:r>
              <a:rPr lang="en-GB" sz="1100" dirty="0"/>
              <a:t>However, attachment theory cannot, by itself, explain Shona’s communication profile or determine why she finds group play difficult. Language development, health, sensory needs, temperament and the nursery environment should also be considered. There is a risk that practitioners may treat attachment classifications as permanent labels or interpret behaviour without sufficient evidence. Shona’s separation distress could relate to the transition itself and should not automatically be seen as evidence of a problematic relationship with her carers.</a:t>
            </a:r>
          </a:p>
          <a:p>
            <a:pPr>
              <a:lnSpc>
                <a:spcPct val="100000"/>
              </a:lnSpc>
            </a:pPr>
            <a:r>
              <a:rPr lang="en-GB" sz="1100" dirty="0"/>
              <a:t>The theory should also be applied with cultural awareness. Expectations about caregiving and children’s behaviour can vary across cultures, so practitioners must avoid treating one cultural pattern as universal (Rothbaum et al., 2000). Furthermore, early experiences do not determine a child’s future; later relationships and experiences can also contribute to development (Sroufe, 2005).</a:t>
            </a:r>
          </a:p>
          <a:p>
            <a:pPr>
              <a:lnSpc>
                <a:spcPct val="100000"/>
              </a:lnSpc>
            </a:pPr>
            <a:r>
              <a:rPr lang="en-GB" sz="1100" dirty="0"/>
              <a:t>Overall, attachment theory is useful as one relationship-focused perspective. It should be combined with careful observation, family knowledge and consideration of the child’s wider developmental needs.</a:t>
            </a:r>
          </a:p>
        </p:txBody>
      </p:sp>
      <p:pic>
        <p:nvPicPr>
          <p:cNvPr id="5" name="Picture 4">
            <a:extLst>
              <a:ext uri="{FF2B5EF4-FFF2-40B4-BE49-F238E27FC236}">
                <a16:creationId xmlns:a16="http://schemas.microsoft.com/office/drawing/2014/main" id="{6677E26C-5A93-C461-68CC-A10BA81784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2636" y="1494426"/>
            <a:ext cx="4611355" cy="3778190"/>
          </a:xfrm>
          <a:prstGeom prst="rect">
            <a:avLst/>
          </a:prstGeom>
        </p:spPr>
      </p:pic>
      <p:sp>
        <p:nvSpPr>
          <p:cNvPr id="23" name="Freeform: Shape 22">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5" name="Group 24">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6" name="Freeform: Shape 25">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Freeform: Shape 27">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0BEEE43D-37D0-4834-1122-7CD6CCCE2972}"/>
              </a:ext>
            </a:extLst>
          </p:cNvPr>
          <p:cNvSpPr txBox="1"/>
          <p:nvPr/>
        </p:nvSpPr>
        <p:spPr>
          <a:xfrm>
            <a:off x="9490237" y="5072561"/>
            <a:ext cx="2123754"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www.thebluediamondgallery.com/handwriting/t/theor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94543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61A1-07A1-B479-9DD5-38EA143D40F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3599F13-F4BF-936F-E281-D166D54221ED}"/>
              </a:ext>
            </a:extLst>
          </p:cNvPr>
          <p:cNvSpPr>
            <a:spLocks noGrp="1"/>
          </p:cNvSpPr>
          <p:nvPr>
            <p:ph idx="1"/>
          </p:nvPr>
        </p:nvSpPr>
        <p:spPr>
          <a:xfrm>
            <a:off x="525717" y="2379406"/>
            <a:ext cx="10077557" cy="4188541"/>
          </a:xfrm>
        </p:spPr>
        <p:txBody>
          <a:bodyPr>
            <a:normAutofit fontScale="85000" lnSpcReduction="20000"/>
          </a:bodyPr>
          <a:lstStyle/>
          <a:p>
            <a:r>
              <a:rPr lang="en-GB" dirty="0"/>
              <a:t>Bowlby’s attachment theory provides a valuable framework for understanding how a child’s sense of security may influence their adjustment to nursery, exploration and relationships with others. In Shona’s case, her distress during separation and reluctance to join group play may indicate that she needs time, reassurance and a trusting relationship with a familiar adult before she feels confident to participate. An attachment-informed approach therefore supports the use of a consistent key person, predictable routines, sensitive responses to distress and gradual opportunities for social interaction. </a:t>
            </a:r>
          </a:p>
          <a:p>
            <a:r>
              <a:rPr lang="en-GB" dirty="0"/>
              <a:t>However, attachment theory should be treated as one perspective rather than a complete explanation of Shona’s development. Her limited verbal communication and difficulties in group play may also relate to language development, temperament, health, sensory needs or previous experiences. Practitioners should avoid making assumptions or assigning labels based on limited observations. Instead, they should gather information from Shona’s carers, observe her progress over time and adapt support in response to her individual needs.</a:t>
            </a:r>
          </a:p>
          <a:p>
            <a:r>
              <a:rPr lang="en-GB" dirty="0"/>
              <a:t>Ultimately, a collaborative and responsive support plan can promote Shona’s emotional security while also creating opportunities for her social, communication, cognitive and physical development. The aim is not to force Shona to participate before she is ready, but to help her develop confidence, build relationships and engage with nursery life at a pace that is appropriate for her.</a:t>
            </a:r>
          </a:p>
        </p:txBody>
      </p:sp>
    </p:spTree>
    <p:extLst>
      <p:ext uri="{BB962C8B-B14F-4D97-AF65-F5344CB8AC3E}">
        <p14:creationId xmlns:p14="http://schemas.microsoft.com/office/powerpoint/2010/main" val="1071868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2" name="Group 11">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3" name="Freeform: Shape 1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1" name="Freeform: Shape 2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4"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5"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6"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9"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1" name="Rectangle 30">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14F44DC-F67D-0ECF-571A-E0E38283E593}"/>
              </a:ext>
            </a:extLst>
          </p:cNvPr>
          <p:cNvSpPr>
            <a:spLocks noGrp="1"/>
          </p:cNvSpPr>
          <p:nvPr>
            <p:ph type="title"/>
          </p:nvPr>
        </p:nvSpPr>
        <p:spPr>
          <a:xfrm>
            <a:off x="530352" y="1122363"/>
            <a:ext cx="4841669" cy="1978346"/>
          </a:xfrm>
        </p:spPr>
        <p:txBody>
          <a:bodyPr vert="horz" lIns="91440" tIns="45720" rIns="91440" bIns="45720" rtlCol="0" anchor="b">
            <a:normAutofit/>
          </a:bodyPr>
          <a:lstStyle/>
          <a:p>
            <a:r>
              <a:rPr lang="en-US" sz="4000"/>
              <a:t>Thank you </a:t>
            </a:r>
          </a:p>
        </p:txBody>
      </p:sp>
      <p:sp>
        <p:nvSpPr>
          <p:cNvPr id="33" name="Freeform: Shape 32">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5"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36"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7"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8"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7" name="Graphic 6" descr="Smiling Face with No Fill">
            <a:extLst>
              <a:ext uri="{FF2B5EF4-FFF2-40B4-BE49-F238E27FC236}">
                <a16:creationId xmlns:a16="http://schemas.microsoft.com/office/drawing/2014/main" id="{BD19C01E-FC7A-5BCF-3062-3A1241FEDE2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74872" y="555615"/>
            <a:ext cx="5677184" cy="5677184"/>
          </a:xfrm>
          <a:prstGeom prst="rect">
            <a:avLst/>
          </a:prstGeom>
        </p:spPr>
      </p:pic>
      <p:sp>
        <p:nvSpPr>
          <p:cNvPr id="43" name="Freeform: Shape 42">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5" name="Group 44">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6" name="Freeform: Shape 45">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Freeform: Shape 46">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8" name="Freeform: Shape 47">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9"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0"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75910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C6598-B5AB-86A7-24D3-551BDC6F72E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BA5E0AF-C48C-1778-D6A6-36103EEFF909}"/>
              </a:ext>
            </a:extLst>
          </p:cNvPr>
          <p:cNvSpPr>
            <a:spLocks noGrp="1"/>
          </p:cNvSpPr>
          <p:nvPr>
            <p:ph idx="1"/>
          </p:nvPr>
        </p:nvSpPr>
        <p:spPr/>
        <p:txBody>
          <a:bodyPr>
            <a:normAutofit fontScale="77500" lnSpcReduction="20000"/>
          </a:bodyPr>
          <a:lstStyle/>
          <a:p>
            <a:pPr marL="342900" indent="-342900">
              <a:buFont typeface="Arial" panose="020B0604020202020204" pitchFamily="34" charset="0"/>
              <a:buChar char="•"/>
            </a:pPr>
            <a:r>
              <a:rPr lang="en-GB" dirty="0"/>
              <a:t>Ainsworth, M.D.S., </a:t>
            </a:r>
            <a:r>
              <a:rPr lang="en-GB" dirty="0" err="1"/>
              <a:t>Blehar</a:t>
            </a:r>
            <a:r>
              <a:rPr lang="en-GB" dirty="0"/>
              <a:t>, M.C., Waters, E. and Wall, S. (1978) Patterns of attachment: A psychological study of the strange situation. Hillsdale, NJ: Lawrence Erlbaum.</a:t>
            </a:r>
          </a:p>
          <a:p>
            <a:pPr marL="342900" indent="-342900">
              <a:buFont typeface="Arial" panose="020B0604020202020204" pitchFamily="34" charset="0"/>
              <a:buChar char="•"/>
            </a:pPr>
            <a:r>
              <a:rPr lang="en-GB" dirty="0"/>
              <a:t>Bowlby, J. (1969) Attachment and loss: Volume 1. Attachment. London: Hogarth Press.</a:t>
            </a:r>
          </a:p>
          <a:p>
            <a:pPr marL="342900" indent="-342900">
              <a:buFont typeface="Arial" panose="020B0604020202020204" pitchFamily="34" charset="0"/>
              <a:buChar char="•"/>
            </a:pPr>
            <a:r>
              <a:rPr lang="en-GB" dirty="0"/>
              <a:t>De Wolff, M.S. and van </a:t>
            </a:r>
            <a:r>
              <a:rPr lang="en-GB" dirty="0" err="1"/>
              <a:t>IJzendoorn</a:t>
            </a:r>
            <a:r>
              <a:rPr lang="en-GB" dirty="0"/>
              <a:t>, M.H. (1997) ‘Sensitivity and attachment: A meta-analysis on parental antecedents of infant attachment’, Child Development, 68(4), pp. 571–591.</a:t>
            </a:r>
          </a:p>
          <a:p>
            <a:pPr marL="342900" indent="-342900">
              <a:buFont typeface="Arial" panose="020B0604020202020204" pitchFamily="34" charset="0"/>
              <a:buChar char="•"/>
            </a:pPr>
            <a:r>
              <a:rPr lang="en-GB" dirty="0"/>
              <a:t>National Institute for Health and Care Excellence (NICE) (2015) Children’s attachment: Attachment in children and young people who are adopted from care, in care or at high risk of going into care (NG26). Available at: </a:t>
            </a:r>
            <a:r>
              <a:rPr lang="en-GB" dirty="0">
                <a:hlinkClick r:id="rId2"/>
              </a:rPr>
              <a:t>https://www.nice.org.uk/guidance/ng26</a:t>
            </a:r>
            <a:r>
              <a:rPr lang="en-GB" dirty="0"/>
              <a:t> (Accessed: 12 October 2026).</a:t>
            </a:r>
          </a:p>
          <a:p>
            <a:pPr marL="342900" indent="-342900">
              <a:buFont typeface="Arial" panose="020B0604020202020204" pitchFamily="34" charset="0"/>
              <a:buChar char="•"/>
            </a:pPr>
            <a:r>
              <a:rPr lang="en-GB" dirty="0"/>
              <a:t>Rothbaum, F., Weisz, J., Pott, M., Miyake, K. and Morelli, G. (2000) ‘Attachment and culture: Security in the United States and Japan’, American Psychologist, 55(10), pp. 1093–1104.</a:t>
            </a:r>
          </a:p>
          <a:p>
            <a:pPr marL="342900" indent="-342900">
              <a:buFont typeface="Arial" panose="020B0604020202020204" pitchFamily="34" charset="0"/>
              <a:buChar char="•"/>
            </a:pPr>
            <a:r>
              <a:rPr lang="en-GB" dirty="0"/>
              <a:t>Sroufe, L.A. (2005) ‘Attachment and development: A prospective, longitudinal study from birth to adulthood’, Attachment &amp; Human Development, 7(4), pp. 349–367.</a:t>
            </a:r>
          </a:p>
        </p:txBody>
      </p:sp>
    </p:spTree>
    <p:extLst>
      <p:ext uri="{BB962C8B-B14F-4D97-AF65-F5344CB8AC3E}">
        <p14:creationId xmlns:p14="http://schemas.microsoft.com/office/powerpoint/2010/main" val="1905266825"/>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otalTime>0</TotalTime>
  <Words>1944</Words>
  <Application>Microsoft Office PowerPoint</Application>
  <PresentationFormat>Widescreen</PresentationFormat>
  <Paragraphs>53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Avenir Next LT Pro Light</vt:lpstr>
      <vt:lpstr>Georgia Pro Semibold</vt:lpstr>
      <vt:lpstr>RocaVTI</vt:lpstr>
      <vt:lpstr>Module: Psychology in Health and Social Care Module code: LCHS4010  Lecturer : Nafa Nasir  Shona’s Development and Support in an Early Years Nursery</vt:lpstr>
      <vt:lpstr>Introduction</vt:lpstr>
      <vt:lpstr>Bowlby’s attachment theory</vt:lpstr>
      <vt:lpstr>Applying the theory to Shona</vt:lpstr>
      <vt:lpstr>Theory-informed support strategies</vt:lpstr>
      <vt:lpstr>Supporting development across domains</vt:lpstr>
      <vt:lpstr>Biological and environmental influences</vt:lpstr>
      <vt:lpstr>Critical evaluation</vt:lpstr>
      <vt:lpstr>Conclusion</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 m</dc:creator>
  <cp:lastModifiedBy>Rahela chirita</cp:lastModifiedBy>
  <cp:revision>2</cp:revision>
  <dcterms:created xsi:type="dcterms:W3CDTF">2026-10-12T00:22:50Z</dcterms:created>
  <dcterms:modified xsi:type="dcterms:W3CDTF">2026-10-12T06:20:37Z</dcterms:modified>
</cp:coreProperties>
</file>