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23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436">
          <p15:clr>
            <a:srgbClr val="A4A3A4"/>
          </p15:clr>
        </p15:guide>
        <p15:guide id="4" orient="horz" pos="709">
          <p15:clr>
            <a:srgbClr val="A4A3A4"/>
          </p15:clr>
        </p15:guide>
        <p15:guide id="5" orient="horz" pos="912">
          <p15:clr>
            <a:srgbClr val="A4A3A4"/>
          </p15:clr>
        </p15:guide>
        <p15:guide id="6" orient="horz" pos="3840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1056">
          <p15:clr>
            <a:srgbClr val="A4A3A4"/>
          </p15:clr>
        </p15:guide>
        <p15:guide id="9" pos="2880">
          <p15:clr>
            <a:srgbClr val="A4A3A4"/>
          </p15:clr>
        </p15:guide>
        <p15:guide id="10" pos="5520">
          <p15:clr>
            <a:srgbClr val="A4A3A4"/>
          </p15:clr>
        </p15:guide>
        <p15:guide id="11" pos="242">
          <p15:clr>
            <a:srgbClr val="A4A3A4"/>
          </p15:clr>
        </p15:guide>
        <p15:guide id="12" pos="480">
          <p15:clr>
            <a:srgbClr val="A4A3A4"/>
          </p15:clr>
        </p15:guide>
        <p15:guide id="13" pos="69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/>
  </p:normalViewPr>
  <p:slideViewPr>
    <p:cSldViewPr>
      <p:cViewPr varScale="1">
        <p:scale>
          <a:sx n="105" d="100"/>
          <a:sy n="105" d="100"/>
        </p:scale>
        <p:origin x="300" y="108"/>
      </p:cViewPr>
      <p:guideLst>
        <p:guide orient="horz" pos="2160"/>
        <p:guide orient="horz" pos="4080"/>
        <p:guide orient="horz" pos="436"/>
        <p:guide orient="horz" pos="709"/>
        <p:guide orient="horz" pos="912"/>
        <p:guide orient="horz" pos="3840"/>
        <p:guide orient="horz" pos="3744"/>
        <p:guide orient="horz" pos="1056"/>
        <p:guide pos="2880"/>
        <p:guide pos="5520"/>
        <p:guide pos="242"/>
        <p:guide pos="480"/>
        <p:guide pos="69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alt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418BDB0-A2E3-47CD-B60A-BBB4ACFF516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92973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pic>
        <p:nvPicPr>
          <p:cNvPr id="33800" name="Picture 8" descr="Buildings image for Arnold PPWs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01" name="Text Box 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 eaLnBrk="0" hangingPunct="0"/>
            <a:r>
              <a:rPr lang="en-GB" altLang="en-US" sz="800"/>
              <a:t>Slide 6.</a:t>
            </a:r>
            <a:fld id="{AA4C6707-0FA1-401C-8DE0-78D205810934}" type="slidenum">
              <a:rPr lang="en-GB" altLang="en-US" sz="800"/>
              <a:pPr algn="ctr" eaLnBrk="0" hangingPunct="0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pic>
        <p:nvPicPr>
          <p:cNvPr id="33802" name="Picture 10" descr="MyFinanceLab logo for RF"/>
          <p:cNvPicPr>
            <a:picLocks noChangeAspect="1" noChangeArrowheads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03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0" hangingPunct="0"/>
            <a:r>
              <a:rPr lang="en-IN" altLang="en-US" sz="800"/>
              <a:t>Glen Arnold, </a:t>
            </a:r>
            <a:r>
              <a:rPr lang="en-US" altLang="en-US" sz="800" i="1"/>
              <a:t>Corporate Financial Management</a:t>
            </a:r>
            <a:r>
              <a:rPr lang="en-US" altLang="en-US" sz="800"/>
              <a:t>, 5</a:t>
            </a:r>
            <a:r>
              <a:rPr lang="en-US" altLang="en-US" sz="800" baseline="30000"/>
              <a:t>th</a:t>
            </a:r>
            <a:r>
              <a:rPr lang="en-US" altLang="en-US" sz="800"/>
              <a:t>  Edition © Pearson Education Limited 2013</a:t>
            </a:r>
            <a:endParaRPr lang="en-GB" altLang="en-US" sz="800"/>
          </a:p>
        </p:txBody>
      </p:sp>
      <p:pic>
        <p:nvPicPr>
          <p:cNvPr id="33804" name="Picture 12" descr="PEARSON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080691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69257218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3676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483288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458889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2689945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66899013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6804229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97676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097872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79388" y="115888"/>
            <a:ext cx="8785225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9388" y="549275"/>
            <a:ext cx="8785225" cy="55768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2778" name="Text Box 1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pPr algn="ctr" eaLnBrk="0" hangingPunct="0"/>
            <a:r>
              <a:rPr lang="en-GB" altLang="en-US" sz="800"/>
              <a:t>Slide 6.</a:t>
            </a:r>
            <a:fld id="{639D1A56-205A-4AF3-95F7-730138FE0681}" type="slidenum">
              <a:rPr lang="en-GB" altLang="en-US" sz="800"/>
              <a:pPr algn="ctr" eaLnBrk="0" hangingPunct="0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sp>
        <p:nvSpPr>
          <p:cNvPr id="32779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0" hangingPunct="0"/>
            <a:r>
              <a:rPr lang="en-IN" altLang="en-US" sz="800"/>
              <a:t>Glen Arnold, </a:t>
            </a:r>
            <a:r>
              <a:rPr lang="en-US" altLang="en-US" sz="800" i="1"/>
              <a:t>Corporate Financial Management</a:t>
            </a:r>
            <a:r>
              <a:rPr lang="en-US" altLang="en-US" sz="800"/>
              <a:t>, 5</a:t>
            </a:r>
            <a:r>
              <a:rPr lang="en-US" altLang="en-US" sz="800" baseline="30000"/>
              <a:t>th</a:t>
            </a:r>
            <a:r>
              <a:rPr lang="en-US" altLang="en-US" sz="800"/>
              <a:t>  Edition © Pearson Education Limited 2013</a:t>
            </a:r>
            <a:endParaRPr lang="en-GB" altLang="en-US" sz="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2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>Lecture </a:t>
            </a:r>
            <a:r>
              <a:rPr lang="en-GB" altLang="en-US" sz="3200" dirty="0" smtClean="0"/>
              <a:t>4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>Application of NPV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254000"/>
            <a:ext cx="76327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Project appraisal: applications of NPV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673100" y="1316038"/>
            <a:ext cx="8077200" cy="326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60000"/>
              </a:spcBef>
              <a:buFontTx/>
              <a:buChar char="•"/>
            </a:pPr>
            <a:r>
              <a:rPr lang="en-US" altLang="en-US" sz="2600"/>
              <a:t>The replacement decision/the replacement cycle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The calculation of annual equivalent annuities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The make or buy decision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Optimal timing of investment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Fluctuating output situations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079500" y="295275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The replacement decision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673100" y="1347788"/>
            <a:ext cx="7981950" cy="4783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US" altLang="en-US" sz="2600"/>
              <a:t>Amtarc plc produces Tarcs with a machine which 			has a 	useful life of four more years before it will be 		sold for scrap, raising £10,000.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Q-2000 cost of £800,000 payable immediately.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Existing machine second-hand value: £70,000.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The Q-2000 will have a life of four years before 				being 	sold for scrap for £20,000.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Q-2000 has lower raw material wastage and its 				reduced labour requirements.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600"/>
              <a:t>Selling price and variable overhead will be the 				same as for the old machine.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1081088" y="295275"/>
            <a:ext cx="69834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Amtarc: accountant’s figures</a:t>
            </a:r>
          </a:p>
        </p:txBody>
      </p:sp>
      <p:sp>
        <p:nvSpPr>
          <p:cNvPr id="7336" name="Rectangle 168"/>
          <p:cNvSpPr>
            <a:spLocks noChangeArrowheads="1"/>
          </p:cNvSpPr>
          <p:nvPr/>
        </p:nvSpPr>
        <p:spPr bwMode="auto">
          <a:xfrm>
            <a:off x="685800" y="4181475"/>
            <a:ext cx="7981950" cy="56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1800"/>
              <a:t>Q-2000 reduces raw material buffer stocks by £120,000.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1800"/>
              <a:t>Redundancy payments of £50,000 will be necessary after one year.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1800"/>
              <a:t>The required rate of return is 10 per cent.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1800"/>
              <a:t>To simplify the analysis sales, labour costs, raw material costs and 				variable overhead costs all occur on the last day of each year.</a:t>
            </a:r>
          </a:p>
        </p:txBody>
      </p:sp>
      <p:pic>
        <p:nvPicPr>
          <p:cNvPr id="7337" name="Picture 169" descr="we-3-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925" y="1052513"/>
            <a:ext cx="6788150" cy="317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1081088" y="298450"/>
            <a:ext cx="69834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Amtarc plc</a:t>
            </a: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685800" y="1349375"/>
            <a:ext cx="7981950" cy="56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indent="3175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001713" indent="-4572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466850" indent="-4572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874838" indent="-4572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286000" indent="-4572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743200" indent="-4572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00400" indent="-4572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57600" indent="-4572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14800" indent="-4572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200"/>
              <a:t>Required:</a:t>
            </a:r>
          </a:p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en-GB" altLang="en-US" sz="1800"/>
              <a:t>Using the NPV method decide whether to continue using the old 					machine or to purchase the Q-2000.</a:t>
            </a:r>
          </a:p>
        </p:txBody>
      </p:sp>
      <p:sp>
        <p:nvSpPr>
          <p:cNvPr id="8215" name="Rectangle 23"/>
          <p:cNvSpPr>
            <a:spLocks noChangeArrowheads="1"/>
          </p:cNvSpPr>
          <p:nvPr/>
        </p:nvSpPr>
        <p:spPr bwMode="auto">
          <a:xfrm>
            <a:off x="882650" y="4121150"/>
            <a:ext cx="7531100" cy="4763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71" name="Text Box 79"/>
          <p:cNvSpPr txBox="1">
            <a:spLocks noChangeArrowheads="1"/>
          </p:cNvSpPr>
          <p:nvPr/>
        </p:nvSpPr>
        <p:spPr bwMode="auto">
          <a:xfrm>
            <a:off x="690563" y="2368550"/>
            <a:ext cx="80010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290513" indent="-290513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214438" indent="-4572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862138" indent="-4572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509838" indent="-4572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3157538" indent="-4572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614738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4071938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529138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986338" indent="-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en-GB" altLang="en-US" sz="1800"/>
              <a:t>Note the irrelevant information: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AutoNum type="arabicPlain"/>
            </a:pPr>
            <a:r>
              <a:rPr lang="en-GB" altLang="en-US" sz="1800"/>
              <a:t> Depreciation is not a cash flow</a:t>
            </a:r>
          </a:p>
          <a:p>
            <a:pPr>
              <a:lnSpc>
                <a:spcPct val="90000"/>
              </a:lnSpc>
              <a:spcBef>
                <a:spcPts val="1200"/>
              </a:spcBef>
              <a:buFontTx/>
              <a:buAutoNum type="arabicPlain"/>
            </a:pPr>
            <a:r>
              <a:rPr lang="en-GB" altLang="en-US" sz="1800"/>
              <a:t> The book value of the machine is merely an accounting entry</a:t>
            </a:r>
            <a:endParaRPr lang="en-US" altLang="en-US" sz="1800"/>
          </a:p>
        </p:txBody>
      </p:sp>
      <p:pic>
        <p:nvPicPr>
          <p:cNvPr id="8273" name="Picture 81" descr="we-3-3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4103688"/>
            <a:ext cx="8086725" cy="196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1527175" y="295275"/>
            <a:ext cx="6089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NPV</a:t>
            </a:r>
          </a:p>
        </p:txBody>
      </p:sp>
      <p:sp>
        <p:nvSpPr>
          <p:cNvPr id="9390" name="Rectangle 174"/>
          <p:cNvSpPr>
            <a:spLocks noChangeArrowheads="1"/>
          </p:cNvSpPr>
          <p:nvPr/>
        </p:nvSpPr>
        <p:spPr bwMode="auto">
          <a:xfrm>
            <a:off x="671513" y="1328738"/>
            <a:ext cx="3879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Incremental cash flow table</a:t>
            </a:r>
          </a:p>
        </p:txBody>
      </p:sp>
      <p:pic>
        <p:nvPicPr>
          <p:cNvPr id="9392" name="Picture 176" descr="EXHIBIT-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" y="1857375"/>
            <a:ext cx="8235950" cy="401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Replacement cycles</a:t>
            </a:r>
          </a:p>
        </p:txBody>
      </p:sp>
      <p:pic>
        <p:nvPicPr>
          <p:cNvPr id="10421" name="Picture 181" descr="exh-3-6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1676400"/>
            <a:ext cx="8194675" cy="192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2" name="Picture 182" descr="exh-3-6a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13" y="3671888"/>
            <a:ext cx="8143875" cy="155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3" name="Text Box 183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3.6</a:t>
            </a:r>
            <a:r>
              <a:rPr lang="en-GB" altLang="en-US" sz="1800"/>
              <a:t>  Relevant cash flows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Replacement cycles (Continued)</a:t>
            </a:r>
          </a:p>
        </p:txBody>
      </p:sp>
      <p:pic>
        <p:nvPicPr>
          <p:cNvPr id="11418" name="Picture 154" descr="exh-3-6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900238"/>
            <a:ext cx="8140700" cy="305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19" name="Text Box 155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3.6</a:t>
            </a:r>
            <a:r>
              <a:rPr lang="en-GB" altLang="en-US" sz="1800"/>
              <a:t>  Relevant cash flows (Continued)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2" name="Rectangle 194"/>
          <p:cNvSpPr>
            <a:spLocks noChangeArrowheads="1"/>
          </p:cNvSpPr>
          <p:nvPr/>
        </p:nvSpPr>
        <p:spPr bwMode="auto">
          <a:xfrm>
            <a:off x="730250" y="295275"/>
            <a:ext cx="7683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Replacement cycles: present values</a:t>
            </a:r>
          </a:p>
        </p:txBody>
      </p:sp>
      <p:pic>
        <p:nvPicPr>
          <p:cNvPr id="12483" name="Picture 195" descr="exh-3-6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3" y="2012950"/>
            <a:ext cx="8069262" cy="283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484" name="Text Box 196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3.6</a:t>
            </a:r>
            <a:r>
              <a:rPr lang="en-GB" altLang="en-US" sz="1800"/>
              <a:t>  Relevant cash flows (Continued)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0" y="266700"/>
            <a:ext cx="914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800" b="1"/>
              <a:t>Replacement cycles: annual equivalent annuity</a:t>
            </a:r>
          </a:p>
        </p:txBody>
      </p:sp>
      <p:sp>
        <p:nvSpPr>
          <p:cNvPr id="13369" name="Rectangle 57"/>
          <p:cNvSpPr>
            <a:spLocks noChangeArrowheads="1"/>
          </p:cNvSpPr>
          <p:nvPr/>
        </p:nvSpPr>
        <p:spPr bwMode="auto">
          <a:xfrm>
            <a:off x="762000" y="3052763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70" name="Rectangle 58"/>
          <p:cNvSpPr>
            <a:spLocks noChangeArrowheads="1"/>
          </p:cNvSpPr>
          <p:nvPr/>
        </p:nvSpPr>
        <p:spPr bwMode="auto">
          <a:xfrm>
            <a:off x="762000" y="3308350"/>
            <a:ext cx="11684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PV = A × af</a:t>
            </a:r>
            <a:endParaRPr lang="en-US" altLang="en-US"/>
          </a:p>
        </p:txBody>
      </p:sp>
      <p:sp>
        <p:nvSpPr>
          <p:cNvPr id="13371" name="Rectangle 59"/>
          <p:cNvSpPr>
            <a:spLocks noChangeArrowheads="1"/>
          </p:cNvSpPr>
          <p:nvPr/>
        </p:nvSpPr>
        <p:spPr bwMode="auto">
          <a:xfrm>
            <a:off x="1812925" y="330835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72" name="Rectangle 60"/>
          <p:cNvSpPr>
            <a:spLocks noChangeArrowheads="1"/>
          </p:cNvSpPr>
          <p:nvPr/>
        </p:nvSpPr>
        <p:spPr bwMode="auto">
          <a:xfrm>
            <a:off x="762000" y="356552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73" name="Rectangle 61"/>
          <p:cNvSpPr>
            <a:spLocks noChangeArrowheads="1"/>
          </p:cNvSpPr>
          <p:nvPr/>
        </p:nvSpPr>
        <p:spPr bwMode="auto">
          <a:xfrm>
            <a:off x="819150" y="356552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74" name="Rectangle 62"/>
          <p:cNvSpPr>
            <a:spLocks noChangeArrowheads="1"/>
          </p:cNvSpPr>
          <p:nvPr/>
        </p:nvSpPr>
        <p:spPr bwMode="auto">
          <a:xfrm>
            <a:off x="4557713" y="3962400"/>
            <a:ext cx="11493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cs typeface="Arial" panose="020B0604020202020204" pitchFamily="34" charset="0"/>
              </a:rPr>
              <a:t>−</a:t>
            </a:r>
            <a:r>
              <a:rPr lang="en-US" altLang="en-US" sz="1800"/>
              <a:t>£9,845.98</a:t>
            </a:r>
          </a:p>
        </p:txBody>
      </p:sp>
      <p:sp>
        <p:nvSpPr>
          <p:cNvPr id="13375" name="Rectangle 63"/>
          <p:cNvSpPr>
            <a:spLocks noChangeArrowheads="1"/>
          </p:cNvSpPr>
          <p:nvPr/>
        </p:nvSpPr>
        <p:spPr bwMode="auto">
          <a:xfrm>
            <a:off x="1654175" y="356552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76" name="Rectangle 64"/>
          <p:cNvSpPr>
            <a:spLocks noChangeArrowheads="1"/>
          </p:cNvSpPr>
          <p:nvPr/>
        </p:nvSpPr>
        <p:spPr bwMode="auto">
          <a:xfrm>
            <a:off x="4006850" y="4121150"/>
            <a:ext cx="4127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A = </a:t>
            </a:r>
            <a:endParaRPr lang="en-US" altLang="en-US"/>
          </a:p>
        </p:txBody>
      </p:sp>
      <p:sp>
        <p:nvSpPr>
          <p:cNvPr id="13379" name="Rectangle 67"/>
          <p:cNvSpPr>
            <a:spLocks noChangeArrowheads="1"/>
          </p:cNvSpPr>
          <p:nvPr/>
        </p:nvSpPr>
        <p:spPr bwMode="auto">
          <a:xfrm>
            <a:off x="2057400" y="3402013"/>
            <a:ext cx="635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80" name="Rectangle 68"/>
          <p:cNvSpPr>
            <a:spLocks noChangeArrowheads="1"/>
          </p:cNvSpPr>
          <p:nvPr/>
        </p:nvSpPr>
        <p:spPr bwMode="auto">
          <a:xfrm>
            <a:off x="2286000" y="3290888"/>
            <a:ext cx="6159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or A =</a:t>
            </a:r>
            <a:endParaRPr lang="en-US" altLang="en-US"/>
          </a:p>
        </p:txBody>
      </p:sp>
      <p:sp>
        <p:nvSpPr>
          <p:cNvPr id="13381" name="Rectangle 69"/>
          <p:cNvSpPr>
            <a:spLocks noChangeArrowheads="1"/>
          </p:cNvSpPr>
          <p:nvPr/>
        </p:nvSpPr>
        <p:spPr bwMode="auto">
          <a:xfrm>
            <a:off x="4718050" y="4232275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 sz="1800"/>
          </a:p>
        </p:txBody>
      </p:sp>
      <p:pic>
        <p:nvPicPr>
          <p:cNvPr id="13382" name="Picture 70" descr="exh-3-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3" y="1905000"/>
            <a:ext cx="81153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83" name="Text Box 71"/>
          <p:cNvSpPr txBox="1">
            <a:spLocks noChangeArrowheads="1"/>
          </p:cNvSpPr>
          <p:nvPr/>
        </p:nvSpPr>
        <p:spPr bwMode="auto">
          <a:xfrm>
            <a:off x="762000" y="4038600"/>
            <a:ext cx="32686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800"/>
              <a:t>Three-year replacement:</a:t>
            </a:r>
          </a:p>
        </p:txBody>
      </p:sp>
      <p:sp>
        <p:nvSpPr>
          <p:cNvPr id="13386" name="Line 74"/>
          <p:cNvSpPr>
            <a:spLocks noChangeShapeType="1"/>
          </p:cNvSpPr>
          <p:nvPr/>
        </p:nvSpPr>
        <p:spPr bwMode="auto">
          <a:xfrm>
            <a:off x="4419600" y="4267200"/>
            <a:ext cx="1447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87" name="Rectangle 75"/>
          <p:cNvSpPr>
            <a:spLocks noChangeArrowheads="1"/>
          </p:cNvSpPr>
          <p:nvPr/>
        </p:nvSpPr>
        <p:spPr bwMode="auto">
          <a:xfrm>
            <a:off x="4786313" y="4295775"/>
            <a:ext cx="698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/>
              <a:t>2.4869</a:t>
            </a:r>
          </a:p>
        </p:txBody>
      </p:sp>
      <p:sp>
        <p:nvSpPr>
          <p:cNvPr id="13388" name="Rectangle 76"/>
          <p:cNvSpPr>
            <a:spLocks noChangeArrowheads="1"/>
          </p:cNvSpPr>
          <p:nvPr/>
        </p:nvSpPr>
        <p:spPr bwMode="auto">
          <a:xfrm>
            <a:off x="5953125" y="4086225"/>
            <a:ext cx="1346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= </a:t>
            </a:r>
            <a:r>
              <a:rPr lang="en-US" altLang="en-US" sz="1800">
                <a:cs typeface="Arial" panose="020B0604020202020204" pitchFamily="34" charset="0"/>
              </a:rPr>
              <a:t>−</a:t>
            </a:r>
            <a:r>
              <a:rPr lang="en-US" altLang="en-US" sz="1800" i="1"/>
              <a:t>£</a:t>
            </a:r>
            <a:r>
              <a:rPr lang="en-US" altLang="en-US" sz="1800"/>
              <a:t>3,959.14</a:t>
            </a:r>
          </a:p>
        </p:txBody>
      </p:sp>
      <p:sp>
        <p:nvSpPr>
          <p:cNvPr id="13390" name="Rectangle 78"/>
          <p:cNvSpPr>
            <a:spLocks noChangeArrowheads="1"/>
          </p:cNvSpPr>
          <p:nvPr/>
        </p:nvSpPr>
        <p:spPr bwMode="auto">
          <a:xfrm>
            <a:off x="3062288" y="3095625"/>
            <a:ext cx="3048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/>
              <a:t>PV</a:t>
            </a:r>
          </a:p>
        </p:txBody>
      </p:sp>
      <p:sp>
        <p:nvSpPr>
          <p:cNvPr id="13392" name="Rectangle 80"/>
          <p:cNvSpPr>
            <a:spLocks noChangeArrowheads="1"/>
          </p:cNvSpPr>
          <p:nvPr/>
        </p:nvSpPr>
        <p:spPr bwMode="auto">
          <a:xfrm>
            <a:off x="4279900" y="3517900"/>
            <a:ext cx="63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>
                <a:solidFill>
                  <a:srgbClr val="000000"/>
                </a:solidFill>
              </a:rPr>
              <a:t> </a:t>
            </a:r>
            <a:endParaRPr lang="en-US" altLang="en-US"/>
          </a:p>
        </p:txBody>
      </p:sp>
      <p:sp>
        <p:nvSpPr>
          <p:cNvPr id="13393" name="Line 81"/>
          <p:cNvSpPr>
            <a:spLocks noChangeShapeType="1"/>
          </p:cNvSpPr>
          <p:nvPr/>
        </p:nvSpPr>
        <p:spPr bwMode="auto">
          <a:xfrm>
            <a:off x="2990850" y="3429000"/>
            <a:ext cx="4762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394" name="Rectangle 82"/>
          <p:cNvSpPr>
            <a:spLocks noChangeArrowheads="1"/>
          </p:cNvSpPr>
          <p:nvPr/>
        </p:nvSpPr>
        <p:spPr bwMode="auto">
          <a:xfrm>
            <a:off x="3152775" y="3429000"/>
            <a:ext cx="190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/>
          <a:p>
            <a:r>
              <a:rPr lang="en-US" altLang="en-US" sz="1800"/>
              <a:t>af</a:t>
            </a:r>
          </a:p>
        </p:txBody>
      </p:sp>
      <p:sp>
        <p:nvSpPr>
          <p:cNvPr id="13396" name="Text Box 84"/>
          <p:cNvSpPr txBox="1">
            <a:spLocks noChangeArrowheads="1"/>
          </p:cNvSpPr>
          <p:nvPr/>
        </p:nvSpPr>
        <p:spPr bwMode="auto">
          <a:xfrm>
            <a:off x="304800" y="5667375"/>
            <a:ext cx="85344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3.9</a:t>
            </a:r>
            <a:r>
              <a:rPr lang="en-GB" altLang="en-US" sz="1800"/>
              <a:t>  Using the AEA</a:t>
            </a:r>
            <a:br>
              <a:rPr lang="en-GB" altLang="en-US" sz="1800"/>
            </a:br>
            <a:r>
              <a:rPr lang="en-US" altLang="en-US" sz="1200"/>
              <a:t>(Recall that the first cash flow under an ‘immediate’ annuity arises after one year.)</a:t>
            </a:r>
            <a:endParaRPr lang="en-GB" altLang="en-US" sz="12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730250" y="298450"/>
            <a:ext cx="7683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Replacement cycles: AEAs</a:t>
            </a:r>
          </a:p>
        </p:txBody>
      </p:sp>
      <p:pic>
        <p:nvPicPr>
          <p:cNvPr id="14348" name="Picture 12" descr="exh-3-10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81200"/>
            <a:ext cx="8234363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3.12</a:t>
            </a:r>
            <a:r>
              <a:rPr lang="en-GB" altLang="en-US" sz="1800"/>
              <a:t>  </a:t>
            </a:r>
            <a:r>
              <a:rPr lang="en-IN" altLang="en-US" sz="1800"/>
              <a:t>Using AEAs for all projects</a:t>
            </a:r>
            <a:endParaRPr lang="en-GB" altLang="en-US" sz="1800"/>
          </a:p>
        </p:txBody>
      </p:sp>
      <p:pic>
        <p:nvPicPr>
          <p:cNvPr id="14351" name="Picture 15" descr="EXHIBIT-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3" y="3384550"/>
            <a:ext cx="837247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1081088" y="298450"/>
            <a:ext cx="69834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When to introduce a new machine</a:t>
            </a:r>
          </a:p>
        </p:txBody>
      </p:sp>
      <p:pic>
        <p:nvPicPr>
          <p:cNvPr id="15366" name="Picture 6" descr="exh-3-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13" y="1447800"/>
            <a:ext cx="7394575" cy="390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3.13</a:t>
            </a:r>
            <a:r>
              <a:rPr lang="en-GB" altLang="en-US" sz="1800"/>
              <a:t>  </a:t>
            </a:r>
            <a:r>
              <a:rPr lang="en-IN" altLang="en-US" sz="1800"/>
              <a:t>Cash flow per car (excluding operating revenues, etc.)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249238"/>
            <a:ext cx="914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When to introduce a new machine (Continued)</a:t>
            </a:r>
          </a:p>
        </p:txBody>
      </p:sp>
      <p:pic>
        <p:nvPicPr>
          <p:cNvPr id="22531" name="Picture 3" descr="exh-3-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3" y="2501900"/>
            <a:ext cx="8180387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3.14</a:t>
            </a:r>
            <a:r>
              <a:rPr lang="en-GB" altLang="en-US" sz="1800"/>
              <a:t>  </a:t>
            </a:r>
            <a:r>
              <a:rPr lang="en-IN" altLang="en-US" sz="1800"/>
              <a:t>Present value calculations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1079500" y="290513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Timing of projects</a:t>
            </a:r>
          </a:p>
        </p:txBody>
      </p:sp>
      <p:pic>
        <p:nvPicPr>
          <p:cNvPr id="23557" name="Picture 5" descr="exh-3-15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13" y="2009775"/>
            <a:ext cx="8075612" cy="284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050"/>
          <p:cNvSpPr>
            <a:spLocks noChangeArrowheads="1"/>
          </p:cNvSpPr>
          <p:nvPr/>
        </p:nvSpPr>
        <p:spPr bwMode="auto">
          <a:xfrm>
            <a:off x="0" y="2984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The make or buy decision</a:t>
            </a:r>
          </a:p>
        </p:txBody>
      </p:sp>
      <p:sp>
        <p:nvSpPr>
          <p:cNvPr id="24579" name="Rectangle 2051"/>
          <p:cNvSpPr>
            <a:spLocks noChangeArrowheads="1"/>
          </p:cNvSpPr>
          <p:nvPr/>
        </p:nvSpPr>
        <p:spPr bwMode="auto">
          <a:xfrm>
            <a:off x="685800" y="1585913"/>
            <a:ext cx="8077200" cy="326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 sz="2000"/>
              <a:t>Davis and Davies plc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Buy in the ‘eyes’ for the rods at £1 per set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Use 100,000 sets per annum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2000"/>
              <a:t>To produce their own ‘eyes’</a:t>
            </a:r>
            <a:r>
              <a:rPr lang="en-GB" altLang="en-US"/>
              <a:t> 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Spend £40,000 immediately on machinery etc.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Machinery will have a life of four years 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Annual cost of production of 100,000 sets will be £80,000, £85,000, £92,000 and £100,000 respectively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Bought-in components estimates are £105,000 for year 1, followed by £120,000, £128,000 and £132,000 for years 2 to 4 respectively, for 1,00,000 sets per year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1800"/>
              <a:t>New machinery will be installed in an empty factory the open market rental value of which is £20,000 per annum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2000"/>
              <a:t>The firm’s cost of capital is 11 per cent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546100" y="298450"/>
            <a:ext cx="80502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The make or buy decision (Continued)</a:t>
            </a:r>
          </a:p>
        </p:txBody>
      </p:sp>
      <p:pic>
        <p:nvPicPr>
          <p:cNvPr id="25603" name="Picture 3" descr="exh-3-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8" y="1600200"/>
            <a:ext cx="8058150" cy="389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3.17</a:t>
            </a:r>
            <a:r>
              <a:rPr lang="en-GB" altLang="en-US" sz="1800"/>
              <a:t>  </a:t>
            </a:r>
            <a:r>
              <a:rPr lang="en-US" altLang="en-US" sz="1800"/>
              <a:t>Cash flows for producing ‘eyes’ in-house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Fluctuating output</a:t>
            </a: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685800" y="1598613"/>
            <a:ext cx="8077200" cy="326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FontTx/>
              <a:buChar char="•"/>
            </a:pPr>
            <a:r>
              <a:rPr lang="en-GB" altLang="en-US"/>
              <a:t>Potato Sorting Company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Summer and autumn: its two machines work at full capacity, which is the equivalent of 20,000 bags per machine per year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In the six months of the winter and spring the machines work at half capacity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Operating cost of the machine per bag is 20 pence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Very long productive life, yet no second-hand value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/>
              <a:t>Fastsort has an identical capacity to the old machine but 		its running cost is only 10 pence per bag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Productive indefinitely</a:t>
            </a:r>
          </a:p>
          <a:p>
            <a:pPr lvl="1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GB" altLang="en-US" sz="2000"/>
              <a:t>Cost £12,000 each to purchase and install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287338"/>
            <a:ext cx="91440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b="1"/>
              <a:t>Production manager’s plan to replace with 2 Fastsorts</a:t>
            </a:r>
          </a:p>
        </p:txBody>
      </p:sp>
      <p:pic>
        <p:nvPicPr>
          <p:cNvPr id="27654" name="Picture 6" descr="exh-3-19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50" y="2179638"/>
            <a:ext cx="7402513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3.19</a:t>
            </a:r>
            <a:r>
              <a:rPr lang="en-GB" altLang="en-US" sz="1800"/>
              <a:t>  </a:t>
            </a:r>
            <a:r>
              <a:rPr lang="en-US" altLang="en-US" sz="1800"/>
              <a:t>Comparison of old machines with Fastsort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3460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200" b="1"/>
              <a:t>Production manager’s plan to replace with 2 Fastsorts (Continued)</a:t>
            </a:r>
          </a:p>
        </p:txBody>
      </p:sp>
      <p:pic>
        <p:nvPicPr>
          <p:cNvPr id="28678" name="Picture 6" descr="exh-3-19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800" y="2028825"/>
            <a:ext cx="5268913" cy="283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3.19</a:t>
            </a:r>
            <a:r>
              <a:rPr lang="en-GB" altLang="en-US" sz="1800"/>
              <a:t>  </a:t>
            </a:r>
            <a:r>
              <a:rPr lang="en-US" altLang="en-US" sz="1800"/>
              <a:t>Comparison of old machines with Fastsort (Continued)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079500" y="298450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Replacing only one old machine</a:t>
            </a:r>
          </a:p>
        </p:txBody>
      </p:sp>
      <p:pic>
        <p:nvPicPr>
          <p:cNvPr id="29699" name="Picture 3" descr="exh-3-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" y="1981200"/>
            <a:ext cx="8029575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04800" y="5667375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800" b="1"/>
              <a:t>Exhibit 3.20</a:t>
            </a:r>
            <a:r>
              <a:rPr lang="en-GB" altLang="en-US" sz="1800"/>
              <a:t>  </a:t>
            </a:r>
            <a:r>
              <a:rPr lang="en-US" altLang="en-US" sz="1800"/>
              <a:t>Replacing only one old machine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1079500" y="295275"/>
            <a:ext cx="6983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3200" b="1"/>
              <a:t>Lecture review</a:t>
            </a: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673100" y="1585913"/>
            <a:ext cx="8274050" cy="414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6350" indent="284163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30263" indent="-28575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3825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46238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30480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304800" fontAlgn="base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The replacement decision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Annual equivalent annuities (AEA) 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Optimal replacement cycle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Whether to repair or buy a new machine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Timing of projects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Fluctuating output</a:t>
            </a:r>
          </a:p>
          <a:p>
            <a:pPr>
              <a:lnSpc>
                <a:spcPct val="90000"/>
              </a:lnSpc>
              <a:spcBef>
                <a:spcPct val="60000"/>
              </a:spcBef>
              <a:buFontTx/>
              <a:buChar char="•"/>
            </a:pPr>
            <a:r>
              <a:rPr lang="en-GB" altLang="en-US" sz="2600"/>
              <a:t>Make or buy decision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8"/>
  <p:tag name="MMPROD_UIDATA" val="&lt;database version=&quot;6.0&quot;&gt;&lt;object type=&quot;1&quot; unique_id=&quot;10001&quot;&gt;&lt;object type=&quot;8&quot; unique_id=&quot;32197&quot;&gt;&lt;/object&gt;&lt;object type=&quot;2&quot; unique_id=&quot;32198&quot;&gt;&lt;object type=&quot;3&quot; unique_id=&quot;32199&quot;&gt;&lt;property id=&quot;20148&quot; value=&quot;5&quot;/&gt;&lt;property id=&quot;20300&quot; value=&quot;Slide 1 - &amp;quot;Corporate Financial&amp;#x0D;&amp;#x0A;Management, 5th edition&amp;#x0D;&amp;#x0A;Glen Arnold&amp;#x0D;&amp;#x0A;Lecture 6&amp;#x0D;&amp;#x0A;Application of NPV&amp;quot;&quot;/&gt;&lt;property id=&quot;20307&quot; value=&quot;256&quot;/&gt;&lt;/object&gt;&lt;object type=&quot;3&quot; unique_id=&quot;32200&quot;&gt;&lt;property id=&quot;20148&quot; value=&quot;5&quot;/&gt;&lt;property id=&quot;20300&quot; value=&quot;Slide 2&quot;/&gt;&lt;property id=&quot;20307&quot; value=&quot;257&quot;/&gt;&lt;/object&gt;&lt;object type=&quot;3&quot; unique_id=&quot;32201&quot;&gt;&lt;property id=&quot;20148&quot; value=&quot;5&quot;/&gt;&lt;property id=&quot;20300&quot; value=&quot;Slide 3&quot;/&gt;&lt;property id=&quot;20307&quot; value=&quot;258&quot;/&gt;&lt;/object&gt;&lt;object type=&quot;3&quot; unique_id=&quot;32202&quot;&gt;&lt;property id=&quot;20148&quot; value=&quot;5&quot;/&gt;&lt;property id=&quot;20300&quot; value=&quot;Slide 4&quot;/&gt;&lt;property id=&quot;20307&quot; value=&quot;259&quot;/&gt;&lt;/object&gt;&lt;object type=&quot;3&quot; unique_id=&quot;32203&quot;&gt;&lt;property id=&quot;20148&quot; value=&quot;5&quot;/&gt;&lt;property id=&quot;20300&quot; value=&quot;Slide 5&quot;/&gt;&lt;property id=&quot;20307&quot; value=&quot;260&quot;/&gt;&lt;/object&gt;&lt;object type=&quot;3&quot; unique_id=&quot;32204&quot;&gt;&lt;property id=&quot;20148&quot; value=&quot;5&quot;/&gt;&lt;property id=&quot;20300&quot; value=&quot;Slide 6&quot;/&gt;&lt;property id=&quot;20307&quot; value=&quot;261&quot;/&gt;&lt;/object&gt;&lt;object type=&quot;3&quot; unique_id=&quot;32205&quot;&gt;&lt;property id=&quot;20148&quot; value=&quot;5&quot;/&gt;&lt;property id=&quot;20300&quot; value=&quot;Slide 7&quot;/&gt;&lt;property id=&quot;20307&quot; value=&quot;262&quot;/&gt;&lt;/object&gt;&lt;object type=&quot;3&quot; unique_id=&quot;32206&quot;&gt;&lt;property id=&quot;20148&quot; value=&quot;5&quot;/&gt;&lt;property id=&quot;20300&quot; value=&quot;Slide 8&quot;/&gt;&lt;property id=&quot;20307&quot; value=&quot;263&quot;/&gt;&lt;/object&gt;&lt;object type=&quot;3&quot; unique_id=&quot;32207&quot;&gt;&lt;property id=&quot;20148&quot; value=&quot;5&quot;/&gt;&lt;property id=&quot;20300&quot; value=&quot;Slide 9&quot;/&gt;&lt;property id=&quot;20307&quot; value=&quot;264&quot;/&gt;&lt;/object&gt;&lt;object type=&quot;3&quot; unique_id=&quot;32208&quot;&gt;&lt;property id=&quot;20148&quot; value=&quot;5&quot;/&gt;&lt;property id=&quot;20300&quot; value=&quot;Slide 10&quot;/&gt;&lt;property id=&quot;20307&quot; value=&quot;265&quot;/&gt;&lt;/object&gt;&lt;object type=&quot;3&quot; unique_id=&quot;32209&quot;&gt;&lt;property id=&quot;20148&quot; value=&quot;5&quot;/&gt;&lt;property id=&quot;20300&quot; value=&quot;Slide 11&quot;/&gt;&lt;property id=&quot;20307&quot; value=&quot;266&quot;/&gt;&lt;/object&gt;&lt;object type=&quot;3&quot; unique_id=&quot;32210&quot;&gt;&lt;property id=&quot;20148&quot; value=&quot;5&quot;/&gt;&lt;property id=&quot;20300&quot; value=&quot;Slide 12&quot;/&gt;&lt;property id=&quot;20307&quot; value=&quot;267&quot;/&gt;&lt;/object&gt;&lt;object type=&quot;3&quot; unique_id=&quot;32211&quot;&gt;&lt;property id=&quot;20148&quot; value=&quot;5&quot;/&gt;&lt;property id=&quot;20300&quot; value=&quot;Slide 13&quot;/&gt;&lt;property id=&quot;20307&quot; value=&quot;268&quot;/&gt;&lt;/object&gt;&lt;object type=&quot;3&quot; unique_id=&quot;32212&quot;&gt;&lt;property id=&quot;20148&quot; value=&quot;5&quot;/&gt;&lt;property id=&quot;20300&quot; value=&quot;Slide 14&quot;/&gt;&lt;property id=&quot;20307&quot; value=&quot;269&quot;/&gt;&lt;/object&gt;&lt;object type=&quot;3&quot; unique_id=&quot;32213&quot;&gt;&lt;property id=&quot;20148&quot; value=&quot;5&quot;/&gt;&lt;property id=&quot;20300&quot; value=&quot;Slide 15&quot;/&gt;&lt;property id=&quot;20307&quot; value=&quot;270&quot;/&gt;&lt;/object&gt;&lt;object type=&quot;3&quot; unique_id=&quot;32214&quot;&gt;&lt;property id=&quot;20148&quot; value=&quot;5&quot;/&gt;&lt;property id=&quot;20300&quot; value=&quot;Slide 16&quot;/&gt;&lt;property id=&quot;20307&quot; value=&quot;271&quot;/&gt;&lt;/object&gt;&lt;object type=&quot;3&quot; unique_id=&quot;32215&quot;&gt;&lt;property id=&quot;20148&quot; value=&quot;5&quot;/&gt;&lt;property id=&quot;20300&quot; value=&quot;Slide 17&quot;/&gt;&lt;property id=&quot;20307&quot; value=&quot;272&quot;/&gt;&lt;/object&gt;&lt;object type=&quot;3&quot; unique_id=&quot;32216&quot;&gt;&lt;property id=&quot;20148&quot; value=&quot;5&quot;/&gt;&lt;property id=&quot;20300&quot; value=&quot;Slide 18&quot;/&gt;&lt;property id=&quot;20307&quot; value=&quot;273&quot;/&gt;&lt;/object&gt;&lt;object type=&quot;3&quot; unique_id=&quot;32217&quot;&gt;&lt;property id=&quot;20148&quot; value=&quot;5&quot;/&gt;&lt;property id=&quot;20300&quot; value=&quot;Slide 19&quot;/&gt;&lt;property id=&quot;20307&quot; value=&quot;274&quot;/&gt;&lt;/object&gt;&lt;object type=&quot;3&quot; unique_id=&quot;32218&quot;&gt;&lt;property id=&quot;20148&quot; value=&quot;5&quot;/&gt;&lt;property id=&quot;20300&quot; value=&quot;Slide 20&quot;/&gt;&lt;property id=&quot;20307&quot; value=&quot;275&quot;/&gt;&lt;/object&gt;&lt;object type=&quot;3&quot; unique_id=&quot;32219&quot;&gt;&lt;property id=&quot;20148&quot; value=&quot;5&quot;/&gt;&lt;property id=&quot;20300&quot; value=&quot;Slide 21&quot;/&gt;&lt;property id=&quot;20307&quot; value=&quot;276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1244</TotalTime>
  <Words>560</Words>
  <Application>Microsoft Office PowerPoint</Application>
  <PresentationFormat>On-screen Show (4:3)</PresentationFormat>
  <Paragraphs>95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Times New Roman</vt:lpstr>
      <vt:lpstr>Arial</vt:lpstr>
      <vt:lpstr>Times</vt:lpstr>
      <vt:lpstr>1_Default Design</vt:lpstr>
      <vt:lpstr> Lecture 4 Application of NPV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laserwords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rosh</cp:lastModifiedBy>
  <cp:revision>133</cp:revision>
  <dcterms:created xsi:type="dcterms:W3CDTF">2005-05-11T06:33:50Z</dcterms:created>
  <dcterms:modified xsi:type="dcterms:W3CDTF">2016-11-02T23:57:58Z</dcterms:modified>
</cp:coreProperties>
</file>