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4" r:id="rId9"/>
    <p:sldId id="263" r:id="rId10"/>
    <p:sldId id="268" r:id="rId11"/>
    <p:sldId id="269" r:id="rId12"/>
    <p:sldId id="270" r:id="rId13"/>
    <p:sldId id="271" r:id="rId14"/>
    <p:sldId id="272" r:id="rId15"/>
    <p:sldId id="273" r:id="rId16"/>
    <p:sldId id="265" r:id="rId17"/>
    <p:sldId id="267" r:id="rId18"/>
    <p:sldId id="266" r:id="rId19"/>
    <p:sldId id="27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306997FF-B8EE-4726-BB39-3BCE2FD866C2}" type="datetimeFigureOut">
              <a:rPr lang="en-GB" smtClean="0"/>
              <a:pPr/>
              <a:t>17/11/2014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0F6AB38-ABD9-4902-AB05-12D041BFD0A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ycenae_w_3946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72008" y="1064549"/>
            <a:ext cx="9036496" cy="56224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4419944"/>
            <a:ext cx="8077200" cy="1673352"/>
          </a:xfrm>
        </p:spPr>
        <p:txBody>
          <a:bodyPr>
            <a:noAutofit/>
          </a:bodyPr>
          <a:lstStyle/>
          <a:p>
            <a:r>
              <a:rPr lang="en-GB" sz="6600" dirty="0" smtClean="0"/>
              <a:t>Towns, Tombs &amp;Temples</a:t>
            </a:r>
            <a:endParaRPr lang="en-GB" sz="6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9552" y="1988840"/>
            <a:ext cx="8077200" cy="1499616"/>
          </a:xfrm>
        </p:spPr>
        <p:txBody>
          <a:bodyPr>
            <a:normAutofit/>
          </a:bodyPr>
          <a:lstStyle/>
          <a:p>
            <a:r>
              <a:rPr lang="en-GB" sz="5400" b="1" dirty="0" smtClean="0"/>
              <a:t>Mycenaean Cult Places</a:t>
            </a:r>
            <a:endParaRPr lang="en-GB" sz="5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Cult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258816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Sources:</a:t>
            </a:r>
          </a:p>
          <a:p>
            <a:pPr lvl="1"/>
            <a:r>
              <a:rPr lang="en-GB" dirty="0" smtClean="0"/>
              <a:t>Archaeological evidence from Mycenae, </a:t>
            </a:r>
            <a:r>
              <a:rPr lang="en-GB" dirty="0" err="1" smtClean="0"/>
              <a:t>Phylakopi</a:t>
            </a:r>
            <a:r>
              <a:rPr lang="en-GB" dirty="0" smtClean="0"/>
              <a:t> &amp; Crete</a:t>
            </a:r>
          </a:p>
          <a:p>
            <a:pPr lvl="1"/>
            <a:r>
              <a:rPr lang="en-GB" dirty="0" smtClean="0"/>
              <a:t>Linear B archives</a:t>
            </a:r>
          </a:p>
          <a:p>
            <a:r>
              <a:rPr lang="en-GB" dirty="0" smtClean="0"/>
              <a:t>Mycenaean pantheon:</a:t>
            </a:r>
          </a:p>
          <a:p>
            <a:pPr lvl="1"/>
            <a:r>
              <a:rPr lang="en-GB" dirty="0" smtClean="0"/>
              <a:t>Olympic gods</a:t>
            </a:r>
          </a:p>
          <a:p>
            <a:pPr lvl="1"/>
            <a:r>
              <a:rPr lang="en-GB" dirty="0" smtClean="0"/>
              <a:t>Poseidon &amp; </a:t>
            </a:r>
            <a:r>
              <a:rPr lang="en-GB" dirty="0" err="1" smtClean="0"/>
              <a:t>Potnia</a:t>
            </a:r>
            <a:r>
              <a:rPr lang="en-GB" dirty="0" smtClean="0"/>
              <a:t> pre-eminent</a:t>
            </a:r>
          </a:p>
          <a:p>
            <a:endParaRPr lang="en-GB" dirty="0"/>
          </a:p>
        </p:txBody>
      </p:sp>
      <p:pic>
        <p:nvPicPr>
          <p:cNvPr id="13" name="Content Placeholder 12" descr="mycenaean idol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36096" y="1844824"/>
            <a:ext cx="3303264" cy="3808221"/>
          </a:xfrm>
        </p:spPr>
      </p:pic>
      <p:sp>
        <p:nvSpPr>
          <p:cNvPr id="14" name="TextBox 13"/>
          <p:cNvSpPr txBox="1"/>
          <p:nvPr/>
        </p:nvSpPr>
        <p:spPr>
          <a:xfrm>
            <a:off x="6588224" y="5733256"/>
            <a:ext cx="177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idols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 descr="g_shrin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548680"/>
            <a:ext cx="3449123" cy="2736304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Cult: Crete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258816" cy="4896544"/>
          </a:xfrm>
        </p:spPr>
        <p:txBody>
          <a:bodyPr>
            <a:normAutofit/>
          </a:bodyPr>
          <a:lstStyle/>
          <a:p>
            <a:r>
              <a:rPr lang="en-GB" dirty="0" smtClean="0"/>
              <a:t>Urbanisation of cult</a:t>
            </a:r>
          </a:p>
          <a:p>
            <a:pPr lvl="1"/>
            <a:r>
              <a:rPr lang="en-GB" dirty="0" smtClean="0"/>
              <a:t>Appearance of small urban shrines from LM IIIB</a:t>
            </a:r>
          </a:p>
          <a:p>
            <a:pPr lvl="1"/>
            <a:r>
              <a:rPr lang="en-GB" dirty="0" smtClean="0"/>
              <a:t>Usually placed at the edge of the habitation area</a:t>
            </a:r>
          </a:p>
          <a:p>
            <a:r>
              <a:rPr lang="en-GB" dirty="0" smtClean="0"/>
              <a:t>Small rectangular rooms with benches </a:t>
            </a:r>
          </a:p>
          <a:p>
            <a:r>
              <a:rPr lang="en-GB" dirty="0" smtClean="0"/>
              <a:t>Subsidiary rooms to  store ritual equipment</a:t>
            </a:r>
          </a:p>
          <a:p>
            <a:endParaRPr lang="en-GB" dirty="0"/>
          </a:p>
        </p:txBody>
      </p:sp>
      <p:pic>
        <p:nvPicPr>
          <p:cNvPr id="9" name="Picture 8" descr="gournia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5076056" y="4005064"/>
            <a:ext cx="3710530" cy="2592288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156176" y="3356992"/>
            <a:ext cx="22675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Urban shrine, </a:t>
            </a:r>
            <a:r>
              <a:rPr lang="en-GB" dirty="0" err="1" smtClean="0"/>
              <a:t>Gournia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Cult: Crete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Shrines: housed cult statues (&amp; deity?) </a:t>
            </a:r>
          </a:p>
          <a:p>
            <a:r>
              <a:rPr lang="en-GB" dirty="0" smtClean="0"/>
              <a:t>Cult performed outside:</a:t>
            </a:r>
          </a:p>
          <a:p>
            <a:pPr lvl="1"/>
            <a:r>
              <a:rPr lang="en-GB" dirty="0" smtClean="0"/>
              <a:t>Large open places suitable for communal gatherings</a:t>
            </a:r>
          </a:p>
          <a:p>
            <a:r>
              <a:rPr lang="en-GB" dirty="0" smtClean="0"/>
              <a:t>Ecstatic aspect &amp; epiphany continues from earlier Minoan practices?</a:t>
            </a:r>
          </a:p>
          <a:p>
            <a:pPr lvl="1"/>
            <a:r>
              <a:rPr lang="en-GB" dirty="0" smtClean="0"/>
              <a:t>Poppies, horns of consecration &amp; birds on headdress of “cult image”</a:t>
            </a:r>
          </a:p>
          <a:p>
            <a:endParaRPr lang="en-GB" dirty="0"/>
          </a:p>
        </p:txBody>
      </p:sp>
      <p:pic>
        <p:nvPicPr>
          <p:cNvPr id="8" name="Content Placeholder 7" descr="(03)%20Karphi%20(09)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68144" y="1196752"/>
            <a:ext cx="2894052" cy="507310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Cult: Crete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330824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Clay female figures: cult image</a:t>
            </a:r>
          </a:p>
          <a:p>
            <a:r>
              <a:rPr lang="en-GB" dirty="0" smtClean="0"/>
              <a:t>Usually 50cm+, designed to be displayed &amp; viewed</a:t>
            </a:r>
          </a:p>
          <a:p>
            <a:r>
              <a:rPr lang="en-GB" dirty="0" smtClean="0"/>
              <a:t>Cylindrical clay stands (snake tubes) which supported large offering bowls:</a:t>
            </a:r>
          </a:p>
          <a:p>
            <a:pPr lvl="1"/>
            <a:r>
              <a:rPr lang="en-GB" dirty="0" smtClean="0"/>
              <a:t>Usually placed on the bench in front of the cult statue</a:t>
            </a:r>
          </a:p>
          <a:p>
            <a:r>
              <a:rPr lang="en-GB" dirty="0" smtClean="0"/>
              <a:t>Horns of consecration</a:t>
            </a:r>
          </a:p>
        </p:txBody>
      </p:sp>
      <p:pic>
        <p:nvPicPr>
          <p:cNvPr id="7" name="Content Placeholder 5" descr="Gournia cult equipmen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1700808"/>
            <a:ext cx="3499329" cy="4320058"/>
          </a:xfrm>
          <a:ln w="57150">
            <a:solidFill>
              <a:srgbClr val="FFC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6011622" y="6165304"/>
            <a:ext cx="25208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Cult equipment, </a:t>
            </a:r>
            <a:r>
              <a:rPr lang="en-GB" dirty="0" err="1" smtClean="0"/>
              <a:t>Gournia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Popular Cult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8234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Mycenaean figurines represent popular cult</a:t>
            </a:r>
          </a:p>
          <a:p>
            <a:r>
              <a:rPr lang="en-GB" dirty="0" smtClean="0"/>
              <a:t>Placed in tombs</a:t>
            </a:r>
          </a:p>
          <a:p>
            <a:r>
              <a:rPr lang="en-GB" dirty="0" smtClean="0"/>
              <a:t> Psi &amp; Phi figurines found in association with hearths, as part of household cult:</a:t>
            </a:r>
          </a:p>
          <a:p>
            <a:pPr lvl="1"/>
            <a:r>
              <a:rPr lang="en-GB" dirty="0" smtClean="0"/>
              <a:t>Ceremonial or ritual aspect of hearths, not simply intended to heat &amp; light a room </a:t>
            </a:r>
          </a:p>
          <a:p>
            <a:r>
              <a:rPr lang="en-GB" dirty="0" smtClean="0"/>
              <a:t>Used in open air cult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012160" y="5517232"/>
            <a:ext cx="2162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Mycenaean figurines</a:t>
            </a:r>
            <a:endParaRPr lang="en-GB" dirty="0"/>
          </a:p>
        </p:txBody>
      </p:sp>
      <p:pic>
        <p:nvPicPr>
          <p:cNvPr id="13" name="Content Placeholder 12" descr="female fig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508104" y="2210702"/>
            <a:ext cx="3058540" cy="33065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Rural Cult: Mount </a:t>
            </a:r>
            <a:r>
              <a:rPr lang="en-GB" dirty="0" err="1" smtClean="0"/>
              <a:t>Kynortion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824536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Cult at a natural place</a:t>
            </a:r>
          </a:p>
          <a:p>
            <a:r>
              <a:rPr lang="en-GB" dirty="0" smtClean="0"/>
              <a:t>Established at end of MH &amp; used repeatedly over generations</a:t>
            </a:r>
          </a:p>
          <a:p>
            <a:r>
              <a:rPr lang="en-GB" dirty="0" smtClean="0"/>
              <a:t>Bonfires &amp; animal sacrifice:</a:t>
            </a:r>
          </a:p>
          <a:p>
            <a:pPr lvl="1"/>
            <a:r>
              <a:rPr lang="en-GB" dirty="0" smtClean="0"/>
              <a:t>Matrix ash containing of burnt bones, bull &amp; goat skulls</a:t>
            </a:r>
          </a:p>
          <a:p>
            <a:r>
              <a:rPr lang="en-GB" dirty="0" smtClean="0"/>
              <a:t>Mycenaean figurines</a:t>
            </a:r>
          </a:p>
          <a:p>
            <a:r>
              <a:rPr lang="en-GB" dirty="0" smtClean="0"/>
              <a:t>Luxury offerings:</a:t>
            </a:r>
          </a:p>
          <a:p>
            <a:pPr lvl="1"/>
            <a:r>
              <a:rPr lang="en-GB" dirty="0" smtClean="0"/>
              <a:t>Bronze double axes, steatite vase, weapons, </a:t>
            </a:r>
            <a:r>
              <a:rPr lang="en-GB" dirty="0" err="1" smtClean="0"/>
              <a:t>sealstones</a:t>
            </a: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pic>
        <p:nvPicPr>
          <p:cNvPr id="5" name="Content Placeholder 4" descr="kynortion hill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2492896"/>
            <a:ext cx="3264363" cy="2448272"/>
          </a:xfrm>
        </p:spPr>
      </p:pic>
      <p:sp>
        <p:nvSpPr>
          <p:cNvPr id="6" name="TextBox 5"/>
          <p:cNvSpPr txBox="1"/>
          <p:nvPr/>
        </p:nvSpPr>
        <p:spPr>
          <a:xfrm>
            <a:off x="6656284" y="5003884"/>
            <a:ext cx="18041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Mount </a:t>
            </a:r>
            <a:r>
              <a:rPr lang="en-GB" dirty="0" err="1" smtClean="0"/>
              <a:t>Kynortion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Mycenaean Cult Places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Bench-shrines:</a:t>
            </a:r>
          </a:p>
          <a:p>
            <a:pPr lvl="1"/>
            <a:r>
              <a:rPr lang="en-GB" dirty="0" smtClean="0"/>
              <a:t>Small rooms with benches along internal walls  for offerings</a:t>
            </a:r>
          </a:p>
          <a:p>
            <a:r>
              <a:rPr lang="en-GB" dirty="0" smtClean="0"/>
              <a:t>Altars:</a:t>
            </a:r>
          </a:p>
          <a:p>
            <a:pPr lvl="1"/>
            <a:r>
              <a:rPr lang="en-GB" dirty="0" smtClean="0"/>
              <a:t>Burnt sacrifice</a:t>
            </a:r>
          </a:p>
          <a:p>
            <a:pPr lvl="1"/>
            <a:r>
              <a:rPr lang="en-GB" dirty="0" smtClean="0"/>
              <a:t>Liquid or grain offerings</a:t>
            </a:r>
          </a:p>
          <a:p>
            <a:pPr lvl="1">
              <a:buNone/>
            </a:pPr>
            <a:endParaRPr lang="en-GB" dirty="0" smtClean="0"/>
          </a:p>
        </p:txBody>
      </p:sp>
      <p:pic>
        <p:nvPicPr>
          <p:cNvPr id="7" name="Content Placeholder 6" descr="cult centre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 b="1900"/>
          <a:stretch>
            <a:fillRect/>
          </a:stretch>
        </p:blipFill>
        <p:spPr>
          <a:xfrm>
            <a:off x="5775598" y="1700808"/>
            <a:ext cx="2883429" cy="4248472"/>
          </a:xfrm>
          <a:ln w="57150">
            <a:solidFill>
              <a:srgbClr val="FFC000"/>
            </a:solidFill>
          </a:ln>
        </p:spPr>
      </p:pic>
      <p:sp>
        <p:nvSpPr>
          <p:cNvPr id="8" name="TextBox 7"/>
          <p:cNvSpPr txBox="1"/>
          <p:nvPr/>
        </p:nvSpPr>
        <p:spPr>
          <a:xfrm>
            <a:off x="6300192" y="6093296"/>
            <a:ext cx="21623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 Cult Centre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Ayios </a:t>
            </a:r>
            <a:r>
              <a:rPr lang="en-GB" dirty="0" err="1" smtClean="0"/>
              <a:t>Konstantinos</a:t>
            </a:r>
            <a:r>
              <a:rPr lang="en-GB" dirty="0" smtClean="0"/>
              <a:t>, </a:t>
            </a:r>
            <a:r>
              <a:rPr lang="en-GB" dirty="0" err="1" smtClean="0"/>
              <a:t>Methana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392488" cy="4823416"/>
          </a:xfrm>
        </p:spPr>
        <p:txBody>
          <a:bodyPr>
            <a:normAutofit/>
          </a:bodyPr>
          <a:lstStyle/>
          <a:p>
            <a:r>
              <a:rPr lang="en-GB" dirty="0" smtClean="0"/>
              <a:t>Room A: bench shrine – LH IIIB</a:t>
            </a:r>
          </a:p>
          <a:p>
            <a:r>
              <a:rPr lang="en-GB" dirty="0" smtClean="0"/>
              <a:t>On bench 150 figurines, 8 </a:t>
            </a:r>
            <a:r>
              <a:rPr lang="en-GB" dirty="0" err="1" smtClean="0"/>
              <a:t>kylikes</a:t>
            </a:r>
            <a:r>
              <a:rPr lang="en-GB" dirty="0" smtClean="0"/>
              <a:t> &amp; triton shell</a:t>
            </a:r>
          </a:p>
          <a:p>
            <a:pPr lvl="1"/>
            <a:r>
              <a:rPr lang="en-GB" dirty="0" smtClean="0"/>
              <a:t>Figurines: </a:t>
            </a:r>
            <a:r>
              <a:rPr lang="en-GB" dirty="0" err="1" smtClean="0"/>
              <a:t>bovids</a:t>
            </a:r>
            <a:r>
              <a:rPr lang="en-GB" dirty="0" smtClean="0"/>
              <a:t>, animals &amp; riders , chariots</a:t>
            </a:r>
          </a:p>
          <a:p>
            <a:r>
              <a:rPr lang="en-GB" dirty="0" smtClean="0"/>
              <a:t>SE corner: hearth with burnt animal bones, &amp; cooking pots</a:t>
            </a:r>
          </a:p>
          <a:p>
            <a:r>
              <a:rPr lang="en-GB" dirty="0" smtClean="0"/>
              <a:t>SW corner: jar neck set in ground &amp; rhyton</a:t>
            </a:r>
            <a:endParaRPr lang="en-GB" dirty="0"/>
          </a:p>
        </p:txBody>
      </p:sp>
      <p:pic>
        <p:nvPicPr>
          <p:cNvPr id="11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04048" y="2348880"/>
            <a:ext cx="3776414" cy="3214195"/>
          </a:xfrm>
          <a:prstGeom prst="rect">
            <a:avLst/>
          </a:prstGeom>
          <a:noFill/>
          <a:ln w="38100">
            <a:solidFill>
              <a:schemeClr val="accent1"/>
            </a:solidFill>
            <a:miter lim="800000"/>
            <a:headEnd/>
            <a:tailEnd/>
          </a:ln>
        </p:spPr>
      </p:pic>
      <p:sp>
        <p:nvSpPr>
          <p:cNvPr id="12" name="Rectangle 11"/>
          <p:cNvSpPr/>
          <p:nvPr/>
        </p:nvSpPr>
        <p:spPr>
          <a:xfrm>
            <a:off x="7524328" y="3284984"/>
            <a:ext cx="720080" cy="1656184"/>
          </a:xfrm>
          <a:prstGeom prst="rect">
            <a:avLst/>
          </a:prstGeom>
          <a:noFill/>
          <a:ln w="57150" cmpd="sng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5796136" y="5733256"/>
            <a:ext cx="26415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Ayios </a:t>
            </a:r>
            <a:r>
              <a:rPr lang="en-GB" dirty="0" err="1" smtClean="0"/>
              <a:t>Konstantinos</a:t>
            </a:r>
            <a:r>
              <a:rPr lang="en-GB" dirty="0" smtClean="0"/>
              <a:t> shrine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Centre, Mycenae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330824" cy="4823416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 group of five buildings on the lower west slope of the citadel at Mycenae:</a:t>
            </a:r>
          </a:p>
          <a:p>
            <a:pPr lvl="1"/>
            <a:r>
              <a:rPr lang="en-GB" dirty="0" smtClean="0"/>
              <a:t>The Megaron</a:t>
            </a:r>
          </a:p>
          <a:p>
            <a:pPr lvl="1"/>
            <a:r>
              <a:rPr lang="en-GB" dirty="0" smtClean="0"/>
              <a:t>The Temple</a:t>
            </a:r>
          </a:p>
          <a:p>
            <a:pPr lvl="1"/>
            <a:r>
              <a:rPr lang="en-GB" dirty="0" smtClean="0"/>
              <a:t>The Room with the Fresco Complex</a:t>
            </a:r>
          </a:p>
          <a:p>
            <a:pPr lvl="1"/>
            <a:r>
              <a:rPr lang="en-GB" dirty="0" err="1" smtClean="0"/>
              <a:t>Tsountas</a:t>
            </a:r>
            <a:r>
              <a:rPr lang="en-GB" dirty="0" smtClean="0"/>
              <a:t> House Shrine (Shrine Γ)</a:t>
            </a:r>
          </a:p>
          <a:p>
            <a:pPr lvl="1"/>
            <a:r>
              <a:rPr lang="en-GB" dirty="0" err="1" smtClean="0"/>
              <a:t>Tsountas</a:t>
            </a:r>
            <a:r>
              <a:rPr lang="en-GB" dirty="0" smtClean="0"/>
              <a:t> House</a:t>
            </a:r>
          </a:p>
          <a:p>
            <a:r>
              <a:rPr lang="en-GB" dirty="0" smtClean="0"/>
              <a:t>Spaces within which ritual practices were performed</a:t>
            </a:r>
            <a:endParaRPr lang="en-GB" dirty="0"/>
          </a:p>
        </p:txBody>
      </p:sp>
      <p:pic>
        <p:nvPicPr>
          <p:cNvPr id="5" name="Content Placeholder 4" descr="mycenae-18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932040" y="2420888"/>
            <a:ext cx="3888432" cy="2592288"/>
          </a:xfrm>
        </p:spPr>
      </p:pic>
      <p:sp>
        <p:nvSpPr>
          <p:cNvPr id="6" name="Rectangle 5"/>
          <p:cNvSpPr/>
          <p:nvPr/>
        </p:nvSpPr>
        <p:spPr>
          <a:xfrm>
            <a:off x="6300192" y="5085184"/>
            <a:ext cx="22322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Cult Centre, Mycenae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Centre, Mycenae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680520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Location &amp; access:</a:t>
            </a:r>
          </a:p>
          <a:p>
            <a:pPr lvl="1"/>
            <a:r>
              <a:rPr lang="en-GB" dirty="0" smtClean="0"/>
              <a:t>Originally placed outside the walled area of the citadel</a:t>
            </a:r>
          </a:p>
          <a:p>
            <a:pPr lvl="1"/>
            <a:r>
              <a:rPr lang="en-GB" dirty="0" smtClean="0"/>
              <a:t>Processional route which passed in front of the elite burial grounds (</a:t>
            </a:r>
            <a:r>
              <a:rPr lang="en-GB" dirty="0" err="1" smtClean="0"/>
              <a:t>tholoi</a:t>
            </a:r>
            <a:r>
              <a:rPr lang="en-GB" dirty="0" smtClean="0"/>
              <a:t>, &amp;  Shaft Graves)</a:t>
            </a:r>
          </a:p>
          <a:p>
            <a:r>
              <a:rPr lang="en-GB" dirty="0" smtClean="0"/>
              <a:t>Interesting relationship between the ancestral burial grounds of the rulers of Mycenae &amp; a possible processional </a:t>
            </a:r>
          </a:p>
          <a:p>
            <a:r>
              <a:rPr lang="en-GB" dirty="0" smtClean="0"/>
              <a:t>How was this place socially constructed &amp; experienced?</a:t>
            </a:r>
          </a:p>
        </p:txBody>
      </p:sp>
      <p:pic>
        <p:nvPicPr>
          <p:cNvPr id="7" name="Content Placeholder 6"/>
          <p:cNvPicPr>
            <a:picLocks noGrp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lc="http://schemas.openxmlformats.org/drawingml/2006/lockedCanvas" xmlns:pic="http://schemas.openxmlformats.org/drawingml/2006/picture" xmlns="" xmlns:wpc="http://schemas.microsoft.com/office/word/2010/wordprocessingCanvas" xmlns:mc="http://schemas.openxmlformats.org/markup-compatibility/2006" xmlns:o="urn:schemas-microsoft-com:office:office" xmlns:v="urn:schemas-microsoft-com:vml" xmlns:wp14="http://schemas.microsoft.com/office/word/2010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ps="http://schemas.microsoft.com/office/word/2010/wordprocessingShape" xmlns:a14="http://schemas.microsoft.com/office/drawing/2010/main" xmlns:wne="http://schemas.microsoft.com/office/word/2006/wordml" xmlns:wp="http://schemas.openxmlformats.org/drawingml/2006/wordprocessingDrawing" xmlns:m="http://schemas.openxmlformats.org/officeDocument/2006/math" xmlns:ve="http://schemas.openxmlformats.org/markup-compatibility/2006" val="0"/>
              </a:ext>
            </a:extLst>
          </a:blip>
          <a:srcRect/>
          <a:stretch>
            <a:fillRect/>
          </a:stretch>
        </p:blipFill>
        <p:spPr>
          <a:xfrm>
            <a:off x="5220072" y="2636912"/>
            <a:ext cx="3744416" cy="1800200"/>
          </a:xfrm>
          <a:prstGeom prst="rect">
            <a:avLst/>
          </a:prstGeom>
          <a:ln w="57150">
            <a:solidFill>
              <a:srgbClr val="FFC000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5436096" y="4581128"/>
            <a:ext cx="335014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Location of Cult Centre, Mycenae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Centre, Mycenae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4392488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LH IIIB: political &amp; religious space of citadel was </a:t>
            </a:r>
            <a:r>
              <a:rPr lang="en-GB" dirty="0" smtClean="0"/>
              <a:t>reorganised</a:t>
            </a:r>
            <a:endParaRPr lang="en-GB" dirty="0" smtClean="0"/>
          </a:p>
          <a:p>
            <a:r>
              <a:rPr lang="en-GB" dirty="0" smtClean="0"/>
              <a:t>Cult Centre brought inside citadel fortifications</a:t>
            </a:r>
          </a:p>
          <a:p>
            <a:r>
              <a:rPr lang="en-GB" dirty="0" smtClean="0"/>
              <a:t>Linked to the palace via a Processional Way:</a:t>
            </a:r>
          </a:p>
          <a:p>
            <a:pPr lvl="1"/>
            <a:r>
              <a:rPr lang="en-GB" dirty="0" smtClean="0"/>
              <a:t>Roofed in part &amp; decorated with a chariot procession </a:t>
            </a:r>
          </a:p>
          <a:p>
            <a:endParaRPr lang="en-GB" dirty="0"/>
          </a:p>
        </p:txBody>
      </p:sp>
      <p:pic>
        <p:nvPicPr>
          <p:cNvPr id="5" name="Content Placeholder 4" descr="Mycenae-Map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911619" y="2132856"/>
            <a:ext cx="3937989" cy="2736304"/>
          </a:xfrm>
          <a:ln w="47625">
            <a:solidFill>
              <a:srgbClr val="FFFF00"/>
            </a:solidFill>
          </a:ln>
        </p:spPr>
      </p:pic>
      <p:sp>
        <p:nvSpPr>
          <p:cNvPr id="6" name="Rectangle 5"/>
          <p:cNvSpPr/>
          <p:nvPr/>
        </p:nvSpPr>
        <p:spPr>
          <a:xfrm>
            <a:off x="6444208" y="5085184"/>
            <a:ext cx="20168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Citadel of Mycenae</a:t>
            </a:r>
            <a:endParaRPr lang="en-GB" dirty="0"/>
          </a:p>
        </p:txBody>
      </p:sp>
      <p:sp>
        <p:nvSpPr>
          <p:cNvPr id="7" name="Oval 6"/>
          <p:cNvSpPr/>
          <p:nvPr/>
        </p:nvSpPr>
        <p:spPr>
          <a:xfrm rot="2803324">
            <a:off x="7605444" y="3131928"/>
            <a:ext cx="971915" cy="1394297"/>
          </a:xfrm>
          <a:prstGeom prst="ellipse">
            <a:avLst/>
          </a:prstGeom>
          <a:noFill/>
          <a:ln w="57150" cmpd="sng">
            <a:solidFill>
              <a:srgbClr val="FFFF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Centre Mycenae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4464496" cy="4824536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Buildings organised around a small open courtyard</a:t>
            </a:r>
          </a:p>
          <a:p>
            <a:r>
              <a:rPr lang="en-GB" dirty="0" smtClean="0"/>
              <a:t>Each shrine had its own central hearth &amp;/or altar &amp; an open air court</a:t>
            </a:r>
          </a:p>
          <a:p>
            <a:r>
              <a:rPr lang="en-GB" dirty="0" smtClean="0"/>
              <a:t>Temple Complex:</a:t>
            </a:r>
          </a:p>
          <a:p>
            <a:pPr lvl="1"/>
            <a:r>
              <a:rPr lang="en-GB" dirty="0" smtClean="0"/>
              <a:t>Plastered platforms with large numbers of figures</a:t>
            </a:r>
          </a:p>
          <a:p>
            <a:pPr lvl="1"/>
            <a:r>
              <a:rPr lang="en-GB" dirty="0" smtClean="0"/>
              <a:t>A female terracotta statue was plastered into the top of the northeast platform, facing west </a:t>
            </a:r>
          </a:p>
          <a:p>
            <a:pPr lvl="1"/>
            <a:r>
              <a:rPr lang="en-GB" dirty="0" smtClean="0"/>
              <a:t>In front of her there was a small mud-plaster offering table</a:t>
            </a:r>
            <a:endParaRPr lang="en-GB" dirty="0"/>
          </a:p>
        </p:txBody>
      </p:sp>
      <p:pic>
        <p:nvPicPr>
          <p:cNvPr id="5" name="Content Placeholder 4" descr="cult centre isometric.gif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220072" y="1196752"/>
            <a:ext cx="3672408" cy="2419355"/>
          </a:xfrm>
          <a:ln w="57150">
            <a:solidFill>
              <a:srgbClr val="FFFF00"/>
            </a:solidFill>
          </a:ln>
        </p:spPr>
      </p:pic>
      <p:sp>
        <p:nvSpPr>
          <p:cNvPr id="6" name="Rectangle 5"/>
          <p:cNvSpPr/>
          <p:nvPr/>
        </p:nvSpPr>
        <p:spPr>
          <a:xfrm>
            <a:off x="7092280" y="3789040"/>
            <a:ext cx="18392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Temple Complex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164288" y="5877272"/>
            <a:ext cx="17796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Cult </a:t>
            </a:r>
            <a:r>
              <a:rPr lang="en-GB" dirty="0" smtClean="0"/>
              <a:t>figure </a:t>
            </a:r>
            <a:r>
              <a:rPr lang="en-GB" i="1" smtClean="0"/>
              <a:t>in situ</a:t>
            </a:r>
            <a:endParaRPr lang="en-GB" dirty="0"/>
          </a:p>
        </p:txBody>
      </p:sp>
      <p:pic>
        <p:nvPicPr>
          <p:cNvPr id="9" name="Content Placeholder 7" descr="temple figure in situ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>
            <a:off x="4860032" y="3429000"/>
            <a:ext cx="2214246" cy="29523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6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Cult Centre: Temple Complex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5040560" cy="489542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The Room with the Idols 2 x 2m:</a:t>
            </a:r>
          </a:p>
          <a:p>
            <a:pPr lvl="1"/>
            <a:r>
              <a:rPr lang="en-GB" dirty="0" smtClean="0"/>
              <a:t>Fragments of 8 large terracotta figures </a:t>
            </a:r>
          </a:p>
          <a:p>
            <a:pPr lvl="1"/>
            <a:r>
              <a:rPr lang="en-GB" dirty="0" smtClean="0"/>
              <a:t>Undecorated pottery,</a:t>
            </a:r>
          </a:p>
          <a:p>
            <a:pPr lvl="1"/>
            <a:r>
              <a:rPr lang="en-GB" dirty="0" smtClean="0"/>
              <a:t>Several wealthy objects including some ivory objects , a Queen </a:t>
            </a:r>
            <a:r>
              <a:rPr lang="en-GB" dirty="0" err="1" smtClean="0"/>
              <a:t>Tiye</a:t>
            </a:r>
            <a:r>
              <a:rPr lang="en-GB" dirty="0" smtClean="0"/>
              <a:t> scarab, </a:t>
            </a:r>
            <a:r>
              <a:rPr lang="en-GB" dirty="0" err="1" smtClean="0"/>
              <a:t>cowrie</a:t>
            </a:r>
            <a:r>
              <a:rPr lang="en-GB" dirty="0" smtClean="0"/>
              <a:t> shell, amber, rock crystal, lapis lazuli, &amp; carnelian beads from a necklace</a:t>
            </a:r>
          </a:p>
          <a:p>
            <a:pPr lvl="1"/>
            <a:r>
              <a:rPr lang="en-GB" dirty="0" smtClean="0"/>
              <a:t>6  coiled terracotta snakes</a:t>
            </a:r>
          </a:p>
          <a:p>
            <a:r>
              <a:rPr lang="en-GB" dirty="0" smtClean="0"/>
              <a:t>Door walled up &amp; whitewashed: closure ceremony?</a:t>
            </a:r>
            <a:endParaRPr lang="en-GB" dirty="0"/>
          </a:p>
        </p:txBody>
      </p:sp>
      <p:pic>
        <p:nvPicPr>
          <p:cNvPr id="10" name="Content Placeholder 9" descr="coiled-clay-snake-mycena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08104" y="2060848"/>
            <a:ext cx="3255904" cy="2364815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6732240" y="4509120"/>
            <a:ext cx="177811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Terracotta snake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Centre, Fresco Room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700808"/>
            <a:ext cx="4896544" cy="49685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Large oval central hearth surrounded by 4 column  &amp; large quantities of burnt pottery</a:t>
            </a:r>
          </a:p>
          <a:p>
            <a:r>
              <a:rPr lang="en-GB" dirty="0" smtClean="0"/>
              <a:t>Several rich objects: stone &amp; lead vases, ivory sword pommel, two ivory figures</a:t>
            </a:r>
          </a:p>
          <a:p>
            <a:r>
              <a:rPr lang="en-GB" dirty="0" smtClean="0"/>
              <a:t>Low platform or altar built against the east wall:</a:t>
            </a:r>
          </a:p>
          <a:p>
            <a:pPr lvl="1"/>
            <a:r>
              <a:rPr lang="en-GB" dirty="0" smtClean="0"/>
              <a:t>Wall &amp; altar covered with painted plaster</a:t>
            </a:r>
          </a:p>
          <a:p>
            <a:r>
              <a:rPr lang="en-GB" dirty="0" smtClean="0"/>
              <a:t>The room filled in at end of 13</a:t>
            </a:r>
            <a:r>
              <a:rPr lang="en-GB" baseline="30000" dirty="0" smtClean="0"/>
              <a:t>th</a:t>
            </a:r>
            <a:r>
              <a:rPr lang="en-GB" dirty="0" smtClean="0"/>
              <a:t> century in a closure ceremony</a:t>
            </a:r>
            <a:endParaRPr lang="en-GB" dirty="0"/>
          </a:p>
        </p:txBody>
      </p:sp>
      <p:pic>
        <p:nvPicPr>
          <p:cNvPr id="5" name="Content Placeholder 4" descr="cult centre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168617" y="1988841"/>
            <a:ext cx="3585998" cy="3600399"/>
          </a:xfrm>
        </p:spPr>
      </p:pic>
      <p:sp>
        <p:nvSpPr>
          <p:cNvPr id="6" name="TextBox 5"/>
          <p:cNvSpPr txBox="1"/>
          <p:nvPr/>
        </p:nvSpPr>
        <p:spPr>
          <a:xfrm>
            <a:off x="5508104" y="5661248"/>
            <a:ext cx="31361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Reconstruction of wall painting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556792"/>
            <a:ext cx="4536504" cy="3816424"/>
          </a:xfrm>
        </p:spPr>
        <p:txBody>
          <a:bodyPr/>
          <a:lstStyle/>
          <a:p>
            <a:r>
              <a:rPr lang="en-GB" dirty="0" smtClean="0"/>
              <a:t>Rhyta, </a:t>
            </a:r>
            <a:r>
              <a:rPr lang="en-GB" dirty="0" err="1" smtClean="0"/>
              <a:t>kylikes</a:t>
            </a:r>
            <a:r>
              <a:rPr lang="en-GB" dirty="0" smtClean="0"/>
              <a:t> &amp; pierced vessels</a:t>
            </a:r>
          </a:p>
          <a:p>
            <a:r>
              <a:rPr lang="en-GB" dirty="0" smtClean="0"/>
              <a:t>Figurines: female &amp; animals</a:t>
            </a:r>
          </a:p>
          <a:p>
            <a:r>
              <a:rPr lang="en-GB" dirty="0" smtClean="0"/>
              <a:t>Cult figures</a:t>
            </a:r>
          </a:p>
          <a:p>
            <a:r>
              <a:rPr lang="en-GB" dirty="0" smtClean="0"/>
              <a:t>Offering tables</a:t>
            </a:r>
          </a:p>
          <a:p>
            <a:r>
              <a:rPr lang="en-GB" dirty="0" smtClean="0"/>
              <a:t>Prestige objects: offerings</a:t>
            </a:r>
            <a:endParaRPr lang="en-GB" dirty="0"/>
          </a:p>
        </p:txBody>
      </p:sp>
      <p:pic>
        <p:nvPicPr>
          <p:cNvPr id="5" name="Content Placeholder 4" descr="eleusis figurine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620688"/>
            <a:ext cx="3446512" cy="1589704"/>
          </a:xfrm>
        </p:spPr>
      </p:pic>
      <p:sp>
        <p:nvSpPr>
          <p:cNvPr id="6" name="TextBox 5"/>
          <p:cNvSpPr txBox="1"/>
          <p:nvPr/>
        </p:nvSpPr>
        <p:spPr>
          <a:xfrm>
            <a:off x="6732240" y="2348880"/>
            <a:ext cx="17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Eleusis: figurines</a:t>
            </a:r>
            <a:endParaRPr lang="en-GB" dirty="0"/>
          </a:p>
        </p:txBody>
      </p:sp>
      <p:pic>
        <p:nvPicPr>
          <p:cNvPr id="7" name="Picture 6" descr="methana zoo rhyton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6729386" y="2996952"/>
            <a:ext cx="2096162" cy="2016224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876256" y="5085184"/>
            <a:ext cx="19030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Rhyton, </a:t>
            </a:r>
            <a:r>
              <a:rPr lang="en-GB" dirty="0" err="1" smtClean="0"/>
              <a:t>Methana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9" name="Picture 8" descr="Phylakopi.jpg"/>
          <p:cNvPicPr>
            <a:picLocks noChangeAspect="1"/>
          </p:cNvPicPr>
          <p:nvPr/>
        </p:nvPicPr>
        <p:blipFill>
          <a:blip r:embed="rId4" cstate="email"/>
          <a:srcRect/>
          <a:stretch>
            <a:fillRect/>
          </a:stretch>
        </p:blipFill>
        <p:spPr>
          <a:xfrm>
            <a:off x="4860032" y="2529829"/>
            <a:ext cx="1512168" cy="400050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6516216" y="6093296"/>
            <a:ext cx="188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Lady of </a:t>
            </a:r>
            <a:r>
              <a:rPr lang="en-GB" dirty="0" err="1" smtClean="0"/>
              <a:t>Phylakopi</a:t>
            </a:r>
            <a:endParaRPr lang="en-GB" dirty="0"/>
          </a:p>
        </p:txBody>
      </p:sp>
      <p:pic>
        <p:nvPicPr>
          <p:cNvPr id="11" name="Picture 10" descr="ivory lion.jpg"/>
          <p:cNvPicPr>
            <a:picLocks noChangeAspect="1"/>
          </p:cNvPicPr>
          <p:nvPr/>
        </p:nvPicPr>
        <p:blipFill>
          <a:blip r:embed="rId5" cstate="email"/>
          <a:srcRect/>
          <a:stretch>
            <a:fillRect/>
          </a:stretch>
        </p:blipFill>
        <p:spPr>
          <a:xfrm>
            <a:off x="467543" y="4869160"/>
            <a:ext cx="3134465" cy="144016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2915816" y="6381328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Lion - Mycenae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Adoption of Minoan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680520" cy="482453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Elite cult heavily influenced by Minoan cult practice</a:t>
            </a:r>
          </a:p>
          <a:p>
            <a:r>
              <a:rPr lang="en-GB" dirty="0" smtClean="0"/>
              <a:t>Adoption of Minoan cult symbols:</a:t>
            </a:r>
          </a:p>
          <a:p>
            <a:pPr lvl="1"/>
            <a:r>
              <a:rPr lang="en-GB" dirty="0" smtClean="0"/>
              <a:t>Double axes deposited at sanctuaries</a:t>
            </a:r>
          </a:p>
          <a:p>
            <a:pPr lvl="1"/>
            <a:r>
              <a:rPr lang="en-GB" dirty="0" smtClean="0"/>
              <a:t>Horns of consecration incorporated in palaces</a:t>
            </a:r>
          </a:p>
          <a:p>
            <a:pPr lvl="1"/>
            <a:r>
              <a:rPr lang="en-GB" dirty="0" smtClean="0"/>
              <a:t>Symbolism on elite objects</a:t>
            </a:r>
          </a:p>
          <a:p>
            <a:r>
              <a:rPr lang="en-GB" dirty="0" smtClean="0"/>
              <a:t>To what extent was Mycenaean cult </a:t>
            </a:r>
            <a:r>
              <a:rPr lang="en-GB" dirty="0" err="1" smtClean="0"/>
              <a:t>minoanised</a:t>
            </a:r>
            <a:r>
              <a:rPr lang="en-GB" dirty="0" smtClean="0"/>
              <a:t>?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mycenae ritual plaqu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1268760"/>
            <a:ext cx="3344228" cy="1978196"/>
          </a:xfrm>
        </p:spPr>
      </p:pic>
      <p:sp>
        <p:nvSpPr>
          <p:cNvPr id="6" name="TextBox 5"/>
          <p:cNvSpPr txBox="1"/>
          <p:nvPr/>
        </p:nvSpPr>
        <p:spPr>
          <a:xfrm>
            <a:off x="6228184" y="3356992"/>
            <a:ext cx="22862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Mycenae ritual plaque</a:t>
            </a:r>
            <a:endParaRPr lang="en-GB" dirty="0"/>
          </a:p>
        </p:txBody>
      </p:sp>
      <p:pic>
        <p:nvPicPr>
          <p:cNvPr id="7" name="Picture 6" descr="Mycenae gold ring 1.jpg"/>
          <p:cNvPicPr>
            <a:picLocks noChangeAspect="1"/>
          </p:cNvPicPr>
          <p:nvPr/>
        </p:nvPicPr>
        <p:blipFill>
          <a:blip r:embed="rId3" cstate="email"/>
          <a:srcRect/>
          <a:stretch>
            <a:fillRect/>
          </a:stretch>
        </p:blipFill>
        <p:spPr>
          <a:xfrm flipH="1">
            <a:off x="5292080" y="4005064"/>
            <a:ext cx="3145266" cy="2021169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732240" y="6237312"/>
            <a:ext cx="2032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Gold ring, Mycenae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 Practices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Processions</a:t>
            </a:r>
          </a:p>
          <a:p>
            <a:r>
              <a:rPr lang="en-GB" dirty="0" smtClean="0"/>
              <a:t>Libations</a:t>
            </a:r>
          </a:p>
          <a:p>
            <a:r>
              <a:rPr lang="en-GB" dirty="0" smtClean="0"/>
              <a:t>Offerings:</a:t>
            </a:r>
          </a:p>
          <a:p>
            <a:pPr lvl="1"/>
            <a:r>
              <a:rPr lang="en-GB" dirty="0" smtClean="0"/>
              <a:t>Food &amp; drink (recorded on tablets), precious objects, personal cult – figurines....</a:t>
            </a:r>
          </a:p>
          <a:p>
            <a:r>
              <a:rPr lang="en-GB" dirty="0" smtClean="0"/>
              <a:t>Sacrifice &amp; feasting</a:t>
            </a:r>
          </a:p>
          <a:p>
            <a:r>
              <a:rPr lang="en-GB" dirty="0" smtClean="0"/>
              <a:t>Veneration &amp; display of cult images?</a:t>
            </a:r>
          </a:p>
          <a:p>
            <a:r>
              <a:rPr lang="en-GB" dirty="0" smtClean="0"/>
              <a:t>Communal gathering outside shrines</a:t>
            </a:r>
            <a:endParaRPr lang="en-GB" dirty="0"/>
          </a:p>
        </p:txBody>
      </p:sp>
      <p:pic>
        <p:nvPicPr>
          <p:cNvPr id="5" name="Content Placeholder 4" descr="goddes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4860032" y="1988840"/>
            <a:ext cx="4038600" cy="2689708"/>
          </a:xfrm>
        </p:spPr>
      </p:pic>
      <p:sp>
        <p:nvSpPr>
          <p:cNvPr id="6" name="TextBox 5"/>
          <p:cNvSpPr txBox="1"/>
          <p:nvPr/>
        </p:nvSpPr>
        <p:spPr>
          <a:xfrm>
            <a:off x="5220072" y="4797152"/>
            <a:ext cx="3526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Wall painting, Mycenae Cult Centre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Cult places identified in the natural landscape &amp; in Mycenaean settlements</a:t>
            </a:r>
          </a:p>
          <a:p>
            <a:r>
              <a:rPr lang="en-GB" dirty="0" smtClean="0"/>
              <a:t>Urbanisation of cult (&amp; “domestication” of Minoan goddess) on Crete</a:t>
            </a:r>
          </a:p>
          <a:p>
            <a:r>
              <a:rPr lang="en-GB" dirty="0" smtClean="0"/>
              <a:t>Palatial control of cult in citadels?</a:t>
            </a:r>
          </a:p>
          <a:p>
            <a:r>
              <a:rPr lang="en-GB" dirty="0" smtClean="0"/>
              <a:t>Some Minoan influence on elite cult practices</a:t>
            </a:r>
          </a:p>
          <a:p>
            <a:r>
              <a:rPr lang="en-GB" dirty="0" smtClean="0"/>
              <a:t>Range </a:t>
            </a:r>
            <a:r>
              <a:rPr lang="en-GB" smtClean="0"/>
              <a:t>of ceremonial/ritual activities </a:t>
            </a:r>
            <a:r>
              <a:rPr lang="en-GB" dirty="0" smtClean="0"/>
              <a:t>can be reconstructed from archaeology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425</TotalTime>
  <Words>888</Words>
  <Application>Microsoft Office PowerPoint</Application>
  <PresentationFormat>On-screen Show (4:3)</PresentationFormat>
  <Paragraphs>140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Module</vt:lpstr>
      <vt:lpstr>Towns, Tombs &amp;Temples</vt:lpstr>
      <vt:lpstr>Mycenaean Cult</vt:lpstr>
      <vt:lpstr>Mycenaean Cult: Crete</vt:lpstr>
      <vt:lpstr>Mycenaean Cult: Crete</vt:lpstr>
      <vt:lpstr>Mycenaean Cult: Crete</vt:lpstr>
      <vt:lpstr>Popular Cult</vt:lpstr>
      <vt:lpstr>Rural Cult: Mount Kynortion</vt:lpstr>
      <vt:lpstr>Mycenaean Cult Places</vt:lpstr>
      <vt:lpstr>Ayios Konstantinos, Methana</vt:lpstr>
      <vt:lpstr>Cult Centre, Mycenae</vt:lpstr>
      <vt:lpstr>Cult Centre, Mycenae</vt:lpstr>
      <vt:lpstr>Cult Centre, Mycenae</vt:lpstr>
      <vt:lpstr>Cult Centre Mycenae</vt:lpstr>
      <vt:lpstr>Cult Centre: Temple Complex</vt:lpstr>
      <vt:lpstr>Cult Centre, Fresco Room</vt:lpstr>
      <vt:lpstr>Cult Equipment</vt:lpstr>
      <vt:lpstr>Adoption of Minoan Elements</vt:lpstr>
      <vt:lpstr>Cult Practices</vt:lpstr>
      <vt:lpstr>Summary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Towns, Tombs &amp;Temples</dc:title>
  <dc:creator>Louise</dc:creator>
  <cp:lastModifiedBy>Louise</cp:lastModifiedBy>
  <cp:revision>25</cp:revision>
  <dcterms:created xsi:type="dcterms:W3CDTF">2014-11-14T09:55:05Z</dcterms:created>
  <dcterms:modified xsi:type="dcterms:W3CDTF">2014-11-17T13:46:19Z</dcterms:modified>
</cp:coreProperties>
</file>