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31"/>
  </p:notesMasterIdLst>
  <p:sldIdLst>
    <p:sldId id="256" r:id="rId2"/>
    <p:sldId id="317" r:id="rId3"/>
    <p:sldId id="318" r:id="rId4"/>
    <p:sldId id="319" r:id="rId5"/>
    <p:sldId id="345" r:id="rId6"/>
    <p:sldId id="321" r:id="rId7"/>
    <p:sldId id="347" r:id="rId8"/>
    <p:sldId id="348" r:id="rId9"/>
    <p:sldId id="320" r:id="rId10"/>
    <p:sldId id="323" r:id="rId11"/>
    <p:sldId id="324" r:id="rId12"/>
    <p:sldId id="325" r:id="rId13"/>
    <p:sldId id="346" r:id="rId14"/>
    <p:sldId id="327" r:id="rId15"/>
    <p:sldId id="328" r:id="rId16"/>
    <p:sldId id="329" r:id="rId17"/>
    <p:sldId id="330" r:id="rId18"/>
    <p:sldId id="331" r:id="rId19"/>
    <p:sldId id="341" r:id="rId20"/>
    <p:sldId id="342" r:id="rId21"/>
    <p:sldId id="349" r:id="rId22"/>
    <p:sldId id="351" r:id="rId23"/>
    <p:sldId id="352" r:id="rId24"/>
    <p:sldId id="353" r:id="rId25"/>
    <p:sldId id="354" r:id="rId26"/>
    <p:sldId id="356" r:id="rId27"/>
    <p:sldId id="357" r:id="rId28"/>
    <p:sldId id="343" r:id="rId29"/>
    <p:sldId id="316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08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1254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129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861270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>
                <a:solidFill>
                  <a:schemeClr val="bg2"/>
                </a:solidFill>
              </a:defRPr>
            </a:lvl1pPr>
            <a:lvl2pPr>
              <a:defRPr sz="2400">
                <a:solidFill>
                  <a:schemeClr val="bg2"/>
                </a:solidFill>
              </a:defRPr>
            </a:lvl2pPr>
            <a:lvl3pPr>
              <a:defRPr sz="2000">
                <a:solidFill>
                  <a:schemeClr val="bg2"/>
                </a:solidFill>
              </a:defRPr>
            </a:lvl3pPr>
            <a:lvl4pPr>
              <a:defRPr sz="1800">
                <a:solidFill>
                  <a:schemeClr val="bg2"/>
                </a:solidFill>
              </a:defRPr>
            </a:lvl4pPr>
            <a:lvl5pPr>
              <a:defRPr sz="1800">
                <a:solidFill>
                  <a:schemeClr val="bg2"/>
                </a:solidFill>
              </a:defRPr>
            </a:lvl5pPr>
            <a:extLst/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  <a:extLst/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1/27/2021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5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7.emf"/><Relationship Id="rId5" Type="http://schemas.openxmlformats.org/officeDocument/2006/relationships/oleObject" Target="../embeddings/oleObject6.bin"/><Relationship Id="rId4" Type="http://schemas.openxmlformats.org/officeDocument/2006/relationships/image" Target="../media/image6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</a:t>
            </a:r>
            <a:r>
              <a:rPr lang="en-GB" dirty="0" smtClean="0"/>
              <a:t>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Classification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800" dirty="0" smtClean="0"/>
              <a:t>Process of Classification</a:t>
            </a:r>
            <a:endParaRPr lang="en-GB" sz="2800" dirty="0" smtClean="0">
              <a:ea typeface="SimSun" pitchFamily="2" charset="-122"/>
            </a:endParaRP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Evaluating Performance of Decision Trees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Induction in </a:t>
            </a:r>
            <a:r>
              <a:rPr lang="en-GB" sz="2800" dirty="0" err="1" smtClean="0">
                <a:ea typeface="SimSun" pitchFamily="2" charset="-122"/>
              </a:rPr>
              <a:t>Weka</a:t>
            </a:r>
            <a:endParaRPr lang="en-GB" sz="2800" dirty="0" smtClean="0">
              <a:ea typeface="SimSun" pitchFamily="2" charset="-122"/>
            </a:endParaRPr>
          </a:p>
        </p:txBody>
      </p:sp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600" b="1" smtClean="0"/>
              <a:t>Training, Validation and Testing Examples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Process of Classification</a:t>
            </a:r>
          </a:p>
        </p:txBody>
      </p:sp>
      <p:grpSp>
        <p:nvGrpSpPr>
          <p:cNvPr id="2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solidFill>
                    <a:schemeClr val="bg1"/>
                  </a:solidFill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Process of Classification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aim of classification is to put a new data item into a previously-defined cluster (or category)</a:t>
            </a:r>
          </a:p>
          <a:p>
            <a:r>
              <a:rPr lang="en-GB" dirty="0" smtClean="0"/>
              <a:t>There are two main approaches for doing this – decision trees and rule sets</a:t>
            </a:r>
          </a:p>
          <a:p>
            <a:r>
              <a:rPr lang="en-GB" dirty="0" smtClean="0"/>
              <a:t>Decision trees divide data at a node in some manner</a:t>
            </a:r>
          </a:p>
          <a:p>
            <a:pPr lvl="1"/>
            <a:r>
              <a:rPr lang="en-GB" dirty="0" smtClean="0"/>
              <a:t>Most commonly this is by comparing the value of a specified attribute with a constant (parallel to one axis)</a:t>
            </a:r>
          </a:p>
          <a:p>
            <a:pPr lvl="1"/>
            <a:r>
              <a:rPr lang="en-GB" dirty="0" smtClean="0"/>
              <a:t>Less commonly, multiple attributes can be compared with more complex functions (oblique or not parallel to an axis)</a:t>
            </a:r>
          </a:p>
          <a:p>
            <a:pPr lvl="1"/>
            <a:r>
              <a:rPr lang="en-GB" dirty="0" smtClean="0"/>
              <a:t>Highly complex decision trees may use parallel splits at some nodes and oblique splits at others</a:t>
            </a:r>
          </a:p>
          <a:p>
            <a:r>
              <a:rPr lang="en-GB" dirty="0" smtClean="0"/>
              <a:t>Trees are generally used to predict categories but can be used to predict the mean value for a numerical quantity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 Trees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spcAft>
                <a:spcPts val="1200"/>
              </a:spcAft>
            </a:pPr>
            <a:r>
              <a:rPr lang="en-GB" altLang="zh-CN" sz="2800" b="1" smtClean="0">
                <a:ea typeface="SimSun" pitchFamily="2" charset="-122"/>
              </a:rPr>
              <a:t>Principle of Tree Construction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all examples are of the same class, create a leaf node labelled by the class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examples in the training set are of different classes, determine which attribute should be </a:t>
            </a:r>
            <a:r>
              <a:rPr lang="en-GB" sz="2400" i="1" smtClean="0">
                <a:latin typeface="Helvetica" pitchFamily="34" charset="0"/>
              </a:rPr>
              <a:t>selected</a:t>
            </a:r>
            <a:r>
              <a:rPr lang="en-GB" sz="2400" smtClean="0">
                <a:latin typeface="Helvetica" pitchFamily="34" charset="0"/>
              </a:rPr>
              <a:t> as the root of the current tree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Partition the input examples into subsets according to the values of the selected root attribute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Construct a decision tree recursively for each subset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Connect the roots for the subtrees to the root of the whole tree via labelled links</a:t>
            </a:r>
          </a:p>
          <a:p>
            <a:pPr marL="762000" lvl="1" indent="-495300"/>
            <a:endParaRPr lang="en-GB" altLang="zh-CN" sz="1800" b="1" smtClean="0">
              <a:solidFill>
                <a:schemeClr val="folHlink"/>
              </a:solidFill>
              <a:ea typeface="SimSun" pitchFamily="2" charset="-122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85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357850"/>
          </a:xfrm>
        </p:spPr>
        <p:txBody>
          <a:bodyPr>
            <a:normAutofit/>
          </a:bodyPr>
          <a:lstStyle/>
          <a:p>
            <a:pPr marL="266700" indent="-266700">
              <a:defRPr/>
            </a:pPr>
            <a:r>
              <a:rPr lang="en-GB" sz="2600" b="1" dirty="0" smtClean="0"/>
              <a:t>Overview</a:t>
            </a:r>
            <a:endParaRPr lang="en-GB" sz="2600" b="1" dirty="0"/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ID3 </a:t>
            </a:r>
            <a:r>
              <a:rPr lang="en-GB" altLang="zh-CN" sz="2400" dirty="0" smtClean="0">
                <a:ea typeface="SimSun" pitchFamily="2" charset="-122"/>
              </a:rPr>
              <a:t>Family: </a:t>
            </a:r>
            <a:r>
              <a:rPr lang="en-GB" altLang="zh-CN" sz="2400" dirty="0">
                <a:ea typeface="SimSun" pitchFamily="2" charset="-122"/>
              </a:rPr>
              <a:t>C4.5 and C5 (</a:t>
            </a:r>
            <a:r>
              <a:rPr lang="en-GB" altLang="zh-CN" sz="2400" dirty="0" smtClean="0">
                <a:ea typeface="SimSun" pitchFamily="2" charset="-122"/>
              </a:rPr>
              <a:t>See5)</a:t>
            </a:r>
            <a:endParaRPr lang="en-GB" altLang="zh-CN" dirty="0" smtClean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dirty="0" smtClean="0">
                <a:ea typeface="SimSun" pitchFamily="2" charset="-122"/>
              </a:rPr>
              <a:t>Nodes selected on basis of maximum information gain</a:t>
            </a:r>
          </a:p>
          <a:p>
            <a:pPr marL="628650" lvl="1" indent="-361950">
              <a:defRPr/>
            </a:pPr>
            <a:r>
              <a:rPr lang="en-GB" altLang="zh-CN" sz="2400" dirty="0" smtClean="0">
                <a:ea typeface="SimSun" pitchFamily="2" charset="-122"/>
              </a:rPr>
              <a:t>CART Algorithm</a:t>
            </a:r>
          </a:p>
          <a:p>
            <a:pPr marL="990600" lvl="2" indent="-276225">
              <a:defRPr/>
            </a:pPr>
            <a:r>
              <a:rPr lang="en-GB" altLang="zh-CN" dirty="0" smtClean="0">
                <a:ea typeface="SimSun" pitchFamily="2" charset="-122"/>
              </a:rPr>
              <a:t>Produce binary decision tree with nodes represent a test</a:t>
            </a:r>
          </a:p>
          <a:p>
            <a:pPr marL="990600" lvl="2" indent="-276225">
              <a:defRPr/>
            </a:pPr>
            <a:r>
              <a:rPr lang="en-GB" altLang="zh-CN" dirty="0" smtClean="0">
                <a:ea typeface="SimSun" pitchFamily="2" charset="-122"/>
              </a:rPr>
              <a:t>Use </a:t>
            </a:r>
            <a:r>
              <a:rPr lang="en-GB" altLang="zh-CN" dirty="0" err="1" smtClean="0">
                <a:ea typeface="SimSun" pitchFamily="2" charset="-122"/>
              </a:rPr>
              <a:t>Gini</a:t>
            </a:r>
            <a:r>
              <a:rPr lang="en-GB" altLang="zh-CN" dirty="0" smtClean="0">
                <a:ea typeface="SimSun" pitchFamily="2" charset="-122"/>
              </a:rPr>
              <a:t> Index of Impurity as attribute selection measure</a:t>
            </a:r>
          </a:p>
          <a:p>
            <a:pPr marL="628650" lvl="1" indent="-361950">
              <a:defRPr/>
            </a:pPr>
            <a:r>
              <a:rPr lang="en-GB" altLang="zh-CN" sz="2400" dirty="0" smtClean="0">
                <a:ea typeface="SimSun" pitchFamily="2" charset="-122"/>
              </a:rPr>
              <a:t>CHAID 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Chi-square test (</a:t>
            </a:r>
            <a:r>
              <a:rPr lang="en-GB" altLang="zh-CN" sz="2000" dirty="0">
                <a:ea typeface="SimSun" pitchFamily="2" charset="-122"/>
                <a:sym typeface="Symbol" pitchFamily="18" charset="2"/>
              </a:rPr>
              <a:t></a:t>
            </a:r>
            <a:r>
              <a:rPr lang="en-GB" altLang="zh-CN" sz="2000" baseline="30000" dirty="0">
                <a:ea typeface="SimSun" pitchFamily="2" charset="-122"/>
                <a:sym typeface="Symbol" pitchFamily="18" charset="2"/>
              </a:rPr>
              <a:t>2</a:t>
            </a:r>
            <a:r>
              <a:rPr lang="en-GB" altLang="zh-CN" sz="2000" dirty="0">
                <a:ea typeface="SimSun" pitchFamily="2" charset="-122"/>
              </a:rPr>
              <a:t>) as attribute selection measure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The algorithms mainly differ in attribute selection measures adopted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Studies show </a:t>
            </a:r>
            <a:r>
              <a:rPr lang="en-GB" altLang="zh-CN" sz="2600" dirty="0">
                <a:ea typeface="SimSun" pitchFamily="2" charset="-122"/>
              </a:rPr>
              <a:t>that </a:t>
            </a:r>
            <a:r>
              <a:rPr lang="en-GB" altLang="zh-CN" sz="2600" dirty="0" smtClean="0">
                <a:ea typeface="SimSun" pitchFamily="2" charset="-122"/>
              </a:rPr>
              <a:t>there are only marginal differences </a:t>
            </a:r>
            <a:r>
              <a:rPr lang="en-GB" altLang="zh-CN" sz="2600" dirty="0">
                <a:ea typeface="SimSun" pitchFamily="2" charset="-122"/>
              </a:rPr>
              <a:t>among the attribute selection </a:t>
            </a:r>
            <a:r>
              <a:rPr lang="en-GB" altLang="zh-CN" sz="2600" dirty="0" smtClean="0">
                <a:ea typeface="SimSun" pitchFamily="2" charset="-122"/>
              </a:rPr>
              <a:t>measures </a:t>
            </a:r>
            <a:r>
              <a:rPr lang="en-GB" altLang="zh-CN" sz="2600" dirty="0" err="1" smtClean="0">
                <a:ea typeface="SimSun" pitchFamily="2" charset="-122"/>
              </a:rPr>
              <a:t>w.r.t</a:t>
            </a:r>
            <a:r>
              <a:rPr lang="en-GB" altLang="zh-CN" sz="2600" dirty="0" smtClean="0">
                <a:ea typeface="SimSun" pitchFamily="2" charset="-122"/>
              </a:rPr>
              <a:t>. model accuracy</a:t>
            </a:r>
            <a:endParaRPr lang="en-GB" altLang="zh-CN" sz="2600" dirty="0">
              <a:ea typeface="SimSun" pitchFamily="2" charset="-122"/>
            </a:endParaRPr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Decision Tree Algorithms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73050" indent="-273050"/>
            <a:r>
              <a:rPr lang="en-GB" sz="2800" b="1" dirty="0" smtClean="0"/>
              <a:t>Many algorithms available</a:t>
            </a:r>
          </a:p>
          <a:p>
            <a:pPr marL="622300" lvl="1" indent="-349250"/>
            <a:r>
              <a:rPr lang="en-GB" sz="2400" dirty="0" smtClean="0"/>
              <a:t> ID3 (only work for categorical attributes)</a:t>
            </a:r>
          </a:p>
          <a:p>
            <a:pPr marL="622300" lvl="1" indent="-349250"/>
            <a:r>
              <a:rPr lang="en-GB" sz="2400" dirty="0" smtClean="0"/>
              <a:t>J48 (Java implementation of C4.5)</a:t>
            </a:r>
          </a:p>
          <a:p>
            <a:pPr marL="622300" lvl="1" indent="-349250"/>
            <a:r>
              <a:rPr lang="en-GB" sz="2400" dirty="0" err="1" smtClean="0"/>
              <a:t>RandomTree</a:t>
            </a:r>
            <a:r>
              <a:rPr lang="en-GB" sz="2400" dirty="0" smtClean="0"/>
              <a:t> (with K attributes)</a:t>
            </a:r>
          </a:p>
          <a:p>
            <a:pPr marL="622300" lvl="1" indent="-349250"/>
            <a:r>
              <a:rPr lang="en-GB" sz="2400" dirty="0" err="1" smtClean="0"/>
              <a:t>RandomForest</a:t>
            </a:r>
            <a:r>
              <a:rPr lang="en-GB" sz="2400" dirty="0" smtClean="0"/>
              <a:t> (a forest of random trees)</a:t>
            </a:r>
          </a:p>
          <a:p>
            <a:pPr marL="622300" lvl="1" indent="-349250"/>
            <a:r>
              <a:rPr lang="en-GB" sz="2400" dirty="0" err="1" smtClean="0"/>
              <a:t>REPTree</a:t>
            </a:r>
            <a:r>
              <a:rPr lang="en-GB" sz="2400" dirty="0" smtClean="0"/>
              <a:t> (regression tree with reduced error pruning)</a:t>
            </a:r>
          </a:p>
          <a:p>
            <a:pPr marL="622300" lvl="1" indent="-349250"/>
            <a:r>
              <a:rPr lang="en-GB" sz="2400" dirty="0" err="1" smtClean="0"/>
              <a:t>BFTree</a:t>
            </a:r>
            <a:r>
              <a:rPr lang="en-GB" sz="2400" dirty="0" smtClean="0"/>
              <a:t> (best-first tree, using Gain or </a:t>
            </a:r>
            <a:r>
              <a:rPr lang="en-GB" sz="2400" dirty="0" err="1" smtClean="0"/>
              <a:t>Gini</a:t>
            </a:r>
            <a:r>
              <a:rPr lang="en-GB" sz="2400" dirty="0" smtClean="0"/>
              <a:t>)</a:t>
            </a:r>
          </a:p>
          <a:p>
            <a:pPr marL="622300" lvl="1" indent="-349250"/>
            <a:r>
              <a:rPr lang="en-GB" sz="2400" dirty="0" smtClean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 smtClean="0"/>
              <a:t>SimpleCart</a:t>
            </a:r>
            <a:r>
              <a:rPr lang="en-GB" sz="2400" dirty="0" smtClean="0"/>
              <a:t> (CART with cost-complexity pruning)</a:t>
            </a:r>
          </a:p>
          <a:p>
            <a:pPr marL="622300" lvl="1" indent="-349250"/>
            <a:endParaRPr lang="en-GB" sz="2400" dirty="0" smtClean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Decision Trees in </a:t>
            </a:r>
            <a:r>
              <a:rPr lang="en-GB" sz="3200" b="1" dirty="0" err="1" smtClean="0"/>
              <a:t>Weka</a:t>
            </a:r>
            <a:endParaRPr lang="en-GB" sz="3200" b="1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57" name="Worksheet" r:id="rId3" imgW="4480587" imgH="2872741" progId="Excel.Sheet.8">
                  <p:embed/>
                </p:oleObj>
              </mc:Choice>
              <mc:Fallback>
                <p:oleObj name="Worksheet" r:id="rId3" imgW="4480587" imgH="2872741" progId="Excel.Sheet.8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2413" y="2195513"/>
                        <a:ext cx="4083050" cy="279241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81" name="Worksheet" r:id="rId3" imgW="4160545" imgH="2872741" progId="Excel.Sheet.8">
                  <p:embed/>
                </p:oleObj>
              </mc:Choice>
              <mc:Fallback>
                <p:oleObj name="Worksheet" r:id="rId3" imgW="4160545" imgH="2872741" progId="Excel.Sheet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0900" y="1789113"/>
                        <a:ext cx="3792538" cy="2792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6505" name="Worksheet" r:id="rId3" imgW="3078000" imgH="1029240" progId="Excel.Sheet.8">
                    <p:embed/>
                  </p:oleObj>
                </mc:Choice>
                <mc:Fallback>
                  <p:oleObj name="Worksheet" r:id="rId3" imgW="3078000" imgH="1029240" progId="Excel.Sheet.8">
                    <p:embed/>
                    <p:pic>
                      <p:nvPicPr>
                        <p:cNvPr id="0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40" y="138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7529" name="Worksheet" r:id="rId3" imgW="3078000" imgH="1029240" progId="Excel.Sheet.8">
                    <p:embed/>
                  </p:oleObj>
                </mc:Choice>
                <mc:Fallback>
                  <p:oleObj name="Worksheet" r:id="rId3" imgW="3078000" imgH="1029240" progId="Excel.Sheet.8">
                    <p:embed/>
                    <p:pic>
                      <p:nvPicPr>
                        <p:cNvPr id="0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00" y="1326"/>
                          <a:ext cx="1764" cy="63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3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6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7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8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GB" sz="2800" b="1" smtClean="0"/>
              <a:t>Random Selection of Attributes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505968" indent="-400050">
              <a:lnSpc>
                <a:spcPct val="90000"/>
              </a:lnSpc>
            </a:pPr>
            <a:r>
              <a:rPr lang="en-GB" dirty="0" smtClean="0"/>
              <a:t>Any algorithms that build a classification model based on a finite set of training examples tend to have the problem of model </a:t>
            </a:r>
            <a:r>
              <a:rPr lang="en-GB" dirty="0" err="1" smtClean="0"/>
              <a:t>overfitting</a:t>
            </a:r>
            <a:r>
              <a:rPr lang="en-GB" dirty="0" smtClean="0"/>
              <a:t>: the model induced from the training examples fits the training examples </a:t>
            </a:r>
            <a:r>
              <a:rPr lang="en-GB" i="1" dirty="0" smtClean="0"/>
              <a:t>too well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 smtClean="0"/>
              <a:t>It reflects the specific features of the examples than features of actual data at large 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 smtClean="0"/>
              <a:t>A fuller tree with more branches towards the leaf nodes may be built in order to classify those few examples;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dirty="0" smtClean="0"/>
              <a:t>Using such trees often results in misclassification</a:t>
            </a:r>
          </a:p>
          <a:p>
            <a:pPr marL="505968" indent="-400050">
              <a:lnSpc>
                <a:spcPct val="90000"/>
              </a:lnSpc>
            </a:pPr>
            <a:r>
              <a:rPr lang="en-GB" dirty="0" smtClean="0"/>
              <a:t>Causes of the problem include presence of noise data, lack of representative training examples, etc. 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66700" indent="-266700"/>
            <a:r>
              <a:rPr lang="en-GB" sz="2800" b="1" dirty="0" smtClean="0"/>
              <a:t>Approaches to Tackle the Problem</a:t>
            </a:r>
          </a:p>
          <a:p>
            <a:pPr lvl="1" indent="-274638"/>
            <a:r>
              <a:rPr lang="en-GB" sz="2400" dirty="0" smtClean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 smtClean="0"/>
              <a:t>Tree pruning (also known as post-pruning): to “cut back” certain </a:t>
            </a:r>
            <a:r>
              <a:rPr lang="en-GB" sz="2400" dirty="0" err="1" smtClean="0"/>
              <a:t>subtrees</a:t>
            </a:r>
            <a:r>
              <a:rPr lang="en-GB" sz="2400" dirty="0" smtClean="0"/>
              <a:t> and replace them with leaf nodes, making the tree smaller and more robust</a:t>
            </a:r>
          </a:p>
          <a:p>
            <a:pPr lvl="1" indent="-274638"/>
            <a:r>
              <a:rPr lang="en-GB" sz="2400" dirty="0" smtClean="0"/>
              <a:t>Use an independently sampled validation set to assist tree pruning</a:t>
            </a:r>
          </a:p>
          <a:p>
            <a:pPr lvl="1" indent="-274638"/>
            <a:r>
              <a:rPr lang="en-GB" sz="2400" dirty="0" smtClean="0"/>
              <a:t>Pruning methods: </a:t>
            </a:r>
          </a:p>
          <a:p>
            <a:pPr lvl="2" indent="-274638"/>
            <a:r>
              <a:rPr lang="en-GB" sz="2000" dirty="0" smtClean="0"/>
              <a:t>reduced error pruning</a:t>
            </a:r>
          </a:p>
          <a:p>
            <a:pPr lvl="2" indent="-274638"/>
            <a:r>
              <a:rPr lang="en-GB" sz="2000" dirty="0" smtClean="0"/>
              <a:t>cost complexity pruning</a:t>
            </a:r>
          </a:p>
          <a:p>
            <a:pPr lvl="2" indent="-274638"/>
            <a:r>
              <a:rPr lang="en-GB" altLang="zh-CN" sz="2000" dirty="0" smtClean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 smtClean="0"/>
          </a:p>
        </p:txBody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06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85750" indent="-285750"/>
            <a:r>
              <a:rPr lang="en-GB" sz="2800" b="1" dirty="0" smtClean="0"/>
              <a:t>Reduced Error Pruning Method</a:t>
            </a:r>
          </a:p>
          <a:p>
            <a:pPr marL="542925" lvl="1" indent="-276225">
              <a:spcBef>
                <a:spcPct val="3000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Classify all validation examples using the tree. Note down errors at non-leaf nodes</a:t>
            </a:r>
          </a:p>
          <a:p>
            <a:pPr marL="542925" lvl="1" indent="-276225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For every non-leaf node, count the number of errors if the sub-tree is replaced by </a:t>
            </a:r>
            <a:r>
              <a:rPr lang="en-GB" sz="2400" i="1" dirty="0" smtClean="0"/>
              <a:t>the best possible </a:t>
            </a:r>
            <a:r>
              <a:rPr lang="en-GB" sz="2400" dirty="0" smtClean="0"/>
              <a:t>leaf. 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Monotype Sorts"/>
              <a:buAutoNum type="arabicPeriod"/>
            </a:pPr>
            <a:r>
              <a:rPr lang="en-GB" sz="2400" dirty="0" smtClean="0"/>
              <a:t>Choose the sub-tree that has the largest reduction of the number of errors to prune, if any of its sub-tree do not reduce the number of errors. Repeat this step until any further pruning increases the number of errors.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Monotype Sorts"/>
              <a:buNone/>
            </a:pPr>
            <a:endParaRPr lang="en-GB" sz="1000" dirty="0" smtClean="0">
              <a:solidFill>
                <a:srgbClr val="0000FF"/>
              </a:solidFill>
            </a:endParaRP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000" dirty="0" smtClean="0">
                <a:latin typeface="Helvetica" pitchFamily="34" charset="0"/>
              </a:rPr>
              <a:t>(a) Prune the tree even when there is a zero reduction in errors.</a:t>
            </a:r>
          </a:p>
          <a:p>
            <a:pPr marL="542925" lvl="1" indent="-276225">
              <a:spcBef>
                <a:spcPct val="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000" dirty="0" smtClean="0">
                <a:latin typeface="Helvetica" pitchFamily="34" charset="0"/>
              </a:rPr>
              <a:t>(b) There may be a number of sub-trees with the same error reduction. In this case, choose to prune the largest sub-tree.</a:t>
            </a:r>
          </a:p>
        </p:txBody>
      </p:sp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Details of errors are shown in a confusion matrix.</a:t>
            </a:r>
          </a:p>
        </p:txBody>
      </p:sp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7" name="Worksheet" r:id="rId3" imgW="3762436" imgH="1009552" progId="Excel.Sheet.8">
                  <p:embed/>
                </p:oleObj>
              </mc:Choice>
              <mc:Fallback>
                <p:oleObj name="Worksheet" r:id="rId3" imgW="3762436" imgH="1009552" progId="Excel.Sheet.8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24075" y="3933825"/>
                        <a:ext cx="3851275" cy="1101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8" name="Worksheet" r:id="rId5" imgW="4248059" imgH="981209" progId="Excel.Sheet.8">
                  <p:embed/>
                </p:oleObj>
              </mc:Choice>
              <mc:Fallback>
                <p:oleObj name="Worksheet" r:id="rId5" imgW="4248059" imgH="981209" progId="Excel.Shee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2636838"/>
                        <a:ext cx="4348162" cy="106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69" name="Equation" r:id="rId7" imgW="2247840" imgH="393480" progId="Equation.3">
                  <p:embed/>
                </p:oleObj>
              </mc:Choice>
              <mc:Fallback>
                <p:oleObj name="Equation" r:id="rId7" imgW="2247840" imgH="39348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4300" y="5300663"/>
                        <a:ext cx="3743325" cy="663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How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Normally, a separate independently sampled test set is used to measure accuracy of a classification model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Evaluation methods:</a:t>
            </a:r>
          </a:p>
          <a:p>
            <a:pPr marL="952500" lvl="2" indent="-228600"/>
            <a:r>
              <a:rPr lang="en-GB" sz="2000" dirty="0" smtClean="0"/>
              <a:t>Holdout Method: divide data set 50-50 as training and test sets</a:t>
            </a:r>
          </a:p>
          <a:p>
            <a:pPr marL="952500" lvl="2" indent="-228600"/>
            <a:r>
              <a:rPr lang="en-GB" sz="2000" dirty="0" smtClean="0"/>
              <a:t>Random </a:t>
            </a:r>
            <a:r>
              <a:rPr lang="en-GB" sz="2000" dirty="0" err="1" smtClean="0"/>
              <a:t>Subsampling</a:t>
            </a:r>
            <a:r>
              <a:rPr lang="en-GB" sz="2000" dirty="0" smtClean="0"/>
              <a:t>: use the holdout method several times and take the average of the accuracy.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Bootstrap: use sampling with replacement. Training examples are also test examples.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Cross Validation: the data set is divided into k equal-size partitions. For each round of decision tree induction, one partition is used for testing and the rest used for training. After k rounds, the average error rate is used.</a:t>
            </a:r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7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 smtClean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Error rate increases as the training set contains a small</a:t>
            </a:r>
            <a:r>
              <a:rPr lang="en-GB" sz="2400" dirty="0" smtClean="0">
                <a:sym typeface="Webdings" pitchFamily="18" charset="2"/>
              </a:rPr>
              <a:t> </a:t>
            </a:r>
            <a:r>
              <a:rPr lang="en-GB" sz="2400" dirty="0" smtClean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Single attribute splitting results in class boxes in rectangular shapes.</a:t>
            </a: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Related Issues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1" name="Rectangle 1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85750" indent="-285750"/>
            <a:r>
              <a:rPr lang="en-GB" sz="2800" b="1" dirty="0" smtClean="0"/>
              <a:t>Key Stages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Setting solution parameters (minimum number of leaf node examples, pruned or </a:t>
            </a:r>
            <a:r>
              <a:rPr lang="en-GB" sz="2400" dirty="0" err="1" smtClean="0"/>
              <a:t>unpruned</a:t>
            </a:r>
            <a:r>
              <a:rPr lang="en-GB" sz="2400" dirty="0" smtClean="0"/>
              <a:t>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Evaluating model accuracy (confusion matrix details)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Decision Tree Induction in Practice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>
            <a:normAutofit/>
          </a:bodyPr>
          <a:lstStyle/>
          <a:p>
            <a:r>
              <a:rPr lang="en-GB" dirty="0" smtClean="0"/>
              <a:t>It is very easy to turn a decision tree into a set of unambiguous rules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antecedent</a:t>
            </a:r>
            <a:r>
              <a:rPr lang="en-GB" dirty="0" smtClean="0"/>
              <a:t> of a rule is a series of tests similar to the tests at the nodes of a decision tree</a:t>
            </a:r>
          </a:p>
          <a:p>
            <a:r>
              <a:rPr lang="en-GB" dirty="0" smtClean="0"/>
              <a:t>The </a:t>
            </a:r>
            <a:r>
              <a:rPr lang="en-GB" i="1" dirty="0" smtClean="0"/>
              <a:t>consequent</a:t>
            </a:r>
            <a:r>
              <a:rPr lang="en-GB" dirty="0" smtClean="0"/>
              <a:t> of a rule is the class or classes that apply to instances covered by that rule</a:t>
            </a:r>
          </a:p>
          <a:p>
            <a:pPr lvl="1"/>
            <a:r>
              <a:rPr lang="en-GB" dirty="0" smtClean="0"/>
              <a:t>This may be a probability function, not just a single class</a:t>
            </a:r>
          </a:p>
          <a:p>
            <a:r>
              <a:rPr lang="en-GB" dirty="0" smtClean="0"/>
              <a:t>Generally all antecedents are </a:t>
            </a:r>
            <a:r>
              <a:rPr lang="en-GB" dirty="0" err="1" smtClean="0"/>
              <a:t>ANDed</a:t>
            </a:r>
            <a:r>
              <a:rPr lang="en-GB" dirty="0" smtClean="0"/>
              <a:t> together so that all tests must succeed if the rule is to fire</a:t>
            </a:r>
          </a:p>
          <a:p>
            <a:r>
              <a:rPr lang="en-GB" dirty="0" smtClean="0"/>
              <a:t>Sometimes antecedents can be </a:t>
            </a:r>
            <a:r>
              <a:rPr lang="en-GB" dirty="0" err="1" smtClean="0"/>
              <a:t>ORed</a:t>
            </a:r>
            <a:r>
              <a:rPr lang="en-GB" dirty="0" smtClean="0"/>
              <a:t> together, although this can cause problems</a:t>
            </a:r>
          </a:p>
          <a:p>
            <a:r>
              <a:rPr lang="en-GB" dirty="0" smtClean="0"/>
              <a:t>Rules generated from decision trees can be needlessly complex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Content Placeholder 60"/>
          <p:cNvSpPr>
            <a:spLocks noGrp="1"/>
          </p:cNvSpPr>
          <p:nvPr>
            <p:ph sz="half" idx="2"/>
          </p:nvPr>
        </p:nvSpPr>
        <p:spPr>
          <a:xfrm>
            <a:off x="4286248" y="1481328"/>
            <a:ext cx="471490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If (Outlook=sunny)</a:t>
            </a:r>
          </a:p>
          <a:p>
            <a:pPr>
              <a:buNone/>
            </a:pPr>
            <a:r>
              <a:rPr lang="en-GB" sz="2000" dirty="0" smtClean="0"/>
              <a:t>{ </a:t>
            </a:r>
          </a:p>
          <a:p>
            <a:pPr>
              <a:buNone/>
            </a:pPr>
            <a:r>
              <a:rPr lang="en-GB" sz="2000" dirty="0" smtClean="0"/>
              <a:t>	if (Humidity=high) Play=N </a:t>
            </a:r>
          </a:p>
          <a:p>
            <a:pPr>
              <a:buNone/>
            </a:pPr>
            <a:r>
              <a:rPr lang="en-GB" sz="2000" dirty="0" smtClean="0"/>
              <a:t>	else Play=P</a:t>
            </a:r>
          </a:p>
          <a:p>
            <a:pPr>
              <a:buNone/>
            </a:pPr>
            <a:r>
              <a:rPr lang="en-GB" sz="2000" dirty="0" smtClean="0"/>
              <a:t>}</a:t>
            </a:r>
          </a:p>
          <a:p>
            <a:pPr>
              <a:buNone/>
            </a:pPr>
            <a:r>
              <a:rPr lang="en-GB" sz="2000" dirty="0" smtClean="0"/>
              <a:t>Else if (Outlook=rain)</a:t>
            </a:r>
          </a:p>
          <a:p>
            <a:pPr>
              <a:buNone/>
            </a:pPr>
            <a:r>
              <a:rPr lang="en-GB" sz="2000" dirty="0" smtClean="0"/>
              <a:t>{ </a:t>
            </a:r>
          </a:p>
          <a:p>
            <a:pPr>
              <a:buNone/>
            </a:pPr>
            <a:r>
              <a:rPr lang="en-GB" sz="2000" dirty="0" smtClean="0"/>
              <a:t>	if (Windy=true) play=N </a:t>
            </a:r>
          </a:p>
          <a:p>
            <a:pPr>
              <a:buNone/>
            </a:pPr>
            <a:r>
              <a:rPr lang="en-GB" sz="2000" dirty="0" smtClean="0"/>
              <a:t>	else Play=P</a:t>
            </a:r>
          </a:p>
          <a:p>
            <a:pPr>
              <a:buNone/>
            </a:pPr>
            <a:r>
              <a:rPr lang="en-GB" sz="2000" dirty="0" smtClean="0"/>
              <a:t>}</a:t>
            </a:r>
          </a:p>
          <a:p>
            <a:pPr>
              <a:buNone/>
            </a:pPr>
            <a:r>
              <a:rPr lang="en-GB" sz="2000" dirty="0" smtClean="0"/>
              <a:t>Else Play=P</a:t>
            </a:r>
            <a:endParaRPr lang="en-GB" sz="2000" dirty="0"/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Decision Tree -&gt; Rules</a:t>
            </a:r>
          </a:p>
        </p:txBody>
      </p:sp>
      <p:grpSp>
        <p:nvGrpSpPr>
          <p:cNvPr id="2" name="Group 59"/>
          <p:cNvGrpSpPr>
            <a:grpSpLocks/>
          </p:cNvGrpSpPr>
          <p:nvPr/>
        </p:nvGrpSpPr>
        <p:grpSpPr bwMode="auto">
          <a:xfrm>
            <a:off x="357158" y="2616207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 dirty="0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solidFill>
                    <a:schemeClr val="bg1"/>
                  </a:solidFill>
                  <a:latin typeface="Helvetica" pitchFamily="34" charset="0"/>
                </a:rPr>
                <a:t>overcast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3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tx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tx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chemeClr val="bg1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solidFill>
                    <a:schemeClr val="bg1"/>
                  </a:solidFill>
                  <a:latin typeface="Times New Roman" pitchFamily="18" charset="0"/>
                </a:endParaRPr>
              </a:p>
            </p:txBody>
          </p:sp>
        </p:grpSp>
        <p:grpSp>
          <p:nvGrpSpPr>
            <p:cNvPr id="4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5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tx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chemeClr val="bg1"/>
                  </a:solidFill>
                  <a:latin typeface="Helvetica" pitchFamily="34" charset="0"/>
                </a:rPr>
                <a:t>Windy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grpSp>
          <p:nvGrpSpPr>
            <p:cNvPr id="6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 dirty="0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7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generally more difficult to go from a set of rules to a decision tree</a:t>
            </a:r>
          </a:p>
          <a:p>
            <a:r>
              <a:rPr lang="en-GB" dirty="0" smtClean="0"/>
              <a:t>Often a given rule must be applied more than once, particularly when there are rules of the form </a:t>
            </a:r>
          </a:p>
          <a:p>
            <a:pPr lvl="1"/>
            <a:r>
              <a:rPr lang="en-GB" i="1" dirty="0" smtClean="0"/>
              <a:t>if A AND B then X</a:t>
            </a:r>
          </a:p>
          <a:p>
            <a:pPr lvl="1"/>
            <a:r>
              <a:rPr lang="en-GB" i="1" dirty="0" smtClean="0"/>
              <a:t>if C AND D then X</a:t>
            </a:r>
          </a:p>
          <a:p>
            <a:r>
              <a:rPr lang="en-GB" dirty="0" smtClean="0"/>
              <a:t>This leads to repeated sub-trees in the tree because trees have problems dealing with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Rules -&gt; Decision Tree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Rules may need to be applied in a specific order</a:t>
            </a:r>
          </a:p>
          <a:p>
            <a:pPr lvl="1"/>
            <a:r>
              <a:rPr lang="en-GB" dirty="0" smtClean="0"/>
              <a:t>Rule A then rule B classifies the item as X</a:t>
            </a:r>
          </a:p>
          <a:p>
            <a:pPr lvl="1"/>
            <a:r>
              <a:rPr lang="en-GB" dirty="0" smtClean="0"/>
              <a:t>Rule B then rule A classifies the item as Y</a:t>
            </a:r>
          </a:p>
          <a:p>
            <a:r>
              <a:rPr lang="en-GB" dirty="0" smtClean="0"/>
              <a:t>If the </a:t>
            </a:r>
            <a:r>
              <a:rPr lang="en-GB" dirty="0" err="1" smtClean="0"/>
              <a:t>ruleset</a:t>
            </a:r>
            <a:r>
              <a:rPr lang="en-GB" dirty="0" smtClean="0"/>
              <a:t> gives multiple classifications for an item there are two options</a:t>
            </a:r>
          </a:p>
          <a:p>
            <a:pPr lvl="1"/>
            <a:r>
              <a:rPr lang="en-GB" dirty="0" smtClean="0"/>
              <a:t>Report it as not classified</a:t>
            </a:r>
          </a:p>
          <a:p>
            <a:pPr lvl="1"/>
            <a:r>
              <a:rPr lang="en-GB" dirty="0" smtClean="0"/>
              <a:t>Report it as the most popular classification (the default)</a:t>
            </a:r>
          </a:p>
          <a:p>
            <a:r>
              <a:rPr lang="en-GB" dirty="0" smtClean="0"/>
              <a:t>What happens if a </a:t>
            </a:r>
            <a:r>
              <a:rPr lang="en-GB" dirty="0" err="1" smtClean="0"/>
              <a:t>ruleset</a:t>
            </a:r>
            <a:r>
              <a:rPr lang="en-GB" dirty="0" smtClean="0"/>
              <a:t> fails entirely to classify an item?</a:t>
            </a:r>
          </a:p>
          <a:p>
            <a:r>
              <a:rPr lang="en-GB" dirty="0" smtClean="0"/>
              <a:t>Machine-learning algorithms that produce </a:t>
            </a:r>
            <a:r>
              <a:rPr lang="en-GB" dirty="0" err="1" smtClean="0"/>
              <a:t>rulesets</a:t>
            </a:r>
            <a:r>
              <a:rPr lang="en-GB" dirty="0" smtClean="0"/>
              <a:t> generally produce order-specific </a:t>
            </a:r>
            <a:r>
              <a:rPr lang="en-GB" dirty="0" err="1" smtClean="0"/>
              <a:t>rulesets</a:t>
            </a:r>
            <a:endParaRPr lang="en-GB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with rules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/>
          <a:lstStyle/>
          <a:p>
            <a:r>
              <a:rPr lang="en-GB" dirty="0" smtClean="0"/>
              <a:t>Association rules are the same as classification rules except that</a:t>
            </a:r>
          </a:p>
          <a:p>
            <a:pPr lvl="1"/>
            <a:r>
              <a:rPr lang="en-GB" dirty="0" smtClean="0"/>
              <a:t>Association rules predict any attribute (or group of attributes), not the class</a:t>
            </a:r>
          </a:p>
          <a:p>
            <a:pPr lvl="1"/>
            <a:r>
              <a:rPr lang="en-GB" dirty="0" smtClean="0"/>
              <a:t>Association rules are used individually, not as a set</a:t>
            </a:r>
          </a:p>
          <a:p>
            <a:r>
              <a:rPr lang="en-GB" dirty="0" smtClean="0"/>
              <a:t>In any dataset there may be many association rules so only the most useful ones are considered</a:t>
            </a:r>
          </a:p>
          <a:p>
            <a:r>
              <a:rPr lang="en-GB" dirty="0" smtClean="0"/>
              <a:t>Coverage (aka Support)</a:t>
            </a:r>
          </a:p>
          <a:p>
            <a:pPr lvl="1"/>
            <a:r>
              <a:rPr lang="en-GB" dirty="0" smtClean="0"/>
              <a:t>The number of instances for which it predicts correctly</a:t>
            </a:r>
          </a:p>
          <a:p>
            <a:r>
              <a:rPr lang="en-GB" dirty="0" smtClean="0"/>
              <a:t>Accuracy (aka Confidence)</a:t>
            </a:r>
          </a:p>
          <a:p>
            <a:pPr lvl="1"/>
            <a:r>
              <a:rPr lang="en-GB" dirty="0" smtClean="0"/>
              <a:t>The percentage of instances it predicts correctly for the set of instances to which it applies</a:t>
            </a:r>
          </a:p>
          <a:p>
            <a:pPr>
              <a:buNone/>
            </a:pPr>
            <a:r>
              <a:rPr lang="en-GB" dirty="0" smtClean="0"/>
              <a:t>E.g. if ((Windy=false) AND (Play=no)) </a:t>
            </a:r>
          </a:p>
          <a:p>
            <a:pPr>
              <a:buNone/>
            </a:pPr>
            <a:r>
              <a:rPr lang="en-GB" dirty="0" smtClean="0"/>
              <a:t>		then ((Outlook=sunny) AND (Humidity=high))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Association Rules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Extract rules automatically from data (e.g. </a:t>
            </a:r>
            <a:r>
              <a:rPr lang="en-GB" dirty="0" err="1" smtClean="0"/>
              <a:t>JRip</a:t>
            </a:r>
            <a:r>
              <a:rPr lang="en-GB" dirty="0" smtClean="0"/>
              <a:t>, PART, Prism, </a:t>
            </a:r>
            <a:r>
              <a:rPr lang="en-GB" dirty="0" err="1" smtClean="0"/>
              <a:t>ZeroR</a:t>
            </a:r>
            <a:r>
              <a:rPr lang="en-GB" dirty="0" smtClean="0"/>
              <a:t>)</a:t>
            </a:r>
          </a:p>
          <a:p>
            <a:pPr lvl="1"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Using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OneR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lvl="2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outlook:</a:t>
            </a:r>
          </a:p>
          <a:p>
            <a:pPr lvl="2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	sunny	-&gt; no</a:t>
            </a:r>
          </a:p>
          <a:p>
            <a:pPr lvl="2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	overcast	-&gt; yes</a:t>
            </a:r>
          </a:p>
          <a:p>
            <a:pPr lvl="2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	rainy	-&gt; yes</a:t>
            </a:r>
          </a:p>
          <a:p>
            <a:pPr lvl="2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(10/14 instances correct)</a:t>
            </a:r>
            <a:endParaRPr lang="en-GB" sz="32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 Approach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Indirect Approach</a:t>
            </a:r>
            <a:endParaRPr lang="en-GB" dirty="0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357158" y="1071546"/>
            <a:ext cx="8229600" cy="5286412"/>
          </a:xfrm>
          <a:prstGeom prst="rect">
            <a:avLst/>
          </a:prstGeom>
        </p:spPr>
        <p:txBody>
          <a:bodyPr vert="horz" numCol="1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Extract rules from other classification models (e.g. decision trees)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Using J48: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outlook = sunny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|   humidity &lt;= 80: yes (2.5/0.5)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|   humidity &gt; 80: no (2.5)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outlook = overcast: yes (4.0)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outlook = rainy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|   windy = TRUE: no (2.0)</a:t>
            </a: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|   windy = FALSE: yes (3.0)</a:t>
            </a: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Content Placeholder 8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 marL="284163" indent="-284163">
              <a:spcBef>
                <a:spcPts val="1200"/>
              </a:spcBef>
            </a:pPr>
            <a:r>
              <a:rPr lang="en-GB" sz="2200" dirty="0" smtClean="0"/>
              <a:t>Classification can be performed in multiple manners including decision trees and </a:t>
            </a:r>
            <a:r>
              <a:rPr lang="en-GB" sz="2200" dirty="0" err="1" smtClean="0"/>
              <a:t>rulesets</a:t>
            </a:r>
            <a:endParaRPr lang="en-GB" sz="2200" dirty="0" smtClean="0"/>
          </a:p>
          <a:p>
            <a:pPr marL="284163" indent="-284163"/>
            <a:r>
              <a:rPr lang="en-GB" sz="2200" dirty="0" smtClean="0"/>
              <a:t>A decision tree is induced from a set of training examples by using a tree induction algorithm such as ID3 or J48</a:t>
            </a:r>
          </a:p>
          <a:p>
            <a:pPr marL="284163" indent="-284163"/>
            <a:r>
              <a:rPr lang="en-GB" sz="2200" dirty="0" smtClean="0"/>
              <a:t>Tree pruning is a way of reducing the effect of model </a:t>
            </a:r>
            <a:r>
              <a:rPr lang="en-GB" sz="2200" dirty="0" err="1" smtClean="0"/>
              <a:t>overfitting</a:t>
            </a:r>
            <a:r>
              <a:rPr lang="en-GB" sz="2200" dirty="0" smtClean="0"/>
              <a:t>. There exists a number of tree pruning methods</a:t>
            </a:r>
          </a:p>
          <a:p>
            <a:pPr marL="284163" indent="-284163"/>
            <a:r>
              <a:rPr lang="en-GB" sz="2200" dirty="0" smtClean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err="1" smtClean="0"/>
              <a:t>Rulesets</a:t>
            </a:r>
            <a:r>
              <a:rPr lang="en-GB" sz="2200" dirty="0" smtClean="0"/>
              <a:t> can be generated indirectly from decision trees or directly using machine-learning algorithms such as PRISM, </a:t>
            </a:r>
            <a:r>
              <a:rPr lang="en-GB" sz="2200" dirty="0" err="1" smtClean="0"/>
              <a:t>OneR</a:t>
            </a:r>
            <a:r>
              <a:rPr lang="en-GB" sz="2200" dirty="0" smtClean="0"/>
              <a:t> or </a:t>
            </a:r>
            <a:r>
              <a:rPr lang="en-GB" sz="2200" dirty="0" err="1" smtClean="0"/>
              <a:t>JRip</a:t>
            </a:r>
            <a:endParaRPr lang="en-GB" sz="2200" dirty="0" smtClean="0"/>
          </a:p>
        </p:txBody>
      </p:sp>
      <p:sp>
        <p:nvSpPr>
          <p:cNvPr id="46082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Summary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4163" indent="-284163"/>
            <a:r>
              <a:rPr lang="en-GB" sz="2400" dirty="0" smtClean="0"/>
              <a:t>Section 11.4 (Learning Algorithms) of </a:t>
            </a:r>
            <a:r>
              <a:rPr lang="en-GB" dirty="0"/>
              <a:t>W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itten, Frank &amp; Hall’s </a:t>
            </a:r>
            <a:r>
              <a:rPr lang="en-GB" sz="2400" i="1" dirty="0" smtClean="0">
                <a:ea typeface="Arial Unicode MS" pitchFamily="34" charset="-128"/>
                <a:cs typeface="Arial Unicode MS" pitchFamily="34" charset="-128"/>
              </a:rPr>
              <a:t>Data Mining: Practical Machine Learning Tools &amp; Techniques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 (3</a:t>
            </a:r>
            <a:r>
              <a:rPr lang="en-GB" sz="2400" baseline="30000" dirty="0" smtClean="0">
                <a:ea typeface="Arial Unicode MS" pitchFamily="34" charset="-128"/>
                <a:cs typeface="Arial Unicode MS" pitchFamily="34" charset="-128"/>
              </a:rPr>
              <a:t>rd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 Edition)</a:t>
            </a:r>
          </a:p>
          <a:p>
            <a:pPr marL="284163" indent="-284163"/>
            <a:endParaRPr lang="en-GB" dirty="0" smtClean="0">
              <a:ea typeface="Arial Unicode MS" pitchFamily="34" charset="-128"/>
              <a:cs typeface="Arial Unicode MS" pitchFamily="34" charset="-128"/>
            </a:endParaRPr>
          </a:p>
          <a:p>
            <a:pPr marL="284163" indent="-284163"/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This discusses trees, rules and other learning algorithms </a:t>
            </a:r>
            <a:r>
              <a:rPr lang="en-GB" sz="2400" smtClean="0">
                <a:ea typeface="Arial Unicode MS" pitchFamily="34" charset="-128"/>
                <a:cs typeface="Arial Unicode MS" pitchFamily="34" charset="-128"/>
              </a:rPr>
              <a:t>available in WEKA</a:t>
            </a:r>
            <a:endParaRPr lang="en-GB" sz="2400" dirty="0"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9154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Useful Further References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4540</TotalTime>
  <Words>1980</Words>
  <Application>Microsoft Office PowerPoint</Application>
  <PresentationFormat>On-screen Show (4:3)</PresentationFormat>
  <Paragraphs>359</Paragraphs>
  <Slides>29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47" baseType="lpstr">
      <vt:lpstr>SimSun</vt:lpstr>
      <vt:lpstr>Arial</vt:lpstr>
      <vt:lpstr>Arial Narrow</vt:lpstr>
      <vt:lpstr>Arial Unicode MS</vt:lpstr>
      <vt:lpstr>Calibri</vt:lpstr>
      <vt:lpstr>Helvetica</vt:lpstr>
      <vt:lpstr>Lucida Sans Unicode</vt:lpstr>
      <vt:lpstr>Monotype Sorts</vt:lpstr>
      <vt:lpstr>Symbol</vt:lpstr>
      <vt:lpstr>Times New Roman</vt:lpstr>
      <vt:lpstr>Verdana</vt:lpstr>
      <vt:lpstr>Webdings</vt:lpstr>
      <vt:lpstr>Wingdings</vt:lpstr>
      <vt:lpstr>Wingdings 2</vt:lpstr>
      <vt:lpstr>Wingdings 3</vt:lpstr>
      <vt:lpstr>Concourse</vt:lpstr>
      <vt:lpstr>Worksheet</vt:lpstr>
      <vt:lpstr>Equation</vt:lpstr>
      <vt:lpstr>Data Mining &amp; Visualisation</vt:lpstr>
      <vt:lpstr>Introduction</vt:lpstr>
      <vt:lpstr>Process of Classification</vt:lpstr>
      <vt:lpstr>Process of Classification</vt:lpstr>
      <vt:lpstr>Decision Trees</vt:lpstr>
      <vt:lpstr>Decision Tree Induction</vt:lpstr>
      <vt:lpstr>Decision Tree Algorithms</vt:lpstr>
      <vt:lpstr>Decision Trees in Weka</vt:lpstr>
      <vt:lpstr>Decision Tree Induction</vt:lpstr>
      <vt:lpstr>ID3 Algorithm</vt:lpstr>
      <vt:lpstr>ID3 Algorithm</vt:lpstr>
      <vt:lpstr>ID3 Algorithm</vt:lpstr>
      <vt:lpstr>Decision Tree Induction</vt:lpstr>
      <vt:lpstr>The Problem of Model Overfitting</vt:lpstr>
      <vt:lpstr>The Problem of Model Overfitting</vt:lpstr>
      <vt:lpstr>The Problem of Model Overfitting</vt:lpstr>
      <vt:lpstr>Evaluating Tree Accuracy</vt:lpstr>
      <vt:lpstr>Evaluating Tree Accuracy</vt:lpstr>
      <vt:lpstr>Related Issues</vt:lpstr>
      <vt:lpstr>Decision Tree Induction in Practice</vt:lpstr>
      <vt:lpstr>Rules</vt:lpstr>
      <vt:lpstr>Decision Tree -&gt; Rules</vt:lpstr>
      <vt:lpstr>Rules -&gt; Decision Tree</vt:lpstr>
      <vt:lpstr>Problems with rules</vt:lpstr>
      <vt:lpstr>Association Rules</vt:lpstr>
      <vt:lpstr>Direct Approach</vt:lpstr>
      <vt:lpstr>Indirect Approach</vt:lpstr>
      <vt:lpstr>Summary</vt:lpstr>
      <vt:lpstr>Useful Further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252</cp:revision>
  <dcterms:created xsi:type="dcterms:W3CDTF">2011-09-13T10:27:46Z</dcterms:created>
  <dcterms:modified xsi:type="dcterms:W3CDTF">2021-01-27T15:05:22Z</dcterms:modified>
</cp:coreProperties>
</file>