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84" r:id="rId21"/>
    <p:sldId id="275" r:id="rId22"/>
    <p:sldId id="276" r:id="rId23"/>
    <p:sldId id="277" r:id="rId24"/>
    <p:sldId id="278" r:id="rId25"/>
    <p:sldId id="280" r:id="rId26"/>
    <p:sldId id="286" r:id="rId27"/>
    <p:sldId id="279" r:id="rId28"/>
    <p:sldId id="281" r:id="rId29"/>
    <p:sldId id="282" r:id="rId30"/>
    <p:sldId id="283" r:id="rId31"/>
    <p:sldId id="285" r:id="rId32"/>
    <p:sldId id="287" r:id="rId33"/>
    <p:sldId id="288" r:id="rId34"/>
    <p:sldId id="289" r:id="rId3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1704"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a:t>Click to edit Master title style</a:t>
            </a:r>
          </a:p>
        </p:txBody>
      </p:sp>
      <p:sp>
        <p:nvSpPr>
          <p:cNvPr id="28" name="Date Placeholder 27"/>
          <p:cNvSpPr>
            <a:spLocks noGrp="1"/>
          </p:cNvSpPr>
          <p:nvPr>
            <p:ph type="dt" sz="half" idx="10"/>
          </p:nvPr>
        </p:nvSpPr>
        <p:spPr/>
        <p:txBody>
          <a:bodyPr/>
          <a:lstStyle/>
          <a:p>
            <a:fld id="{F054B131-E1BE-4880-8E14-78E200DD39B7}" type="datetimeFigureOut">
              <a:rPr lang="en-GB" smtClean="0"/>
              <a:t>29/09/2021</a:t>
            </a:fld>
            <a:endParaRPr lang="en-GB"/>
          </a:p>
        </p:txBody>
      </p:sp>
      <p:sp>
        <p:nvSpPr>
          <p:cNvPr id="17" name="Footer Placeholder 16"/>
          <p:cNvSpPr>
            <a:spLocks noGrp="1"/>
          </p:cNvSpPr>
          <p:nvPr>
            <p:ph type="ftr" sz="quarter" idx="11"/>
          </p:nvPr>
        </p:nvSpPr>
        <p:spPr/>
        <p:txBody>
          <a:bodyPr/>
          <a:lstStyle/>
          <a:p>
            <a:endParaRPr lang="en-GB"/>
          </a:p>
        </p:txBody>
      </p:sp>
      <p:sp>
        <p:nvSpPr>
          <p:cNvPr id="29" name="Slide Number Placeholder 28"/>
          <p:cNvSpPr>
            <a:spLocks noGrp="1"/>
          </p:cNvSpPr>
          <p:nvPr>
            <p:ph type="sldNum" sz="quarter" idx="12"/>
          </p:nvPr>
        </p:nvSpPr>
        <p:spPr/>
        <p:txBody>
          <a:bodyPr/>
          <a:lstStyle/>
          <a:p>
            <a:fld id="{B161EE40-A0B8-4DB0-99DE-DB49CAC82BA1}" type="slidenum">
              <a:rPr lang="en-GB" smtClean="0"/>
              <a:t>‹#›</a:t>
            </a:fld>
            <a:endParaRPr lang="en-GB"/>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F054B131-E1BE-4880-8E14-78E200DD39B7}" type="datetimeFigureOut">
              <a:rPr lang="en-GB" smtClean="0"/>
              <a:t>29/09/2021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61EE40-A0B8-4DB0-99DE-DB49CAC82BA1}"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F054B131-E1BE-4880-8E14-78E200DD39B7}" type="datetimeFigureOut">
              <a:rPr lang="en-GB" smtClean="0"/>
              <a:t>29/09/2021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7924800" y="6416675"/>
            <a:ext cx="762000" cy="365125"/>
          </a:xfrm>
        </p:spPr>
        <p:txBody>
          <a:bodyPr/>
          <a:lstStyle/>
          <a:p>
            <a:fld id="{B161EE40-A0B8-4DB0-99DE-DB49CAC82BA1}"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F054B131-E1BE-4880-8E14-78E200DD39B7}" type="datetimeFigureOut">
              <a:rPr lang="en-GB" smtClean="0"/>
              <a:t>29/09/2021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61EE40-A0B8-4DB0-99DE-DB49CAC82BA1}"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a:t>Click to edit Master title style</a:t>
            </a:r>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F054B131-E1BE-4880-8E14-78E200DD39B7}" type="datetimeFigureOut">
              <a:rPr lang="en-GB" smtClean="0"/>
              <a:t>29/09/2021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161EE40-A0B8-4DB0-99DE-DB49CAC82BA1}"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F054B131-E1BE-4880-8E14-78E200DD39B7}" type="datetimeFigureOut">
              <a:rPr lang="en-GB" smtClean="0"/>
              <a:t>29/09/2021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161EE40-A0B8-4DB0-99DE-DB49CAC82BA1}"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54B131-E1BE-4880-8E14-78E200DD39B7}" type="datetimeFigureOut">
              <a:rPr lang="en-GB" smtClean="0"/>
              <a:t>29/09/2021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161EE40-A0B8-4DB0-99DE-DB49CAC82BA1}"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a:t>Click to edit Master title style</a:t>
            </a:r>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F054B131-E1BE-4880-8E14-78E200DD39B7}" type="datetimeFigureOut">
              <a:rPr lang="en-GB" smtClean="0"/>
              <a:t>29/09/2021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61EE40-A0B8-4DB0-99DE-DB49CAC82BA1}"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a:t>Click to edit Master title style</a:t>
            </a:r>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F054B131-E1BE-4880-8E14-78E200DD39B7}" type="datetimeFigureOut">
              <a:rPr lang="en-GB" smtClean="0"/>
              <a:t>29/09/2021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61EE40-A0B8-4DB0-99DE-DB49CAC82BA1}"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F054B131-E1BE-4880-8E14-78E200DD39B7}" type="datetimeFigureOut">
              <a:rPr lang="en-GB" smtClean="0"/>
              <a:t>29/09/2021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61EE40-A0B8-4DB0-99DE-DB49CAC82BA1}"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F054B131-E1BE-4880-8E14-78E200DD39B7}" type="datetimeFigureOut">
              <a:rPr lang="en-GB" smtClean="0"/>
              <a:t>29/09/2021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61EE40-A0B8-4DB0-99DE-DB49CAC82BA1}"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a:t>Click to edit Master title style</a:t>
            </a:r>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F054B131-E1BE-4880-8E14-78E200DD39B7}" type="datetimeFigureOut">
              <a:rPr lang="en-GB" smtClean="0"/>
              <a:t>29/09/2021</a:t>
            </a:fld>
            <a:endParaRPr lang="en-GB"/>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GB"/>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B161EE40-A0B8-4DB0-99DE-DB49CAC82BA1}" type="slidenum">
              <a:rPr lang="en-GB" smtClean="0"/>
              <a:t>‹#›</a:t>
            </a:fld>
            <a:endParaRPr lang="en-GB"/>
          </a:p>
        </p:txBody>
      </p:sp>
    </p:spTree>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hyperlink" Target="http://en.wikipedia.org/wiki/File:John_Hinds.jpg" TargetMode="External"/><Relationship Id="rId2" Type="http://schemas.openxmlformats.org/officeDocument/2006/relationships/image" Target="../media/image17.jpg"/><Relationship Id="rId1" Type="http://schemas.openxmlformats.org/officeDocument/2006/relationships/slideLayout" Target="../slideLayouts/slideLayout4.xml"/><Relationship Id="rId4" Type="http://schemas.openxmlformats.org/officeDocument/2006/relationships/image" Target="../media/image18.jpeg"/></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ADDRESSING THE GREAT WAR</a:t>
            </a:r>
          </a:p>
        </p:txBody>
      </p:sp>
      <p:sp>
        <p:nvSpPr>
          <p:cNvPr id="3" name="Subtitle 2"/>
          <p:cNvSpPr>
            <a:spLocks noGrp="1"/>
          </p:cNvSpPr>
          <p:nvPr>
            <p:ph type="subTitle" idx="1"/>
          </p:nvPr>
        </p:nvSpPr>
        <p:spPr/>
        <p:txBody>
          <a:bodyPr/>
          <a:lstStyle/>
          <a:p>
            <a:r>
              <a:rPr lang="en-GB" dirty="0"/>
              <a:t>WAR MEMORIAL UNVEILING SPEECHES IN WEST WALES 1919-25</a:t>
            </a:r>
          </a:p>
        </p:txBody>
      </p:sp>
    </p:spTree>
    <p:extLst>
      <p:ext uri="{BB962C8B-B14F-4D97-AF65-F5344CB8AC3E}">
        <p14:creationId xmlns:p14="http://schemas.microsoft.com/office/powerpoint/2010/main" val="129979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LOCAL NEWSPAPERS</a:t>
            </a:r>
          </a:p>
        </p:txBody>
      </p:sp>
      <p:sp>
        <p:nvSpPr>
          <p:cNvPr id="5" name="Content Placeholder 4"/>
          <p:cNvSpPr>
            <a:spLocks noGrp="1"/>
          </p:cNvSpPr>
          <p:nvPr>
            <p:ph sz="half" idx="1"/>
          </p:nvPr>
        </p:nvSpPr>
        <p:spPr/>
        <p:txBody>
          <a:bodyPr>
            <a:normAutofit fontScale="92500"/>
          </a:bodyPr>
          <a:lstStyle/>
          <a:p>
            <a:r>
              <a:rPr lang="en-GB" dirty="0"/>
              <a:t>RICH SOURCE FOR WAR MEMORIAL UNVEILINGS FROM 1919; E.G.</a:t>
            </a:r>
          </a:p>
          <a:p>
            <a:r>
              <a:rPr lang="en-GB" dirty="0"/>
              <a:t>CARMARTHEN JOURNAL ; </a:t>
            </a:r>
          </a:p>
          <a:p>
            <a:r>
              <a:rPr lang="en-GB" dirty="0"/>
              <a:t>AMMAN VALLEY CHRONICLE; </a:t>
            </a:r>
          </a:p>
          <a:p>
            <a:r>
              <a:rPr lang="en-GB" dirty="0"/>
              <a:t>PEMBROKESHIRE TELEGRAPH; </a:t>
            </a:r>
          </a:p>
          <a:p>
            <a:r>
              <a:rPr lang="en-GB" dirty="0"/>
              <a:t>LLANELLI MERCURY</a:t>
            </a:r>
          </a:p>
        </p:txBody>
      </p:sp>
      <p:pic>
        <p:nvPicPr>
          <p:cNvPr id="9" name="Content Placeholder 8"/>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004048" y="1772816"/>
            <a:ext cx="3096344" cy="4320480"/>
          </a:xfrm>
        </p:spPr>
      </p:pic>
    </p:spTree>
    <p:extLst>
      <p:ext uri="{BB962C8B-B14F-4D97-AF65-F5344CB8AC3E}">
        <p14:creationId xmlns:p14="http://schemas.microsoft.com/office/powerpoint/2010/main" val="9730455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UNVEILINGS</a:t>
            </a:r>
          </a:p>
        </p:txBody>
      </p:sp>
      <p:sp>
        <p:nvSpPr>
          <p:cNvPr id="3" name="Content Placeholder 2"/>
          <p:cNvSpPr>
            <a:spLocks noGrp="1"/>
          </p:cNvSpPr>
          <p:nvPr>
            <p:ph sz="half" idx="1"/>
          </p:nvPr>
        </p:nvSpPr>
        <p:spPr/>
        <p:txBody>
          <a:bodyPr>
            <a:normAutofit fontScale="92500" lnSpcReduction="10000"/>
          </a:bodyPr>
          <a:lstStyle/>
          <a:p>
            <a:r>
              <a:rPr lang="en-GB" dirty="0"/>
              <a:t>Newspapers hold verbatim accounts of unveiling speeches </a:t>
            </a:r>
          </a:p>
          <a:p>
            <a:r>
              <a:rPr lang="en-GB" dirty="0"/>
              <a:t>Addresses by local dignitaries deemed ‘a safe pair of hands’</a:t>
            </a:r>
          </a:p>
          <a:p>
            <a:r>
              <a:rPr lang="en-GB" dirty="0"/>
              <a:t>Editors willing to include more critical addresses about the war  </a:t>
            </a:r>
          </a:p>
          <a:p>
            <a:r>
              <a:rPr lang="en-GB" dirty="0"/>
              <a:t>Pictured </a:t>
            </a:r>
            <a:r>
              <a:rPr lang="en-GB" dirty="0" err="1"/>
              <a:t>Cellan</a:t>
            </a:r>
            <a:r>
              <a:rPr lang="en-GB" dirty="0"/>
              <a:t> (top) and </a:t>
            </a:r>
            <a:r>
              <a:rPr lang="en-GB" dirty="0" err="1"/>
              <a:t>Pencader</a:t>
            </a:r>
            <a:r>
              <a:rPr lang="en-GB" dirty="0"/>
              <a:t> unveilings</a:t>
            </a:r>
          </a:p>
        </p:txBody>
      </p:sp>
      <p:pic>
        <p:nvPicPr>
          <p:cNvPr id="7" name="Content Placeholder 6"/>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644008" y="3933056"/>
            <a:ext cx="4032448" cy="2924944"/>
          </a:xfrm>
        </p:spPr>
      </p:pic>
      <p:pic>
        <p:nvPicPr>
          <p:cNvPr id="1026" name="Picture 2" descr="http://www.ceredigion-war-memorial.co.uk/userimages/Cellan_Memorial_We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1246186"/>
            <a:ext cx="3384376" cy="2638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44805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a:t>AIMS </a:t>
            </a:r>
          </a:p>
        </p:txBody>
      </p:sp>
      <p:sp>
        <p:nvSpPr>
          <p:cNvPr id="6" name="Content Placeholder 5"/>
          <p:cNvSpPr>
            <a:spLocks noGrp="1"/>
          </p:cNvSpPr>
          <p:nvPr>
            <p:ph idx="1"/>
          </p:nvPr>
        </p:nvSpPr>
        <p:spPr/>
        <p:txBody>
          <a:bodyPr>
            <a:normAutofit/>
          </a:bodyPr>
          <a:lstStyle/>
          <a:p>
            <a:r>
              <a:rPr lang="en-GB" dirty="0"/>
              <a:t>To bring to life the addresses made to the crowds that gathered at memorial unveilings in west Wales</a:t>
            </a:r>
          </a:p>
          <a:p>
            <a:r>
              <a:rPr lang="en-GB" dirty="0"/>
              <a:t>To evaluate levels of support for the war and the commemoration process</a:t>
            </a:r>
          </a:p>
          <a:p>
            <a:r>
              <a:rPr lang="en-GB" dirty="0"/>
              <a:t>Seek evidence for a more critical response to the war, how it was fought, how it was remembered</a:t>
            </a:r>
          </a:p>
          <a:p>
            <a:r>
              <a:rPr lang="en-GB" dirty="0"/>
              <a:t>To place in context with aspects of war commemoration in Britain </a:t>
            </a:r>
          </a:p>
        </p:txBody>
      </p:sp>
    </p:spTree>
    <p:extLst>
      <p:ext uri="{BB962C8B-B14F-4D97-AF65-F5344CB8AC3E}">
        <p14:creationId xmlns:p14="http://schemas.microsoft.com/office/powerpoint/2010/main" val="14081702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COMMEMORATION</a:t>
            </a:r>
          </a:p>
        </p:txBody>
      </p:sp>
      <p:sp>
        <p:nvSpPr>
          <p:cNvPr id="3" name="Content Placeholder 2"/>
          <p:cNvSpPr>
            <a:spLocks noGrp="1"/>
          </p:cNvSpPr>
          <p:nvPr>
            <p:ph sz="half" idx="1"/>
          </p:nvPr>
        </p:nvSpPr>
        <p:spPr/>
        <p:txBody>
          <a:bodyPr/>
          <a:lstStyle/>
          <a:p>
            <a:r>
              <a:rPr lang="en-GB" dirty="0"/>
              <a:t>1. Purging discontent?:</a:t>
            </a:r>
          </a:p>
          <a:p>
            <a:r>
              <a:rPr lang="en-GB" dirty="0"/>
              <a:t>‘</a:t>
            </a:r>
            <a:r>
              <a:rPr lang="en-GB" i="1" dirty="0"/>
              <a:t>through the annual acts of remembrance…the demons of discontent and disorder were purged</a:t>
            </a:r>
            <a:r>
              <a:rPr lang="en-GB" dirty="0"/>
              <a:t>’ </a:t>
            </a:r>
          </a:p>
          <a:p>
            <a:r>
              <a:rPr lang="en-GB" dirty="0" err="1"/>
              <a:t>Bushaway</a:t>
            </a:r>
            <a:r>
              <a:rPr lang="en-GB" dirty="0"/>
              <a:t> in Porter, (CUP,1993),p,131. </a:t>
            </a:r>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148064" y="1916832"/>
            <a:ext cx="3024336" cy="4104456"/>
          </a:xfrm>
        </p:spPr>
      </p:pic>
    </p:spTree>
    <p:extLst>
      <p:ext uri="{BB962C8B-B14F-4D97-AF65-F5344CB8AC3E}">
        <p14:creationId xmlns:p14="http://schemas.microsoft.com/office/powerpoint/2010/main" val="16751383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COMMEMORATION</a:t>
            </a:r>
          </a:p>
        </p:txBody>
      </p:sp>
      <p:sp>
        <p:nvSpPr>
          <p:cNvPr id="3" name="Content Placeholder 2"/>
          <p:cNvSpPr>
            <a:spLocks noGrp="1"/>
          </p:cNvSpPr>
          <p:nvPr>
            <p:ph sz="half" idx="1"/>
          </p:nvPr>
        </p:nvSpPr>
        <p:spPr/>
        <p:txBody>
          <a:bodyPr>
            <a:normAutofit/>
          </a:bodyPr>
          <a:lstStyle/>
          <a:p>
            <a:r>
              <a:rPr lang="en-GB" dirty="0"/>
              <a:t>2. Remembering to forget:</a:t>
            </a:r>
          </a:p>
          <a:p>
            <a:r>
              <a:rPr lang="en-GB" dirty="0"/>
              <a:t>‘</a:t>
            </a:r>
            <a:r>
              <a:rPr lang="en-GB" i="1" dirty="0"/>
              <a:t>by remembering the dead…the living tended to forget or ignore the material realities which precipitated the war</a:t>
            </a:r>
            <a:r>
              <a:rPr lang="en-GB" dirty="0"/>
              <a:t>’</a:t>
            </a:r>
          </a:p>
          <a:p>
            <a:r>
              <a:rPr lang="en-GB" dirty="0"/>
              <a:t>Michael Heffernan in </a:t>
            </a:r>
            <a:r>
              <a:rPr lang="en-GB" i="1" dirty="0" err="1"/>
              <a:t>Ecumene</a:t>
            </a:r>
            <a:r>
              <a:rPr lang="en-GB" dirty="0"/>
              <a:t> II No3 (1995),p. 312 </a:t>
            </a:r>
          </a:p>
        </p:txBody>
      </p:sp>
      <p:pic>
        <p:nvPicPr>
          <p:cNvPr id="9" name="Content Placeholder 8"/>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932040" y="1844824"/>
            <a:ext cx="3528392" cy="4176464"/>
          </a:xfrm>
        </p:spPr>
      </p:pic>
    </p:spTree>
    <p:extLst>
      <p:ext uri="{BB962C8B-B14F-4D97-AF65-F5344CB8AC3E}">
        <p14:creationId xmlns:p14="http://schemas.microsoft.com/office/powerpoint/2010/main" val="17310369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COMMEMORATION</a:t>
            </a:r>
          </a:p>
        </p:txBody>
      </p:sp>
      <p:sp>
        <p:nvSpPr>
          <p:cNvPr id="3" name="Content Placeholder 2"/>
          <p:cNvSpPr>
            <a:spLocks noGrp="1"/>
          </p:cNvSpPr>
          <p:nvPr>
            <p:ph sz="half" idx="1"/>
          </p:nvPr>
        </p:nvSpPr>
        <p:spPr/>
        <p:txBody>
          <a:bodyPr>
            <a:normAutofit fontScale="92500" lnSpcReduction="20000"/>
          </a:bodyPr>
          <a:lstStyle/>
          <a:p>
            <a:r>
              <a:rPr lang="en-GB" dirty="0"/>
              <a:t>3. A unified national memory?:</a:t>
            </a:r>
          </a:p>
          <a:p>
            <a:r>
              <a:rPr lang="en-GB" dirty="0"/>
              <a:t>The ultimate objective of public remembrance </a:t>
            </a:r>
            <a:r>
              <a:rPr lang="en-GB" i="1" dirty="0"/>
              <a:t>‘was to mould and control…as a specific stabilised narrative which served to unify national memory</a:t>
            </a:r>
            <a:r>
              <a:rPr lang="en-GB" dirty="0"/>
              <a:t>’ </a:t>
            </a:r>
            <a:r>
              <a:rPr lang="en-GB" dirty="0" err="1"/>
              <a:t>Moriaty</a:t>
            </a:r>
            <a:r>
              <a:rPr lang="en-GB" dirty="0"/>
              <a:t> in Evans and </a:t>
            </a:r>
            <a:r>
              <a:rPr lang="en-GB" dirty="0" err="1"/>
              <a:t>Lunn</a:t>
            </a:r>
            <a:r>
              <a:rPr lang="en-GB" dirty="0"/>
              <a:t> (OUP, 1997), p.125.  </a:t>
            </a:r>
          </a:p>
          <a:p>
            <a:r>
              <a:rPr lang="en-GB" dirty="0"/>
              <a:t>Unveilings were well orchestrated and organised </a:t>
            </a:r>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572125" y="2120106"/>
            <a:ext cx="2190750" cy="3486150"/>
          </a:xfrm>
        </p:spPr>
      </p:pic>
    </p:spTree>
    <p:extLst>
      <p:ext uri="{BB962C8B-B14F-4D97-AF65-F5344CB8AC3E}">
        <p14:creationId xmlns:p14="http://schemas.microsoft.com/office/powerpoint/2010/main" val="40613819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COMMEMORATION </a:t>
            </a:r>
          </a:p>
        </p:txBody>
      </p:sp>
      <p:sp>
        <p:nvSpPr>
          <p:cNvPr id="3" name="Content Placeholder 2"/>
          <p:cNvSpPr>
            <a:spLocks noGrp="1"/>
          </p:cNvSpPr>
          <p:nvPr>
            <p:ph sz="half" idx="1"/>
          </p:nvPr>
        </p:nvSpPr>
        <p:spPr/>
        <p:txBody>
          <a:bodyPr>
            <a:normAutofit/>
          </a:bodyPr>
          <a:lstStyle/>
          <a:p>
            <a:r>
              <a:rPr lang="en-GB" dirty="0"/>
              <a:t>4. Free will?</a:t>
            </a:r>
          </a:p>
          <a:p>
            <a:r>
              <a:rPr lang="en-GB" i="1" dirty="0"/>
              <a:t>‘public and personal, local and national forms of commemoration were supported by, rather than imposed upon the British people’</a:t>
            </a:r>
          </a:p>
          <a:p>
            <a:r>
              <a:rPr lang="en-GB" dirty="0"/>
              <a:t>Sarah </a:t>
            </a:r>
            <a:r>
              <a:rPr lang="en-GB" dirty="0" err="1"/>
              <a:t>Tarlow</a:t>
            </a:r>
            <a:r>
              <a:rPr lang="en-GB" dirty="0"/>
              <a:t>, (Blackwell, 1999), p.163. </a:t>
            </a:r>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400675" y="1700808"/>
            <a:ext cx="2533650" cy="4320480"/>
          </a:xfrm>
        </p:spPr>
      </p:pic>
    </p:spTree>
    <p:extLst>
      <p:ext uri="{BB962C8B-B14F-4D97-AF65-F5344CB8AC3E}">
        <p14:creationId xmlns:p14="http://schemas.microsoft.com/office/powerpoint/2010/main" val="17558224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COMMEMORATION</a:t>
            </a:r>
          </a:p>
        </p:txBody>
      </p:sp>
      <p:sp>
        <p:nvSpPr>
          <p:cNvPr id="3" name="Content Placeholder 2"/>
          <p:cNvSpPr>
            <a:spLocks noGrp="1"/>
          </p:cNvSpPr>
          <p:nvPr>
            <p:ph sz="half" idx="1"/>
          </p:nvPr>
        </p:nvSpPr>
        <p:spPr/>
        <p:txBody>
          <a:bodyPr>
            <a:normAutofit fontScale="92500"/>
          </a:bodyPr>
          <a:lstStyle/>
          <a:p>
            <a:r>
              <a:rPr lang="en-GB" dirty="0"/>
              <a:t>5. Control?</a:t>
            </a:r>
          </a:p>
          <a:p>
            <a:r>
              <a:rPr lang="en-GB" dirty="0"/>
              <a:t>Monument construction </a:t>
            </a:r>
            <a:r>
              <a:rPr lang="en-GB" i="1" dirty="0"/>
              <a:t>‘relied for its organisation on the institutions of local politics…’</a:t>
            </a:r>
          </a:p>
          <a:p>
            <a:r>
              <a:rPr lang="en-GB" dirty="0"/>
              <a:t>King, (PhD, University of London, 1993), p.11.</a:t>
            </a:r>
          </a:p>
          <a:p>
            <a:endParaRPr lang="en-GB" dirty="0"/>
          </a:p>
          <a:p>
            <a:r>
              <a:rPr lang="en-GB" dirty="0"/>
              <a:t>Veterans and bereaved secondary within decision making</a:t>
            </a:r>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434012" y="1958181"/>
            <a:ext cx="2466975" cy="3810000"/>
          </a:xfrm>
        </p:spPr>
      </p:pic>
    </p:spTree>
    <p:extLst>
      <p:ext uri="{BB962C8B-B14F-4D97-AF65-F5344CB8AC3E}">
        <p14:creationId xmlns:p14="http://schemas.microsoft.com/office/powerpoint/2010/main" val="39053553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COMMEMORATION</a:t>
            </a:r>
          </a:p>
        </p:txBody>
      </p:sp>
      <p:sp>
        <p:nvSpPr>
          <p:cNvPr id="3" name="Content Placeholder 2"/>
          <p:cNvSpPr>
            <a:spLocks noGrp="1"/>
          </p:cNvSpPr>
          <p:nvPr>
            <p:ph sz="half" idx="1"/>
          </p:nvPr>
        </p:nvSpPr>
        <p:spPr/>
        <p:txBody>
          <a:bodyPr>
            <a:normAutofit fontScale="77500" lnSpcReduction="20000"/>
          </a:bodyPr>
          <a:lstStyle/>
          <a:p>
            <a:r>
              <a:rPr lang="en-GB" dirty="0"/>
              <a:t>6. Innate conservatism</a:t>
            </a:r>
          </a:p>
          <a:p>
            <a:r>
              <a:rPr lang="en-GB" dirty="0"/>
              <a:t>Commemoration in Britain held a preference for</a:t>
            </a:r>
          </a:p>
          <a:p>
            <a:r>
              <a:rPr lang="en-GB" dirty="0"/>
              <a:t> ‘</a:t>
            </a:r>
            <a:r>
              <a:rPr lang="en-GB" i="1" dirty="0"/>
              <a:t>the traditional rhetoric of patriotism</a:t>
            </a:r>
            <a:r>
              <a:rPr lang="en-GB" dirty="0"/>
              <a:t>’</a:t>
            </a:r>
          </a:p>
          <a:p>
            <a:r>
              <a:rPr lang="en-GB" dirty="0"/>
              <a:t> Gregory (Oxford: Berg, 1994), p.34.</a:t>
            </a:r>
          </a:p>
          <a:p>
            <a:endParaRPr lang="en-GB" dirty="0"/>
          </a:p>
          <a:p>
            <a:r>
              <a:rPr lang="en-GB" dirty="0"/>
              <a:t>Honour, duty, sacrifice, King and Country </a:t>
            </a:r>
          </a:p>
          <a:p>
            <a:endParaRPr lang="en-GB" dirty="0"/>
          </a:p>
          <a:p>
            <a:r>
              <a:rPr lang="en-GB" dirty="0"/>
              <a:t>Such language gave comfort and succour at time of unprecedented bereavement.</a:t>
            </a:r>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292080" y="1844824"/>
            <a:ext cx="2664296" cy="4176463"/>
          </a:xfrm>
        </p:spPr>
      </p:pic>
    </p:spTree>
    <p:extLst>
      <p:ext uri="{BB962C8B-B14F-4D97-AF65-F5344CB8AC3E}">
        <p14:creationId xmlns:p14="http://schemas.microsoft.com/office/powerpoint/2010/main" val="22922328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WALES AND THE WAR</a:t>
            </a:r>
          </a:p>
        </p:txBody>
      </p:sp>
      <p:sp>
        <p:nvSpPr>
          <p:cNvPr id="3" name="Content Placeholder 2"/>
          <p:cNvSpPr>
            <a:spLocks noGrp="1"/>
          </p:cNvSpPr>
          <p:nvPr>
            <p:ph sz="half" idx="1"/>
          </p:nvPr>
        </p:nvSpPr>
        <p:spPr/>
        <p:txBody>
          <a:bodyPr>
            <a:normAutofit lnSpcReduction="10000"/>
          </a:bodyPr>
          <a:lstStyle/>
          <a:p>
            <a:r>
              <a:rPr lang="en-GB" b="1" dirty="0"/>
              <a:t>MOOD:</a:t>
            </a:r>
          </a:p>
          <a:p>
            <a:r>
              <a:rPr lang="en-GB" b="1" dirty="0"/>
              <a:t>1914</a:t>
            </a:r>
            <a:r>
              <a:rPr lang="en-GB" dirty="0"/>
              <a:t> –</a:t>
            </a:r>
            <a:r>
              <a:rPr lang="en-GB" i="1" dirty="0"/>
              <a:t>’Nonconformist ministers whipped up their congregations and urged them to enlist</a:t>
            </a:r>
            <a:r>
              <a:rPr lang="en-GB" dirty="0"/>
              <a:t>’</a:t>
            </a:r>
          </a:p>
          <a:p>
            <a:r>
              <a:rPr lang="en-GB" b="1" dirty="0"/>
              <a:t>1918</a:t>
            </a:r>
            <a:r>
              <a:rPr lang="en-GB" dirty="0"/>
              <a:t> – ‘</a:t>
            </a:r>
            <a:r>
              <a:rPr lang="en-GB" i="1" dirty="0"/>
              <a:t>reflection, soon turning to disillusion…even at times despair’</a:t>
            </a:r>
          </a:p>
          <a:p>
            <a:r>
              <a:rPr lang="en-GB" dirty="0"/>
              <a:t>(OUP, 1982), p.159; p.180.</a:t>
            </a:r>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943512" y="1600200"/>
            <a:ext cx="3447975" cy="4525963"/>
          </a:xfrm>
        </p:spPr>
      </p:pic>
    </p:spTree>
    <p:extLst>
      <p:ext uri="{BB962C8B-B14F-4D97-AF65-F5344CB8AC3E}">
        <p14:creationId xmlns:p14="http://schemas.microsoft.com/office/powerpoint/2010/main" val="40748749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WALES AND THE WAR</a:t>
            </a:r>
          </a:p>
        </p:txBody>
      </p:sp>
      <p:sp>
        <p:nvSpPr>
          <p:cNvPr id="3" name="Content Placeholder 2"/>
          <p:cNvSpPr>
            <a:spLocks noGrp="1"/>
          </p:cNvSpPr>
          <p:nvPr>
            <p:ph sz="half" idx="1"/>
          </p:nvPr>
        </p:nvSpPr>
        <p:spPr/>
        <p:txBody>
          <a:bodyPr>
            <a:normAutofit lnSpcReduction="10000"/>
          </a:bodyPr>
          <a:lstStyle/>
          <a:p>
            <a:r>
              <a:rPr lang="en-GB" b="1" dirty="0"/>
              <a:t>THE CHAPEL:</a:t>
            </a:r>
          </a:p>
          <a:p>
            <a:r>
              <a:rPr lang="en-GB" dirty="0"/>
              <a:t>‘</a:t>
            </a:r>
            <a:r>
              <a:rPr lang="en-GB" i="1" dirty="0"/>
              <a:t>the radical, Nonconformist, and anti-militarist traditions of Carmarthenshire, ensured that support for the war was neither universal nor wholehearted</a:t>
            </a:r>
            <a:r>
              <a:rPr lang="en-GB" dirty="0"/>
              <a:t>’ </a:t>
            </a:r>
          </a:p>
          <a:p>
            <a:r>
              <a:rPr lang="en-GB" dirty="0"/>
              <a:t>Robin Barlow (PhD, </a:t>
            </a:r>
            <a:r>
              <a:rPr lang="en-GB" dirty="0" err="1"/>
              <a:t>Lampeter</a:t>
            </a:r>
            <a:r>
              <a:rPr lang="en-GB" dirty="0"/>
              <a:t>, 2000), p.82.</a:t>
            </a:r>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648200" y="1772816"/>
            <a:ext cx="4038600" cy="4176463"/>
          </a:xfrm>
        </p:spPr>
      </p:pic>
    </p:spTree>
    <p:extLst>
      <p:ext uri="{BB962C8B-B14F-4D97-AF65-F5344CB8AC3E}">
        <p14:creationId xmlns:p14="http://schemas.microsoft.com/office/powerpoint/2010/main" val="5800752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WALES AND THE WAR</a:t>
            </a:r>
          </a:p>
        </p:txBody>
      </p:sp>
      <p:sp>
        <p:nvSpPr>
          <p:cNvPr id="3" name="Content Placeholder 2"/>
          <p:cNvSpPr>
            <a:spLocks noGrp="1"/>
          </p:cNvSpPr>
          <p:nvPr>
            <p:ph sz="half" idx="1"/>
          </p:nvPr>
        </p:nvSpPr>
        <p:spPr/>
        <p:txBody>
          <a:bodyPr>
            <a:normAutofit lnSpcReduction="10000"/>
          </a:bodyPr>
          <a:lstStyle/>
          <a:p>
            <a:r>
              <a:rPr lang="en-GB" b="1" dirty="0"/>
              <a:t>RELUCTANT WARRIORS:</a:t>
            </a:r>
          </a:p>
          <a:p>
            <a:r>
              <a:rPr lang="en-GB" dirty="0"/>
              <a:t>Gregory takes issue with Kenneth Morgan’s judgement about the Welsh throwing themselves into war with gusto, claiming </a:t>
            </a:r>
            <a:r>
              <a:rPr lang="en-GB" i="1" dirty="0"/>
              <a:t>‘this is far from true</a:t>
            </a:r>
            <a:r>
              <a:rPr lang="en-GB" dirty="0"/>
              <a:t>’ </a:t>
            </a:r>
          </a:p>
          <a:p>
            <a:r>
              <a:rPr lang="en-GB" dirty="0"/>
              <a:t>(CUP, 2008), p,11.</a:t>
            </a:r>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076056" y="1772816"/>
            <a:ext cx="3024336" cy="4248472"/>
          </a:xfrm>
        </p:spPr>
      </p:pic>
    </p:spTree>
    <p:extLst>
      <p:ext uri="{BB962C8B-B14F-4D97-AF65-F5344CB8AC3E}">
        <p14:creationId xmlns:p14="http://schemas.microsoft.com/office/powerpoint/2010/main" val="25492517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SPEAKERS</a:t>
            </a:r>
          </a:p>
        </p:txBody>
      </p:sp>
      <p:sp>
        <p:nvSpPr>
          <p:cNvPr id="5" name="Content Placeholder 4"/>
          <p:cNvSpPr>
            <a:spLocks noGrp="1"/>
          </p:cNvSpPr>
          <p:nvPr>
            <p:ph idx="1"/>
          </p:nvPr>
        </p:nvSpPr>
        <p:spPr/>
        <p:txBody>
          <a:bodyPr>
            <a:normAutofit lnSpcReduction="10000"/>
          </a:bodyPr>
          <a:lstStyle/>
          <a:p>
            <a:r>
              <a:rPr lang="en-GB" dirty="0"/>
              <a:t>Organisers chose dignitaries from the community and beyond</a:t>
            </a:r>
          </a:p>
          <a:p>
            <a:r>
              <a:rPr lang="en-GB" dirty="0"/>
              <a:t>Dignitaries from the military, judiciary, landed, business world, religious leaders; politics:</a:t>
            </a:r>
          </a:p>
          <a:p>
            <a:r>
              <a:rPr lang="en-GB" dirty="0"/>
              <a:t>Aim: ‘a safe pair of hands’</a:t>
            </a:r>
          </a:p>
          <a:p>
            <a:pPr lvl="4"/>
            <a:r>
              <a:rPr lang="en-GB" sz="2800" dirty="0"/>
              <a:t>correct message conveyed about the war and the fallen</a:t>
            </a:r>
          </a:p>
          <a:p>
            <a:pPr lvl="4"/>
            <a:r>
              <a:rPr lang="en-GB" sz="2800" dirty="0"/>
              <a:t>talk of ‘honour, duty, sacrifice’ </a:t>
            </a:r>
          </a:p>
          <a:p>
            <a:pPr lvl="4"/>
            <a:r>
              <a:rPr lang="en-GB" sz="2800" dirty="0"/>
              <a:t>legacy of fallen – through their sacrifice they set an example for others to follow</a:t>
            </a:r>
          </a:p>
        </p:txBody>
      </p:sp>
    </p:spTree>
    <p:extLst>
      <p:ext uri="{BB962C8B-B14F-4D97-AF65-F5344CB8AC3E}">
        <p14:creationId xmlns:p14="http://schemas.microsoft.com/office/powerpoint/2010/main" val="31227828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CAUSE</a:t>
            </a:r>
          </a:p>
        </p:txBody>
      </p:sp>
      <p:sp>
        <p:nvSpPr>
          <p:cNvPr id="4" name="Content Placeholder 3"/>
          <p:cNvSpPr>
            <a:spLocks noGrp="1"/>
          </p:cNvSpPr>
          <p:nvPr>
            <p:ph sz="half" idx="1"/>
          </p:nvPr>
        </p:nvSpPr>
        <p:spPr/>
        <p:txBody>
          <a:bodyPr>
            <a:normAutofit fontScale="92500" lnSpcReduction="20000"/>
          </a:bodyPr>
          <a:lstStyle/>
          <a:p>
            <a:r>
              <a:rPr lang="en-GB" b="1" dirty="0"/>
              <a:t>LORD YSTWYTH:</a:t>
            </a:r>
            <a:endParaRPr lang="en-GB" dirty="0"/>
          </a:p>
          <a:p>
            <a:r>
              <a:rPr lang="en-GB" i="1" dirty="0"/>
              <a:t>‘we, with our Allies and a united Europe, had right and justice on our side’ </a:t>
            </a:r>
            <a:r>
              <a:rPr lang="en-GB" dirty="0"/>
              <a:t>(Aberystwyth September 1923)</a:t>
            </a:r>
          </a:p>
          <a:p>
            <a:endParaRPr lang="en-GB" dirty="0"/>
          </a:p>
          <a:p>
            <a:r>
              <a:rPr lang="en-GB" b="1" dirty="0"/>
              <a:t>CANON GRIFFITHS:</a:t>
            </a:r>
            <a:r>
              <a:rPr lang="en-GB" dirty="0"/>
              <a:t> </a:t>
            </a:r>
            <a:r>
              <a:rPr lang="en-GB" i="1" dirty="0"/>
              <a:t>‘the noble lads…laid down their lives in the cause of liberty, justice, and righteousness</a:t>
            </a:r>
            <a:r>
              <a:rPr lang="en-GB" dirty="0"/>
              <a:t>’ (</a:t>
            </a:r>
            <a:r>
              <a:rPr lang="en-GB" dirty="0" err="1"/>
              <a:t>Letterston</a:t>
            </a:r>
            <a:r>
              <a:rPr lang="en-GB" dirty="0"/>
              <a:t>, December 1920) </a:t>
            </a:r>
          </a:p>
        </p:txBody>
      </p:sp>
      <p:pic>
        <p:nvPicPr>
          <p:cNvPr id="6" name="Content Placeholder 5"/>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860032" y="1412776"/>
            <a:ext cx="2500627" cy="2361746"/>
          </a:xfrm>
        </p:spPr>
      </p:pic>
      <p:pic>
        <p:nvPicPr>
          <p:cNvPr id="1026" name="Picture 2" descr="http://farm3.staticflickr.com/2450/3887773834_8d0be9e281_z.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2160" y="3356992"/>
            <a:ext cx="2982764" cy="32156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2978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‘BIG WORDS’</a:t>
            </a:r>
          </a:p>
        </p:txBody>
      </p:sp>
      <p:sp>
        <p:nvSpPr>
          <p:cNvPr id="3" name="Content Placeholder 2"/>
          <p:cNvSpPr>
            <a:spLocks noGrp="1"/>
          </p:cNvSpPr>
          <p:nvPr>
            <p:ph sz="half" idx="1"/>
          </p:nvPr>
        </p:nvSpPr>
        <p:spPr/>
        <p:txBody>
          <a:bodyPr>
            <a:normAutofit fontScale="85000" lnSpcReduction="10000"/>
          </a:bodyPr>
          <a:lstStyle/>
          <a:p>
            <a:r>
              <a:rPr lang="en-GB" b="1" dirty="0"/>
              <a:t>SIR IVOR PHILLIPS:</a:t>
            </a:r>
          </a:p>
          <a:p>
            <a:r>
              <a:rPr lang="en-GB" i="1" dirty="0"/>
              <a:t>‘we are here to honour those gallant sons of Pembrokeshire</a:t>
            </a:r>
            <a:r>
              <a:rPr lang="en-GB" dirty="0"/>
              <a:t>’ (September 1921)</a:t>
            </a:r>
          </a:p>
          <a:p>
            <a:endParaRPr lang="en-GB" dirty="0"/>
          </a:p>
          <a:p>
            <a:r>
              <a:rPr lang="en-GB" b="1" dirty="0"/>
              <a:t>COUNCILLOR E.J. GOWER</a:t>
            </a:r>
          </a:p>
          <a:p>
            <a:r>
              <a:rPr lang="en-GB" i="1" dirty="0"/>
              <a:t>‘their names would stand immortal and for future ages the memorial would testify to their great sacrifice ‘</a:t>
            </a:r>
          </a:p>
          <a:p>
            <a:r>
              <a:rPr lang="en-GB" dirty="0"/>
              <a:t>(</a:t>
            </a:r>
            <a:r>
              <a:rPr lang="en-GB" dirty="0" err="1"/>
              <a:t>Kidwelly</a:t>
            </a:r>
            <a:r>
              <a:rPr lang="en-GB" dirty="0"/>
              <a:t>, July 1924) </a:t>
            </a:r>
          </a:p>
        </p:txBody>
      </p:sp>
      <p:pic>
        <p:nvPicPr>
          <p:cNvPr id="9" name="Content Placeholder 8"/>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724128" y="1700808"/>
            <a:ext cx="2808312" cy="4320480"/>
          </a:xfrm>
        </p:spPr>
      </p:pic>
    </p:spTree>
    <p:extLst>
      <p:ext uri="{BB962C8B-B14F-4D97-AF65-F5344CB8AC3E}">
        <p14:creationId xmlns:p14="http://schemas.microsoft.com/office/powerpoint/2010/main" val="18092326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‘BIG WORDS’</a:t>
            </a:r>
          </a:p>
        </p:txBody>
      </p:sp>
      <p:sp>
        <p:nvSpPr>
          <p:cNvPr id="3" name="Content Placeholder 2"/>
          <p:cNvSpPr>
            <a:spLocks noGrp="1"/>
          </p:cNvSpPr>
          <p:nvPr>
            <p:ph sz="half" idx="1"/>
          </p:nvPr>
        </p:nvSpPr>
        <p:spPr/>
        <p:txBody>
          <a:bodyPr>
            <a:normAutofit/>
          </a:bodyPr>
          <a:lstStyle/>
          <a:p>
            <a:r>
              <a:rPr lang="en-GB" b="1" dirty="0"/>
              <a:t>JOHN HINDS M.P:</a:t>
            </a:r>
          </a:p>
          <a:p>
            <a:endParaRPr lang="en-GB" dirty="0"/>
          </a:p>
          <a:p>
            <a:r>
              <a:rPr lang="en-GB" dirty="0"/>
              <a:t>‘</a:t>
            </a:r>
            <a:r>
              <a:rPr lang="en-GB" i="1" dirty="0"/>
              <a:t>we must be faithful to the sacrifices of the past, to the great principles that were at stake, life, honour, justice, liberty’</a:t>
            </a:r>
          </a:p>
          <a:p>
            <a:endParaRPr lang="en-GB" i="1" dirty="0"/>
          </a:p>
          <a:p>
            <a:r>
              <a:rPr lang="en-GB" i="1" dirty="0"/>
              <a:t> </a:t>
            </a:r>
            <a:r>
              <a:rPr lang="en-GB" dirty="0"/>
              <a:t>(</a:t>
            </a:r>
            <a:r>
              <a:rPr lang="en-GB" dirty="0" err="1"/>
              <a:t>Llansadwrn</a:t>
            </a:r>
            <a:r>
              <a:rPr lang="en-GB" dirty="0"/>
              <a:t>, February 1920 )</a:t>
            </a:r>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711904" y="2268933"/>
            <a:ext cx="3394472" cy="4525963"/>
          </a:xfrm>
        </p:spPr>
      </p:pic>
      <p:pic>
        <p:nvPicPr>
          <p:cNvPr id="2050" name="Picture 2" descr="http://upload.wikimedia.org/wikipedia/en/thumb/1/1f/John_Hinds.jpg/220px-John_Hinds.jp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23602" y="836712"/>
            <a:ext cx="2095500" cy="28194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49532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LEGACY</a:t>
            </a:r>
          </a:p>
        </p:txBody>
      </p:sp>
      <p:sp>
        <p:nvSpPr>
          <p:cNvPr id="3" name="Content Placeholder 2"/>
          <p:cNvSpPr>
            <a:spLocks noGrp="1"/>
          </p:cNvSpPr>
          <p:nvPr>
            <p:ph sz="half" idx="1"/>
          </p:nvPr>
        </p:nvSpPr>
        <p:spPr/>
        <p:txBody>
          <a:bodyPr>
            <a:normAutofit fontScale="85000" lnSpcReduction="20000"/>
          </a:bodyPr>
          <a:lstStyle/>
          <a:p>
            <a:r>
              <a:rPr lang="en-GB" b="1" dirty="0"/>
              <a:t>JOHN HINDS M.P:</a:t>
            </a:r>
          </a:p>
          <a:p>
            <a:r>
              <a:rPr lang="en-GB" i="1" dirty="0"/>
              <a:t>‘something that would stand age after age, so that future generations could see and learn the lessons of patriotism</a:t>
            </a:r>
            <a:r>
              <a:rPr lang="en-GB" dirty="0"/>
              <a:t>’ </a:t>
            </a:r>
          </a:p>
          <a:p>
            <a:r>
              <a:rPr lang="en-GB" dirty="0"/>
              <a:t>(Carmarthen, September 1924)</a:t>
            </a:r>
          </a:p>
          <a:p>
            <a:endParaRPr lang="en-GB" dirty="0"/>
          </a:p>
          <a:p>
            <a:r>
              <a:rPr lang="en-GB" i="1" dirty="0"/>
              <a:t>‘let the memorial be an inspiration to the children of the future, urging them to</a:t>
            </a:r>
          </a:p>
          <a:p>
            <a:r>
              <a:rPr lang="en-GB" i="1" dirty="0"/>
              <a:t>service</a:t>
            </a:r>
            <a:r>
              <a:rPr lang="en-GB" dirty="0"/>
              <a:t>’ </a:t>
            </a:r>
          </a:p>
          <a:p>
            <a:r>
              <a:rPr lang="en-GB" dirty="0"/>
              <a:t>(</a:t>
            </a:r>
            <a:r>
              <a:rPr lang="en-GB" dirty="0" err="1"/>
              <a:t>Drefach</a:t>
            </a:r>
            <a:r>
              <a:rPr lang="en-GB" dirty="0"/>
              <a:t> </a:t>
            </a:r>
            <a:r>
              <a:rPr lang="en-GB" dirty="0" err="1"/>
              <a:t>Velindre</a:t>
            </a:r>
            <a:r>
              <a:rPr lang="en-GB" dirty="0"/>
              <a:t>, December 1921) </a:t>
            </a:r>
          </a:p>
          <a:p>
            <a:endParaRPr lang="en-GB" dirty="0"/>
          </a:p>
        </p:txBody>
      </p:sp>
      <p:pic>
        <p:nvPicPr>
          <p:cNvPr id="7" name="Content Placeholder 6"/>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4427984" y="1268760"/>
            <a:ext cx="3744416" cy="3744416"/>
          </a:xfrm>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0232" y="3645024"/>
            <a:ext cx="1905000" cy="2543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235401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LEGACY</a:t>
            </a:r>
          </a:p>
        </p:txBody>
      </p:sp>
      <p:sp>
        <p:nvSpPr>
          <p:cNvPr id="3" name="Content Placeholder 2"/>
          <p:cNvSpPr>
            <a:spLocks noGrp="1"/>
          </p:cNvSpPr>
          <p:nvPr>
            <p:ph sz="half" idx="1"/>
          </p:nvPr>
        </p:nvSpPr>
        <p:spPr/>
        <p:txBody>
          <a:bodyPr>
            <a:normAutofit fontScale="77500" lnSpcReduction="20000"/>
          </a:bodyPr>
          <a:lstStyle/>
          <a:p>
            <a:r>
              <a:rPr lang="en-GB" b="1" dirty="0"/>
              <a:t>LADY KYSLANT:</a:t>
            </a:r>
          </a:p>
          <a:p>
            <a:r>
              <a:rPr lang="en-GB" dirty="0"/>
              <a:t>‘</a:t>
            </a:r>
            <a:r>
              <a:rPr lang="en-GB" i="1" dirty="0"/>
              <a:t>let us endeavour to follow their example…their patience in suffering, their courage in </a:t>
            </a:r>
          </a:p>
          <a:p>
            <a:r>
              <a:rPr lang="en-GB" i="1" dirty="0"/>
              <a:t>adversity</a:t>
            </a:r>
            <a:r>
              <a:rPr lang="en-GB" dirty="0"/>
              <a:t>’</a:t>
            </a:r>
          </a:p>
          <a:p>
            <a:r>
              <a:rPr lang="en-GB" dirty="0"/>
              <a:t> (</a:t>
            </a:r>
            <a:r>
              <a:rPr lang="en-GB" dirty="0" err="1"/>
              <a:t>Haverfordwest</a:t>
            </a:r>
            <a:r>
              <a:rPr lang="en-GB" dirty="0"/>
              <a:t> hospital, May 1923)</a:t>
            </a:r>
          </a:p>
          <a:p>
            <a:endParaRPr lang="en-GB" dirty="0"/>
          </a:p>
          <a:p>
            <a:r>
              <a:rPr lang="en-GB" b="1" dirty="0"/>
              <a:t>GENERAL SIR FRANCIS LLOYD :</a:t>
            </a:r>
          </a:p>
          <a:p>
            <a:r>
              <a:rPr lang="en-GB" i="1" dirty="0"/>
              <a:t>‘it was the remembrance of what was done in the war which would be an inspiration and </a:t>
            </a:r>
          </a:p>
          <a:p>
            <a:r>
              <a:rPr lang="en-GB" i="1" dirty="0"/>
              <a:t>encouragement</a:t>
            </a:r>
            <a:r>
              <a:rPr lang="en-GB" dirty="0"/>
              <a:t>’</a:t>
            </a:r>
          </a:p>
          <a:p>
            <a:r>
              <a:rPr lang="en-GB" dirty="0"/>
              <a:t> (Pembroke, June 1924) </a:t>
            </a:r>
            <a:r>
              <a:rPr lang="en-GB" b="1" dirty="0"/>
              <a:t>   </a:t>
            </a:r>
          </a:p>
          <a:p>
            <a:endParaRPr lang="en-GB"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427984" y="2770941"/>
            <a:ext cx="2794000" cy="4089400"/>
          </a:xfrm>
        </p:spPr>
      </p:pic>
      <p:pic>
        <p:nvPicPr>
          <p:cNvPr id="4098" name="Picture 2" descr="http://upload.wikimedia.org/wikipedia/commons/f/fa/Pembroke_War_Memorial_-_geograph.org.uk_-_91447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65558" y="908720"/>
            <a:ext cx="2411760" cy="40351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85877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LEGACY</a:t>
            </a:r>
          </a:p>
        </p:txBody>
      </p:sp>
      <p:sp>
        <p:nvSpPr>
          <p:cNvPr id="3" name="Content Placeholder 2"/>
          <p:cNvSpPr>
            <a:spLocks noGrp="1"/>
          </p:cNvSpPr>
          <p:nvPr>
            <p:ph sz="half" idx="1"/>
          </p:nvPr>
        </p:nvSpPr>
        <p:spPr/>
        <p:txBody>
          <a:bodyPr>
            <a:normAutofit fontScale="92500"/>
          </a:bodyPr>
          <a:lstStyle/>
          <a:p>
            <a:r>
              <a:rPr lang="en-GB" b="1" dirty="0"/>
              <a:t>GENERAL SIR FREDERICK MEYRICK:</a:t>
            </a:r>
          </a:p>
          <a:p>
            <a:r>
              <a:rPr lang="en-GB" i="1" dirty="0"/>
              <a:t>‘The best way to remember the fallen ‘would be for them to do their duty as the departed ones had done theirs, and leading a better life as they would have wished</a:t>
            </a:r>
            <a:r>
              <a:rPr lang="en-GB" dirty="0"/>
              <a:t>’ </a:t>
            </a:r>
          </a:p>
          <a:p>
            <a:r>
              <a:rPr lang="en-GB" dirty="0"/>
              <a:t>(</a:t>
            </a:r>
            <a:r>
              <a:rPr lang="en-GB" dirty="0" err="1"/>
              <a:t>Hundleton</a:t>
            </a:r>
            <a:r>
              <a:rPr lang="en-GB" dirty="0"/>
              <a:t>, May 1923)</a:t>
            </a:r>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080233" y="1600200"/>
            <a:ext cx="3174533" cy="4525963"/>
          </a:xfrm>
        </p:spPr>
      </p:pic>
    </p:spTree>
    <p:extLst>
      <p:ext uri="{BB962C8B-B14F-4D97-AF65-F5344CB8AC3E}">
        <p14:creationId xmlns:p14="http://schemas.microsoft.com/office/powerpoint/2010/main" val="14005400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EMPIRE</a:t>
            </a:r>
          </a:p>
        </p:txBody>
      </p:sp>
      <p:sp>
        <p:nvSpPr>
          <p:cNvPr id="3" name="Content Placeholder 2"/>
          <p:cNvSpPr>
            <a:spLocks noGrp="1"/>
          </p:cNvSpPr>
          <p:nvPr>
            <p:ph sz="half" idx="1"/>
          </p:nvPr>
        </p:nvSpPr>
        <p:spPr/>
        <p:txBody>
          <a:bodyPr>
            <a:normAutofit fontScale="92500"/>
          </a:bodyPr>
          <a:lstStyle/>
          <a:p>
            <a:r>
              <a:rPr lang="en-GB" b="1" dirty="0"/>
              <a:t>GENERAL STANLEY FIELDER MOTT:</a:t>
            </a:r>
          </a:p>
          <a:p>
            <a:endParaRPr lang="en-GB" b="1" dirty="0"/>
          </a:p>
          <a:p>
            <a:r>
              <a:rPr lang="en-GB" i="1" dirty="0"/>
              <a:t>‘ without it (the sacrifice) we should be unable to preserve the tradition and ideals for which Wales, and the rest of the great Empire, fought for</a:t>
            </a:r>
            <a:r>
              <a:rPr lang="en-GB" dirty="0"/>
              <a:t>’</a:t>
            </a:r>
          </a:p>
          <a:p>
            <a:endParaRPr lang="en-GB" dirty="0"/>
          </a:p>
          <a:p>
            <a:r>
              <a:rPr lang="en-GB" dirty="0"/>
              <a:t>(Llanelli October 1923)</a:t>
            </a:r>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086350" y="1729581"/>
            <a:ext cx="3162300" cy="4267200"/>
          </a:xfrm>
        </p:spPr>
      </p:pic>
    </p:spTree>
    <p:extLst>
      <p:ext uri="{BB962C8B-B14F-4D97-AF65-F5344CB8AC3E}">
        <p14:creationId xmlns:p14="http://schemas.microsoft.com/office/powerpoint/2010/main" val="9758646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CHRIST AND THE FALLEN</a:t>
            </a:r>
          </a:p>
        </p:txBody>
      </p:sp>
      <p:sp>
        <p:nvSpPr>
          <p:cNvPr id="3" name="Content Placeholder 2"/>
          <p:cNvSpPr>
            <a:spLocks noGrp="1"/>
          </p:cNvSpPr>
          <p:nvPr>
            <p:ph sz="half" idx="1"/>
          </p:nvPr>
        </p:nvSpPr>
        <p:spPr/>
        <p:txBody>
          <a:bodyPr>
            <a:normAutofit fontScale="77500" lnSpcReduction="20000"/>
          </a:bodyPr>
          <a:lstStyle/>
          <a:p>
            <a:r>
              <a:rPr lang="en-GB" b="1" dirty="0"/>
              <a:t>WALTER JAMES:</a:t>
            </a:r>
          </a:p>
          <a:p>
            <a:r>
              <a:rPr lang="en-GB" dirty="0"/>
              <a:t>The cross is </a:t>
            </a:r>
            <a:r>
              <a:rPr lang="en-GB" i="1" dirty="0"/>
              <a:t>‘the emblem of the great sacrifice of the son of God, and the emblem of the supreme sacrifice of the men of Narberth’</a:t>
            </a:r>
          </a:p>
          <a:p>
            <a:r>
              <a:rPr lang="en-GB" i="1" dirty="0"/>
              <a:t> </a:t>
            </a:r>
          </a:p>
          <a:p>
            <a:r>
              <a:rPr lang="en-GB" dirty="0"/>
              <a:t>(March 1924)</a:t>
            </a:r>
          </a:p>
          <a:p>
            <a:endParaRPr lang="en-GB" dirty="0"/>
          </a:p>
          <a:p>
            <a:r>
              <a:rPr lang="en-GB" b="1" dirty="0"/>
              <a:t>COLONEL DRUMMOND :</a:t>
            </a:r>
          </a:p>
          <a:p>
            <a:r>
              <a:rPr lang="en-GB" i="1" dirty="0"/>
              <a:t>‘the fallen had lost their lives in retrieving its (Jerusalem’s) role to Christianity, what it had not enjoyed since the days of the Crusades</a:t>
            </a:r>
            <a:r>
              <a:rPr lang="en-GB" dirty="0"/>
              <a:t>’ </a:t>
            </a:r>
          </a:p>
          <a:p>
            <a:endParaRPr lang="en-GB" dirty="0"/>
          </a:p>
          <a:p>
            <a:r>
              <a:rPr lang="en-GB" dirty="0"/>
              <a:t>(Talley, April 1925)</a:t>
            </a:r>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970264" y="1600200"/>
            <a:ext cx="3394472" cy="4525963"/>
          </a:xfrm>
        </p:spPr>
      </p:pic>
    </p:spTree>
    <p:extLst>
      <p:ext uri="{BB962C8B-B14F-4D97-AF65-F5344CB8AC3E}">
        <p14:creationId xmlns:p14="http://schemas.microsoft.com/office/powerpoint/2010/main" val="9190445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APATHY</a:t>
            </a:r>
          </a:p>
        </p:txBody>
      </p:sp>
      <p:sp>
        <p:nvSpPr>
          <p:cNvPr id="3" name="Content Placeholder 2"/>
          <p:cNvSpPr>
            <a:spLocks noGrp="1"/>
          </p:cNvSpPr>
          <p:nvPr>
            <p:ph sz="half" idx="1"/>
          </p:nvPr>
        </p:nvSpPr>
        <p:spPr/>
        <p:txBody>
          <a:bodyPr>
            <a:normAutofit fontScale="92500" lnSpcReduction="10000"/>
          </a:bodyPr>
          <a:lstStyle/>
          <a:p>
            <a:r>
              <a:rPr lang="en-GB" b="1" dirty="0"/>
              <a:t>REVEREND CANON MAURICE JONES (Principal of St David College):</a:t>
            </a:r>
          </a:p>
          <a:p>
            <a:r>
              <a:rPr lang="en-GB" i="1" dirty="0"/>
              <a:t>‘they forget the many sacrifices made for them…’and are ‘beginning to lose sense of its (the war’s) great realities’  </a:t>
            </a:r>
          </a:p>
          <a:p>
            <a:r>
              <a:rPr lang="en-GB" dirty="0"/>
              <a:t>(Carmarthen, September 1924)</a:t>
            </a:r>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916518" y="1600200"/>
            <a:ext cx="3501963" cy="4525963"/>
          </a:xfrm>
        </p:spPr>
      </p:pic>
    </p:spTree>
    <p:extLst>
      <p:ext uri="{BB962C8B-B14F-4D97-AF65-F5344CB8AC3E}">
        <p14:creationId xmlns:p14="http://schemas.microsoft.com/office/powerpoint/2010/main" val="31283336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APATHY</a:t>
            </a:r>
          </a:p>
        </p:txBody>
      </p:sp>
      <p:sp>
        <p:nvSpPr>
          <p:cNvPr id="3" name="Content Placeholder 2"/>
          <p:cNvSpPr>
            <a:spLocks noGrp="1"/>
          </p:cNvSpPr>
          <p:nvPr>
            <p:ph sz="half" idx="1"/>
          </p:nvPr>
        </p:nvSpPr>
        <p:spPr/>
        <p:txBody>
          <a:bodyPr>
            <a:normAutofit fontScale="92500" lnSpcReduction="20000"/>
          </a:bodyPr>
          <a:lstStyle/>
          <a:p>
            <a:r>
              <a:rPr lang="en-GB" b="1" dirty="0"/>
              <a:t>MAJOR C.W.M. PRICE:</a:t>
            </a:r>
          </a:p>
          <a:p>
            <a:r>
              <a:rPr lang="en-GB" i="1" dirty="0"/>
              <a:t>‘memory in one way has been kind, it has softened the grief for many of us who have lost in the war. But in another way memory has been unkind, because  many of the people’s memories have forgotten what it was that won the war’ </a:t>
            </a:r>
          </a:p>
          <a:p>
            <a:r>
              <a:rPr lang="en-GB" dirty="0"/>
              <a:t>(</a:t>
            </a:r>
            <a:r>
              <a:rPr lang="en-GB" dirty="0" err="1"/>
              <a:t>Robeston</a:t>
            </a:r>
            <a:r>
              <a:rPr lang="en-GB" dirty="0"/>
              <a:t> </a:t>
            </a:r>
            <a:r>
              <a:rPr lang="en-GB" dirty="0" err="1"/>
              <a:t>Wathen</a:t>
            </a:r>
            <a:r>
              <a:rPr lang="en-GB" dirty="0"/>
              <a:t>, September 1924) </a:t>
            </a:r>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648200" y="2348706"/>
            <a:ext cx="4038600" cy="3028950"/>
          </a:xfrm>
        </p:spPr>
      </p:pic>
    </p:spTree>
    <p:extLst>
      <p:ext uri="{BB962C8B-B14F-4D97-AF65-F5344CB8AC3E}">
        <p14:creationId xmlns:p14="http://schemas.microsoft.com/office/powerpoint/2010/main" val="38172991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ECONOMY OF SACRIFICE</a:t>
            </a:r>
          </a:p>
        </p:txBody>
      </p:sp>
      <p:sp>
        <p:nvSpPr>
          <p:cNvPr id="3" name="Content Placeholder 2"/>
          <p:cNvSpPr>
            <a:spLocks noGrp="1"/>
          </p:cNvSpPr>
          <p:nvPr>
            <p:ph sz="half" idx="1"/>
          </p:nvPr>
        </p:nvSpPr>
        <p:spPr/>
        <p:txBody>
          <a:bodyPr>
            <a:normAutofit lnSpcReduction="10000"/>
          </a:bodyPr>
          <a:lstStyle/>
          <a:p>
            <a:r>
              <a:rPr lang="en-GB" b="1" dirty="0"/>
              <a:t>SIR MARTEINE LLOYD:</a:t>
            </a:r>
          </a:p>
          <a:p>
            <a:endParaRPr lang="en-GB" b="1" dirty="0"/>
          </a:p>
          <a:p>
            <a:r>
              <a:rPr lang="en-GB" i="1" dirty="0"/>
              <a:t>‘no one here, except those who have been over there can have any conceptions of what our boys went through’ </a:t>
            </a:r>
          </a:p>
          <a:p>
            <a:endParaRPr lang="en-GB" i="1" dirty="0"/>
          </a:p>
          <a:p>
            <a:r>
              <a:rPr lang="en-GB" dirty="0"/>
              <a:t>(Newport, September 1923) </a:t>
            </a:r>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148064" y="1556792"/>
            <a:ext cx="3528392" cy="4608511"/>
          </a:xfrm>
        </p:spPr>
      </p:pic>
    </p:spTree>
    <p:extLst>
      <p:ext uri="{BB962C8B-B14F-4D97-AF65-F5344CB8AC3E}">
        <p14:creationId xmlns:p14="http://schemas.microsoft.com/office/powerpoint/2010/main" val="16305556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THOSE LEFT BEHIND!</a:t>
            </a:r>
          </a:p>
        </p:txBody>
      </p:sp>
      <p:sp>
        <p:nvSpPr>
          <p:cNvPr id="3" name="Content Placeholder 2"/>
          <p:cNvSpPr>
            <a:spLocks noGrp="1"/>
          </p:cNvSpPr>
          <p:nvPr>
            <p:ph sz="half" idx="1"/>
          </p:nvPr>
        </p:nvSpPr>
        <p:spPr/>
        <p:txBody>
          <a:bodyPr>
            <a:normAutofit fontScale="92500" lnSpcReduction="10000"/>
          </a:bodyPr>
          <a:lstStyle/>
          <a:p>
            <a:r>
              <a:rPr lang="en-GB" b="1" dirty="0"/>
              <a:t>CHARLES MASON (Miners’ Welfare Committee): </a:t>
            </a:r>
          </a:p>
          <a:p>
            <a:r>
              <a:rPr lang="en-GB" i="1" dirty="0"/>
              <a:t>‘it was a lasting disgrace that there were ¾ million ex-servicemen unemployed…many promises had been made…but there were thousands king out a miserable existence</a:t>
            </a:r>
            <a:r>
              <a:rPr lang="en-GB" dirty="0"/>
              <a:t>’ </a:t>
            </a:r>
          </a:p>
          <a:p>
            <a:r>
              <a:rPr lang="en-GB" dirty="0"/>
              <a:t>(</a:t>
            </a:r>
            <a:r>
              <a:rPr lang="en-GB" dirty="0" err="1"/>
              <a:t>Llandybie</a:t>
            </a:r>
            <a:r>
              <a:rPr lang="en-GB" dirty="0"/>
              <a:t>, November 1925)</a:t>
            </a:r>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648200" y="2516981"/>
            <a:ext cx="4038600" cy="2692400"/>
          </a:xfrm>
        </p:spPr>
      </p:pic>
    </p:spTree>
    <p:extLst>
      <p:ext uri="{BB962C8B-B14F-4D97-AF65-F5344CB8AC3E}">
        <p14:creationId xmlns:p14="http://schemas.microsoft.com/office/powerpoint/2010/main" val="3165444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CRITIQUE OF WAR</a:t>
            </a:r>
          </a:p>
        </p:txBody>
      </p:sp>
      <p:sp>
        <p:nvSpPr>
          <p:cNvPr id="3" name="Content Placeholder 2"/>
          <p:cNvSpPr>
            <a:spLocks noGrp="1"/>
          </p:cNvSpPr>
          <p:nvPr>
            <p:ph sz="half" idx="1"/>
          </p:nvPr>
        </p:nvSpPr>
        <p:spPr/>
        <p:txBody>
          <a:bodyPr>
            <a:normAutofit fontScale="85000" lnSpcReduction="20000"/>
          </a:bodyPr>
          <a:lstStyle/>
          <a:p>
            <a:r>
              <a:rPr lang="en-GB" b="1" dirty="0"/>
              <a:t>MAYOR DAN WILLIAMS:</a:t>
            </a:r>
          </a:p>
          <a:p>
            <a:r>
              <a:rPr lang="en-GB" dirty="0"/>
              <a:t>‘</a:t>
            </a:r>
            <a:r>
              <a:rPr lang="en-GB" i="1" dirty="0"/>
              <a:t>war was a terrible crime against humanity’ </a:t>
            </a:r>
          </a:p>
          <a:p>
            <a:r>
              <a:rPr lang="en-GB" dirty="0"/>
              <a:t>(Cardigan, August 1923)</a:t>
            </a:r>
          </a:p>
          <a:p>
            <a:endParaRPr lang="en-GB" dirty="0"/>
          </a:p>
          <a:p>
            <a:r>
              <a:rPr lang="en-GB" b="1" dirty="0"/>
              <a:t>COLONEL J.V. BOWEN:</a:t>
            </a:r>
          </a:p>
          <a:p>
            <a:r>
              <a:rPr lang="en-GB" i="1" dirty="0"/>
              <a:t>‘the world had made a terrible mistake…they gave their lives with definite intention of avoiding future war</a:t>
            </a:r>
            <a:r>
              <a:rPr lang="en-GB" dirty="0"/>
              <a:t>’ </a:t>
            </a:r>
          </a:p>
          <a:p>
            <a:r>
              <a:rPr lang="en-GB" dirty="0"/>
              <a:t>(Newport, September 1923) </a:t>
            </a:r>
          </a:p>
          <a:p>
            <a:endParaRPr lang="en-GB" b="1"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648200" y="2348706"/>
            <a:ext cx="4038600" cy="3028950"/>
          </a:xfrm>
        </p:spPr>
      </p:pic>
    </p:spTree>
    <p:extLst>
      <p:ext uri="{BB962C8B-B14F-4D97-AF65-F5344CB8AC3E}">
        <p14:creationId xmlns:p14="http://schemas.microsoft.com/office/powerpoint/2010/main" val="31254722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CRITIQUE OF WAR </a:t>
            </a:r>
          </a:p>
        </p:txBody>
      </p:sp>
      <p:sp>
        <p:nvSpPr>
          <p:cNvPr id="3" name="Content Placeholder 2"/>
          <p:cNvSpPr>
            <a:spLocks noGrp="1"/>
          </p:cNvSpPr>
          <p:nvPr>
            <p:ph sz="half" idx="1"/>
          </p:nvPr>
        </p:nvSpPr>
        <p:spPr/>
        <p:txBody>
          <a:bodyPr>
            <a:normAutofit fontScale="77500" lnSpcReduction="20000"/>
          </a:bodyPr>
          <a:lstStyle/>
          <a:p>
            <a:r>
              <a:rPr lang="en-GB" b="1" dirty="0"/>
              <a:t>SIR ALFRED MOND M.P. (pictured):</a:t>
            </a:r>
          </a:p>
          <a:p>
            <a:r>
              <a:rPr lang="en-GB" dirty="0"/>
              <a:t>hope </a:t>
            </a:r>
            <a:r>
              <a:rPr lang="en-GB" i="1" dirty="0"/>
              <a:t>‘that never again would the world be plunged into the horrors of a similar war’ </a:t>
            </a:r>
          </a:p>
          <a:p>
            <a:r>
              <a:rPr lang="en-GB" dirty="0"/>
              <a:t>(</a:t>
            </a:r>
            <a:r>
              <a:rPr lang="en-GB" dirty="0" err="1"/>
              <a:t>Kidwelly</a:t>
            </a:r>
            <a:r>
              <a:rPr lang="en-GB" dirty="0"/>
              <a:t>, September 1924)</a:t>
            </a:r>
          </a:p>
          <a:p>
            <a:endParaRPr lang="en-GB" dirty="0"/>
          </a:p>
          <a:p>
            <a:r>
              <a:rPr lang="en-GB" b="1" dirty="0"/>
              <a:t>CANON GRIFFIT</a:t>
            </a:r>
            <a:r>
              <a:rPr lang="en-GB" dirty="0"/>
              <a:t>HS:</a:t>
            </a:r>
          </a:p>
          <a:p>
            <a:endParaRPr lang="en-GB" dirty="0"/>
          </a:p>
          <a:p>
            <a:r>
              <a:rPr lang="en-GB" i="1" dirty="0"/>
              <a:t>‘thank God for the termination of this terrible war…’ prayer ‘that wars would cease throughout the world</a:t>
            </a:r>
            <a:r>
              <a:rPr lang="en-GB" dirty="0"/>
              <a:t>’ </a:t>
            </a:r>
          </a:p>
          <a:p>
            <a:endParaRPr lang="en-GB" dirty="0"/>
          </a:p>
          <a:p>
            <a:r>
              <a:rPr lang="en-GB" dirty="0"/>
              <a:t>(</a:t>
            </a:r>
            <a:r>
              <a:rPr lang="en-GB" dirty="0" err="1"/>
              <a:t>Letterston</a:t>
            </a:r>
            <a:r>
              <a:rPr lang="en-GB" dirty="0"/>
              <a:t>, December 1920)  </a:t>
            </a:r>
            <a:r>
              <a:rPr lang="en-GB" b="1" dirty="0"/>
              <a:t> </a:t>
            </a:r>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932040" y="1700808"/>
            <a:ext cx="3240360" cy="4680520"/>
          </a:xfrm>
        </p:spPr>
      </p:pic>
    </p:spTree>
    <p:extLst>
      <p:ext uri="{BB962C8B-B14F-4D97-AF65-F5344CB8AC3E}">
        <p14:creationId xmlns:p14="http://schemas.microsoft.com/office/powerpoint/2010/main" val="10978635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CRITIQUE OF WAR</a:t>
            </a:r>
          </a:p>
        </p:txBody>
      </p:sp>
      <p:sp>
        <p:nvSpPr>
          <p:cNvPr id="3" name="Content Placeholder 2"/>
          <p:cNvSpPr>
            <a:spLocks noGrp="1"/>
          </p:cNvSpPr>
          <p:nvPr>
            <p:ph sz="half" idx="1"/>
          </p:nvPr>
        </p:nvSpPr>
        <p:spPr>
          <a:xfrm>
            <a:off x="467544" y="1556792"/>
            <a:ext cx="4038600" cy="4525963"/>
          </a:xfrm>
        </p:spPr>
        <p:txBody>
          <a:bodyPr>
            <a:normAutofit/>
          </a:bodyPr>
          <a:lstStyle/>
          <a:p>
            <a:r>
              <a:rPr lang="en-GB" b="1" dirty="0"/>
              <a:t>ALDERMAN WILLIAMS:</a:t>
            </a:r>
          </a:p>
          <a:p>
            <a:r>
              <a:rPr lang="en-GB" i="1" dirty="0"/>
              <a:t>‘future children will live in peace with all peoples of the world’</a:t>
            </a:r>
          </a:p>
          <a:p>
            <a:r>
              <a:rPr lang="en-GB" b="1" dirty="0"/>
              <a:t>REVEREND LEWIS:</a:t>
            </a:r>
          </a:p>
          <a:p>
            <a:r>
              <a:rPr lang="en-GB" i="1" dirty="0"/>
              <a:t>Spoke of ‘the cruelty and destructiveness of war’</a:t>
            </a:r>
            <a:r>
              <a:rPr lang="en-GB" dirty="0"/>
              <a:t> </a:t>
            </a:r>
          </a:p>
          <a:p>
            <a:r>
              <a:rPr lang="en-GB" dirty="0"/>
              <a:t>(both </a:t>
            </a:r>
            <a:r>
              <a:rPr lang="en-GB" dirty="0" err="1"/>
              <a:t>Letterston</a:t>
            </a:r>
            <a:r>
              <a:rPr lang="en-GB" dirty="0"/>
              <a:t> December 1920) </a:t>
            </a:r>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648200" y="2348706"/>
            <a:ext cx="4038600" cy="3028950"/>
          </a:xfrm>
        </p:spPr>
      </p:pic>
    </p:spTree>
    <p:extLst>
      <p:ext uri="{BB962C8B-B14F-4D97-AF65-F5344CB8AC3E}">
        <p14:creationId xmlns:p14="http://schemas.microsoft.com/office/powerpoint/2010/main" val="21018963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CRITIQUE OF WAR</a:t>
            </a:r>
          </a:p>
        </p:txBody>
      </p:sp>
      <p:sp>
        <p:nvSpPr>
          <p:cNvPr id="3" name="Content Placeholder 2"/>
          <p:cNvSpPr>
            <a:spLocks noGrp="1"/>
          </p:cNvSpPr>
          <p:nvPr>
            <p:ph sz="half" idx="1"/>
          </p:nvPr>
        </p:nvSpPr>
        <p:spPr/>
        <p:txBody>
          <a:bodyPr>
            <a:normAutofit fontScale="85000" lnSpcReduction="20000"/>
          </a:bodyPr>
          <a:lstStyle/>
          <a:p>
            <a:r>
              <a:rPr lang="en-GB" b="1" dirty="0"/>
              <a:t>MAJOR GWILYM LLOYD GEORGE:</a:t>
            </a:r>
            <a:endParaRPr lang="en-GB" dirty="0"/>
          </a:p>
          <a:p>
            <a:r>
              <a:rPr lang="en-GB" i="1" dirty="0"/>
              <a:t>‘what does war do? It leaves behind poverty, unrest, sorrow, and suffering…to my mind the glory does not exist…if the next generation…will always remember this, and not be carried away by talk about the glory of war, then the sacrifices of these men would not have been in vain’ </a:t>
            </a:r>
            <a:r>
              <a:rPr lang="en-GB" dirty="0"/>
              <a:t>(</a:t>
            </a:r>
            <a:r>
              <a:rPr lang="en-GB" dirty="0" err="1"/>
              <a:t>Clynderwen</a:t>
            </a:r>
            <a:r>
              <a:rPr lang="en-GB" dirty="0"/>
              <a:t>, September 1923).</a:t>
            </a:r>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004048" y="1772816"/>
            <a:ext cx="3048000" cy="4104456"/>
          </a:xfrm>
        </p:spPr>
      </p:pic>
    </p:spTree>
    <p:extLst>
      <p:ext uri="{BB962C8B-B14F-4D97-AF65-F5344CB8AC3E}">
        <p14:creationId xmlns:p14="http://schemas.microsoft.com/office/powerpoint/2010/main" val="26594306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MILITARISM</a:t>
            </a:r>
          </a:p>
        </p:txBody>
      </p:sp>
      <p:sp>
        <p:nvSpPr>
          <p:cNvPr id="3" name="Content Placeholder 2"/>
          <p:cNvSpPr>
            <a:spLocks noGrp="1"/>
          </p:cNvSpPr>
          <p:nvPr>
            <p:ph sz="half" idx="1"/>
          </p:nvPr>
        </p:nvSpPr>
        <p:spPr/>
        <p:txBody>
          <a:bodyPr>
            <a:normAutofit fontScale="70000" lnSpcReduction="20000"/>
          </a:bodyPr>
          <a:lstStyle/>
          <a:p>
            <a:r>
              <a:rPr lang="en-GB" b="1" dirty="0"/>
              <a:t>REV ESGAR JAMES</a:t>
            </a:r>
          </a:p>
          <a:p>
            <a:r>
              <a:rPr lang="en-GB" i="1" dirty="0"/>
              <a:t>‘they were not there to glorify militarism nor war, but to pay tribute to one who had laid down his life for them</a:t>
            </a:r>
            <a:r>
              <a:rPr lang="en-GB" dirty="0"/>
              <a:t>’</a:t>
            </a:r>
          </a:p>
          <a:p>
            <a:endParaRPr lang="en-GB" dirty="0"/>
          </a:p>
          <a:p>
            <a:r>
              <a:rPr lang="en-GB" dirty="0"/>
              <a:t>Reply: </a:t>
            </a:r>
            <a:r>
              <a:rPr lang="en-GB" b="1" dirty="0"/>
              <a:t>COLONEL SPENCE COLBY</a:t>
            </a:r>
          </a:p>
          <a:p>
            <a:r>
              <a:rPr lang="en-GB" i="1" dirty="0"/>
              <a:t>‘those miserable people who went up and down the country speaking against, what they were pleased to call, militarism, should leave the country and show themselves to be what they really are – traitors</a:t>
            </a:r>
            <a:r>
              <a:rPr lang="en-GB" dirty="0"/>
              <a:t>’</a:t>
            </a:r>
          </a:p>
          <a:p>
            <a:endParaRPr lang="en-GB" dirty="0"/>
          </a:p>
          <a:p>
            <a:r>
              <a:rPr lang="en-GB" dirty="0"/>
              <a:t>(</a:t>
            </a:r>
            <a:r>
              <a:rPr lang="en-GB" dirty="0" err="1"/>
              <a:t>Vachendre</a:t>
            </a:r>
            <a:r>
              <a:rPr lang="en-GB" dirty="0"/>
              <a:t> </a:t>
            </a:r>
            <a:r>
              <a:rPr lang="en-GB" dirty="0" err="1"/>
              <a:t>Boncath</a:t>
            </a:r>
            <a:r>
              <a:rPr lang="en-GB" dirty="0"/>
              <a:t>, October 1920)</a:t>
            </a:r>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644008" y="1772816"/>
            <a:ext cx="4038600" cy="4176464"/>
          </a:xfrm>
        </p:spPr>
      </p:pic>
    </p:spTree>
    <p:extLst>
      <p:ext uri="{BB962C8B-B14F-4D97-AF65-F5344CB8AC3E}">
        <p14:creationId xmlns:p14="http://schemas.microsoft.com/office/powerpoint/2010/main" val="41765112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ENGLAND’S WAR!</a:t>
            </a:r>
          </a:p>
        </p:txBody>
      </p:sp>
      <p:sp>
        <p:nvSpPr>
          <p:cNvPr id="5" name="Content Placeholder 4"/>
          <p:cNvSpPr>
            <a:spLocks noGrp="1"/>
          </p:cNvSpPr>
          <p:nvPr>
            <p:ph idx="1"/>
          </p:nvPr>
        </p:nvSpPr>
        <p:spPr/>
        <p:txBody>
          <a:bodyPr>
            <a:normAutofit fontScale="92500" lnSpcReduction="10000"/>
          </a:bodyPr>
          <a:lstStyle/>
          <a:p>
            <a:r>
              <a:rPr lang="en-GB" b="1" dirty="0"/>
              <a:t>SIR IVOR PHILLIPS:</a:t>
            </a:r>
          </a:p>
          <a:p>
            <a:r>
              <a:rPr lang="en-GB" b="1" i="1" dirty="0"/>
              <a:t>‘</a:t>
            </a:r>
            <a:r>
              <a:rPr lang="en-GB" i="1" dirty="0"/>
              <a:t>the British soldier and sailor…gave their lives so that England might live’ </a:t>
            </a:r>
            <a:r>
              <a:rPr lang="en-GB" dirty="0"/>
              <a:t>(</a:t>
            </a:r>
            <a:r>
              <a:rPr lang="en-GB" dirty="0" err="1"/>
              <a:t>Cosheston</a:t>
            </a:r>
            <a:r>
              <a:rPr lang="en-GB" dirty="0"/>
              <a:t>, January 1921)</a:t>
            </a:r>
          </a:p>
          <a:p>
            <a:r>
              <a:rPr lang="en-GB" b="1" dirty="0"/>
              <a:t>SIR CHARLES PHILLIPS:</a:t>
            </a:r>
          </a:p>
          <a:p>
            <a:r>
              <a:rPr lang="en-GB" i="1" dirty="0"/>
              <a:t>‘if Germany had been victorious over England, England would have been a place of slavery</a:t>
            </a:r>
            <a:r>
              <a:rPr lang="en-GB" dirty="0"/>
              <a:t>’ (</a:t>
            </a:r>
            <a:r>
              <a:rPr lang="en-GB" dirty="0" err="1"/>
              <a:t>Manorbier</a:t>
            </a:r>
            <a:r>
              <a:rPr lang="en-GB" dirty="0"/>
              <a:t>, August 1922)</a:t>
            </a:r>
          </a:p>
          <a:p>
            <a:r>
              <a:rPr lang="en-GB" b="1" dirty="0"/>
              <a:t>LT COLONEL MINSHALL FORD:</a:t>
            </a:r>
          </a:p>
          <a:p>
            <a:r>
              <a:rPr lang="en-GB" i="1" dirty="0"/>
              <a:t>‘as strangers they needed no further evidence that the people of this glorious bit of England did their part in the war and did their duty nobly</a:t>
            </a:r>
            <a:r>
              <a:rPr lang="en-GB" dirty="0"/>
              <a:t>’ (Dale, May 1923) </a:t>
            </a:r>
            <a:r>
              <a:rPr lang="en-GB" b="1" dirty="0"/>
              <a:t>  </a:t>
            </a:r>
            <a:endParaRPr lang="en-GB" b="1" i="1" dirty="0"/>
          </a:p>
        </p:txBody>
      </p:sp>
    </p:spTree>
    <p:extLst>
      <p:ext uri="{BB962C8B-B14F-4D97-AF65-F5344CB8AC3E}">
        <p14:creationId xmlns:p14="http://schemas.microsoft.com/office/powerpoint/2010/main" val="42523265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NECESSARY WAR</a:t>
            </a:r>
          </a:p>
        </p:txBody>
      </p:sp>
      <p:sp>
        <p:nvSpPr>
          <p:cNvPr id="3" name="Content Placeholder 2"/>
          <p:cNvSpPr>
            <a:spLocks noGrp="1"/>
          </p:cNvSpPr>
          <p:nvPr>
            <p:ph sz="half" idx="1"/>
          </p:nvPr>
        </p:nvSpPr>
        <p:spPr/>
        <p:txBody>
          <a:bodyPr/>
          <a:lstStyle/>
          <a:p>
            <a:r>
              <a:rPr lang="en-GB" b="1" dirty="0"/>
              <a:t>CANON D.W. THOMAS:</a:t>
            </a:r>
          </a:p>
          <a:p>
            <a:r>
              <a:rPr lang="en-GB" dirty="0"/>
              <a:t>‘</a:t>
            </a:r>
            <a:r>
              <a:rPr lang="en-GB" i="1" dirty="0"/>
              <a:t>the war was an entirely necessary war…there had never been a just war since the beginning of time, but there had been necessary wars’</a:t>
            </a:r>
          </a:p>
          <a:p>
            <a:r>
              <a:rPr lang="en-GB" dirty="0"/>
              <a:t>(</a:t>
            </a:r>
            <a:r>
              <a:rPr lang="en-GB" dirty="0" err="1"/>
              <a:t>Llandybie</a:t>
            </a:r>
            <a:r>
              <a:rPr lang="en-GB" dirty="0"/>
              <a:t>, November 1925)</a:t>
            </a:r>
          </a:p>
        </p:txBody>
      </p:sp>
      <p:pic>
        <p:nvPicPr>
          <p:cNvPr id="5" name="Content Placeholder 4"/>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4648200" y="2605158"/>
            <a:ext cx="4038600" cy="2516047"/>
          </a:xfrm>
        </p:spPr>
      </p:pic>
    </p:spTree>
    <p:extLst>
      <p:ext uri="{BB962C8B-B14F-4D97-AF65-F5344CB8AC3E}">
        <p14:creationId xmlns:p14="http://schemas.microsoft.com/office/powerpoint/2010/main" val="7335514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BY JINGO!</a:t>
            </a:r>
          </a:p>
        </p:txBody>
      </p:sp>
      <p:sp>
        <p:nvSpPr>
          <p:cNvPr id="3" name="Content Placeholder 2"/>
          <p:cNvSpPr>
            <a:spLocks noGrp="1"/>
          </p:cNvSpPr>
          <p:nvPr>
            <p:ph sz="half" idx="1"/>
          </p:nvPr>
        </p:nvSpPr>
        <p:spPr>
          <a:xfrm>
            <a:off x="467544" y="1628800"/>
            <a:ext cx="4038600" cy="4525963"/>
          </a:xfrm>
        </p:spPr>
        <p:txBody>
          <a:bodyPr>
            <a:normAutofit lnSpcReduction="10000"/>
          </a:bodyPr>
          <a:lstStyle/>
          <a:p>
            <a:r>
              <a:rPr lang="en-GB" b="1" dirty="0"/>
              <a:t>REVEREND D.M. PRYCE:</a:t>
            </a:r>
          </a:p>
          <a:p>
            <a:r>
              <a:rPr lang="en-GB" dirty="0"/>
              <a:t>imagined ‘</a:t>
            </a:r>
            <a:r>
              <a:rPr lang="en-GB" i="1" dirty="0"/>
              <a:t>the </a:t>
            </a:r>
            <a:r>
              <a:rPr lang="en-GB" i="1" dirty="0" err="1"/>
              <a:t>Llangwm</a:t>
            </a:r>
            <a:r>
              <a:rPr lang="en-GB" i="1" dirty="0"/>
              <a:t> men who went down with </a:t>
            </a:r>
            <a:r>
              <a:rPr lang="en-GB" i="1" dirty="0" err="1"/>
              <a:t>Amphion</a:t>
            </a:r>
            <a:r>
              <a:rPr lang="en-GB" i="1" dirty="0"/>
              <a:t>, </a:t>
            </a:r>
            <a:r>
              <a:rPr lang="en-GB" i="1" dirty="0" err="1"/>
              <a:t>Aboukir</a:t>
            </a:r>
            <a:r>
              <a:rPr lang="en-GB" i="1" dirty="0"/>
              <a:t>, and Louvain, shouting on the crest of the waves, </a:t>
            </a:r>
            <a:r>
              <a:rPr lang="en-GB" i="1" dirty="0" err="1"/>
              <a:t>Brittania</a:t>
            </a:r>
            <a:r>
              <a:rPr lang="en-GB" i="1" dirty="0"/>
              <a:t> rule the waves!’</a:t>
            </a:r>
          </a:p>
          <a:p>
            <a:r>
              <a:rPr lang="en-GB" dirty="0"/>
              <a:t>(</a:t>
            </a:r>
            <a:r>
              <a:rPr lang="en-GB" dirty="0" err="1"/>
              <a:t>Llangwm</a:t>
            </a:r>
            <a:r>
              <a:rPr lang="en-GB" dirty="0"/>
              <a:t>, November 1919)</a:t>
            </a:r>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648200" y="1844824"/>
            <a:ext cx="4038600" cy="3641526"/>
          </a:xfrm>
        </p:spPr>
      </p:pic>
    </p:spTree>
    <p:extLst>
      <p:ext uri="{BB962C8B-B14F-4D97-AF65-F5344CB8AC3E}">
        <p14:creationId xmlns:p14="http://schemas.microsoft.com/office/powerpoint/2010/main" val="14519615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422</TotalTime>
  <Words>1759</Words>
  <Application>Microsoft Office PowerPoint</Application>
  <PresentationFormat>On-screen Show (4:3)</PresentationFormat>
  <Paragraphs>193</Paragraphs>
  <Slides>34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34</vt:i4>
      </vt:variant>
    </vt:vector>
  </HeadingPairs>
  <TitlesOfParts>
    <vt:vector size="40" baseType="lpstr">
      <vt:lpstr>Book Antiqua</vt:lpstr>
      <vt:lpstr>Lucida Sans</vt:lpstr>
      <vt:lpstr>Wingdings</vt:lpstr>
      <vt:lpstr>Wingdings 2</vt:lpstr>
      <vt:lpstr>Wingdings 3</vt:lpstr>
      <vt:lpstr>Apex</vt:lpstr>
      <vt:lpstr>ADDRESSING THE GREAT WAR</vt:lpstr>
      <vt:lpstr>LOCAL NEWSPAPERS</vt:lpstr>
      <vt:lpstr>UNVEILINGS</vt:lpstr>
      <vt:lpstr>AIMS </vt:lpstr>
      <vt:lpstr>COMMEMORATION</vt:lpstr>
      <vt:lpstr>COMMEMORATION</vt:lpstr>
      <vt:lpstr>COMMEMORATION</vt:lpstr>
      <vt:lpstr>COMMEMORATION </vt:lpstr>
      <vt:lpstr>COMMEMORATION</vt:lpstr>
      <vt:lpstr>COMMEMORATION</vt:lpstr>
      <vt:lpstr>WALES AND THE WAR</vt:lpstr>
      <vt:lpstr>WALES AND THE WAR</vt:lpstr>
      <vt:lpstr>WALES AND THE WAR</vt:lpstr>
      <vt:lpstr>SPEAKERS</vt:lpstr>
      <vt:lpstr>THE CAUSE</vt:lpstr>
      <vt:lpstr>‘BIG WORDS’</vt:lpstr>
      <vt:lpstr>‘BIG WORDS’</vt:lpstr>
      <vt:lpstr>LEGACY</vt:lpstr>
      <vt:lpstr>LEGACY</vt:lpstr>
      <vt:lpstr>LEGACY</vt:lpstr>
      <vt:lpstr>EMPIRE</vt:lpstr>
      <vt:lpstr>CHRIST AND THE FALLEN</vt:lpstr>
      <vt:lpstr>APATHY</vt:lpstr>
      <vt:lpstr>APATHY</vt:lpstr>
      <vt:lpstr>ECONOMY OF SACRIFICE</vt:lpstr>
      <vt:lpstr>THOSE LEFT BEHIND!</vt:lpstr>
      <vt:lpstr>CRITIQUE OF WAR</vt:lpstr>
      <vt:lpstr>CRITIQUE OF WAR </vt:lpstr>
      <vt:lpstr>CRITIQUE OF WAR</vt:lpstr>
      <vt:lpstr>CRITIQUE OF WAR</vt:lpstr>
      <vt:lpstr>MILITARISM</vt:lpstr>
      <vt:lpstr>ENGLAND’S WAR!</vt:lpstr>
      <vt:lpstr>NECESSARY WAR</vt:lpstr>
      <vt:lpstr>BY JINGO!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ADDRESSING THE GREAT WAR</dc:title>
  <dc:creator>lestermason</dc:creator>
  <cp:lastModifiedBy>Lester Mason</cp:lastModifiedBy>
  <cp:revision>60</cp:revision>
  <cp:lastPrinted>2013-03-25T10:27:08Z</cp:lastPrinted>
  <dcterms:created xsi:type="dcterms:W3CDTF">2013-03-19T11:03:45Z</dcterms:created>
  <dcterms:modified xsi:type="dcterms:W3CDTF">2021-09-29T11:16:32Z</dcterms:modified>
</cp:coreProperties>
</file>