
<file path=[Content_Types].xml><?xml version="1.0" encoding="utf-8"?>
<Types xmlns="http://schemas.openxmlformats.org/package/2006/content-types">
  <Default Extension="xml" ContentType="application/xml"/>
  <Default Extension="jpeg" ContentType="image/jpeg"/>
  <Default Extension="jpg" ContentType="image/jpeg"/>
  <Default Extension="png" ContentType="image/png"/>
  <Default Extension="rels" ContentType="application/vnd.openxmlformats-package.relationships+xml"/>
  <Default Extension="svg" ContentType="image/svg+xml"/>
  <Override PartName="/ppt/slides/slide2.xml" ContentType="application/vnd.openxmlformats-officedocument.presentationml.slide+xml"/>
  <Override PartName="/ppt/diagrams/colors3.xml" ContentType="application/vnd.openxmlformats-officedocument.drawingml.diagramColors+xml"/>
  <Override PartName="/ppt/diagrams/data3.xml" ContentType="application/vnd.openxmlformats-officedocument.drawingml.diagramData+xml"/>
  <Override PartName="/ppt/presentation.xml" ContentType="application/vnd.openxmlformats-officedocument.presentationml.presentation.main+xml"/>
  <Override PartName="/ppt/slides/slide5.xml" ContentType="application/vnd.openxmlformats-officedocument.presentationml.slide+xml"/>
  <Override PartName="/ppt/revisioninfo.xml" ContentType="application/vnd.ms-powerpoint.revisioninfo+xml"/>
  <Override PartName="/ppt/diagrams/layout2.xml" ContentType="application/vnd.openxmlformats-officedocument.drawingml.diagramLayout+xml"/>
  <Override PartName="/ppt/slidemasters/slidemaster1.xml" ContentType="application/vnd.openxmlformats-officedocument.presentationml.slideMaster+xml"/>
  <Override PartName="/ppt/slides/slide1.xml" ContentType="application/vnd.openxmlformats-officedocument.presentationml.slide+xml"/>
  <Override PartName="/docprops/core.xml" ContentType="application/vnd.openxmlformats-package.core-properties+xml"/>
  <Override PartName="/ppt/slides/slide3.xml" ContentType="application/vnd.openxmlformats-officedocument.presentationml.slide+xml"/>
  <Override PartName="/ppt/slides/slide4.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diagrams/colors1.xml" ContentType="application/vnd.openxmlformats-officedocument.drawingml.diagramColors+xml"/>
  <Override PartName="/ppt/diagrams/data1.xml" ContentType="application/vnd.openxmlformats-officedocument.drawingml.diagramData+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media/image14.jpg" ContentType="image/png"/>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colors2.xml" ContentType="application/vnd.openxmlformats-officedocument.drawingml.diagramColors+xml"/>
  <Override PartName="/ppt/diagrams/data2.xml" ContentType="application/vnd.openxmlformats-officedocument.drawingml.diagramData+xml"/>
  <Override PartName="/ppt/notesslides/notesslide1.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diagrams/quickstyle1.xml" ContentType="application/vnd.openxmlformats-officedocument.drawingml.diagramStyle+xml"/>
  <Override PartName="/ppt/diagrams/drawing1.xml" ContentType="application/vnd.ms-office.drawingml.diagramDrawing+xml"/>
  <Override PartName="/ppt/notesslides/notesslide5.xml" ContentType="application/vnd.openxmlformats-officedocument.presentationml.notesSlide+xml"/>
  <Override PartName="/ppt/diagrams/quickstyle2.xml" ContentType="application/vnd.openxmlformats-officedocument.drawingml.diagramStyle+xml"/>
  <Override PartName="/ppt/diagrams/drawing2.xml" ContentType="application/vnd.ms-office.drawingml.diagramDrawing+xml"/>
  <Override PartName="/ppt/media/image15.jpg" ContentType="image/png"/>
  <Override PartName="/ppt/notesslides/notesslide3.xml" ContentType="application/vnd.openxmlformats-officedocument.presentationml.notesSlide+xml"/>
  <Override PartName="/ppt/diagrams/quickstyle3.xml" ContentType="application/vnd.openxmlformats-officedocument.drawingml.diagramStyle+xml"/>
  <Override PartName="/ppt/notesslides/notesslide4.xml" ContentType="application/vnd.openxmlformats-officedocument.presentationml.notesSlide+xml"/>
  <Override PartName="/ppt/diagrams/layout3.xml" ContentType="application/vnd.openxmlformats-officedocument.drawingml.diagramLayout+xml"/>
  <Override PartName="/ppt/diagrams/drawing3.xml" ContentType="application/vnd.ms-office.drawingml.diagramDrawing+xml"/>
  <Override PartName="/docprops/app.xml" ContentType="application/vnd.openxmlformats-officedocument.extended-propertie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6" r:id="rId3"/>
    <p:sldId id="257" r:id="rId4"/>
    <p:sldId id="265" r:id="rId5"/>
    <p:sldId id="266" r:id="rId6"/>
    <p:sldId id="270" r:id="rId7"/>
    <p:sldId id="267" r:id="rId8"/>
    <p:sldId id="268" r:id="rId9"/>
    <p:sldId id="269" r:id="rId10"/>
    <p:sldId id="260" r:id="rId11"/>
    <p:sldId id="262"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F8E16-BDB5-4442-A1E2-1836982B1DC8}" v="1" dt="2021-12-11T13:42:15.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39" autoAdjust="0"/>
    <p:restoredTop sz="93557" autoAdjust="0"/>
  </p:normalViewPr>
  <p:slideViewPr>
    <p:cSldViewPr snapToGrid="0">
      <p:cViewPr varScale="1">
        <p:scale>
          <a:sx n="83" d="100"/>
          <a:sy n="83" d="100"/>
        </p:scale>
        <p:origin x="533" y="77"/>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tableStyles" Target="tableStyles.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diagrams/_rels/data2.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svg"/><Relationship Id="rId3" Type="http://schemas.openxmlformats.org/officeDocument/2006/relationships/image" Target="../media/image7.png"/><Relationship Id="rId4" Type="http://schemas.openxmlformats.org/officeDocument/2006/relationships/image" Target="../media/image8.svg"/><Relationship Id="rId5" Type="http://schemas.openxmlformats.org/officeDocument/2006/relationships/image" Target="../media/image9.png"/><Relationship Id="rId6" Type="http://schemas.openxmlformats.org/officeDocument/2006/relationships/image" Target="../media/image10.svg"/><Relationship Id="rId7" Type="http://schemas.openxmlformats.org/officeDocument/2006/relationships/image" Target="../media/image11.png"/><Relationship Id="rId8" Type="http://schemas.openxmlformats.org/officeDocument/2006/relationships/image" Target="../media/image12.svg"/></Relationships>
</file>

<file path=ppt/diagrams/_rels/data3.xml.rels><?xml version="1.0" encoding="UTF-8" standalone="yes"?>
<Relationships xmlns="http://schemas.openxmlformats.org/package/2006/relationships"><Relationship Id="rId1" Type="http://schemas.openxmlformats.org/officeDocument/2006/relationships/image" Target="../media/image18.png"/><Relationship Id="rId2" Type="http://schemas.openxmlformats.org/officeDocument/2006/relationships/image" Target="../media/image19.svg"/><Relationship Id="rId3" Type="http://schemas.openxmlformats.org/officeDocument/2006/relationships/image" Target="../media/image20.png"/><Relationship Id="rId4" Type="http://schemas.openxmlformats.org/officeDocument/2006/relationships/image" Target="../media/image21.svg"/><Relationship Id="rId5" Type="http://schemas.openxmlformats.org/officeDocument/2006/relationships/image" Target="../media/image22.png"/><Relationship Id="rId6"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svg"/><Relationship Id="rId3" Type="http://schemas.openxmlformats.org/officeDocument/2006/relationships/image" Target="../media/image7.png"/><Relationship Id="rId4" Type="http://schemas.openxmlformats.org/officeDocument/2006/relationships/image" Target="../media/image8.svg"/><Relationship Id="rId5" Type="http://schemas.openxmlformats.org/officeDocument/2006/relationships/image" Target="../media/image9.png"/><Relationship Id="rId6" Type="http://schemas.openxmlformats.org/officeDocument/2006/relationships/image" Target="../media/image10.svg"/><Relationship Id="rId7" Type="http://schemas.openxmlformats.org/officeDocument/2006/relationships/image" Target="../media/image11.png"/><Relationship Id="rId8"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8.png"/><Relationship Id="rId2" Type="http://schemas.openxmlformats.org/officeDocument/2006/relationships/image" Target="../media/image19.svg"/><Relationship Id="rId3" Type="http://schemas.openxmlformats.org/officeDocument/2006/relationships/image" Target="../media/image20.png"/><Relationship Id="rId4" Type="http://schemas.openxmlformats.org/officeDocument/2006/relationships/image" Target="../media/image21.svg"/><Relationship Id="rId5" Type="http://schemas.openxmlformats.org/officeDocument/2006/relationships/image" Target="../media/image22.png"/><Relationship Id="rId6"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B2170-ACEA-446D-BED1-5654E32D0E24}"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164670E6-5698-4F18-AFDB-E9D5707EEDCD}">
      <dgm:prSet/>
      <dgm:spPr/>
      <dgm:t>
        <a:bodyPr/>
        <a:lstStyle/>
        <a:p>
          <a:r>
            <a:rPr lang="en-US" dirty="0"/>
            <a:t>Future Career – Site Manager </a:t>
          </a:r>
        </a:p>
      </dgm:t>
    </dgm:pt>
    <dgm:pt modelId="{AD4DC43A-6E08-4F42-9E53-A8C6B8C074E1}" type="parTrans" cxnId="{5CC1A5F1-0DDC-41F2-9B11-9621243A2638}">
      <dgm:prSet/>
      <dgm:spPr/>
      <dgm:t>
        <a:bodyPr/>
        <a:lstStyle/>
        <a:p>
          <a:endParaRPr lang="en-US"/>
        </a:p>
      </dgm:t>
    </dgm:pt>
    <dgm:pt modelId="{61904FB0-76F0-44ED-B168-6D9DB1077DEB}" type="sibTrans" cxnId="{5CC1A5F1-0DDC-41F2-9B11-9621243A2638}">
      <dgm:prSet/>
      <dgm:spPr/>
      <dgm:t>
        <a:bodyPr/>
        <a:lstStyle/>
        <a:p>
          <a:endParaRPr lang="en-US"/>
        </a:p>
      </dgm:t>
    </dgm:pt>
    <dgm:pt modelId="{91930652-AAD4-48E0-BFBD-EE86263E043B}">
      <dgm:prSet/>
      <dgm:spPr/>
      <dgm:t>
        <a:bodyPr/>
        <a:lstStyle/>
        <a:p>
          <a:r>
            <a:rPr lang="en-US" dirty="0"/>
            <a:t>Academic and Employability skills – Site managers</a:t>
          </a:r>
        </a:p>
      </dgm:t>
    </dgm:pt>
    <dgm:pt modelId="{525F5BC9-82FF-48B8-A069-3E8F5760F870}" type="parTrans" cxnId="{26D92D6B-7D6D-4239-B882-47F5DA081E08}">
      <dgm:prSet/>
      <dgm:spPr/>
      <dgm:t>
        <a:bodyPr/>
        <a:lstStyle/>
        <a:p>
          <a:endParaRPr lang="en-US"/>
        </a:p>
      </dgm:t>
    </dgm:pt>
    <dgm:pt modelId="{26729EBB-391C-41AF-BFD3-E49C7CAA7A8B}" type="sibTrans" cxnId="{26D92D6B-7D6D-4239-B882-47F5DA081E08}">
      <dgm:prSet/>
      <dgm:spPr/>
      <dgm:t>
        <a:bodyPr/>
        <a:lstStyle/>
        <a:p>
          <a:endParaRPr lang="en-US"/>
        </a:p>
      </dgm:t>
    </dgm:pt>
    <dgm:pt modelId="{AF2A7CFB-37C4-431C-A08E-E8667913F790}">
      <dgm:prSet/>
      <dgm:spPr/>
      <dgm:t>
        <a:bodyPr/>
        <a:lstStyle/>
        <a:p>
          <a:r>
            <a:rPr lang="en-US" dirty="0"/>
            <a:t>SWOT Analysis – Site Managers </a:t>
          </a:r>
        </a:p>
      </dgm:t>
    </dgm:pt>
    <dgm:pt modelId="{884F4DD5-9986-424E-A56C-8B311E9D6106}" type="parTrans" cxnId="{0E23DDE6-D643-48DC-87A4-1806158C1E94}">
      <dgm:prSet/>
      <dgm:spPr/>
      <dgm:t>
        <a:bodyPr/>
        <a:lstStyle/>
        <a:p>
          <a:endParaRPr lang="en-US"/>
        </a:p>
      </dgm:t>
    </dgm:pt>
    <dgm:pt modelId="{E4B6E067-C308-4A09-B79D-E9CEDE83A044}" type="sibTrans" cxnId="{0E23DDE6-D643-48DC-87A4-1806158C1E94}">
      <dgm:prSet/>
      <dgm:spPr/>
      <dgm:t>
        <a:bodyPr/>
        <a:lstStyle/>
        <a:p>
          <a:endParaRPr lang="en-US"/>
        </a:p>
      </dgm:t>
    </dgm:pt>
    <dgm:pt modelId="{79954257-FE3E-41D3-964C-6AB91F93368B}">
      <dgm:prSet/>
      <dgm:spPr/>
      <dgm:t>
        <a:bodyPr/>
        <a:lstStyle/>
        <a:p>
          <a:r>
            <a:rPr lang="en-US" dirty="0"/>
            <a:t>Personal Development Plan </a:t>
          </a:r>
        </a:p>
      </dgm:t>
    </dgm:pt>
    <dgm:pt modelId="{FD01A67B-8657-4A70-8980-4509E986D67A}" type="parTrans" cxnId="{F8320477-C785-471F-8147-A5EB43420781}">
      <dgm:prSet/>
      <dgm:spPr/>
      <dgm:t>
        <a:bodyPr/>
        <a:lstStyle/>
        <a:p>
          <a:endParaRPr lang="en-US"/>
        </a:p>
      </dgm:t>
    </dgm:pt>
    <dgm:pt modelId="{97C2D8FC-CBE2-43E1-BA34-C6F48C96D5FB}" type="sibTrans" cxnId="{F8320477-C785-471F-8147-A5EB43420781}">
      <dgm:prSet/>
      <dgm:spPr/>
      <dgm:t>
        <a:bodyPr/>
        <a:lstStyle/>
        <a:p>
          <a:endParaRPr lang="en-US"/>
        </a:p>
      </dgm:t>
    </dgm:pt>
    <dgm:pt modelId="{D8626AF7-B7FF-4D39-932E-AA7650E7C952}" type="pres">
      <dgm:prSet presAssocID="{190B2170-ACEA-446D-BED1-5654E32D0E24}" presName="vert0" presStyleCnt="0">
        <dgm:presLayoutVars>
          <dgm:dir/>
          <dgm:animOne val="branch"/>
          <dgm:animLvl val="lvl"/>
        </dgm:presLayoutVars>
      </dgm:prSet>
      <dgm:spPr/>
    </dgm:pt>
    <dgm:pt modelId="{4CB01345-0BA3-40F1-945B-489FB87595CB}" type="pres">
      <dgm:prSet presAssocID="{164670E6-5698-4F18-AFDB-E9D5707EEDCD}" presName="thickLine" presStyleLbl="alignNode1" presStyleIdx="0" presStyleCnt="4"/>
      <dgm:spPr/>
    </dgm:pt>
    <dgm:pt modelId="{6C9A411C-1CF9-47D9-9102-FCBD9C029AC3}" type="pres">
      <dgm:prSet presAssocID="{164670E6-5698-4F18-AFDB-E9D5707EEDCD}" presName="horz1" presStyleCnt="0"/>
      <dgm:spPr/>
    </dgm:pt>
    <dgm:pt modelId="{60554E74-0D7A-453B-B00C-20AD232E1C38}" type="pres">
      <dgm:prSet presAssocID="{164670E6-5698-4F18-AFDB-E9D5707EEDCD}" presName="tx1" presStyleLbl="revTx" presStyleIdx="0" presStyleCnt="4"/>
      <dgm:spPr/>
    </dgm:pt>
    <dgm:pt modelId="{411A9F96-7EE8-4A74-98A2-8CC540632AB8}" type="pres">
      <dgm:prSet presAssocID="{164670E6-5698-4F18-AFDB-E9D5707EEDCD}" presName="vert1" presStyleCnt="0"/>
      <dgm:spPr/>
    </dgm:pt>
    <dgm:pt modelId="{87F23085-7BD8-4D03-A387-09296C913C23}" type="pres">
      <dgm:prSet presAssocID="{91930652-AAD4-48E0-BFBD-EE86263E043B}" presName="thickLine" presStyleLbl="alignNode1" presStyleIdx="1" presStyleCnt="4"/>
      <dgm:spPr/>
    </dgm:pt>
    <dgm:pt modelId="{E9195A1F-9D86-400A-AAE7-086FCE0ACE02}" type="pres">
      <dgm:prSet presAssocID="{91930652-AAD4-48E0-BFBD-EE86263E043B}" presName="horz1" presStyleCnt="0"/>
      <dgm:spPr/>
    </dgm:pt>
    <dgm:pt modelId="{897C5A01-F43A-432F-A542-5432DB67A133}" type="pres">
      <dgm:prSet presAssocID="{91930652-AAD4-48E0-BFBD-EE86263E043B}" presName="tx1" presStyleLbl="revTx" presStyleIdx="1" presStyleCnt="4"/>
      <dgm:spPr/>
    </dgm:pt>
    <dgm:pt modelId="{1C806FB2-BD38-4C19-89C3-D3FF9E73FCE9}" type="pres">
      <dgm:prSet presAssocID="{91930652-AAD4-48E0-BFBD-EE86263E043B}" presName="vert1" presStyleCnt="0"/>
      <dgm:spPr/>
    </dgm:pt>
    <dgm:pt modelId="{459D93A7-9967-426F-A43D-AB6246A48DF2}" type="pres">
      <dgm:prSet presAssocID="{AF2A7CFB-37C4-431C-A08E-E8667913F790}" presName="thickLine" presStyleLbl="alignNode1" presStyleIdx="2" presStyleCnt="4"/>
      <dgm:spPr/>
    </dgm:pt>
    <dgm:pt modelId="{B08C44D5-761E-45A7-A5C4-7F69539DACCF}" type="pres">
      <dgm:prSet presAssocID="{AF2A7CFB-37C4-431C-A08E-E8667913F790}" presName="horz1" presStyleCnt="0"/>
      <dgm:spPr/>
    </dgm:pt>
    <dgm:pt modelId="{91CBDD3F-AD1B-4111-BA0D-A52DE3CBA04E}" type="pres">
      <dgm:prSet presAssocID="{AF2A7CFB-37C4-431C-A08E-E8667913F790}" presName="tx1" presStyleLbl="revTx" presStyleIdx="2" presStyleCnt="4"/>
      <dgm:spPr/>
    </dgm:pt>
    <dgm:pt modelId="{6B72FA32-C447-48E7-B24B-FF7138651327}" type="pres">
      <dgm:prSet presAssocID="{AF2A7CFB-37C4-431C-A08E-E8667913F790}" presName="vert1" presStyleCnt="0"/>
      <dgm:spPr/>
    </dgm:pt>
    <dgm:pt modelId="{77814766-7948-4B83-A767-54A109643239}" type="pres">
      <dgm:prSet presAssocID="{79954257-FE3E-41D3-964C-6AB91F93368B}" presName="thickLine" presStyleLbl="alignNode1" presStyleIdx="3" presStyleCnt="4"/>
      <dgm:spPr/>
    </dgm:pt>
    <dgm:pt modelId="{862669A9-F470-4344-9E86-374A20B3E04C}" type="pres">
      <dgm:prSet presAssocID="{79954257-FE3E-41D3-964C-6AB91F93368B}" presName="horz1" presStyleCnt="0"/>
      <dgm:spPr/>
    </dgm:pt>
    <dgm:pt modelId="{E5813DE0-C4BB-42DE-A420-77FA99131DA1}" type="pres">
      <dgm:prSet presAssocID="{79954257-FE3E-41D3-964C-6AB91F93368B}" presName="tx1" presStyleLbl="revTx" presStyleIdx="3" presStyleCnt="4"/>
      <dgm:spPr/>
    </dgm:pt>
    <dgm:pt modelId="{C4309AE0-78A7-4326-83CF-52D003E56C3C}" type="pres">
      <dgm:prSet presAssocID="{79954257-FE3E-41D3-964C-6AB91F93368B}" presName="vert1" presStyleCnt="0"/>
      <dgm:spPr/>
    </dgm:pt>
  </dgm:ptLst>
  <dgm:cxnLst>
    <dgm:cxn modelId="{26D92D6B-7D6D-4239-B882-47F5DA081E08}" srcId="{190B2170-ACEA-446D-BED1-5654E32D0E24}" destId="{91930652-AAD4-48E0-BFBD-EE86263E043B}" srcOrd="1" destOrd="0" parTransId="{525F5BC9-82FF-48B8-A069-3E8F5760F870}" sibTransId="{26729EBB-391C-41AF-BFD3-E49C7CAA7A8B}"/>
    <dgm:cxn modelId="{126B4650-0305-482D-830E-09326CFE8060}" type="presOf" srcId="{164670E6-5698-4F18-AFDB-E9D5707EEDCD}" destId="{60554E74-0D7A-453B-B00C-20AD232E1C38}" srcOrd="0" destOrd="0" presId="urn:microsoft.com/office/officeart/2008/layout/LinedList"/>
    <dgm:cxn modelId="{F8320477-C785-471F-8147-A5EB43420781}" srcId="{190B2170-ACEA-446D-BED1-5654E32D0E24}" destId="{79954257-FE3E-41D3-964C-6AB91F93368B}" srcOrd="3" destOrd="0" parTransId="{FD01A67B-8657-4A70-8980-4509E986D67A}" sibTransId="{97C2D8FC-CBE2-43E1-BA34-C6F48C96D5FB}"/>
    <dgm:cxn modelId="{2DAD928B-8EFF-410F-9D24-122F1E156268}" type="presOf" srcId="{AF2A7CFB-37C4-431C-A08E-E8667913F790}" destId="{91CBDD3F-AD1B-4111-BA0D-A52DE3CBA04E}" srcOrd="0" destOrd="0" presId="urn:microsoft.com/office/officeart/2008/layout/LinedList"/>
    <dgm:cxn modelId="{D19C7197-32DE-4BE3-A81A-1DE713BBC4AA}" type="presOf" srcId="{190B2170-ACEA-446D-BED1-5654E32D0E24}" destId="{D8626AF7-B7FF-4D39-932E-AA7650E7C952}" srcOrd="0" destOrd="0" presId="urn:microsoft.com/office/officeart/2008/layout/LinedList"/>
    <dgm:cxn modelId="{F304A2DD-1D5E-4206-930F-D00952D67627}" type="presOf" srcId="{79954257-FE3E-41D3-964C-6AB91F93368B}" destId="{E5813DE0-C4BB-42DE-A420-77FA99131DA1}" srcOrd="0" destOrd="0" presId="urn:microsoft.com/office/officeart/2008/layout/LinedList"/>
    <dgm:cxn modelId="{0E23DDE6-D643-48DC-87A4-1806158C1E94}" srcId="{190B2170-ACEA-446D-BED1-5654E32D0E24}" destId="{AF2A7CFB-37C4-431C-A08E-E8667913F790}" srcOrd="2" destOrd="0" parTransId="{884F4DD5-9986-424E-A56C-8B311E9D6106}" sibTransId="{E4B6E067-C308-4A09-B79D-E9CEDE83A044}"/>
    <dgm:cxn modelId="{32FF6FE7-8487-45F6-AE15-A2068BF73A26}" type="presOf" srcId="{91930652-AAD4-48E0-BFBD-EE86263E043B}" destId="{897C5A01-F43A-432F-A542-5432DB67A133}" srcOrd="0" destOrd="0" presId="urn:microsoft.com/office/officeart/2008/layout/LinedList"/>
    <dgm:cxn modelId="{5CC1A5F1-0DDC-41F2-9B11-9621243A2638}" srcId="{190B2170-ACEA-446D-BED1-5654E32D0E24}" destId="{164670E6-5698-4F18-AFDB-E9D5707EEDCD}" srcOrd="0" destOrd="0" parTransId="{AD4DC43A-6E08-4F42-9E53-A8C6B8C074E1}" sibTransId="{61904FB0-76F0-44ED-B168-6D9DB1077DEB}"/>
    <dgm:cxn modelId="{127010B4-8FAE-46E7-98F2-E144951986C6}" type="presParOf" srcId="{D8626AF7-B7FF-4D39-932E-AA7650E7C952}" destId="{4CB01345-0BA3-40F1-945B-489FB87595CB}" srcOrd="0" destOrd="0" presId="urn:microsoft.com/office/officeart/2008/layout/LinedList"/>
    <dgm:cxn modelId="{6D41E763-859D-48DC-8EBC-6F368A558051}" type="presParOf" srcId="{D8626AF7-B7FF-4D39-932E-AA7650E7C952}" destId="{6C9A411C-1CF9-47D9-9102-FCBD9C029AC3}" srcOrd="1" destOrd="0" presId="urn:microsoft.com/office/officeart/2008/layout/LinedList"/>
    <dgm:cxn modelId="{3FA1C280-0AE7-4CE8-9C4A-F3B60A1DBAB3}" type="presParOf" srcId="{6C9A411C-1CF9-47D9-9102-FCBD9C029AC3}" destId="{60554E74-0D7A-453B-B00C-20AD232E1C38}" srcOrd="0" destOrd="0" presId="urn:microsoft.com/office/officeart/2008/layout/LinedList"/>
    <dgm:cxn modelId="{642B32F8-0D10-4A42-BA3C-417FD754E920}" type="presParOf" srcId="{6C9A411C-1CF9-47D9-9102-FCBD9C029AC3}" destId="{411A9F96-7EE8-4A74-98A2-8CC540632AB8}" srcOrd="1" destOrd="0" presId="urn:microsoft.com/office/officeart/2008/layout/LinedList"/>
    <dgm:cxn modelId="{BD2213BC-B1A2-4C7C-851A-11A5A5901BF4}" type="presParOf" srcId="{D8626AF7-B7FF-4D39-932E-AA7650E7C952}" destId="{87F23085-7BD8-4D03-A387-09296C913C23}" srcOrd="2" destOrd="0" presId="urn:microsoft.com/office/officeart/2008/layout/LinedList"/>
    <dgm:cxn modelId="{D2B566C1-BF75-45F1-A1DA-269C3D1F2EAC}" type="presParOf" srcId="{D8626AF7-B7FF-4D39-932E-AA7650E7C952}" destId="{E9195A1F-9D86-400A-AAE7-086FCE0ACE02}" srcOrd="3" destOrd="0" presId="urn:microsoft.com/office/officeart/2008/layout/LinedList"/>
    <dgm:cxn modelId="{816F19C5-F751-42A7-94B4-CEF635087503}" type="presParOf" srcId="{E9195A1F-9D86-400A-AAE7-086FCE0ACE02}" destId="{897C5A01-F43A-432F-A542-5432DB67A133}" srcOrd="0" destOrd="0" presId="urn:microsoft.com/office/officeart/2008/layout/LinedList"/>
    <dgm:cxn modelId="{B69DE582-8FD6-4640-B3E0-649B07A957C9}" type="presParOf" srcId="{E9195A1F-9D86-400A-AAE7-086FCE0ACE02}" destId="{1C806FB2-BD38-4C19-89C3-D3FF9E73FCE9}" srcOrd="1" destOrd="0" presId="urn:microsoft.com/office/officeart/2008/layout/LinedList"/>
    <dgm:cxn modelId="{01A42F4F-D7BE-4880-A025-069496BA6940}" type="presParOf" srcId="{D8626AF7-B7FF-4D39-932E-AA7650E7C952}" destId="{459D93A7-9967-426F-A43D-AB6246A48DF2}" srcOrd="4" destOrd="0" presId="urn:microsoft.com/office/officeart/2008/layout/LinedList"/>
    <dgm:cxn modelId="{8F696DF7-5DF7-447C-9E28-90B19B8CDCC6}" type="presParOf" srcId="{D8626AF7-B7FF-4D39-932E-AA7650E7C952}" destId="{B08C44D5-761E-45A7-A5C4-7F69539DACCF}" srcOrd="5" destOrd="0" presId="urn:microsoft.com/office/officeart/2008/layout/LinedList"/>
    <dgm:cxn modelId="{8D16B5F0-985F-454F-8F98-E8FD5BD0C622}" type="presParOf" srcId="{B08C44D5-761E-45A7-A5C4-7F69539DACCF}" destId="{91CBDD3F-AD1B-4111-BA0D-A52DE3CBA04E}" srcOrd="0" destOrd="0" presId="urn:microsoft.com/office/officeart/2008/layout/LinedList"/>
    <dgm:cxn modelId="{00736688-DAEC-4081-BE7B-A78C2D691D29}" type="presParOf" srcId="{B08C44D5-761E-45A7-A5C4-7F69539DACCF}" destId="{6B72FA32-C447-48E7-B24B-FF7138651327}" srcOrd="1" destOrd="0" presId="urn:microsoft.com/office/officeart/2008/layout/LinedList"/>
    <dgm:cxn modelId="{885C4A8B-6B9A-454B-A3B0-E48556801D41}" type="presParOf" srcId="{D8626AF7-B7FF-4D39-932E-AA7650E7C952}" destId="{77814766-7948-4B83-A767-54A109643239}" srcOrd="6" destOrd="0" presId="urn:microsoft.com/office/officeart/2008/layout/LinedList"/>
    <dgm:cxn modelId="{52C9FEB9-1EBA-42E7-BB33-DFB46F156156}" type="presParOf" srcId="{D8626AF7-B7FF-4D39-932E-AA7650E7C952}" destId="{862669A9-F470-4344-9E86-374A20B3E04C}" srcOrd="7" destOrd="0" presId="urn:microsoft.com/office/officeart/2008/layout/LinedList"/>
    <dgm:cxn modelId="{F84E2C8F-373C-403B-9CF4-03118E15D701}" type="presParOf" srcId="{862669A9-F470-4344-9E86-374A20B3E04C}" destId="{E5813DE0-C4BB-42DE-A420-77FA99131DA1}" srcOrd="0" destOrd="0" presId="urn:microsoft.com/office/officeart/2008/layout/LinedList"/>
    <dgm:cxn modelId="{E990FAE3-CF67-400D-8562-8E958B42606C}" type="presParOf" srcId="{862669A9-F470-4344-9E86-374A20B3E04C}" destId="{C4309AE0-78A7-4326-83CF-52D003E56C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446193-88F3-4B7A-BC51-D11460DC937B}"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934F61D-4BDA-4BF7-85FA-AF348774B540}">
      <dgm:prSet/>
      <dgm:spPr/>
      <dgm:t>
        <a:bodyPr/>
        <a:lstStyle/>
        <a:p>
          <a:pPr>
            <a:lnSpc>
              <a:spcPct val="100000"/>
            </a:lnSpc>
          </a:pPr>
          <a:r>
            <a:rPr lang="en-GB"/>
            <a:t>Time management </a:t>
          </a:r>
          <a:endParaRPr lang="en-US"/>
        </a:p>
      </dgm:t>
    </dgm:pt>
    <dgm:pt modelId="{A00A3BC3-1F1B-4EFE-97C6-643029587F80}" type="parTrans" cxnId="{63F06B8F-819A-42B9-86BC-6E1EA356B038}">
      <dgm:prSet/>
      <dgm:spPr/>
      <dgm:t>
        <a:bodyPr/>
        <a:lstStyle/>
        <a:p>
          <a:endParaRPr lang="en-US"/>
        </a:p>
      </dgm:t>
    </dgm:pt>
    <dgm:pt modelId="{43946935-29DC-4B5B-B6F7-609FB93BFBF3}" type="sibTrans" cxnId="{63F06B8F-819A-42B9-86BC-6E1EA356B038}">
      <dgm:prSet/>
      <dgm:spPr/>
      <dgm:t>
        <a:bodyPr/>
        <a:lstStyle/>
        <a:p>
          <a:endParaRPr lang="en-US"/>
        </a:p>
      </dgm:t>
    </dgm:pt>
    <dgm:pt modelId="{194A31DF-A43E-47D2-A5D0-383DE5EA06B4}">
      <dgm:prSet/>
      <dgm:spPr/>
      <dgm:t>
        <a:bodyPr/>
        <a:lstStyle/>
        <a:p>
          <a:pPr>
            <a:lnSpc>
              <a:spcPct val="100000"/>
            </a:lnSpc>
          </a:pPr>
          <a:r>
            <a:rPr lang="en-GB"/>
            <a:t>Teamwork</a:t>
          </a:r>
          <a:endParaRPr lang="en-US"/>
        </a:p>
      </dgm:t>
    </dgm:pt>
    <dgm:pt modelId="{AA723A23-AD30-4C32-971C-74C38C6E4D4A}" type="parTrans" cxnId="{E88342A9-5137-4DD0-A85F-C8C74EA2A87F}">
      <dgm:prSet/>
      <dgm:spPr/>
      <dgm:t>
        <a:bodyPr/>
        <a:lstStyle/>
        <a:p>
          <a:endParaRPr lang="en-US"/>
        </a:p>
      </dgm:t>
    </dgm:pt>
    <dgm:pt modelId="{C728204F-BDE0-40F7-8B19-07888621ADE2}" type="sibTrans" cxnId="{E88342A9-5137-4DD0-A85F-C8C74EA2A87F}">
      <dgm:prSet/>
      <dgm:spPr/>
      <dgm:t>
        <a:bodyPr/>
        <a:lstStyle/>
        <a:p>
          <a:endParaRPr lang="en-US"/>
        </a:p>
      </dgm:t>
    </dgm:pt>
    <dgm:pt modelId="{0AB1D9C9-07E3-4FB3-827A-02589355D694}">
      <dgm:prSet/>
      <dgm:spPr/>
      <dgm:t>
        <a:bodyPr/>
        <a:lstStyle/>
        <a:p>
          <a:pPr>
            <a:lnSpc>
              <a:spcPct val="100000"/>
            </a:lnSpc>
          </a:pPr>
          <a:r>
            <a:rPr lang="en-GB"/>
            <a:t>Critical thinking</a:t>
          </a:r>
          <a:endParaRPr lang="en-US"/>
        </a:p>
      </dgm:t>
    </dgm:pt>
    <dgm:pt modelId="{8A218241-49B6-4AAC-B2D2-9A571C99AE03}" type="parTrans" cxnId="{B0562B02-8783-436B-B92F-1B297B1ABA2E}">
      <dgm:prSet/>
      <dgm:spPr/>
      <dgm:t>
        <a:bodyPr/>
        <a:lstStyle/>
        <a:p>
          <a:endParaRPr lang="en-US"/>
        </a:p>
      </dgm:t>
    </dgm:pt>
    <dgm:pt modelId="{F8A2F118-A3D7-4A1D-9222-4C3D51FE223C}" type="sibTrans" cxnId="{B0562B02-8783-436B-B92F-1B297B1ABA2E}">
      <dgm:prSet/>
      <dgm:spPr/>
      <dgm:t>
        <a:bodyPr/>
        <a:lstStyle/>
        <a:p>
          <a:endParaRPr lang="en-US"/>
        </a:p>
      </dgm:t>
    </dgm:pt>
    <dgm:pt modelId="{7FBEAC42-D706-4D80-A9FE-08ECBBCE039C}">
      <dgm:prSet/>
      <dgm:spPr/>
      <dgm:t>
        <a:bodyPr/>
        <a:lstStyle/>
        <a:p>
          <a:pPr>
            <a:lnSpc>
              <a:spcPct val="100000"/>
            </a:lnSpc>
          </a:pPr>
          <a:r>
            <a:rPr lang="en-GB"/>
            <a:t>Ethics</a:t>
          </a:r>
          <a:endParaRPr lang="en-US"/>
        </a:p>
      </dgm:t>
    </dgm:pt>
    <dgm:pt modelId="{E547609D-A6CA-444D-8B0E-4522A4444F42}" type="parTrans" cxnId="{064E4F93-795F-4E90-BA86-E778945D3B3D}">
      <dgm:prSet/>
      <dgm:spPr/>
      <dgm:t>
        <a:bodyPr/>
        <a:lstStyle/>
        <a:p>
          <a:endParaRPr lang="en-US"/>
        </a:p>
      </dgm:t>
    </dgm:pt>
    <dgm:pt modelId="{AC4B567F-F8D8-48D1-AC20-D1FDE534AB83}" type="sibTrans" cxnId="{064E4F93-795F-4E90-BA86-E778945D3B3D}">
      <dgm:prSet/>
      <dgm:spPr/>
      <dgm:t>
        <a:bodyPr/>
        <a:lstStyle/>
        <a:p>
          <a:endParaRPr lang="en-US"/>
        </a:p>
      </dgm:t>
    </dgm:pt>
    <dgm:pt modelId="{A2B2D34E-B3B9-4872-835E-2F6A39559A62}" type="pres">
      <dgm:prSet presAssocID="{09446193-88F3-4B7A-BC51-D11460DC937B}" presName="root" presStyleCnt="0">
        <dgm:presLayoutVars>
          <dgm:dir/>
          <dgm:resizeHandles val="exact"/>
        </dgm:presLayoutVars>
      </dgm:prSet>
      <dgm:spPr/>
    </dgm:pt>
    <dgm:pt modelId="{D3D25979-B1AA-44D0-A5B0-1D3C6C3BE27B}" type="pres">
      <dgm:prSet presAssocID="{6934F61D-4BDA-4BF7-85FA-AF348774B540}" presName="compNode" presStyleCnt="0"/>
      <dgm:spPr/>
    </dgm:pt>
    <dgm:pt modelId="{A74F2275-52FE-4776-A3D2-6E749CE1190C}" type="pres">
      <dgm:prSet presAssocID="{6934F61D-4BDA-4BF7-85FA-AF348774B540}" presName="iconRect" presStyleLbl="node1" presStyleIdx="0" presStyleCnt="4" custLinFactNeighborX="-6399" custLinFactNeighborY="-77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Секундомер"/>
        </a:ext>
      </dgm:extLst>
    </dgm:pt>
    <dgm:pt modelId="{B4C7A773-FFAE-4452-8349-3BE1F4C76F9A}" type="pres">
      <dgm:prSet presAssocID="{6934F61D-4BDA-4BF7-85FA-AF348774B540}" presName="spaceRect" presStyleCnt="0"/>
      <dgm:spPr/>
    </dgm:pt>
    <dgm:pt modelId="{4B607442-C95C-4939-8F2C-214E65D776BC}" type="pres">
      <dgm:prSet presAssocID="{6934F61D-4BDA-4BF7-85FA-AF348774B540}" presName="textRect" presStyleLbl="revTx" presStyleIdx="0" presStyleCnt="4">
        <dgm:presLayoutVars>
          <dgm:chMax val="1"/>
          <dgm:chPref val="1"/>
        </dgm:presLayoutVars>
      </dgm:prSet>
      <dgm:spPr/>
    </dgm:pt>
    <dgm:pt modelId="{C62B6689-16D6-4CD6-A391-FEA1A652A6F8}" type="pres">
      <dgm:prSet presAssocID="{43946935-29DC-4B5B-B6F7-609FB93BFBF3}" presName="sibTrans" presStyleCnt="0"/>
      <dgm:spPr/>
    </dgm:pt>
    <dgm:pt modelId="{59122034-01F8-421C-9B2C-B7014FB32696}" type="pres">
      <dgm:prSet presAssocID="{194A31DF-A43E-47D2-A5D0-383DE5EA06B4}" presName="compNode" presStyleCnt="0"/>
      <dgm:spPr/>
    </dgm:pt>
    <dgm:pt modelId="{0F62FBF7-323D-40CA-9453-1F22AFB6068F}" type="pres">
      <dgm:prSet presAssocID="{194A31DF-A43E-47D2-A5D0-383DE5EA06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DED7BAFC-0894-4972-90F2-7468899D2F88}" type="pres">
      <dgm:prSet presAssocID="{194A31DF-A43E-47D2-A5D0-383DE5EA06B4}" presName="spaceRect" presStyleCnt="0"/>
      <dgm:spPr/>
    </dgm:pt>
    <dgm:pt modelId="{07ADC71E-553E-4764-BF9A-C3FA8AF12807}" type="pres">
      <dgm:prSet presAssocID="{194A31DF-A43E-47D2-A5D0-383DE5EA06B4}" presName="textRect" presStyleLbl="revTx" presStyleIdx="1" presStyleCnt="4">
        <dgm:presLayoutVars>
          <dgm:chMax val="1"/>
          <dgm:chPref val="1"/>
        </dgm:presLayoutVars>
      </dgm:prSet>
      <dgm:spPr/>
    </dgm:pt>
    <dgm:pt modelId="{C4F0BBD5-9608-44E7-A4AC-74A108CECDDB}" type="pres">
      <dgm:prSet presAssocID="{C728204F-BDE0-40F7-8B19-07888621ADE2}" presName="sibTrans" presStyleCnt="0"/>
      <dgm:spPr/>
    </dgm:pt>
    <dgm:pt modelId="{F67AA467-09C5-40A4-BEE3-6FE627E80633}" type="pres">
      <dgm:prSet presAssocID="{0AB1D9C9-07E3-4FB3-827A-02589355D694}" presName="compNode" presStyleCnt="0"/>
      <dgm:spPr/>
    </dgm:pt>
    <dgm:pt modelId="{04F82047-228C-4715-B5D2-B00E2618F514}" type="pres">
      <dgm:prSet presAssocID="{0AB1D9C9-07E3-4FB3-827A-02589355D69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5F1816A-5173-44FA-8CFF-0198F09B7A2B}" type="pres">
      <dgm:prSet presAssocID="{0AB1D9C9-07E3-4FB3-827A-02589355D694}" presName="spaceRect" presStyleCnt="0"/>
      <dgm:spPr/>
    </dgm:pt>
    <dgm:pt modelId="{A0DCFF3E-01D8-433E-A62A-0875D6E37041}" type="pres">
      <dgm:prSet presAssocID="{0AB1D9C9-07E3-4FB3-827A-02589355D694}" presName="textRect" presStyleLbl="revTx" presStyleIdx="2" presStyleCnt="4">
        <dgm:presLayoutVars>
          <dgm:chMax val="1"/>
          <dgm:chPref val="1"/>
        </dgm:presLayoutVars>
      </dgm:prSet>
      <dgm:spPr/>
    </dgm:pt>
    <dgm:pt modelId="{F2A4A29E-3F76-4E42-B314-31AB125F9F35}" type="pres">
      <dgm:prSet presAssocID="{F8A2F118-A3D7-4A1D-9222-4C3D51FE223C}" presName="sibTrans" presStyleCnt="0"/>
      <dgm:spPr/>
    </dgm:pt>
    <dgm:pt modelId="{0D45CB01-0655-429F-B0AF-5F0DC4023E48}" type="pres">
      <dgm:prSet presAssocID="{7FBEAC42-D706-4D80-A9FE-08ECBBCE039C}" presName="compNode" presStyleCnt="0"/>
      <dgm:spPr/>
    </dgm:pt>
    <dgm:pt modelId="{A8D89C2B-C072-4AB9-AA1F-954AD4422752}" type="pres">
      <dgm:prSet presAssocID="{7FBEAC42-D706-4D80-A9FE-08ECBBCE039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64130E60-814C-47BE-89FF-4F74001EAB11}" type="pres">
      <dgm:prSet presAssocID="{7FBEAC42-D706-4D80-A9FE-08ECBBCE039C}" presName="spaceRect" presStyleCnt="0"/>
      <dgm:spPr/>
    </dgm:pt>
    <dgm:pt modelId="{04A5E208-041B-4A0F-BFE2-3FD2BF2E91D8}" type="pres">
      <dgm:prSet presAssocID="{7FBEAC42-D706-4D80-A9FE-08ECBBCE039C}" presName="textRect" presStyleLbl="revTx" presStyleIdx="3" presStyleCnt="4">
        <dgm:presLayoutVars>
          <dgm:chMax val="1"/>
          <dgm:chPref val="1"/>
        </dgm:presLayoutVars>
      </dgm:prSet>
      <dgm:spPr/>
    </dgm:pt>
  </dgm:ptLst>
  <dgm:cxnLst>
    <dgm:cxn modelId="{B0562B02-8783-436B-B92F-1B297B1ABA2E}" srcId="{09446193-88F3-4B7A-BC51-D11460DC937B}" destId="{0AB1D9C9-07E3-4FB3-827A-02589355D694}" srcOrd="2" destOrd="0" parTransId="{8A218241-49B6-4AAC-B2D2-9A571C99AE03}" sibTransId="{F8A2F118-A3D7-4A1D-9222-4C3D51FE223C}"/>
    <dgm:cxn modelId="{E349E10A-745F-4D07-AF53-D256FEF72E4D}" type="presOf" srcId="{7FBEAC42-D706-4D80-A9FE-08ECBBCE039C}" destId="{04A5E208-041B-4A0F-BFE2-3FD2BF2E91D8}" srcOrd="0" destOrd="0" presId="urn:microsoft.com/office/officeart/2018/2/layout/IconLabelList"/>
    <dgm:cxn modelId="{63F06B8F-819A-42B9-86BC-6E1EA356B038}" srcId="{09446193-88F3-4B7A-BC51-D11460DC937B}" destId="{6934F61D-4BDA-4BF7-85FA-AF348774B540}" srcOrd="0" destOrd="0" parTransId="{A00A3BC3-1F1B-4EFE-97C6-643029587F80}" sibTransId="{43946935-29DC-4B5B-B6F7-609FB93BFBF3}"/>
    <dgm:cxn modelId="{064E4F93-795F-4E90-BA86-E778945D3B3D}" srcId="{09446193-88F3-4B7A-BC51-D11460DC937B}" destId="{7FBEAC42-D706-4D80-A9FE-08ECBBCE039C}" srcOrd="3" destOrd="0" parTransId="{E547609D-A6CA-444D-8B0E-4522A4444F42}" sibTransId="{AC4B567F-F8D8-48D1-AC20-D1FDE534AB83}"/>
    <dgm:cxn modelId="{E88342A9-5137-4DD0-A85F-C8C74EA2A87F}" srcId="{09446193-88F3-4B7A-BC51-D11460DC937B}" destId="{194A31DF-A43E-47D2-A5D0-383DE5EA06B4}" srcOrd="1" destOrd="0" parTransId="{AA723A23-AD30-4C32-971C-74C38C6E4D4A}" sibTransId="{C728204F-BDE0-40F7-8B19-07888621ADE2}"/>
    <dgm:cxn modelId="{40FD78B8-9F35-4A95-BC93-B9362E31BFE2}" type="presOf" srcId="{0AB1D9C9-07E3-4FB3-827A-02589355D694}" destId="{A0DCFF3E-01D8-433E-A62A-0875D6E37041}" srcOrd="0" destOrd="0" presId="urn:microsoft.com/office/officeart/2018/2/layout/IconLabelList"/>
    <dgm:cxn modelId="{95F19DBA-A28B-4667-88E7-52126CC46D8E}" type="presOf" srcId="{09446193-88F3-4B7A-BC51-D11460DC937B}" destId="{A2B2D34E-B3B9-4872-835E-2F6A39559A62}" srcOrd="0" destOrd="0" presId="urn:microsoft.com/office/officeart/2018/2/layout/IconLabelList"/>
    <dgm:cxn modelId="{324DE5D5-111C-4F23-B8A3-91D53AF9D623}" type="presOf" srcId="{6934F61D-4BDA-4BF7-85FA-AF348774B540}" destId="{4B607442-C95C-4939-8F2C-214E65D776BC}" srcOrd="0" destOrd="0" presId="urn:microsoft.com/office/officeart/2018/2/layout/IconLabelList"/>
    <dgm:cxn modelId="{9F2462DF-1994-46D9-B0B0-53258FAA6553}" type="presOf" srcId="{194A31DF-A43E-47D2-A5D0-383DE5EA06B4}" destId="{07ADC71E-553E-4764-BF9A-C3FA8AF12807}" srcOrd="0" destOrd="0" presId="urn:microsoft.com/office/officeart/2018/2/layout/IconLabelList"/>
    <dgm:cxn modelId="{1FC98647-591B-4906-93C9-9B0AC3D738AC}" type="presParOf" srcId="{A2B2D34E-B3B9-4872-835E-2F6A39559A62}" destId="{D3D25979-B1AA-44D0-A5B0-1D3C6C3BE27B}" srcOrd="0" destOrd="0" presId="urn:microsoft.com/office/officeart/2018/2/layout/IconLabelList"/>
    <dgm:cxn modelId="{3BBF21B9-07A8-400F-AAC4-BF31ED836345}" type="presParOf" srcId="{D3D25979-B1AA-44D0-A5B0-1D3C6C3BE27B}" destId="{A74F2275-52FE-4776-A3D2-6E749CE1190C}" srcOrd="0" destOrd="0" presId="urn:microsoft.com/office/officeart/2018/2/layout/IconLabelList"/>
    <dgm:cxn modelId="{D6C530E4-C48C-407D-82A2-71C069497CD8}" type="presParOf" srcId="{D3D25979-B1AA-44D0-A5B0-1D3C6C3BE27B}" destId="{B4C7A773-FFAE-4452-8349-3BE1F4C76F9A}" srcOrd="1" destOrd="0" presId="urn:microsoft.com/office/officeart/2018/2/layout/IconLabelList"/>
    <dgm:cxn modelId="{ABA10F34-BC3B-4573-A5E5-D76CF3A23AD2}" type="presParOf" srcId="{D3D25979-B1AA-44D0-A5B0-1D3C6C3BE27B}" destId="{4B607442-C95C-4939-8F2C-214E65D776BC}" srcOrd="2" destOrd="0" presId="urn:microsoft.com/office/officeart/2018/2/layout/IconLabelList"/>
    <dgm:cxn modelId="{3ED2E34B-EC4D-45A6-92D5-2FEF94F8A115}" type="presParOf" srcId="{A2B2D34E-B3B9-4872-835E-2F6A39559A62}" destId="{C62B6689-16D6-4CD6-A391-FEA1A652A6F8}" srcOrd="1" destOrd="0" presId="urn:microsoft.com/office/officeart/2018/2/layout/IconLabelList"/>
    <dgm:cxn modelId="{5AA12906-C425-4BE0-9969-8AAAD09C34CA}" type="presParOf" srcId="{A2B2D34E-B3B9-4872-835E-2F6A39559A62}" destId="{59122034-01F8-421C-9B2C-B7014FB32696}" srcOrd="2" destOrd="0" presId="urn:microsoft.com/office/officeart/2018/2/layout/IconLabelList"/>
    <dgm:cxn modelId="{B2620619-96A2-445B-82CA-6AFE18738D1A}" type="presParOf" srcId="{59122034-01F8-421C-9B2C-B7014FB32696}" destId="{0F62FBF7-323D-40CA-9453-1F22AFB6068F}" srcOrd="0" destOrd="0" presId="urn:microsoft.com/office/officeart/2018/2/layout/IconLabelList"/>
    <dgm:cxn modelId="{8C7E5430-BFA5-4B3D-902C-752A5CE7FE74}" type="presParOf" srcId="{59122034-01F8-421C-9B2C-B7014FB32696}" destId="{DED7BAFC-0894-4972-90F2-7468899D2F88}" srcOrd="1" destOrd="0" presId="urn:microsoft.com/office/officeart/2018/2/layout/IconLabelList"/>
    <dgm:cxn modelId="{E68D6A60-198A-4658-90FD-1003FC76D338}" type="presParOf" srcId="{59122034-01F8-421C-9B2C-B7014FB32696}" destId="{07ADC71E-553E-4764-BF9A-C3FA8AF12807}" srcOrd="2" destOrd="0" presId="urn:microsoft.com/office/officeart/2018/2/layout/IconLabelList"/>
    <dgm:cxn modelId="{E17E99E2-73C0-4152-90AE-29538742A3F0}" type="presParOf" srcId="{A2B2D34E-B3B9-4872-835E-2F6A39559A62}" destId="{C4F0BBD5-9608-44E7-A4AC-74A108CECDDB}" srcOrd="3" destOrd="0" presId="urn:microsoft.com/office/officeart/2018/2/layout/IconLabelList"/>
    <dgm:cxn modelId="{2791BDA4-50B0-466E-A5C0-A3A69158EAC3}" type="presParOf" srcId="{A2B2D34E-B3B9-4872-835E-2F6A39559A62}" destId="{F67AA467-09C5-40A4-BEE3-6FE627E80633}" srcOrd="4" destOrd="0" presId="urn:microsoft.com/office/officeart/2018/2/layout/IconLabelList"/>
    <dgm:cxn modelId="{315BBD33-E625-4242-83D6-CB8E58D69E41}" type="presParOf" srcId="{F67AA467-09C5-40A4-BEE3-6FE627E80633}" destId="{04F82047-228C-4715-B5D2-B00E2618F514}" srcOrd="0" destOrd="0" presId="urn:microsoft.com/office/officeart/2018/2/layout/IconLabelList"/>
    <dgm:cxn modelId="{6D5BCA1C-9134-486D-BA43-8134CDB20B67}" type="presParOf" srcId="{F67AA467-09C5-40A4-BEE3-6FE627E80633}" destId="{75F1816A-5173-44FA-8CFF-0198F09B7A2B}" srcOrd="1" destOrd="0" presId="urn:microsoft.com/office/officeart/2018/2/layout/IconLabelList"/>
    <dgm:cxn modelId="{5EB2B030-37B6-4B5E-B18A-F8F23EF097E5}" type="presParOf" srcId="{F67AA467-09C5-40A4-BEE3-6FE627E80633}" destId="{A0DCFF3E-01D8-433E-A62A-0875D6E37041}" srcOrd="2" destOrd="0" presId="urn:microsoft.com/office/officeart/2018/2/layout/IconLabelList"/>
    <dgm:cxn modelId="{ADF1A9FF-7A8C-44BC-A3E7-1DCBDA84D903}" type="presParOf" srcId="{A2B2D34E-B3B9-4872-835E-2F6A39559A62}" destId="{F2A4A29E-3F76-4E42-B314-31AB125F9F35}" srcOrd="5" destOrd="0" presId="urn:microsoft.com/office/officeart/2018/2/layout/IconLabelList"/>
    <dgm:cxn modelId="{4D052E01-9E5D-4D13-BDB7-575BB94D371D}" type="presParOf" srcId="{A2B2D34E-B3B9-4872-835E-2F6A39559A62}" destId="{0D45CB01-0655-429F-B0AF-5F0DC4023E48}" srcOrd="6" destOrd="0" presId="urn:microsoft.com/office/officeart/2018/2/layout/IconLabelList"/>
    <dgm:cxn modelId="{945A6A33-6841-49AB-BD59-AAC6AABB188B}" type="presParOf" srcId="{0D45CB01-0655-429F-B0AF-5F0DC4023E48}" destId="{A8D89C2B-C072-4AB9-AA1F-954AD4422752}" srcOrd="0" destOrd="0" presId="urn:microsoft.com/office/officeart/2018/2/layout/IconLabelList"/>
    <dgm:cxn modelId="{73A091AE-0023-47D1-AD1A-2538E7CDD542}" type="presParOf" srcId="{0D45CB01-0655-429F-B0AF-5F0DC4023E48}" destId="{64130E60-814C-47BE-89FF-4F74001EAB11}" srcOrd="1" destOrd="0" presId="urn:microsoft.com/office/officeart/2018/2/layout/IconLabelList"/>
    <dgm:cxn modelId="{F112BB5C-A927-4C69-817B-BBBBE7E965ED}" type="presParOf" srcId="{0D45CB01-0655-429F-B0AF-5F0DC4023E48}" destId="{04A5E208-041B-4A0F-BFE2-3FD2BF2E91D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846214-0B69-43A9-BF6C-A8147B3D3A7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3FBCF00-6415-4912-8BA2-151B71CE36B7}">
      <dgm:prSet/>
      <dgm:spPr/>
      <dgm:t>
        <a:bodyPr/>
        <a:lstStyle/>
        <a:p>
          <a:pPr>
            <a:defRPr cap="all"/>
          </a:pPr>
          <a:endParaRPr lang="en-US" dirty="0"/>
        </a:p>
      </dgm:t>
    </dgm:pt>
    <dgm:pt modelId="{30F98665-7FB9-44B5-9A49-2AC90F959AB5}" type="parTrans" cxnId="{44C8BD6E-09EB-419C-B373-DDCB4474A18E}">
      <dgm:prSet/>
      <dgm:spPr/>
      <dgm:t>
        <a:bodyPr/>
        <a:lstStyle/>
        <a:p>
          <a:endParaRPr lang="en-US"/>
        </a:p>
      </dgm:t>
    </dgm:pt>
    <dgm:pt modelId="{B249D2A8-65D3-47B3-9681-7361981FB0DA}" type="sibTrans" cxnId="{44C8BD6E-09EB-419C-B373-DDCB4474A18E}">
      <dgm:prSet/>
      <dgm:spPr/>
      <dgm:t>
        <a:bodyPr/>
        <a:lstStyle/>
        <a:p>
          <a:endParaRPr lang="en-US"/>
        </a:p>
      </dgm:t>
    </dgm:pt>
    <dgm:pt modelId="{19013CF2-FD4E-4A64-8458-220ABA58890D}">
      <dgm:prSet/>
      <dgm:spPr/>
      <dgm:t>
        <a:bodyPr/>
        <a:lstStyle/>
        <a:p>
          <a:pPr>
            <a:defRPr cap="all"/>
          </a:pPr>
          <a:r>
            <a:rPr lang="en-US"/>
            <a:t>Personal Development Plan showed me the ways of improving these four skills further.</a:t>
          </a:r>
        </a:p>
      </dgm:t>
    </dgm:pt>
    <dgm:pt modelId="{CC57CD9F-5C5E-493B-85A8-17E4A3A21F8B}" type="parTrans" cxnId="{775BFE24-E11B-487D-8BD5-DB79EFC3C16A}">
      <dgm:prSet/>
      <dgm:spPr/>
      <dgm:t>
        <a:bodyPr/>
        <a:lstStyle/>
        <a:p>
          <a:endParaRPr lang="en-US"/>
        </a:p>
      </dgm:t>
    </dgm:pt>
    <dgm:pt modelId="{85DB4C38-1399-494F-AF85-BA339068C36F}" type="sibTrans" cxnId="{775BFE24-E11B-487D-8BD5-DB79EFC3C16A}">
      <dgm:prSet/>
      <dgm:spPr/>
      <dgm:t>
        <a:bodyPr/>
        <a:lstStyle/>
        <a:p>
          <a:endParaRPr lang="en-US"/>
        </a:p>
      </dgm:t>
    </dgm:pt>
    <dgm:pt modelId="{D5C53B37-BCE5-4CA8-B9BD-D837D6ACFF1A}">
      <dgm:prSet/>
      <dgm:spPr/>
      <dgm:t>
        <a:bodyPr/>
        <a:lstStyle/>
        <a:p>
          <a:pPr>
            <a:defRPr cap="all"/>
          </a:pPr>
          <a:r>
            <a:rPr lang="en-US"/>
            <a:t>Academic and Employability skills both are compulsory in order to achieve success.</a:t>
          </a:r>
        </a:p>
      </dgm:t>
    </dgm:pt>
    <dgm:pt modelId="{71CC8DEE-4085-4CF3-AF56-07AAC3C41DD1}" type="parTrans" cxnId="{FDAC5766-7D80-4405-BD21-8B5FBADE8CB8}">
      <dgm:prSet/>
      <dgm:spPr/>
      <dgm:t>
        <a:bodyPr/>
        <a:lstStyle/>
        <a:p>
          <a:endParaRPr lang="en-US"/>
        </a:p>
      </dgm:t>
    </dgm:pt>
    <dgm:pt modelId="{76863419-F9DB-4403-AD25-57B94E762966}" type="sibTrans" cxnId="{FDAC5766-7D80-4405-BD21-8B5FBADE8CB8}">
      <dgm:prSet/>
      <dgm:spPr/>
      <dgm:t>
        <a:bodyPr/>
        <a:lstStyle/>
        <a:p>
          <a:endParaRPr lang="en-US"/>
        </a:p>
      </dgm:t>
    </dgm:pt>
    <dgm:pt modelId="{E71E6B13-06C9-4B47-8E86-14DAD04D7F18}" type="pres">
      <dgm:prSet presAssocID="{3C846214-0B69-43A9-BF6C-A8147B3D3A7D}" presName="root" presStyleCnt="0">
        <dgm:presLayoutVars>
          <dgm:dir/>
          <dgm:resizeHandles val="exact"/>
        </dgm:presLayoutVars>
      </dgm:prSet>
      <dgm:spPr/>
    </dgm:pt>
    <dgm:pt modelId="{F18ECD6B-EBB6-4C01-967C-23FF87787BD8}" type="pres">
      <dgm:prSet presAssocID="{53FBCF00-6415-4912-8BA2-151B71CE36B7}" presName="compNode" presStyleCnt="0"/>
      <dgm:spPr/>
    </dgm:pt>
    <dgm:pt modelId="{730405C5-FC3E-401D-A8CB-B020114D3B0C}" type="pres">
      <dgm:prSet presAssocID="{53FBCF00-6415-4912-8BA2-151B71CE36B7}" presName="iconBgRect" presStyleLbl="bgShp" presStyleIdx="0" presStyleCnt="3"/>
      <dgm:spPr/>
    </dgm:pt>
    <dgm:pt modelId="{DA81FF0F-42AF-4FE0-9149-F0CE382F5B6E}" type="pres">
      <dgm:prSet presAssocID="{53FBCF00-6415-4912-8BA2-151B71CE36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46DC0F1A-DFDE-4439-8963-98955548CC47}" type="pres">
      <dgm:prSet presAssocID="{53FBCF00-6415-4912-8BA2-151B71CE36B7}" presName="spaceRect" presStyleCnt="0"/>
      <dgm:spPr/>
    </dgm:pt>
    <dgm:pt modelId="{70DF5EB2-AD2D-41F3-AA79-DC4A12B7E8CD}" type="pres">
      <dgm:prSet presAssocID="{53FBCF00-6415-4912-8BA2-151B71CE36B7}" presName="textRect" presStyleLbl="revTx" presStyleIdx="0" presStyleCnt="3">
        <dgm:presLayoutVars>
          <dgm:chMax val="1"/>
          <dgm:chPref val="1"/>
        </dgm:presLayoutVars>
      </dgm:prSet>
      <dgm:spPr/>
    </dgm:pt>
    <dgm:pt modelId="{F42C3C54-7691-4E6E-BE2F-23708F89586A}" type="pres">
      <dgm:prSet presAssocID="{B249D2A8-65D3-47B3-9681-7361981FB0DA}" presName="sibTrans" presStyleCnt="0"/>
      <dgm:spPr/>
    </dgm:pt>
    <dgm:pt modelId="{2C4D2826-C1B4-412D-BC5C-42EFF561D767}" type="pres">
      <dgm:prSet presAssocID="{19013CF2-FD4E-4A64-8458-220ABA58890D}" presName="compNode" presStyleCnt="0"/>
      <dgm:spPr/>
    </dgm:pt>
    <dgm:pt modelId="{79990264-3D12-4F8F-ACB9-C6BC4C77784E}" type="pres">
      <dgm:prSet presAssocID="{19013CF2-FD4E-4A64-8458-220ABA58890D}" presName="iconBgRect" presStyleLbl="bgShp" presStyleIdx="1" presStyleCnt="3"/>
      <dgm:spPr/>
    </dgm:pt>
    <dgm:pt modelId="{B39042B3-17C5-4FEF-B09E-DAADE1510DD3}" type="pres">
      <dgm:prSet presAssocID="{19013CF2-FD4E-4A64-8458-220ABA5889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B5144C5-91A9-4906-A87B-4D90075CB3C5}" type="pres">
      <dgm:prSet presAssocID="{19013CF2-FD4E-4A64-8458-220ABA58890D}" presName="spaceRect" presStyleCnt="0"/>
      <dgm:spPr/>
    </dgm:pt>
    <dgm:pt modelId="{3CDD534C-3387-4418-A919-A286B243004C}" type="pres">
      <dgm:prSet presAssocID="{19013CF2-FD4E-4A64-8458-220ABA58890D}" presName="textRect" presStyleLbl="revTx" presStyleIdx="1" presStyleCnt="3">
        <dgm:presLayoutVars>
          <dgm:chMax val="1"/>
          <dgm:chPref val="1"/>
        </dgm:presLayoutVars>
      </dgm:prSet>
      <dgm:spPr/>
    </dgm:pt>
    <dgm:pt modelId="{AC1968EB-086E-4EEA-B558-D0749F7E591F}" type="pres">
      <dgm:prSet presAssocID="{85DB4C38-1399-494F-AF85-BA339068C36F}" presName="sibTrans" presStyleCnt="0"/>
      <dgm:spPr/>
    </dgm:pt>
    <dgm:pt modelId="{3EE6973B-9F0B-4FDF-8D50-4FD2042238DF}" type="pres">
      <dgm:prSet presAssocID="{D5C53B37-BCE5-4CA8-B9BD-D837D6ACFF1A}" presName="compNode" presStyleCnt="0"/>
      <dgm:spPr/>
    </dgm:pt>
    <dgm:pt modelId="{5361B794-3BB4-4DDD-8511-78FAE117FAC2}" type="pres">
      <dgm:prSet presAssocID="{D5C53B37-BCE5-4CA8-B9BD-D837D6ACFF1A}" presName="iconBgRect" presStyleLbl="bgShp" presStyleIdx="2" presStyleCnt="3"/>
      <dgm:spPr/>
    </dgm:pt>
    <dgm:pt modelId="{F1B96123-9223-4820-BB16-637D6E3C9EE7}" type="pres">
      <dgm:prSet presAssocID="{D5C53B37-BCE5-4CA8-B9BD-D837D6ACFF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0557B7BE-D11C-4B9F-A00A-642EC03F378B}" type="pres">
      <dgm:prSet presAssocID="{D5C53B37-BCE5-4CA8-B9BD-D837D6ACFF1A}" presName="spaceRect" presStyleCnt="0"/>
      <dgm:spPr/>
    </dgm:pt>
    <dgm:pt modelId="{752A770D-B989-41BA-8576-0967739D2D8A}" type="pres">
      <dgm:prSet presAssocID="{D5C53B37-BCE5-4CA8-B9BD-D837D6ACFF1A}" presName="textRect" presStyleLbl="revTx" presStyleIdx="2" presStyleCnt="3">
        <dgm:presLayoutVars>
          <dgm:chMax val="1"/>
          <dgm:chPref val="1"/>
        </dgm:presLayoutVars>
      </dgm:prSet>
      <dgm:spPr/>
    </dgm:pt>
  </dgm:ptLst>
  <dgm:cxnLst>
    <dgm:cxn modelId="{E77CEE0D-29A3-4117-925A-081D1C4F3572}" type="presOf" srcId="{D5C53B37-BCE5-4CA8-B9BD-D837D6ACFF1A}" destId="{752A770D-B989-41BA-8576-0967739D2D8A}" srcOrd="0" destOrd="0" presId="urn:microsoft.com/office/officeart/2018/5/layout/IconCircleLabelList"/>
    <dgm:cxn modelId="{775BFE24-E11B-487D-8BD5-DB79EFC3C16A}" srcId="{3C846214-0B69-43A9-BF6C-A8147B3D3A7D}" destId="{19013CF2-FD4E-4A64-8458-220ABA58890D}" srcOrd="1" destOrd="0" parTransId="{CC57CD9F-5C5E-493B-85A8-17E4A3A21F8B}" sibTransId="{85DB4C38-1399-494F-AF85-BA339068C36F}"/>
    <dgm:cxn modelId="{38654436-FAFB-4798-9D1C-4028F5281081}" type="presOf" srcId="{53FBCF00-6415-4912-8BA2-151B71CE36B7}" destId="{70DF5EB2-AD2D-41F3-AA79-DC4A12B7E8CD}" srcOrd="0" destOrd="0" presId="urn:microsoft.com/office/officeart/2018/5/layout/IconCircleLabelList"/>
    <dgm:cxn modelId="{F4BBD936-9D13-42D8-9CBC-66B2E6016669}" type="presOf" srcId="{19013CF2-FD4E-4A64-8458-220ABA58890D}" destId="{3CDD534C-3387-4418-A919-A286B243004C}" srcOrd="0" destOrd="0" presId="urn:microsoft.com/office/officeart/2018/5/layout/IconCircleLabelList"/>
    <dgm:cxn modelId="{FDAC5766-7D80-4405-BD21-8B5FBADE8CB8}" srcId="{3C846214-0B69-43A9-BF6C-A8147B3D3A7D}" destId="{D5C53B37-BCE5-4CA8-B9BD-D837D6ACFF1A}" srcOrd="2" destOrd="0" parTransId="{71CC8DEE-4085-4CF3-AF56-07AAC3C41DD1}" sibTransId="{76863419-F9DB-4403-AD25-57B94E762966}"/>
    <dgm:cxn modelId="{44C8BD6E-09EB-419C-B373-DDCB4474A18E}" srcId="{3C846214-0B69-43A9-BF6C-A8147B3D3A7D}" destId="{53FBCF00-6415-4912-8BA2-151B71CE36B7}" srcOrd="0" destOrd="0" parTransId="{30F98665-7FB9-44B5-9A49-2AC90F959AB5}" sibTransId="{B249D2A8-65D3-47B3-9681-7361981FB0DA}"/>
    <dgm:cxn modelId="{44B36383-78B6-48D4-9E19-C1F40BE97083}" type="presOf" srcId="{3C846214-0B69-43A9-BF6C-A8147B3D3A7D}" destId="{E71E6B13-06C9-4B47-8E86-14DAD04D7F18}" srcOrd="0" destOrd="0" presId="urn:microsoft.com/office/officeart/2018/5/layout/IconCircleLabelList"/>
    <dgm:cxn modelId="{B6D9819B-7379-4A8F-AFBD-A21D3C334E31}" type="presParOf" srcId="{E71E6B13-06C9-4B47-8E86-14DAD04D7F18}" destId="{F18ECD6B-EBB6-4C01-967C-23FF87787BD8}" srcOrd="0" destOrd="0" presId="urn:microsoft.com/office/officeart/2018/5/layout/IconCircleLabelList"/>
    <dgm:cxn modelId="{E2BA989D-794B-4AEE-AF72-2859DA7745C3}" type="presParOf" srcId="{F18ECD6B-EBB6-4C01-967C-23FF87787BD8}" destId="{730405C5-FC3E-401D-A8CB-B020114D3B0C}" srcOrd="0" destOrd="0" presId="urn:microsoft.com/office/officeart/2018/5/layout/IconCircleLabelList"/>
    <dgm:cxn modelId="{26E7FF98-232F-449A-8901-CE02CB31D802}" type="presParOf" srcId="{F18ECD6B-EBB6-4C01-967C-23FF87787BD8}" destId="{DA81FF0F-42AF-4FE0-9149-F0CE382F5B6E}" srcOrd="1" destOrd="0" presId="urn:microsoft.com/office/officeart/2018/5/layout/IconCircleLabelList"/>
    <dgm:cxn modelId="{01788B98-CC11-4537-91B2-2118F4B04DD3}" type="presParOf" srcId="{F18ECD6B-EBB6-4C01-967C-23FF87787BD8}" destId="{46DC0F1A-DFDE-4439-8963-98955548CC47}" srcOrd="2" destOrd="0" presId="urn:microsoft.com/office/officeart/2018/5/layout/IconCircleLabelList"/>
    <dgm:cxn modelId="{87CDDD7B-AF89-4006-BC2E-5A94E822F30D}" type="presParOf" srcId="{F18ECD6B-EBB6-4C01-967C-23FF87787BD8}" destId="{70DF5EB2-AD2D-41F3-AA79-DC4A12B7E8CD}" srcOrd="3" destOrd="0" presId="urn:microsoft.com/office/officeart/2018/5/layout/IconCircleLabelList"/>
    <dgm:cxn modelId="{0848DCA5-AA56-4062-9B15-9F4CDB2EE450}" type="presParOf" srcId="{E71E6B13-06C9-4B47-8E86-14DAD04D7F18}" destId="{F42C3C54-7691-4E6E-BE2F-23708F89586A}" srcOrd="1" destOrd="0" presId="urn:microsoft.com/office/officeart/2018/5/layout/IconCircleLabelList"/>
    <dgm:cxn modelId="{F49D75F9-66E1-4F0F-B134-EB96A1CB253B}" type="presParOf" srcId="{E71E6B13-06C9-4B47-8E86-14DAD04D7F18}" destId="{2C4D2826-C1B4-412D-BC5C-42EFF561D767}" srcOrd="2" destOrd="0" presId="urn:microsoft.com/office/officeart/2018/5/layout/IconCircleLabelList"/>
    <dgm:cxn modelId="{27E19EEE-36DC-4B40-9577-EBD5DB3C3FA1}" type="presParOf" srcId="{2C4D2826-C1B4-412D-BC5C-42EFF561D767}" destId="{79990264-3D12-4F8F-ACB9-C6BC4C77784E}" srcOrd="0" destOrd="0" presId="urn:microsoft.com/office/officeart/2018/5/layout/IconCircleLabelList"/>
    <dgm:cxn modelId="{343DB99A-DCE2-4ABF-A91F-9D15B0EEF84D}" type="presParOf" srcId="{2C4D2826-C1B4-412D-BC5C-42EFF561D767}" destId="{B39042B3-17C5-4FEF-B09E-DAADE1510DD3}" srcOrd="1" destOrd="0" presId="urn:microsoft.com/office/officeart/2018/5/layout/IconCircleLabelList"/>
    <dgm:cxn modelId="{FE1EF26B-93AC-4CB9-AAFD-052AF9FB89F1}" type="presParOf" srcId="{2C4D2826-C1B4-412D-BC5C-42EFF561D767}" destId="{EB5144C5-91A9-4906-A87B-4D90075CB3C5}" srcOrd="2" destOrd="0" presId="urn:microsoft.com/office/officeart/2018/5/layout/IconCircleLabelList"/>
    <dgm:cxn modelId="{A502250B-5B0C-4126-9196-612CB58EB6B6}" type="presParOf" srcId="{2C4D2826-C1B4-412D-BC5C-42EFF561D767}" destId="{3CDD534C-3387-4418-A919-A286B243004C}" srcOrd="3" destOrd="0" presId="urn:microsoft.com/office/officeart/2018/5/layout/IconCircleLabelList"/>
    <dgm:cxn modelId="{E4D74432-8A9C-4421-9BC9-CCDE3CD0C15F}" type="presParOf" srcId="{E71E6B13-06C9-4B47-8E86-14DAD04D7F18}" destId="{AC1968EB-086E-4EEA-B558-D0749F7E591F}" srcOrd="3" destOrd="0" presId="urn:microsoft.com/office/officeart/2018/5/layout/IconCircleLabelList"/>
    <dgm:cxn modelId="{78274D98-F7C1-491A-980B-BB3B6FD16F27}" type="presParOf" srcId="{E71E6B13-06C9-4B47-8E86-14DAD04D7F18}" destId="{3EE6973B-9F0B-4FDF-8D50-4FD2042238DF}" srcOrd="4" destOrd="0" presId="urn:microsoft.com/office/officeart/2018/5/layout/IconCircleLabelList"/>
    <dgm:cxn modelId="{D0AF5FE3-A89E-4E64-B1A2-62C364C0D85B}" type="presParOf" srcId="{3EE6973B-9F0B-4FDF-8D50-4FD2042238DF}" destId="{5361B794-3BB4-4DDD-8511-78FAE117FAC2}" srcOrd="0" destOrd="0" presId="urn:microsoft.com/office/officeart/2018/5/layout/IconCircleLabelList"/>
    <dgm:cxn modelId="{71041C89-7C22-4433-915A-66CF372F1A23}" type="presParOf" srcId="{3EE6973B-9F0B-4FDF-8D50-4FD2042238DF}" destId="{F1B96123-9223-4820-BB16-637D6E3C9EE7}" srcOrd="1" destOrd="0" presId="urn:microsoft.com/office/officeart/2018/5/layout/IconCircleLabelList"/>
    <dgm:cxn modelId="{F831D74A-47C8-47EA-B2DD-DB4F64EA6AB9}" type="presParOf" srcId="{3EE6973B-9F0B-4FDF-8D50-4FD2042238DF}" destId="{0557B7BE-D11C-4B9F-A00A-642EC03F378B}" srcOrd="2" destOrd="0" presId="urn:microsoft.com/office/officeart/2018/5/layout/IconCircleLabelList"/>
    <dgm:cxn modelId="{0A7D670B-3020-4F44-BE24-472DDDA21EE1}" type="presParOf" srcId="{3EE6973B-9F0B-4FDF-8D50-4FD2042238DF}" destId="{752A770D-B989-41BA-8576-0967739D2D8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01345-0BA3-40F1-945B-489FB87595CB}">
      <dsp:nvSpPr>
        <dsp:cNvPr id="0" name=""/>
        <dsp:cNvSpPr/>
      </dsp:nvSpPr>
      <dsp:spPr>
        <a:xfrm>
          <a:off x="0" y="0"/>
          <a:ext cx="38221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554E74-0D7A-453B-B00C-20AD232E1C38}">
      <dsp:nvSpPr>
        <dsp:cNvPr id="0" name=""/>
        <dsp:cNvSpPr/>
      </dsp:nvSpPr>
      <dsp:spPr>
        <a:xfrm>
          <a:off x="0" y="0"/>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Future Career – Site Manager </a:t>
          </a:r>
        </a:p>
      </dsp:txBody>
      <dsp:txXfrm>
        <a:off x="0" y="0"/>
        <a:ext cx="3822189" cy="935690"/>
      </dsp:txXfrm>
    </dsp:sp>
    <dsp:sp modelId="{87F23085-7BD8-4D03-A387-09296C913C23}">
      <dsp:nvSpPr>
        <dsp:cNvPr id="0" name=""/>
        <dsp:cNvSpPr/>
      </dsp:nvSpPr>
      <dsp:spPr>
        <a:xfrm>
          <a:off x="0" y="935690"/>
          <a:ext cx="382218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97C5A01-F43A-432F-A542-5432DB67A133}">
      <dsp:nvSpPr>
        <dsp:cNvPr id="0" name=""/>
        <dsp:cNvSpPr/>
      </dsp:nvSpPr>
      <dsp:spPr>
        <a:xfrm>
          <a:off x="0" y="935690"/>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Academic and Employability skills – Site managers</a:t>
          </a:r>
        </a:p>
      </dsp:txBody>
      <dsp:txXfrm>
        <a:off x="0" y="935690"/>
        <a:ext cx="3822189" cy="935690"/>
      </dsp:txXfrm>
    </dsp:sp>
    <dsp:sp modelId="{459D93A7-9967-426F-A43D-AB6246A48DF2}">
      <dsp:nvSpPr>
        <dsp:cNvPr id="0" name=""/>
        <dsp:cNvSpPr/>
      </dsp:nvSpPr>
      <dsp:spPr>
        <a:xfrm>
          <a:off x="0" y="1871381"/>
          <a:ext cx="38221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1CBDD3F-AD1B-4111-BA0D-A52DE3CBA04E}">
      <dsp:nvSpPr>
        <dsp:cNvPr id="0" name=""/>
        <dsp:cNvSpPr/>
      </dsp:nvSpPr>
      <dsp:spPr>
        <a:xfrm>
          <a:off x="0" y="1871381"/>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SWOT Analysis – Site Managers </a:t>
          </a:r>
        </a:p>
      </dsp:txBody>
      <dsp:txXfrm>
        <a:off x="0" y="1871381"/>
        <a:ext cx="3822189" cy="935690"/>
      </dsp:txXfrm>
    </dsp:sp>
    <dsp:sp modelId="{77814766-7948-4B83-A767-54A109643239}">
      <dsp:nvSpPr>
        <dsp:cNvPr id="0" name=""/>
        <dsp:cNvSpPr/>
      </dsp:nvSpPr>
      <dsp:spPr>
        <a:xfrm>
          <a:off x="0" y="2807071"/>
          <a:ext cx="382218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5813DE0-C4BB-42DE-A420-77FA99131DA1}">
      <dsp:nvSpPr>
        <dsp:cNvPr id="0" name=""/>
        <dsp:cNvSpPr/>
      </dsp:nvSpPr>
      <dsp:spPr>
        <a:xfrm>
          <a:off x="0" y="2807071"/>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Personal Development Plan </a:t>
          </a:r>
        </a:p>
      </dsp:txBody>
      <dsp:txXfrm>
        <a:off x="0" y="2807071"/>
        <a:ext cx="3822189" cy="9356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F2275-52FE-4776-A3D2-6E749CE1190C}">
      <dsp:nvSpPr>
        <dsp:cNvPr id="0" name=""/>
        <dsp:cNvSpPr/>
      </dsp:nvSpPr>
      <dsp:spPr>
        <a:xfrm>
          <a:off x="803772" y="141000"/>
          <a:ext cx="654169" cy="654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607442-C95C-4939-8F2C-214E65D776BC}">
      <dsp:nvSpPr>
        <dsp:cNvPr id="0" name=""/>
        <dsp:cNvSpPr/>
      </dsp:nvSpPr>
      <dsp:spPr>
        <a:xfrm>
          <a:off x="445861" y="1018381"/>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Time management </a:t>
          </a:r>
          <a:endParaRPr lang="en-US" sz="1800" kern="1200"/>
        </a:p>
      </dsp:txBody>
      <dsp:txXfrm>
        <a:off x="445861" y="1018381"/>
        <a:ext cx="1453710" cy="581484"/>
      </dsp:txXfrm>
    </dsp:sp>
    <dsp:sp modelId="{0F62FBF7-323D-40CA-9453-1F22AFB6068F}">
      <dsp:nvSpPr>
        <dsp:cNvPr id="0" name=""/>
        <dsp:cNvSpPr/>
      </dsp:nvSpPr>
      <dsp:spPr>
        <a:xfrm>
          <a:off x="2553742" y="146037"/>
          <a:ext cx="654169" cy="654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ADC71E-553E-4764-BF9A-C3FA8AF12807}">
      <dsp:nvSpPr>
        <dsp:cNvPr id="0" name=""/>
        <dsp:cNvSpPr/>
      </dsp:nvSpPr>
      <dsp:spPr>
        <a:xfrm>
          <a:off x="2153972" y="1018381"/>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Teamwork</a:t>
          </a:r>
          <a:endParaRPr lang="en-US" sz="1800" kern="1200"/>
        </a:p>
      </dsp:txBody>
      <dsp:txXfrm>
        <a:off x="2153972" y="1018381"/>
        <a:ext cx="1453710" cy="581484"/>
      </dsp:txXfrm>
    </dsp:sp>
    <dsp:sp modelId="{04F82047-228C-4715-B5D2-B00E2618F514}">
      <dsp:nvSpPr>
        <dsp:cNvPr id="0" name=""/>
        <dsp:cNvSpPr/>
      </dsp:nvSpPr>
      <dsp:spPr>
        <a:xfrm>
          <a:off x="845632" y="1963293"/>
          <a:ext cx="654169" cy="6541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DCFF3E-01D8-433E-A62A-0875D6E37041}">
      <dsp:nvSpPr>
        <dsp:cNvPr id="0" name=""/>
        <dsp:cNvSpPr/>
      </dsp:nvSpPr>
      <dsp:spPr>
        <a:xfrm>
          <a:off x="445861" y="283563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Critical thinking</a:t>
          </a:r>
          <a:endParaRPr lang="en-US" sz="1800" kern="1200"/>
        </a:p>
      </dsp:txBody>
      <dsp:txXfrm>
        <a:off x="445861" y="2835637"/>
        <a:ext cx="1453710" cy="581484"/>
      </dsp:txXfrm>
    </dsp:sp>
    <dsp:sp modelId="{A8D89C2B-C072-4AB9-AA1F-954AD4422752}">
      <dsp:nvSpPr>
        <dsp:cNvPr id="0" name=""/>
        <dsp:cNvSpPr/>
      </dsp:nvSpPr>
      <dsp:spPr>
        <a:xfrm>
          <a:off x="2553742" y="1963293"/>
          <a:ext cx="654169" cy="6541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A5E208-041B-4A0F-BFE2-3FD2BF2E91D8}">
      <dsp:nvSpPr>
        <dsp:cNvPr id="0" name=""/>
        <dsp:cNvSpPr/>
      </dsp:nvSpPr>
      <dsp:spPr>
        <a:xfrm>
          <a:off x="2153972" y="283563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Ethics</a:t>
          </a:r>
          <a:endParaRPr lang="en-US" sz="1800" kern="1200"/>
        </a:p>
      </dsp:txBody>
      <dsp:txXfrm>
        <a:off x="2153972" y="2835637"/>
        <a:ext cx="1453710" cy="581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405C5-FC3E-401D-A8CB-B020114D3B0C}">
      <dsp:nvSpPr>
        <dsp:cNvPr id="0" name=""/>
        <dsp:cNvSpPr/>
      </dsp:nvSpPr>
      <dsp:spPr>
        <a:xfrm>
          <a:off x="1185814" y="43059"/>
          <a:ext cx="1441125" cy="1441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81FF0F-42AF-4FE0-9149-F0CE382F5B6E}">
      <dsp:nvSpPr>
        <dsp:cNvPr id="0" name=""/>
        <dsp:cNvSpPr/>
      </dsp:nvSpPr>
      <dsp:spPr>
        <a:xfrm>
          <a:off x="1492939" y="350184"/>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F5EB2-AD2D-41F3-AA79-DC4A12B7E8CD}">
      <dsp:nvSpPr>
        <dsp:cNvPr id="0" name=""/>
        <dsp:cNvSpPr/>
      </dsp:nvSpPr>
      <dsp:spPr>
        <a:xfrm>
          <a:off x="725126" y="1933059"/>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endParaRPr lang="en-US" sz="1200" kern="1200" dirty="0"/>
        </a:p>
      </dsp:txBody>
      <dsp:txXfrm>
        <a:off x="725126" y="1933059"/>
        <a:ext cx="2362500" cy="720000"/>
      </dsp:txXfrm>
    </dsp:sp>
    <dsp:sp modelId="{79990264-3D12-4F8F-ACB9-C6BC4C77784E}">
      <dsp:nvSpPr>
        <dsp:cNvPr id="0" name=""/>
        <dsp:cNvSpPr/>
      </dsp:nvSpPr>
      <dsp:spPr>
        <a:xfrm>
          <a:off x="3961751" y="43059"/>
          <a:ext cx="1441125" cy="1441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042B3-17C5-4FEF-B09E-DAADE1510DD3}">
      <dsp:nvSpPr>
        <dsp:cNvPr id="0" name=""/>
        <dsp:cNvSpPr/>
      </dsp:nvSpPr>
      <dsp:spPr>
        <a:xfrm>
          <a:off x="4268876" y="350184"/>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DD534C-3387-4418-A919-A286B243004C}">
      <dsp:nvSpPr>
        <dsp:cNvPr id="0" name=""/>
        <dsp:cNvSpPr/>
      </dsp:nvSpPr>
      <dsp:spPr>
        <a:xfrm>
          <a:off x="3501064" y="1933059"/>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Personal Development Plan showed me the ways of improving these four skills further.</a:t>
          </a:r>
        </a:p>
      </dsp:txBody>
      <dsp:txXfrm>
        <a:off x="3501064" y="1933059"/>
        <a:ext cx="2362500" cy="720000"/>
      </dsp:txXfrm>
    </dsp:sp>
    <dsp:sp modelId="{5361B794-3BB4-4DDD-8511-78FAE117FAC2}">
      <dsp:nvSpPr>
        <dsp:cNvPr id="0" name=""/>
        <dsp:cNvSpPr/>
      </dsp:nvSpPr>
      <dsp:spPr>
        <a:xfrm>
          <a:off x="2573783" y="3243684"/>
          <a:ext cx="1441125" cy="1441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96123-9223-4820-BB16-637D6E3C9EE7}">
      <dsp:nvSpPr>
        <dsp:cNvPr id="0" name=""/>
        <dsp:cNvSpPr/>
      </dsp:nvSpPr>
      <dsp:spPr>
        <a:xfrm>
          <a:off x="2880908" y="3550809"/>
          <a:ext cx="826875" cy="826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2A770D-B989-41BA-8576-0967739D2D8A}">
      <dsp:nvSpPr>
        <dsp:cNvPr id="0" name=""/>
        <dsp:cNvSpPr/>
      </dsp:nvSpPr>
      <dsp:spPr>
        <a:xfrm>
          <a:off x="2113095" y="5133683"/>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Academic and Employability skills both are compulsory in order to achieve success.</a:t>
          </a:r>
        </a:p>
      </dsp:txBody>
      <dsp:txXfrm>
        <a:off x="2113095" y="5133683"/>
        <a:ext cx="23625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B8D6DE-6953-4316-9A94-C43A83BBF98D}" type="datetimeFigureOut">
              <a:rPr lang="en-GB" smtClean="0"/>
              <a:t>11/12/2021</a:t>
            </a:fld>
            <a:endParaRPr lang="en-GB"/>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AC174B-977A-4249-BE7B-2EF412C1FDD7}"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GB" dirty="0"/>
          </a:p>
        </p:txBody>
      </p:sp>
      <p:sp>
        <p:nvSpPr>
          <p:cNvPr id="4" name="Slide Number Placeholder 3"/>
          <p:cNvSpPr>
            <a:spLocks noGrp="1" noEditPoints="1"/>
          </p:cNvSpPr>
          <p:nvPr>
            <p:ph type="sldNum" sz="quarter" idx="5"/>
          </p:nvPr>
        </p:nvSpPr>
        <p:spPr/>
        <p:txBody>
          <a:bodyPr/>
          <a:lstStyle/>
          <a:p>
            <a:fld id="{F7AC174B-977A-4249-BE7B-2EF412C1FDD7}" type="slidenum">
              <a:rPr lang="en-GB" smtClean="0"/>
              <a:t>‹#›</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endParaRPr lang="en-GB" dirty="0"/>
          </a:p>
        </p:txBody>
      </p:sp>
      <p:sp>
        <p:nvSpPr>
          <p:cNvPr id="4" name="Slide Number Placeholder 3"/>
          <p:cNvSpPr>
            <a:spLocks noGrp="1" noEditPoints="1"/>
          </p:cNvSpPr>
          <p:nvPr>
            <p:ph type="sldNum" sz="quarter" idx="5"/>
          </p:nvPr>
        </p:nvSpPr>
        <p:spPr/>
        <p:txBody>
          <a:bodyPr/>
          <a:lstStyle/>
          <a:p>
            <a:fld id="{F7AC174B-977A-4249-BE7B-2EF412C1FDD7}" type="slidenum">
              <a:rPr lang="en-GB" smtClean="0"/>
              <a:t>‹#›</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F9550D8C-1355-400F-82C8-3DBF35740A09}" type="slidenum">
              <a:rPr lang="en-US" smtClean="0"/>
              <a:t>‹#›</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2474AA47-FE09-4D2B-BD08-537438F58C79}" type="slidenum">
              <a:rPr lang="en-US" smtClean="0"/>
              <a:t>‹#›</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3554F123-D93E-4F36-93B7-385C3E93377B}" type="slidenum">
              <a:rPr lang="en-US" smtClean="0"/>
              <a:t>‹#›</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EB286908-2634-435A-8FF3-D60F05FA6DE0}" type="slidenum">
              <a:rPr lang="en-US" smtClean="0"/>
              <a:t>‹#›</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2E7C81F2-F3FC-42CB-81A7-FD91FEC50BE7}" type="slidenum">
              <a:rPr lang="en-US" smtClean="0"/>
              <a:t>‹#›</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993D4B0D-9F9C-4D33-B708-D5D9D114B2FD}" type="slidenum">
              <a:rPr lang="en-US" smtClean="0"/>
              <a:t>‹#›</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endParaRPr lang="en-US"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7AC174B-977A-4249-BE7B-2EF412C1FDD7}" type="slidenum">
              <a:rPr lang="en-GB" smtClean="0"/>
              <a:t>‹#›</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algn="just">
              <a:lnSpc>
                <a:spcPct val="150000"/>
              </a:lnSpc>
              <a:spcBef>
                <a:spcPts val="0"/>
              </a:spcBef>
              <a:spcAft>
                <a:spcPts val="0"/>
              </a:spcAft>
            </a:pPr>
            <a:endParaRPr lang="en-GB" dirty="0"/>
          </a:p>
        </p:txBody>
      </p:sp>
      <p:sp>
        <p:nvSpPr>
          <p:cNvPr id="4" name="Slide Number Placeholder 3"/>
          <p:cNvSpPr>
            <a:spLocks noGrp="1" noEditPoints="1"/>
          </p:cNvSpPr>
          <p:nvPr>
            <p:ph type="sldNum" sz="quarter" idx="5"/>
          </p:nvPr>
        </p:nvSpPr>
        <p:spPr/>
        <p:txBody>
          <a:bodyPr/>
          <a:lstStyle/>
          <a:p>
            <a:fld id="{F7AC174B-977A-4249-BE7B-2EF412C1FDD7}" type="slidenum">
              <a:rPr lang="en-GB" smtClean="0"/>
              <a:t>‹#›</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GB" dirty="0"/>
          </a:p>
        </p:txBody>
      </p:sp>
      <p:sp>
        <p:nvSpPr>
          <p:cNvPr id="4" name="Slide Number Placeholder 3"/>
          <p:cNvSpPr>
            <a:spLocks noGrp="1" noEditPoints="1"/>
          </p:cNvSpPr>
          <p:nvPr>
            <p:ph type="sldNum" sz="quarter" idx="5"/>
          </p:nvPr>
        </p:nvSpPr>
        <p:spPr/>
        <p:txBody>
          <a:bodyPr/>
          <a:lstStyle/>
          <a:p>
            <a:fld id="{F7AC174B-977A-4249-BE7B-2EF412C1FDD7}" type="slidenum">
              <a:rPr lang="en-GB" smtClean="0"/>
              <a:t>‹#›</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полнитель изображения слайда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Заполнитель текста 2"/>
          <p:cNvSpPr>
            <a:spLocks noGrp="1" noEditPoints="1"/>
          </p:cNvSpPr>
          <p:nvPr>
            <p:ph type="body" idx="3"/>
          </p:nvPr>
        </p:nvSpPr>
        <p:spPr>
          <a:prstGeom prst="rect">
            <a:avLst/>
          </a:prstGeom>
        </p:spPr>
        <p:txBody>
          <a:bodyPr/>
          <a:lstStyle/>
          <a:p>
            <a:endParaRPr lang="en-US"/>
          </a:p>
        </p:txBody>
      </p:sp>
      <p:sp>
        <p:nvSpPr>
          <p:cNvPr id="4" name="Заполнитель номера слайда 3"/>
          <p:cNvSpPr>
            <a:spLocks noGrp="1" noEditPoints="1"/>
          </p:cNvSpPr>
          <p:nvPr>
            <p:ph type="sldNum" sz="quarter" idx="5"/>
          </p:nvPr>
        </p:nvSpPr>
        <p:spPr>
          <a:prstGeom prst="rect">
            <a:avLst/>
          </a:prstGeom>
        </p:spPr>
        <p:txBody>
          <a:bodyPr/>
          <a:lstStyle/>
          <a:p>
            <a:fld id="{1A3903B0-C322-48ED-A7A5-BC71A4DEF99F}"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endParaRPr lang="en-GB"/>
          </a:p>
        </p:txBody>
      </p:sp>
      <p:sp>
        <p:nvSpPr>
          <p:cNvPr id="4" name="Date Placeholder 3"/>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GB"/>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GB"/>
          </a:p>
        </p:txBody>
      </p:sp>
      <p:sp>
        <p:nvSpPr>
          <p:cNvPr id="3" name="Content Placeholder 2"/>
          <p:cNvSpPr>
            <a:spLocks noGrp="1" noEditPoints="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noEditPoints="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8" name="Footer Placeholder 7"/>
          <p:cNvSpPr>
            <a:spLocks noGrp="1" noEditPoints="1"/>
          </p:cNvSpPr>
          <p:nvPr>
            <p:ph type="ftr" sz="quarter" idx="11"/>
          </p:nvPr>
        </p:nvSpPr>
        <p:spPr/>
        <p:txBody>
          <a:bodyPr/>
          <a:lstStyle/>
          <a:p>
            <a:endParaRPr lang="en-GB"/>
          </a:p>
        </p:txBody>
      </p:sp>
      <p:sp>
        <p:nvSpPr>
          <p:cNvPr id="9" name="Slide Number Placeholder 8"/>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GB"/>
          </a:p>
        </p:txBody>
      </p:sp>
      <p:sp>
        <p:nvSpPr>
          <p:cNvPr id="3" name="Date Placeholder 2"/>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4" name="Footer Placeholder 3"/>
          <p:cNvSpPr>
            <a:spLocks noGrp="1" noEditPoints="1"/>
          </p:cNvSpPr>
          <p:nvPr>
            <p:ph type="ftr" sz="quarter" idx="11"/>
          </p:nvPr>
        </p:nvSpPr>
        <p:spPr/>
        <p:txBody>
          <a:bodyPr/>
          <a:lstStyle/>
          <a:p>
            <a:endParaRPr lang="en-GB"/>
          </a:p>
        </p:txBody>
      </p:sp>
      <p:sp>
        <p:nvSpPr>
          <p:cNvPr id="5" name="Slide Number Placeholder 4"/>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3" name="Footer Placeholder 2"/>
          <p:cNvSpPr>
            <a:spLocks noGrp="1" noEditPoints="1"/>
          </p:cNvSpPr>
          <p:nvPr>
            <p:ph type="ftr" sz="quarter" idx="11"/>
          </p:nvPr>
        </p:nvSpPr>
        <p:spPr/>
        <p:txBody>
          <a:bodyPr/>
          <a:lstStyle/>
          <a:p>
            <a:endParaRPr lang="en-GB"/>
          </a:p>
        </p:txBody>
      </p:sp>
      <p:sp>
        <p:nvSpPr>
          <p:cNvPr id="4" name="Slide Number Placeholder 3"/>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GB"/>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noEditPoints="1"/>
          </p:cNvSpPr>
          <p:nvPr>
            <p:ph type="dt" sz="half" idx="10"/>
          </p:nvPr>
        </p:nvSpPr>
        <p:spPr/>
        <p:txBody>
          <a:bodyPr/>
          <a:lstStyle/>
          <a:p>
            <a:fld id="{22334D12-7F18-45C3-B32B-6807D7027D61}" type="datetimeFigureOut">
              <a:rPr lang="en-GB" smtClean="0"/>
              <a:t>11/12/2021</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296046CF-16A5-44F3-B032-0C5D088A94C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334D12-7F18-45C3-B32B-6807D7027D61}" type="datetimeFigureOut">
              <a:rPr lang="en-GB" smtClean="0"/>
              <a:t>11/12/2021</a:t>
            </a:fld>
            <a:endParaRPr lang="en-GB"/>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6046CF-16A5-44F3-B032-0C5D088A94C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diagramData" Target="../diagrams/data1.xml"/><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openxmlformats.org/officeDocument/2006/relationships/diagramDrawing" Target="../diagrams/drawing1.xml"/><Relationship Id="rId7" Type="http://schemas.openxmlformats.org/officeDocument/2006/relationships/slideLayout" Target="../slideLayouts/slideLayout2.xml"/><Relationship Id="rId8"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jp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diagramData" Target="../diagrams/data2.xml"/><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openxmlformats.org/officeDocument/2006/relationships/diagramDrawing" Target="../diagrams/drawing2.xml"/><Relationship Id="rId7" Type="http://schemas.openxmlformats.org/officeDocument/2006/relationships/slideLayout" Target="../slideLayouts/slideLayout2.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13.jp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14.jp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15.jp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diagramData" Target="../diagrams/data3.xml"/><Relationship Id="rId2" Type="http://schemas.openxmlformats.org/officeDocument/2006/relationships/diagramLayout" Target="../diagrams/layout3.xml"/><Relationship Id="rId3" Type="http://schemas.openxmlformats.org/officeDocument/2006/relationships/diagramQuickStyle" Target="../diagrams/quickStyle3.xml"/><Relationship Id="rId4" Type="http://schemas.openxmlformats.org/officeDocument/2006/relationships/diagramColors" Target="../diagrams/colors3.xml"/><Relationship Id="rId5" Type="http://schemas.openxmlformats.org/officeDocument/2006/relationships/diagramDrawing" Target="../diagrams/drawing3.xml"/><Relationship Id="rId6" Type="http://schemas.openxmlformats.org/officeDocument/2006/relationships/slideLayout" Target="../slideLayouts/slideLayout2.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hyperlink" Target="https://www.totaljobs.com/advice/site-manager-job-descripti" TargetMode="External"/><Relationship Id="rId2" Type="http://schemas.openxmlformats.org/officeDocument/2006/relationships/hyperlink" Target="https://www.thebalancecareers.com/employability-skills-list-and-examples-4143571" TargetMode="External"/><Relationship Id="rId3" Type="http://schemas.openxmlformats.org/officeDocument/2006/relationships/hyperlink" Target="https://www.researchgate.net/publication/323825275_Time_Management_-_A_Case_Study" TargetMode="External"/><Relationship Id="rId4" Type="http://schemas.openxmlformats.org/officeDocument/2006/relationships/hyperlink" Target="http://psydilab.univer.kharkov.ua/resources/ucheba/softskills/chapter%205.pdf" TargetMode="External"/><Relationship Id="rId5" Type="http://schemas.openxmlformats.org/officeDocument/2006/relationships/hyperlink" Target="https://www.southampton.ac.uk/~assets/doc/hr/Writing%20a%20successful%20cv.pdf" TargetMode="External"/><Relationship Id="rId6" Type="http://schemas.openxmlformats.org/officeDocument/2006/relationships/hyperlink" Target="https://medium.com/thrive-global/how-to-complete-a-personal-swot-analysis-2f8769aebd5e" TargetMode="External"/><Relationship Id="rId7" Type="http://schemas.openxmlformats.org/officeDocument/2006/relationships/slideLayout" Target="../slideLayouts/slideLayout2.xml"/><Relationship Id="rId8"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ctrTitle"/>
          </p:nvPr>
        </p:nvSpPr>
        <p:spPr>
          <a:xfrm>
            <a:off x="643468" y="643467"/>
            <a:ext cx="4620584" cy="4567137"/>
          </a:xfrm>
        </p:spPr>
        <p:txBody>
          <a:bodyPr>
            <a:normAutofit/>
          </a:bodyPr>
          <a:lstStyle/>
          <a:p>
            <a:pPr algn="l"/>
            <a:r>
              <a:rPr lang="en-US" sz="4400" dirty="0">
                <a:effectLst/>
                <a:latin typeface="Times New Roman" pitchFamily="18" charset="0" panose="02020603050405020304"/>
                <a:ea typeface="Times New Roman" pitchFamily="18" charset="0" panose="02020603050405020304"/>
              </a:rPr>
              <a:t>Academic and Employability skills</a:t>
            </a:r>
            <a:br>
              <a:rPr lang="en-US" sz="4400" dirty="0">
                <a:effectLst/>
                <a:latin typeface="Times New Roman" pitchFamily="18" charset="0" panose="02020603050405020304"/>
                <a:ea typeface="Times New Roman" pitchFamily="18" charset="0" panose="02020603050405020304"/>
              </a:rPr>
            </a:br>
            <a:r>
              <a:rPr lang="en-US" sz="4400" dirty="0">
                <a:effectLst/>
                <a:latin typeface="Times New Roman" pitchFamily="18" charset="0" panose="02020603050405020304"/>
                <a:ea typeface="Times New Roman" pitchFamily="18" charset="0" panose="02020603050405020304"/>
              </a:rPr>
              <a:t>BMSW4001_LON</a:t>
            </a:r>
            <a:br>
              <a:rPr lang="en-US" sz="4400" dirty="0">
                <a:effectLst/>
                <a:latin typeface="Times New Roman" pitchFamily="18" charset="0" panose="02020603050405020304"/>
                <a:ea typeface="Times New Roman" pitchFamily="18" charset="0" panose="02020603050405020304"/>
              </a:rPr>
            </a:br>
            <a:r>
              <a:rPr lang="en-US" sz="4400" dirty="0">
                <a:effectLst/>
                <a:latin typeface="Times New Roman" pitchFamily="18" charset="0" panose="02020603050405020304"/>
                <a:ea typeface="Times New Roman" pitchFamily="18" charset="0" panose="02020603050405020304"/>
              </a:rPr>
              <a:t>Lecturer: </a:t>
            </a:r>
            <a:r>
              <a:rPr lang="en-US" sz="4400" dirty="0" err="1">
                <a:effectLst/>
                <a:latin typeface="Times New Roman" pitchFamily="18" charset="0" panose="02020603050405020304"/>
                <a:ea typeface="Times New Roman" pitchFamily="18" charset="0" panose="02020603050405020304"/>
              </a:rPr>
              <a:t>Lizeta</a:t>
            </a:r>
            <a:r>
              <a:rPr lang="en-US" sz="4400" dirty="0">
                <a:effectLst/>
                <a:latin typeface="Times New Roman" pitchFamily="18" charset="0" panose="02020603050405020304"/>
                <a:ea typeface="Times New Roman" pitchFamily="18" charset="0" panose="02020603050405020304"/>
              </a:rPr>
              <a:t> Demetriou</a:t>
            </a:r>
            <a:br>
              <a:rPr lang="en-US" sz="4400" dirty="0">
                <a:effectLst/>
                <a:latin typeface="Arial" pitchFamily="34" charset="0" panose="020B0604020202020204"/>
                <a:ea typeface="Arial" pitchFamily="34" charset="0" panose="020B0604020202020204"/>
              </a:rPr>
            </a:br>
            <a:endParaRPr lang="en-GB" sz="4400" dirty="0"/>
          </a:p>
        </p:txBody>
      </p:sp>
      <p:sp>
        <p:nvSpPr>
          <p:cNvPr id="3" name="Subtitle 2"/>
          <p:cNvSpPr>
            <a:spLocks noGrp="1" noEditPoints="1"/>
          </p:cNvSpPr>
          <p:nvPr>
            <p:ph type="subTitle" idx="1"/>
          </p:nvPr>
        </p:nvSpPr>
        <p:spPr>
          <a:xfrm>
            <a:off x="643467" y="5277684"/>
            <a:ext cx="4620584" cy="775494"/>
          </a:xfrm>
        </p:spPr>
        <p:txBody>
          <a:bodyPr>
            <a:normAutofit fontScale="70000" lnSpcReduction="20000"/>
          </a:bodyPr>
          <a:lstStyle/>
          <a:p>
            <a:pPr algn="l"/>
            <a:r>
              <a:rPr lang="en-GB" sz="3600" dirty="0"/>
              <a:t>Student: Sergiu Gore</a:t>
            </a:r>
          </a:p>
          <a:p>
            <a:pPr algn="l"/>
            <a:r>
              <a:rPr lang="en-GB" sz="3600" dirty="0"/>
              <a:t>Student card ID:2115201</a:t>
            </a:r>
          </a:p>
        </p:txBody>
      </p:sp>
      <p:pic>
        <p:nvPicPr>
          <p:cNvPr id="5" name="Picture 4" descr="Map  Description automatically generated"/>
          <p:cNvPicPr>
            <a:picLocks noChangeAspect="1"/>
          </p:cNvPicPr>
          <p:nvPr/>
        </p:nvPicPr>
        <p:blipFill>
          <a:blip r:embed="rId1"/>
          <a:srcRect l="18329" r="24286" b="-1"/>
          <a:stretch/>
        </p:blipFill>
        <p:spPr>
          <a:xfrm>
            <a:off x="6229215" y="10"/>
            <a:ext cx="5962785" cy="685799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1"/>
          <a:srcRect b="5436"/>
          <a:stretch/>
        </p:blipFill>
        <p:spPr>
          <a:xfrm>
            <a:off x="2522356" y="10"/>
            <a:ext cx="9669642" cy="6857990"/>
          </a:xfrm>
          <a:prstGeom prst="rect">
            <a:avLst/>
          </a:prstGeom>
        </p:spPr>
      </p:pic>
      <p:sp>
        <p:nvSpPr>
          <p:cNvPr id="17" name="Rectangle 16"/>
          <p:cNvSpPr>
            <a:spLocks noGrp="1" noRot="1" noChangeAspect="1" noMove="1" noResize="1" noEditPoints="1" noAdjustHandles="1" noChangeArrowheads="1" noChangeShapeType="1" noTextEdit="1"/>
          </p:cNvSpPr>
          <p:nvPr/>
        </p:nvSpPr>
        <p:spPr>
          <a:xfrm>
            <a:off x="-1" y="0"/>
            <a:ext cx="7390263" cy="6858000"/>
          </a:xfrm>
          <a:prstGeom prst="rect">
            <a:avLst/>
          </a:prstGeom>
          <a:gradFill>
            <a:gsLst>
              <a:gs pos="0">
                <a:schemeClr val="bg1">
                  <a:alpha val="0"/>
                </a:schemeClr>
              </a:gs>
              <a:gs pos="19000">
                <a:schemeClr val="bg1">
                  <a:alpha val="38000"/>
                </a:schemeClr>
              </a:gs>
              <a:gs pos="35000">
                <a:schemeClr val="bg1">
                  <a:alpha val="77000"/>
                </a:schemeClr>
              </a:gs>
              <a:gs pos="48000">
                <a:schemeClr val="bg1"/>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noEditPoints="1"/>
          </p:cNvSpPr>
          <p:nvPr>
            <p:ph type="title"/>
          </p:nvPr>
        </p:nvSpPr>
        <p:spPr>
          <a:xfrm>
            <a:off x="838200" y="365125"/>
            <a:ext cx="3822189" cy="1899912"/>
          </a:xfrm>
        </p:spPr>
        <p:txBody>
          <a:bodyPr>
            <a:normAutofit/>
          </a:bodyPr>
          <a:lstStyle/>
          <a:p>
            <a:r>
              <a:rPr lang="en-US" sz="4000" b="1" dirty="0">
                <a:effectLst/>
                <a:latin typeface="Times New Roman" pitchFamily="18" charset="0" panose="02020603050405020304"/>
                <a:ea typeface="Times New Roman" pitchFamily="18" charset="0" panose="02020603050405020304"/>
              </a:rPr>
              <a:t>Introduction </a:t>
            </a:r>
            <a:br>
              <a:rPr lang="en-US" sz="4000" dirty="0">
                <a:effectLst/>
                <a:latin typeface="Arial" pitchFamily="34" charset="0" panose="020B0604020202020204"/>
                <a:ea typeface="Arial" pitchFamily="34" charset="0" panose="020B0604020202020204"/>
              </a:rPr>
            </a:br>
            <a:endParaRPr lang="en-GB" sz="4000" dirty="0"/>
          </a:p>
        </p:txBody>
      </p:sp>
      <p:graphicFrame>
        <p:nvGraphicFramePr>
          <p:cNvPr id="5" name="Content Placeholder 2"/>
          <p:cNvGraphicFramePr>
            <a:graphicFrameLocks noGrp="1"/>
          </p:cNvGraphicFramePr>
          <p:nvPr/>
        </p:nvGraphicFramePr>
        <p:xfrm>
          <a:off x="292042" y="1837853"/>
          <a:ext cx="3822189" cy="3742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7"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noEditPoints="1"/>
          </p:cNvSpPr>
          <p:nvPr>
            <p:ph type="title"/>
          </p:nvPr>
        </p:nvSpPr>
        <p:spPr>
          <a:xfrm>
            <a:off x="462712" y="1327587"/>
            <a:ext cx="6190412" cy="1182927"/>
          </a:xfrm>
        </p:spPr>
        <p:txBody>
          <a:bodyPr anchor="b">
            <a:normAutofit/>
          </a:bodyPr>
          <a:lstStyle/>
          <a:p>
            <a:r>
              <a:rPr lang="en-GB" sz="5600"/>
              <a:t>SITE MANAGER </a:t>
            </a:r>
          </a:p>
        </p:txBody>
      </p:sp>
      <p:cxnSp>
        <p:nvCxnSpPr>
          <p:cNvPr id="8" name="!!Straight Connector"/>
          <p:cNvCxnSpPr>
            <a:cxnSpLocks noGrp="1" noRot="1" noChangeAspect="1" noMove="1" noResize="1" noEditPoints="1" noAdjustHandles="1" noChangeArrowheads="1" noChangeShapeType="1"/>
          </p:cNvCxnSpPr>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noEditPoints="1"/>
          </p:cNvSpPr>
          <p:nvPr>
            <p:ph idx="1"/>
          </p:nvPr>
        </p:nvSpPr>
        <p:spPr>
          <a:xfrm>
            <a:off x="349008" y="2930499"/>
            <a:ext cx="7903723" cy="4116341"/>
          </a:xfrm>
        </p:spPr>
        <p:txBody>
          <a:bodyPr anchor="t">
            <a:normAutofit/>
          </a:bodyPr>
          <a:lstStyle/>
          <a:p>
            <a:r>
              <a:rPr lang="en-GB" sz="2000" dirty="0">
                <a:solidFill>
                  <a:schemeClr val="tx1">
                    <a:alpha val="80000"/>
                  </a:schemeClr>
                </a:solidFill>
              </a:rPr>
              <a:t>Future Career – Site Manager </a:t>
            </a:r>
          </a:p>
          <a:p>
            <a:r>
              <a:rPr lang="en-GB" sz="2000" dirty="0">
                <a:solidFill>
                  <a:schemeClr val="tx1">
                    <a:alpha val="80000"/>
                  </a:schemeClr>
                </a:solidFill>
              </a:rPr>
              <a:t>Adequate knowledge and experience in construction industry </a:t>
            </a:r>
          </a:p>
          <a:p>
            <a:r>
              <a:rPr lang="en-US" sz="2000" dirty="0">
                <a:solidFill>
                  <a:schemeClr val="tx1">
                    <a:alpha val="80000"/>
                  </a:schemeClr>
                </a:solidFill>
              </a:rPr>
              <a:t>A Site Manager is also known as a Construction Manager or Building Manager, and is responsible for completing a building or structural project. In my role as a project manager, I will be working with a team of tradesmen to achieve a project's success. When I am a site manager, I may be in charge of the whole construction site or, for larger projects, I may be in charge of part of the project, reporting to a more senior manager who may also be taking care of several projects simultaneously. (Totaljobs.com). </a:t>
            </a:r>
            <a:endParaRPr lang="en-GB" sz="2000" dirty="0">
              <a:solidFill>
                <a:schemeClr val="tx1">
                  <a:alpha val="80000"/>
                </a:schemeClr>
              </a:solidFill>
            </a:endParaRPr>
          </a:p>
        </p:txBody>
      </p:sp>
      <p:pic>
        <p:nvPicPr>
          <p:cNvPr id="5" name="Рисунок 4"/>
          <p:cNvPicPr>
            <a:picLocks noChangeAspect="1"/>
          </p:cNvPicPr>
          <p:nvPr/>
        </p:nvPicPr>
        <p:blipFill>
          <a:blip r:embed="rId1"/>
          <a:srcRect l="30456" r="2877"/>
          <a:stretch/>
        </p:blipFill>
        <p:spPr>
          <a:xfrm>
            <a:off x="8527380" y="1665520"/>
            <a:ext cx="3192230" cy="3192230"/>
          </a:xfrm>
          <a:prstGeom prst="rect">
            <a:avLst/>
          </a:prstGeom>
        </p:spPr>
      </p:pic>
      <p:sp>
        <p:nvSpPr>
          <p:cNvPr id="9" name="!!plus graphic"/>
          <p:cNvSpPr>
            <a:spLocks noGrp="1" noRot="1" noChangeAspect="1" noMove="1" noResize="1" noEditPoints="1" noAdjustHandles="1" noChangeArrowheads="1" noChangeShapeType="1" noTextEdit="1"/>
          </p:cNvSpPr>
          <p:nvPr/>
        </p:nvSpPr>
        <p:spPr>
          <a:xfrm>
            <a:off x="10969280" y="1780012"/>
            <a:ext cx="139039" cy="139039"/>
          </a:xfrm>
          <a:custGeom>
            <a:av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1" name="!!circle graphic"/>
          <p:cNvSpPr>
            <a:spLocks noGrp="1" noRot="1" noChangeAspect="1" noMove="1" noResize="1" noEditPoints="1" noAdjustHandles="1" noChangeArrowheads="1" noChangeShapeType="1" noTextEdit="1"/>
          </p:cNvSpPr>
          <p:nvPr/>
        </p:nvSpPr>
        <p:spPr>
          <a:xfrm>
            <a:off x="11281590" y="2070656"/>
            <a:ext cx="91138" cy="91138"/>
          </a:xfrm>
          <a:custGeom>
            <a:av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title"/>
          </p:nvPr>
        </p:nvSpPr>
        <p:spPr>
          <a:xfrm>
            <a:off x="686834" y="1153572"/>
            <a:ext cx="3200400" cy="4461163"/>
          </a:xfrm>
        </p:spPr>
        <p:txBody>
          <a:bodyPr>
            <a:normAutofit/>
          </a:bodyPr>
          <a:lstStyle/>
          <a:p>
            <a:r>
              <a:rPr lang="en-GB" dirty="0">
                <a:solidFill>
                  <a:srgbClr val="FFFFFF"/>
                </a:solidFill>
              </a:rPr>
              <a:t>Employability Skills </a:t>
            </a:r>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noEditPoints="1"/>
          </p:cNvSpPr>
          <p:nvPr>
            <p:ph idx="1"/>
          </p:nvPr>
        </p:nvSpPr>
        <p:spPr>
          <a:xfrm>
            <a:off x="4447308" y="447675"/>
            <a:ext cx="7186527" cy="6162675"/>
          </a:xfrm>
        </p:spPr>
        <p:txBody>
          <a:bodyPr anchor="ctr">
            <a:noAutofit/>
          </a:bodyPr>
          <a:lstStyle/>
          <a:p>
            <a:r>
              <a:rPr lang="en-US" sz="1800" dirty="0"/>
              <a:t>Communication</a:t>
            </a:r>
          </a:p>
          <a:p>
            <a:r>
              <a:rPr lang="en-US" sz="1800" dirty="0"/>
              <a:t>An employer looks for candidates who have strong communication skills, which refer to their ability to share information clearly. Employers want employees with strong writing, verbal, and nonverbal communication skills. To be a good communicator, one has to be a good listener as well. Employees have to be able to understand the questions and concerns of their clients and follow directions from their employers.</a:t>
            </a:r>
          </a:p>
          <a:p>
            <a:r>
              <a:rPr lang="en-US" sz="1800" dirty="0"/>
              <a:t>Computer Skills</a:t>
            </a:r>
          </a:p>
          <a:p>
            <a:r>
              <a:rPr lang="en-US" sz="1800" dirty="0"/>
              <a:t>While most employability skills are soft skills, computer skills are hard skills everyone needs. Some jobs in tech (like being a software developer or IT specialist) require programming experience, but most just require basic computer skills. </a:t>
            </a:r>
          </a:p>
          <a:p>
            <a:pPr marL="0" indent="0">
              <a:buNone/>
            </a:pPr>
            <a:r>
              <a:rPr lang="en-GB" sz="1800" dirty="0"/>
              <a:t>(thebalancecareers.com) </a:t>
            </a:r>
          </a:p>
          <a:p>
            <a:pPr marL="0" indent="0">
              <a:buNone/>
            </a:pPr>
            <a:endParaRPr lang="en-GB"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p:cNvGrpSpPr>
            <a:grpSpLocks noGrp="1" noRot="1" noChangeAspect="1" noMove="1" noResize="1"/>
          </p:cNvGrpSpPr>
          <p:nvPr/>
        </p:nvGrpSpPr>
        <p:grpSpPr>
          <a:xfrm>
            <a:off x="409710" y="635715"/>
            <a:ext cx="11142208" cy="2482136"/>
            <a:chOff x="409710" y="635715"/>
            <a:chExt cx="11142208" cy="2482136"/>
          </a:xfrm>
        </p:grpSpPr>
        <p:sp>
          <p:nvSpPr>
            <p:cNvPr id="15" name="Freeform 44"/>
            <p:cNvSpPr/>
            <p:nvPr/>
          </p:nvSpPr>
          <p:spPr bwMode="auto">
            <a:xfrm>
              <a:off x="11223203" y="635716"/>
              <a:ext cx="328612" cy="1742360"/>
            </a:xfrm>
            <a:custGeom>
              <a:avLst/>
              <a:rect l="l" t="t"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anchor="t">
              <a:prstTxWarp prst="textNoShape">
                <a:avLst/>
              </a:prstTxWarp>
            </a:bodyPr>
            <a:lstStyle/>
            <a:p>
              <a:endParaRPr lang="en-US"/>
            </a:p>
          </p:txBody>
        </p:sp>
        <p:sp>
          <p:nvSpPr>
            <p:cNvPr id="16" name="Freeform 45"/>
            <p:cNvSpPr/>
            <p:nvPr/>
          </p:nvSpPr>
          <p:spPr bwMode="auto">
            <a:xfrm>
              <a:off x="409710" y="1022350"/>
              <a:ext cx="709612" cy="2095501"/>
            </a:xfrm>
            <a:custGeom>
              <a:avLst/>
              <a:rect l="l" t="t"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anchor="t">
              <a:prstTxWarp prst="textNoShape">
                <a:avLst/>
              </a:prstTxWarp>
            </a:bodyPr>
            <a:lstStyle/>
            <a:p>
              <a:endParaRPr lang="en-US"/>
            </a:p>
          </p:txBody>
        </p:sp>
        <p:sp>
          <p:nvSpPr>
            <p:cNvPr id="17" name="Freeform 46"/>
            <p:cNvSpPr/>
            <p:nvPr/>
          </p:nvSpPr>
          <p:spPr bwMode="auto">
            <a:xfrm>
              <a:off x="409710" y="837744"/>
              <a:ext cx="403225" cy="1705431"/>
            </a:xfrm>
            <a:custGeom>
              <a:avLst/>
              <a:rect l="l" t="t"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anchor="t">
              <a:prstTxWarp prst="textNoShape">
                <a:avLst/>
              </a:prstTxWarp>
            </a:bodyPr>
            <a:lstStyle/>
            <a:p>
              <a:endParaRPr lang="en-US"/>
            </a:p>
          </p:txBody>
        </p:sp>
        <p:sp>
          <p:nvSpPr>
            <p:cNvPr id="18" name="Freeform 47"/>
            <p:cNvSpPr/>
            <p:nvPr/>
          </p:nvSpPr>
          <p:spPr bwMode="auto">
            <a:xfrm>
              <a:off x="644660" y="640894"/>
              <a:ext cx="168275" cy="1713195"/>
            </a:xfrm>
            <a:custGeom>
              <a:avLst/>
              <a:rect l="l" t="t"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anchor="t">
              <a:prstTxWarp prst="textNoShape">
                <a:avLst/>
              </a:prstTxWarp>
            </a:bodyPr>
            <a:lstStyle/>
            <a:p>
              <a:endParaRPr lang="en-US"/>
            </a:p>
          </p:txBody>
        </p:sp>
        <p:sp>
          <p:nvSpPr>
            <p:cNvPr id="19" name="Rectangle 18"/>
            <p:cNvSpPr>
              <a:spLocks noChangeArrowheads="1"/>
            </p:cNvSpPr>
            <p:nvPr/>
          </p:nvSpPr>
          <p:spPr bwMode="auto">
            <a:xfrm>
              <a:off x="644055" y="635715"/>
              <a:ext cx="10907863" cy="1541457"/>
            </a:xfrm>
            <a:prstGeom prst="rect">
              <a:avLst/>
            </a:prstGeom>
            <a:solidFill>
              <a:schemeClr val="accent1"/>
            </a:solidFill>
            <a:ln>
              <a:noFill/>
            </a:ln>
          </p:spPr>
          <p:txBody>
            <a:bodyPr vert="horz" wrap="square" lIns="91440" tIns="45720" rIns="91440" bIns="45720" anchor="t">
              <a:prstTxWarp prst="textNoShape">
                <a:avLst/>
              </a:prstTxWarp>
            </a:bodyPr>
            <a:lstStyle/>
            <a:p>
              <a:endParaRPr lang="en-US"/>
            </a:p>
          </p:txBody>
        </p:sp>
      </p:grpSp>
      <p:sp>
        <p:nvSpPr>
          <p:cNvPr id="2" name="Title 1"/>
          <p:cNvSpPr>
            <a:spLocks noGrp="1" noEditPoints="1"/>
          </p:cNvSpPr>
          <p:nvPr>
            <p:ph type="title"/>
          </p:nvPr>
        </p:nvSpPr>
        <p:spPr>
          <a:xfrm>
            <a:off x="1047280" y="759805"/>
            <a:ext cx="10306520" cy="1325563"/>
          </a:xfrm>
        </p:spPr>
        <p:txBody>
          <a:bodyPr>
            <a:normAutofit/>
          </a:bodyPr>
          <a:lstStyle/>
          <a:p>
            <a:r>
              <a:rPr lang="en-GB" sz="4000" b="1">
                <a:solidFill>
                  <a:srgbClr val="FFFFFF"/>
                </a:solidFill>
              </a:rPr>
              <a:t>Employability Skills for Site manager </a:t>
            </a:r>
          </a:p>
        </p:txBody>
      </p:sp>
      <p:pic>
        <p:nvPicPr>
          <p:cNvPr id="5" name="Рисунок 4" descr="Изображение выглядит как внутренний, человек, потолок, стол  Автоматически созданное описание"/>
          <p:cNvPicPr>
            <a:picLocks noChangeAspect="1"/>
          </p:cNvPicPr>
          <p:nvPr/>
        </p:nvPicPr>
        <p:blipFill>
          <a:blip r:embed="rId1"/>
          <a:srcRect l="2037" r="8116" b="1"/>
          <a:stretch/>
        </p:blipFill>
        <p:spPr>
          <a:xfrm>
            <a:off x="6585105" y="2635448"/>
            <a:ext cx="4802404" cy="3563372"/>
          </a:xfrm>
          <a:prstGeom prst="ellipse">
            <a:avLst/>
          </a:prstGeom>
          <a:ln>
            <a:noFill/>
          </a:ln>
          <a:effectLst>
            <a:softEdge rad="112500"/>
          </a:effectLst>
        </p:spPr>
      </p:pic>
      <p:graphicFrame>
        <p:nvGraphicFramePr>
          <p:cNvPr id="7" name="Content Placeholder 2"/>
          <p:cNvGraphicFramePr>
            <a:graphicFrameLocks noGrp="1"/>
          </p:cNvGraphicFramePr>
          <p:nvPr/>
        </p:nvGraphicFramePr>
        <p:xfrm>
          <a:off x="1424904" y="2494450"/>
          <a:ext cx="4053545" cy="3563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title"/>
          </p:nvPr>
        </p:nvSpPr>
        <p:spPr>
          <a:xfrm>
            <a:off x="6513788" y="365125"/>
            <a:ext cx="4840010" cy="1807305"/>
          </a:xfrm>
        </p:spPr>
        <p:txBody>
          <a:bodyPr>
            <a:normAutofit/>
          </a:bodyPr>
          <a:lstStyle/>
          <a:p>
            <a:r>
              <a:rPr lang="en-GB" dirty="0"/>
              <a:t>TIME – MANAGEMENT </a:t>
            </a:r>
          </a:p>
        </p:txBody>
      </p:sp>
      <p:pic>
        <p:nvPicPr>
          <p:cNvPr id="5" name="Рисунок 4"/>
          <p:cNvPicPr>
            <a:picLocks noChangeAspect="1"/>
          </p:cNvPicPr>
          <p:nvPr/>
        </p:nvPicPr>
        <p:blipFill>
          <a:blip r:embed="rId1"/>
          <a:srcRect l="42251" r="7580"/>
          <a:stretch/>
        </p:blipFill>
        <p:spPr>
          <a:xfrm>
            <a:off x="20" y="10"/>
            <a:ext cx="6116549" cy="6857990"/>
          </a:xfrm>
          <a:prstGeom prst="rect">
            <a:avLst/>
          </a:prstGeom>
        </p:spPr>
      </p:pic>
      <p:sp>
        <p:nvSpPr>
          <p:cNvPr id="3" name="Content Placeholder 2"/>
          <p:cNvSpPr>
            <a:spLocks noGrp="1" noEditPoints="1"/>
          </p:cNvSpPr>
          <p:nvPr>
            <p:ph idx="1"/>
          </p:nvPr>
        </p:nvSpPr>
        <p:spPr>
          <a:xfrm>
            <a:off x="6440557" y="1938130"/>
            <a:ext cx="5437118" cy="4554745"/>
          </a:xfrm>
        </p:spPr>
        <p:txBody>
          <a:bodyPr>
            <a:normAutofit/>
          </a:bodyPr>
          <a:lstStyle/>
          <a:p>
            <a:r>
              <a:rPr lang="en-US" sz="2000" dirty="0"/>
              <a:t>According to </a:t>
            </a:r>
            <a:r>
              <a:rPr lang="en-US" sz="2000" dirty="0" err="1"/>
              <a:t>Kapur</a:t>
            </a:r>
            <a:r>
              <a:rPr lang="en-US" sz="2000" dirty="0"/>
              <a:t> (2018) every individual has the chance to decide how to utilize this important resource; it allows people to get the most out of the least, and it improves our knowledge about how to use it to the best advantage.</a:t>
            </a:r>
          </a:p>
          <a:p>
            <a:r>
              <a:rPr lang="en-GB" sz="2000" dirty="0"/>
              <a:t>Specially in my career the time management skills it’s very important, I will have to be responsible for all task given to me and to make sure that I finish on time.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679016" y="116646"/>
            <a:ext cx="10515600" cy="1325563"/>
          </a:xfrm>
        </p:spPr>
        <p:txBody>
          <a:bodyPr/>
          <a:lstStyle/>
          <a:p>
            <a:r>
              <a:rPr lang="en-GB" dirty="0"/>
              <a:t>Other skills </a:t>
            </a:r>
          </a:p>
        </p:txBody>
      </p:sp>
      <p:sp>
        <p:nvSpPr>
          <p:cNvPr id="3" name="Content Placeholder 2"/>
          <p:cNvSpPr>
            <a:spLocks noGrp="1" noEditPoints="1"/>
          </p:cNvSpPr>
          <p:nvPr>
            <p:ph idx="1"/>
          </p:nvPr>
        </p:nvSpPr>
        <p:spPr>
          <a:xfrm>
            <a:off x="530086" y="1068603"/>
            <a:ext cx="7977809" cy="5590613"/>
          </a:xfrm>
        </p:spPr>
        <p:txBody>
          <a:bodyPr>
            <a:noAutofit/>
          </a:bodyPr>
          <a:lstStyle/>
          <a:p>
            <a:r>
              <a:rPr lang="en-GB" sz="2000" dirty="0"/>
              <a:t>CV writing </a:t>
            </a:r>
          </a:p>
          <a:p>
            <a:r>
              <a:rPr lang="en-GB" sz="2000" dirty="0"/>
              <a:t>Presentation </a:t>
            </a:r>
          </a:p>
          <a:p>
            <a:r>
              <a:rPr lang="en-GB" sz="2000" dirty="0"/>
              <a:t>Referencing </a:t>
            </a:r>
          </a:p>
          <a:p>
            <a:r>
              <a:rPr lang="en-US" sz="2000" dirty="0"/>
              <a:t>Your CV makes a first impression on your potential employer when you're applying for a new job. It's possible there are hundreds of applications for one job, and you want yours to be on the pile for interview, not waste paper.  </a:t>
            </a:r>
            <a:r>
              <a:rPr lang="en-US" sz="2000" b="1" dirty="0"/>
              <a:t>Sutton,(2000)</a:t>
            </a:r>
            <a:r>
              <a:rPr lang="en-US" sz="2000" dirty="0"/>
              <a:t> </a:t>
            </a:r>
            <a:endParaRPr lang="en-US" sz="2000" b="1" dirty="0"/>
          </a:p>
          <a:p>
            <a:r>
              <a:rPr lang="en-US" sz="2000" dirty="0"/>
              <a:t>Most people feel nervous when they present something. It's because a live presentation doesn't have a second chance. And you should know that the way in which you deliver information or ideas affects how they're understood by the audience.</a:t>
            </a:r>
          </a:p>
          <a:p>
            <a:r>
              <a:rPr lang="en-US" sz="2000" dirty="0"/>
              <a:t>Referencing skills will help me to authenticate my work and improve the academic integrity of my work.</a:t>
            </a:r>
            <a:endParaRPr lang="en-GB" sz="2000" dirty="0"/>
          </a:p>
        </p:txBody>
      </p:sp>
      <p:pic>
        <p:nvPicPr>
          <p:cNvPr id="5" name="Рисунок 4"/>
          <p:cNvPicPr>
            <a:picLocks noChangeAspect="1"/>
          </p:cNvPicPr>
          <p:nvPr/>
        </p:nvPicPr>
        <p:blipFill>
          <a:blip r:embed="rId1"/>
          <a:srcRect/>
          <a:stretch>
            <a:fillRect/>
          </a:stretch>
        </p:blipFill>
        <p:spPr>
          <a:xfrm>
            <a:off x="9051491" y="2172711"/>
            <a:ext cx="2143125" cy="21431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p:nvSpPr>
          <p:cNvPr id="29" name="Rectangle 28"/>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noEditPoints="1"/>
          </p:cNvSpPr>
          <p:nvPr>
            <p:ph type="title"/>
          </p:nvPr>
        </p:nvSpPr>
        <p:spPr>
          <a:xfrm>
            <a:off x="643467" y="321734"/>
            <a:ext cx="6901193" cy="1135737"/>
          </a:xfrm>
        </p:spPr>
        <p:txBody>
          <a:bodyPr>
            <a:normAutofit/>
          </a:bodyPr>
          <a:lstStyle/>
          <a:p>
            <a:r>
              <a:rPr lang="en-GB" sz="3600" dirty="0"/>
              <a:t>Other skill needed for your career </a:t>
            </a:r>
          </a:p>
        </p:txBody>
      </p:sp>
      <p:sp>
        <p:nvSpPr>
          <p:cNvPr id="3" name="Content Placeholder 2"/>
          <p:cNvSpPr>
            <a:spLocks noGrp="1" noEditPoints="1"/>
          </p:cNvSpPr>
          <p:nvPr>
            <p:ph idx="1"/>
          </p:nvPr>
        </p:nvSpPr>
        <p:spPr>
          <a:xfrm>
            <a:off x="584203" y="1382709"/>
            <a:ext cx="7738532" cy="4932144"/>
          </a:xfrm>
        </p:spPr>
        <p:txBody>
          <a:bodyPr>
            <a:normAutofit/>
          </a:bodyPr>
          <a:lstStyle/>
          <a:p>
            <a:r>
              <a:rPr lang="en-GB" sz="1800" dirty="0"/>
              <a:t>Teamwork</a:t>
            </a:r>
          </a:p>
          <a:p>
            <a:r>
              <a:rPr lang="en-GB" sz="1800" dirty="0"/>
              <a:t>Critical thinking</a:t>
            </a:r>
          </a:p>
          <a:p>
            <a:r>
              <a:rPr lang="en-GB" sz="1800" dirty="0"/>
              <a:t>Ethics</a:t>
            </a:r>
          </a:p>
          <a:p>
            <a:r>
              <a:rPr lang="en-US" sz="1800" b="0" i="0" dirty="0">
                <a:effectLst/>
                <a:latin typeface="Gotham SSm A"/>
              </a:rPr>
              <a:t>Every workplace needs teamwork. People who work on group projects have to get along well with each other and handle their share of the work. You still need to be able to work well with colleagues and managers, even if you don't do a lot of team projects.</a:t>
            </a:r>
          </a:p>
          <a:p>
            <a:r>
              <a:rPr lang="en-US" sz="1800" dirty="0">
                <a:effectLst/>
                <a:latin typeface="var(--ricos-custom-p-font-family, unset)"/>
              </a:rPr>
              <a:t>Critical thinking refers to understanding, analyzing, and interpreting information and drawing conclusions. Employees have to analyze situations and solve problems every day. It's important for employees to think logically and make good decisions.</a:t>
            </a:r>
          </a:p>
          <a:p>
            <a:r>
              <a:rPr lang="en-US" sz="1800" dirty="0">
                <a:effectLst/>
                <a:latin typeface="var(--ricos-custom-p-font-family, unset)"/>
              </a:rPr>
              <a:t>Ethics is a big term that refers to how an employee behaves. Employers want people who understand and follow company rules, are honest and reliable, and act professionally and responsibly.</a:t>
            </a:r>
          </a:p>
          <a:p>
            <a:pPr marL="0" indent="0">
              <a:buNone/>
            </a:pPr>
            <a:r>
              <a:rPr lang="en-US" sz="1800" dirty="0">
                <a:effectLst/>
                <a:latin typeface="var(--ricos-custom-p-font-family, unset)"/>
              </a:rPr>
              <a:t>(thebalance</a:t>
            </a:r>
            <a:r>
              <a:rPr lang="en-US" sz="1800" dirty="0">
                <a:latin typeface="var(--ricos-custom-p-font-family, unset)"/>
              </a:rPr>
              <a:t>careers.com) </a:t>
            </a:r>
            <a:endParaRPr lang="en-US" sz="1800" dirty="0">
              <a:effectLst/>
              <a:latin typeface="var(--ricos-custom-p-font-family, unset)"/>
            </a:endParaRPr>
          </a:p>
          <a:p>
            <a:pPr marL="0" indent="0">
              <a:buNone/>
            </a:pPr>
            <a:r>
              <a:rPr lang="en-US" sz="1800" dirty="0">
                <a:solidFill>
                  <a:srgbClr val="FF0000"/>
                </a:solidFill>
                <a:latin typeface="var(--ricos-custom-p-font-family, unset)"/>
              </a:rPr>
              <a:t> </a:t>
            </a:r>
            <a:endParaRPr lang="en-US" sz="1800" dirty="0">
              <a:solidFill>
                <a:srgbClr val="FF0000"/>
              </a:solidFill>
              <a:effectLst/>
              <a:latin typeface="var(--ricos-custom-p-font-family, unset)"/>
            </a:endParaRPr>
          </a:p>
          <a:p>
            <a:pPr rtl="0" fontAlgn="base"/>
            <a:endParaRPr lang="en-US" sz="1400" dirty="0">
              <a:effectLst/>
              <a:latin typeface="var(--ricos-custom-p-font-family, unset)"/>
            </a:endParaRPr>
          </a:p>
          <a:p>
            <a:endParaRPr lang="en-US" sz="1400" b="0" i="0" dirty="0">
              <a:effectLst/>
              <a:latin typeface="Gotham SSm A"/>
            </a:endParaRPr>
          </a:p>
          <a:p>
            <a:endParaRPr lang="en-GB" sz="1400" dirty="0"/>
          </a:p>
        </p:txBody>
      </p:sp>
      <p:sp>
        <p:nvSpPr>
          <p:cNvPr id="31" name="Isosceles Triangle 30"/>
          <p:cNvSpPr>
            <a:spLocks noGrp="1" noRot="1" noChangeAspect="1" noMove="1" noResize="1" noEditPoints="1" noAdjustHandles="1" noChangeArrowheads="1" noChangeShapeType="1" noTextEdit="1"/>
          </p:cNvSpPr>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descr="Изображение выглядит как текст, шиферная плитка, знак, векторная графика  Автоматически созданное описание"/>
          <p:cNvPicPr>
            <a:picLocks noChangeAspect="1"/>
          </p:cNvPicPr>
          <p:nvPr/>
        </p:nvPicPr>
        <p:blipFill>
          <a:blip r:embed="rId1"/>
          <a:srcRect/>
          <a:stretch>
            <a:fillRect/>
          </a:stretch>
        </p:blipFill>
        <p:spPr>
          <a:xfrm>
            <a:off x="8498094" y="1247865"/>
            <a:ext cx="3428663" cy="1714331"/>
          </a:xfrm>
          <a:prstGeom prst="rect">
            <a:avLst/>
          </a:prstGeom>
        </p:spPr>
      </p:pic>
      <p:grpSp>
        <p:nvGrpSpPr>
          <p:cNvPr id="35" name="Group 34"/>
          <p:cNvGrpSpPr>
            <a:grpSpLocks noGrp="1" noRot="1" noChangeAspect="1" noMove="1" noResize="1"/>
          </p:cNvGrpSpPr>
          <p:nvPr/>
        </p:nvGrpSpPr>
        <p:grpSpPr>
          <a:xfrm>
            <a:off x="11094720" y="0"/>
            <a:ext cx="1097280" cy="1097280"/>
            <a:chOff x="11094720" y="0"/>
            <a:chExt cx="1097280" cy="1097280"/>
          </a:xfrm>
        </p:grpSpPr>
        <p:sp>
          <p:nvSpPr>
            <p:cNvPr id="36" name="Isosceles Triangle 35"/>
            <p:cNvSpPr/>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p:cNvSpPr/>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64296" y="557784"/>
            <a:ext cx="3505495" cy="1622321"/>
          </a:xfrm>
        </p:spPr>
        <p:txBody>
          <a:bodyPr>
            <a:normAutofit/>
          </a:bodyPr>
          <a:lstStyle/>
          <a:p>
            <a:r>
              <a:rPr lang="en-US" sz="3700" b="1" dirty="0">
                <a:effectLst/>
                <a:latin typeface="Times New Roman" pitchFamily="18" charset="0" panose="02020603050405020304"/>
                <a:ea typeface="Times New Roman" pitchFamily="18" charset="0" panose="02020603050405020304"/>
              </a:rPr>
              <a:t>Personal SWOT Analysis</a:t>
            </a:r>
            <a:br>
              <a:rPr lang="en-US" sz="3700" dirty="0">
                <a:effectLst/>
                <a:latin typeface="Arial" pitchFamily="34" charset="0" panose="020B0604020202020204"/>
                <a:ea typeface="Arial" pitchFamily="34" charset="0" panose="020B0604020202020204"/>
              </a:rPr>
            </a:br>
            <a:endParaRPr lang="en-GB" sz="3700" dirty="0"/>
          </a:p>
        </p:txBody>
      </p:sp>
      <p:sp>
        <p:nvSpPr>
          <p:cNvPr id="3" name="Content Placeholder 2"/>
          <p:cNvSpPr>
            <a:spLocks noGrp="1" noEditPoints="1"/>
          </p:cNvSpPr>
          <p:nvPr>
            <p:ph idx="1"/>
          </p:nvPr>
        </p:nvSpPr>
        <p:spPr>
          <a:xfrm>
            <a:off x="164297" y="2001078"/>
            <a:ext cx="3505494" cy="3785419"/>
          </a:xfrm>
        </p:spPr>
        <p:txBody>
          <a:bodyPr>
            <a:normAutofit/>
          </a:bodyPr>
          <a:lstStyle/>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Strengths- time management, communication</a:t>
            </a:r>
            <a:endParaRPr lang="en-US" sz="2000" u="none" strike="noStrike" dirty="0">
              <a:effectLst/>
              <a:latin typeface="Arial" pitchFamily="34" charset="0" panose="020B0604020202020204"/>
              <a:ea typeface="Arial" pitchFamily="34" charset="0" panose="020B0604020202020204"/>
            </a:endParaRPr>
          </a:p>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Weaknesses- reflection, problem-solving</a:t>
            </a:r>
            <a:endParaRPr lang="en-US" sz="2000" u="none" strike="noStrike" dirty="0">
              <a:effectLst/>
              <a:latin typeface="Arial" pitchFamily="34" charset="0" panose="020B0604020202020204"/>
              <a:ea typeface="Arial" pitchFamily="34" charset="0" panose="020B0604020202020204"/>
            </a:endParaRPr>
          </a:p>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Opportunity- Easy to blend in</a:t>
            </a:r>
            <a:endParaRPr lang="en-US" sz="2000" u="none" strike="noStrike" dirty="0">
              <a:effectLst/>
              <a:latin typeface="Arial" pitchFamily="34" charset="0" panose="020B0604020202020204"/>
              <a:ea typeface="Arial" pitchFamily="34" charset="0" panose="020B0604020202020204"/>
            </a:endParaRPr>
          </a:p>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Threat- Difficult to solve unknown tasks</a:t>
            </a:r>
            <a:endParaRPr lang="en-US" sz="2000" u="none" strike="noStrike" dirty="0">
              <a:effectLst/>
              <a:latin typeface="Arial" pitchFamily="34" charset="0" panose="020B0604020202020204"/>
              <a:ea typeface="Arial" pitchFamily="34" charset="0" panose="020B0604020202020204"/>
            </a:endParaRPr>
          </a:p>
          <a:p>
            <a:pPr marL="0" indent="0">
              <a:buNone/>
            </a:pPr>
            <a:r>
              <a:rPr lang="en-GB" sz="2000" dirty="0"/>
              <a:t>Shaw, (2017),  </a:t>
            </a:r>
          </a:p>
        </p:txBody>
      </p:sp>
      <p:sp>
        <p:nvSpPr>
          <p:cNvPr id="9" name="Rectangle 8"/>
          <p:cNvSpPr>
            <a:spLocks noGrp="1" noRot="1" noChangeAspect="1" noMove="1" noResize="1" noEditPoints="1" noAdjustHandles="1" noChangeArrowheads="1" noChangeShapeType="1" noTextEdit="1"/>
          </p:cNvSpPr>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p:cNvSpPr>
            <a:spLocks noGrp="1" noRot="1" noChangeAspect="1" noMove="1" noResize="1" noEditPoints="1" noAdjustHandles="1" noChangeArrowheads="1" noChangeShapeType="1" noTextEdit="1"/>
          </p:cNvSpPr>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  Description automatically generated with low confidence"/>
          <p:cNvPicPr>
            <a:picLocks noChangeAspect="1"/>
          </p:cNvPicPr>
          <p:nvPr/>
        </p:nvPicPr>
        <p:blipFill>
          <a:blip r:embed="rId1"/>
          <a:srcRect/>
          <a:stretch>
            <a:fillRect/>
          </a:stretch>
        </p:blipFill>
        <p:spPr>
          <a:xfrm>
            <a:off x="5405862" y="1704344"/>
            <a:ext cx="6019331" cy="3446066"/>
          </a:xfrm>
          <a:prstGeom prst="rect">
            <a:avLst/>
          </a:prstGeom>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title"/>
          </p:nvPr>
        </p:nvSpPr>
        <p:spPr>
          <a:xfrm>
            <a:off x="836679" y="723898"/>
            <a:ext cx="6002110" cy="1495425"/>
          </a:xfrm>
        </p:spPr>
        <p:txBody>
          <a:bodyPr>
            <a:normAutofit/>
          </a:bodyPr>
          <a:lstStyle/>
          <a:p>
            <a:r>
              <a:rPr lang="en-US" sz="3700" b="1" dirty="0">
                <a:effectLst/>
                <a:latin typeface="Times New Roman" pitchFamily="18" charset="0" panose="02020603050405020304"/>
                <a:ea typeface="Times New Roman" pitchFamily="18" charset="0" panose="02020603050405020304"/>
              </a:rPr>
              <a:t>Personal Development Plan</a:t>
            </a:r>
            <a:br>
              <a:rPr lang="en-US" sz="3700" dirty="0">
                <a:effectLst/>
                <a:latin typeface="Arial" pitchFamily="34" charset="0" panose="020B0604020202020204"/>
                <a:ea typeface="Arial" pitchFamily="34" charset="0" panose="020B0604020202020204"/>
              </a:rPr>
            </a:br>
            <a:endParaRPr lang="en-GB" sz="3700" dirty="0"/>
          </a:p>
        </p:txBody>
      </p:sp>
      <p:sp>
        <p:nvSpPr>
          <p:cNvPr id="3" name="Content Placeholder 2"/>
          <p:cNvSpPr>
            <a:spLocks noGrp="1" noEditPoints="1"/>
          </p:cNvSpPr>
          <p:nvPr>
            <p:ph idx="1"/>
          </p:nvPr>
        </p:nvSpPr>
        <p:spPr>
          <a:xfrm>
            <a:off x="836680" y="2405067"/>
            <a:ext cx="6002110" cy="3729034"/>
          </a:xfrm>
        </p:spPr>
        <p:txBody>
          <a:bodyPr>
            <a:normAutofit/>
          </a:bodyPr>
          <a:lstStyle/>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To improve my time management skills </a:t>
            </a:r>
            <a:endParaRPr lang="en-US" sz="2000" u="none" strike="noStrike" dirty="0">
              <a:effectLst/>
              <a:latin typeface="Arial" pitchFamily="34" charset="0" panose="020B0604020202020204"/>
              <a:ea typeface="Arial" pitchFamily="34" charset="0" panose="020B0604020202020204"/>
            </a:endParaRPr>
          </a:p>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To enhance the skills of CV writing</a:t>
            </a:r>
            <a:endParaRPr lang="en-US" sz="2000" u="none" strike="noStrike" dirty="0">
              <a:effectLst/>
              <a:latin typeface="Arial" pitchFamily="34" charset="0" panose="020B0604020202020204"/>
              <a:ea typeface="Arial" pitchFamily="34" charset="0" panose="020B0604020202020204"/>
            </a:endParaRPr>
          </a:p>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To learn and improve referencing techniques in my academic career.</a:t>
            </a:r>
            <a:endParaRPr lang="en-US" sz="2000" u="none" strike="noStrike" dirty="0">
              <a:effectLst/>
              <a:latin typeface="Arial" pitchFamily="34" charset="0" panose="020B0604020202020204"/>
              <a:ea typeface="Arial" pitchFamily="34" charset="0" panose="020B0604020202020204"/>
            </a:endParaRPr>
          </a:p>
          <a:p>
            <a:pPr marL="342900" marR="0" indent="-342900">
              <a:spcBef>
                <a:spcPts val="0"/>
              </a:spcBef>
              <a:spcAft>
                <a:spcPts val="0"/>
              </a:spcAft>
              <a:buFont typeface="Arial" pitchFamily="34" charset="0" panose="020B0604020202020204"/>
              <a:buChar char="●"/>
            </a:pPr>
            <a:r>
              <a:rPr lang="en-US" sz="2000" u="none" strike="noStrike" dirty="0">
                <a:effectLst/>
                <a:latin typeface="Times New Roman" pitchFamily="18" charset="0" panose="02020603050405020304"/>
                <a:ea typeface="Times New Roman" pitchFamily="18" charset="0" panose="02020603050405020304"/>
              </a:rPr>
              <a:t>To improve my presentation skills </a:t>
            </a:r>
            <a:endParaRPr lang="en-US" sz="2000" u="none" strike="noStrike" dirty="0">
              <a:effectLst/>
              <a:latin typeface="Arial" pitchFamily="34" charset="0" panose="020B0604020202020204"/>
              <a:ea typeface="Arial" pitchFamily="34" charset="0" panose="020B0604020202020204"/>
            </a:endParaRPr>
          </a:p>
          <a:p>
            <a:endParaRPr lang="en-GB" sz="2000" dirty="0"/>
          </a:p>
        </p:txBody>
      </p:sp>
      <p:pic>
        <p:nvPicPr>
          <p:cNvPr id="5" name="Picture 4" descr="Rolls of blueprints"/>
          <p:cNvPicPr>
            <a:picLocks noChangeAspect="1"/>
          </p:cNvPicPr>
          <p:nvPr/>
        </p:nvPicPr>
        <p:blipFill>
          <a:blip r:embed="rId1"/>
          <a:srcRect l="51407" r="-1" b="-1"/>
          <a:stretch/>
        </p:blipFill>
        <p:spPr>
          <a:xfrm>
            <a:off x="7199440" y="10"/>
            <a:ext cx="4992560" cy="6857990"/>
          </a:xfrm>
          <a:prstGeom prst="rect">
            <a:avLst/>
          </a:prstGeom>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title"/>
          </p:nvPr>
        </p:nvSpPr>
        <p:spPr>
          <a:xfrm>
            <a:off x="7774377" y="637125"/>
            <a:ext cx="3802276" cy="5256371"/>
          </a:xfrm>
        </p:spPr>
        <p:txBody>
          <a:bodyPr>
            <a:normAutofit/>
          </a:bodyPr>
          <a:lstStyle/>
          <a:p>
            <a:r>
              <a:rPr lang="en-US" sz="4800" b="1">
                <a:effectLst/>
                <a:latin typeface="Times New Roman" pitchFamily="18" charset="0" panose="02020603050405020304"/>
                <a:ea typeface="Times New Roman" pitchFamily="18" charset="0" panose="02020603050405020304"/>
              </a:rPr>
              <a:t>Conclusion</a:t>
            </a:r>
            <a:br>
              <a:rPr lang="en-US" sz="4800">
                <a:effectLst/>
                <a:latin typeface="Arial" pitchFamily="34" charset="0" panose="020B0604020202020204"/>
                <a:ea typeface="Arial" pitchFamily="34" charset="0" panose="020B0604020202020204"/>
              </a:rPr>
            </a:br>
            <a:endParaRPr lang="en-GB" sz="4800"/>
          </a:p>
        </p:txBody>
      </p:sp>
      <p:graphicFrame>
        <p:nvGraphicFramePr>
          <p:cNvPr id="5" name="Content Placeholder 2"/>
          <p:cNvGraphicFramePr>
            <a:graphicFrameLocks noGrp="1"/>
          </p:cNvGraphicFramePr>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0" y="4"/>
            <a:ext cx="12192000" cy="2295238"/>
          </a:xfrm>
          <a:custGeom>
            <a:avLst/>
            <a:rect l="l" t="t" r="r" b="b"/>
            <a:pathLst>
              <a:path w="12192000" h="2079137">
                <a:moveTo>
                  <a:pt x="12160143" y="831692"/>
                </a:moveTo>
                <a:lnTo>
                  <a:pt x="12159112" y="833361"/>
                </a:lnTo>
                <a:cubicBezTo>
                  <a:pt x="12157915" y="833832"/>
                  <a:pt x="12157402" y="833649"/>
                  <a:pt x="12158912" y="832430"/>
                </a:cubicBezTo>
                <a:lnTo>
                  <a:pt x="12160143" y="831692"/>
                </a:ln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noEditPoints="1"/>
          </p:cNvSpPr>
          <p:nvPr>
            <p:ph type="title"/>
          </p:nvPr>
        </p:nvSpPr>
        <p:spPr>
          <a:xfrm>
            <a:off x="1137036" y="548640"/>
            <a:ext cx="9543405" cy="1188720"/>
          </a:xfrm>
        </p:spPr>
        <p:txBody>
          <a:bodyPr>
            <a:normAutofit/>
          </a:bodyPr>
          <a:lstStyle/>
          <a:p>
            <a:r>
              <a:rPr lang="en-US" sz="3700" b="1">
                <a:solidFill>
                  <a:schemeClr val="tx1">
                    <a:lumMod val="85000"/>
                    <a:lumOff val="15000"/>
                  </a:schemeClr>
                </a:solidFill>
                <a:effectLst/>
                <a:latin typeface="Times New Roman" pitchFamily="18" charset="0" panose="02020603050405020304"/>
                <a:ea typeface="Times New Roman" pitchFamily="18" charset="0" panose="02020603050405020304"/>
              </a:rPr>
              <a:t>Reference List</a:t>
            </a:r>
            <a:br>
              <a:rPr lang="en-US" sz="3700">
                <a:solidFill>
                  <a:schemeClr val="tx1">
                    <a:lumMod val="85000"/>
                    <a:lumOff val="15000"/>
                  </a:schemeClr>
                </a:solidFill>
                <a:effectLst/>
                <a:latin typeface="Arial" pitchFamily="34" charset="0" panose="020B0604020202020204"/>
                <a:ea typeface="Arial" pitchFamily="34" charset="0" panose="020B0604020202020204"/>
              </a:rPr>
            </a:br>
            <a:endParaRPr lang="en-GB" sz="3700">
              <a:solidFill>
                <a:schemeClr val="tx1">
                  <a:lumMod val="85000"/>
                  <a:lumOff val="15000"/>
                </a:schemeClr>
              </a:solidFill>
            </a:endParaRPr>
          </a:p>
        </p:txBody>
      </p:sp>
      <p:sp>
        <p:nvSpPr>
          <p:cNvPr id="3" name="Content Placeholder 2"/>
          <p:cNvSpPr>
            <a:spLocks noGrp="1" noEditPoints="1"/>
          </p:cNvSpPr>
          <p:nvPr>
            <p:ph idx="1"/>
          </p:nvPr>
        </p:nvSpPr>
        <p:spPr>
          <a:xfrm>
            <a:off x="350982" y="1219200"/>
            <a:ext cx="9993745" cy="5458691"/>
          </a:xfrm>
        </p:spPr>
        <p:txBody>
          <a:bodyPr anchor="ctr">
            <a:normAutofit/>
          </a:bodyPr>
          <a:lstStyle/>
          <a:p>
            <a:r>
              <a:rPr lang="en-GB" sz="1800" dirty="0">
                <a:solidFill>
                  <a:schemeClr val="tx1">
                    <a:lumMod val="85000"/>
                    <a:lumOff val="15000"/>
                  </a:schemeClr>
                </a:solidFill>
              </a:rPr>
              <a:t>(No Data), </a:t>
            </a:r>
            <a:r>
              <a:rPr lang="en-GB" sz="1800" i="1" dirty="0">
                <a:solidFill>
                  <a:schemeClr val="tx1">
                    <a:lumMod val="85000"/>
                    <a:lumOff val="15000"/>
                  </a:schemeClr>
                </a:solidFill>
              </a:rPr>
              <a:t>Site Manager job description </a:t>
            </a:r>
            <a:r>
              <a:rPr lang="en-GB" sz="1800" dirty="0">
                <a:solidFill>
                  <a:schemeClr val="tx1">
                    <a:lumMod val="85000"/>
                    <a:lumOff val="15000"/>
                  </a:schemeClr>
                </a:solidFill>
              </a:rPr>
              <a:t>Available at: </a:t>
            </a:r>
            <a:r>
              <a:rPr lang="en-GB" sz="1800" dirty="0">
                <a:solidFill>
                  <a:schemeClr val="tx1">
                    <a:lumMod val="85000"/>
                    <a:lumOff val="15000"/>
                  </a:schemeClr>
                </a:solidFill>
                <a:hlinkClick r:id="rId1"/>
              </a:rPr>
              <a:t>https://www.totaljobs.com/advice/site-manager-job-descripti</a:t>
            </a:r>
            <a:r>
              <a:rPr lang="en-GB" sz="1800" dirty="0">
                <a:solidFill>
                  <a:schemeClr val="tx1">
                    <a:lumMod val="85000"/>
                    <a:lumOff val="15000"/>
                  </a:schemeClr>
                </a:solidFill>
              </a:rPr>
              <a:t>                                                                            (Accessed</a:t>
            </a:r>
            <a:r>
              <a:rPr lang="en-GB" sz="1800" i="1" dirty="0">
                <a:solidFill>
                  <a:schemeClr val="tx1">
                    <a:lumMod val="85000"/>
                    <a:lumOff val="15000"/>
                  </a:schemeClr>
                </a:solidFill>
              </a:rPr>
              <a:t>: </a:t>
            </a:r>
            <a:r>
              <a:rPr lang="en-GB" sz="1800" dirty="0">
                <a:solidFill>
                  <a:schemeClr val="tx1">
                    <a:lumMod val="85000"/>
                    <a:lumOff val="15000"/>
                  </a:schemeClr>
                </a:solidFill>
              </a:rPr>
              <a:t>10th December 2021)</a:t>
            </a:r>
          </a:p>
          <a:p>
            <a:r>
              <a:rPr lang="en-US" sz="1800" dirty="0">
                <a:solidFill>
                  <a:schemeClr val="tx1">
                    <a:lumMod val="85000"/>
                    <a:lumOff val="15000"/>
                  </a:schemeClr>
                </a:solidFill>
              </a:rPr>
              <a:t>(No Data), </a:t>
            </a:r>
            <a:r>
              <a:rPr lang="en-US" sz="1800" i="1" dirty="0">
                <a:solidFill>
                  <a:schemeClr val="tx1">
                    <a:lumMod val="85000"/>
                    <a:lumOff val="15000"/>
                  </a:schemeClr>
                </a:solidFill>
              </a:rPr>
              <a:t>Definition &amp; Examples of Employability Skills </a:t>
            </a:r>
            <a:r>
              <a:rPr lang="en-US" sz="1800" dirty="0">
                <a:solidFill>
                  <a:schemeClr val="tx1">
                    <a:lumMod val="85000"/>
                    <a:lumOff val="15000"/>
                  </a:schemeClr>
                </a:solidFill>
              </a:rPr>
              <a:t>Available at: </a:t>
            </a:r>
            <a:r>
              <a:rPr lang="en-US" sz="1800" dirty="0">
                <a:solidFill>
                  <a:schemeClr val="tx1">
                    <a:lumMod val="85000"/>
                    <a:lumOff val="15000"/>
                  </a:schemeClr>
                </a:solidFill>
                <a:hlinkClick r:id="rId2"/>
              </a:rPr>
              <a:t>https://www.thebalancecareers.com/employability-skills-list-and-examples-4143571</a:t>
            </a:r>
            <a:r>
              <a:rPr lang="en-US" sz="1800" dirty="0">
                <a:solidFill>
                  <a:schemeClr val="tx1">
                    <a:lumMod val="85000"/>
                    <a:lumOff val="15000"/>
                  </a:schemeClr>
                </a:solidFill>
              </a:rPr>
              <a:t> </a:t>
            </a:r>
            <a:r>
              <a:rPr lang="en-GB" sz="1800" dirty="0">
                <a:solidFill>
                  <a:schemeClr val="tx1">
                    <a:lumMod val="85000"/>
                    <a:lumOff val="15000"/>
                  </a:schemeClr>
                </a:solidFill>
              </a:rPr>
              <a:t>(Accessed</a:t>
            </a:r>
            <a:r>
              <a:rPr lang="en-GB" sz="1800" i="1" dirty="0">
                <a:solidFill>
                  <a:schemeClr val="tx1">
                    <a:lumMod val="85000"/>
                    <a:lumOff val="15000"/>
                  </a:schemeClr>
                </a:solidFill>
              </a:rPr>
              <a:t>: </a:t>
            </a:r>
            <a:r>
              <a:rPr lang="en-GB" sz="1800" dirty="0">
                <a:solidFill>
                  <a:schemeClr val="tx1">
                    <a:lumMod val="85000"/>
                    <a:lumOff val="15000"/>
                  </a:schemeClr>
                </a:solidFill>
              </a:rPr>
              <a:t>10th December 2021)</a:t>
            </a:r>
          </a:p>
          <a:p>
            <a:r>
              <a:rPr lang="en-US" sz="1800" dirty="0">
                <a:solidFill>
                  <a:schemeClr val="tx1">
                    <a:lumMod val="85000"/>
                    <a:lumOff val="15000"/>
                  </a:schemeClr>
                </a:solidFill>
              </a:rPr>
              <a:t> </a:t>
            </a:r>
            <a:r>
              <a:rPr lang="en-US" sz="1800" dirty="0" err="1">
                <a:solidFill>
                  <a:schemeClr val="tx1">
                    <a:lumMod val="85000"/>
                    <a:lumOff val="15000"/>
                  </a:schemeClr>
                </a:solidFill>
              </a:rPr>
              <a:t>Kapur,R</a:t>
            </a:r>
            <a:r>
              <a:rPr lang="en-US" sz="1800" dirty="0">
                <a:solidFill>
                  <a:schemeClr val="tx1">
                    <a:lumMod val="85000"/>
                    <a:lumOff val="15000"/>
                  </a:schemeClr>
                </a:solidFill>
              </a:rPr>
              <a:t>., (2018), </a:t>
            </a:r>
            <a:r>
              <a:rPr lang="en-US" sz="1800" i="1" dirty="0">
                <a:solidFill>
                  <a:schemeClr val="tx1">
                    <a:lumMod val="85000"/>
                    <a:lumOff val="15000"/>
                  </a:schemeClr>
                </a:solidFill>
              </a:rPr>
              <a:t>Time Management – A Case Study </a:t>
            </a:r>
            <a:r>
              <a:rPr lang="en-US" sz="1800" dirty="0">
                <a:solidFill>
                  <a:schemeClr val="tx1">
                    <a:lumMod val="85000"/>
                    <a:lumOff val="15000"/>
                  </a:schemeClr>
                </a:solidFill>
              </a:rPr>
              <a:t>Available at: </a:t>
            </a:r>
            <a:r>
              <a:rPr lang="en-US" sz="1800" dirty="0">
                <a:solidFill>
                  <a:schemeClr val="tx1">
                    <a:lumMod val="85000"/>
                    <a:lumOff val="15000"/>
                  </a:schemeClr>
                </a:solidFill>
                <a:hlinkClick r:id="rId3"/>
              </a:rPr>
              <a:t>https://www.researchgate.net/publication/323825275_Time_Management_-_A_Case_Study</a:t>
            </a:r>
            <a:r>
              <a:rPr lang="en-US" sz="1800" dirty="0">
                <a:solidFill>
                  <a:schemeClr val="tx1">
                    <a:lumMod val="85000"/>
                    <a:lumOff val="15000"/>
                  </a:schemeClr>
                </a:solidFill>
              </a:rPr>
              <a:t> </a:t>
            </a:r>
            <a:r>
              <a:rPr lang="en-GB" sz="1800" dirty="0">
                <a:solidFill>
                  <a:schemeClr val="tx1">
                    <a:lumMod val="85000"/>
                    <a:lumOff val="15000"/>
                  </a:schemeClr>
                </a:solidFill>
              </a:rPr>
              <a:t>(Accessed</a:t>
            </a:r>
            <a:r>
              <a:rPr lang="en-GB" sz="1800" i="1" dirty="0">
                <a:solidFill>
                  <a:schemeClr val="tx1">
                    <a:lumMod val="85000"/>
                    <a:lumOff val="15000"/>
                  </a:schemeClr>
                </a:solidFill>
              </a:rPr>
              <a:t>: </a:t>
            </a:r>
            <a:r>
              <a:rPr lang="en-GB" sz="1800" dirty="0">
                <a:solidFill>
                  <a:schemeClr val="tx1">
                    <a:lumMod val="85000"/>
                    <a:lumOff val="15000"/>
                  </a:schemeClr>
                </a:solidFill>
              </a:rPr>
              <a:t>10th December 2021)</a:t>
            </a:r>
          </a:p>
          <a:p>
            <a:r>
              <a:rPr lang="en-US" sz="1800" dirty="0">
                <a:solidFill>
                  <a:schemeClr val="tx1">
                    <a:lumMod val="85000"/>
                    <a:lumOff val="15000"/>
                  </a:schemeClr>
                </a:solidFill>
              </a:rPr>
              <a:t>Pritchard, A., (2008), Burns, T., </a:t>
            </a:r>
            <a:r>
              <a:rPr lang="en-US" sz="1800" dirty="0" err="1">
                <a:solidFill>
                  <a:schemeClr val="tx1">
                    <a:lumMod val="85000"/>
                    <a:lumOff val="15000"/>
                  </a:schemeClr>
                </a:solidFill>
              </a:rPr>
              <a:t>Sinfield</a:t>
            </a:r>
            <a:r>
              <a:rPr lang="en-US" sz="1800" dirty="0">
                <a:solidFill>
                  <a:schemeClr val="tx1">
                    <a:lumMod val="85000"/>
                    <a:lumOff val="15000"/>
                  </a:schemeClr>
                </a:solidFill>
              </a:rPr>
              <a:t>, S., (2004), Barker, A., (2011), </a:t>
            </a:r>
            <a:r>
              <a:rPr lang="en-US" sz="1800" i="1" dirty="0">
                <a:solidFill>
                  <a:schemeClr val="tx1">
                    <a:lumMod val="85000"/>
                    <a:lumOff val="15000"/>
                  </a:schemeClr>
                </a:solidFill>
              </a:rPr>
              <a:t>Presentation Skills  </a:t>
            </a:r>
            <a:r>
              <a:rPr lang="en-US" sz="1800" dirty="0">
                <a:solidFill>
                  <a:schemeClr val="tx1">
                    <a:lumMod val="85000"/>
                    <a:lumOff val="15000"/>
                  </a:schemeClr>
                </a:solidFill>
              </a:rPr>
              <a:t>p.143 Available at: </a:t>
            </a:r>
            <a:r>
              <a:rPr lang="en-US" sz="1800" dirty="0">
                <a:solidFill>
                  <a:schemeClr val="tx1">
                    <a:lumMod val="85000"/>
                    <a:lumOff val="15000"/>
                  </a:schemeClr>
                </a:solidFill>
                <a:hlinkClick r:id="rId4"/>
              </a:rPr>
              <a:t>http://psydilab.univer.kharkov.ua/resources/ucheba/softskills/chapter%205.pdf</a:t>
            </a:r>
            <a:r>
              <a:rPr lang="en-US" sz="1800" dirty="0">
                <a:solidFill>
                  <a:schemeClr val="tx1">
                    <a:lumMod val="85000"/>
                    <a:lumOff val="15000"/>
                  </a:schemeClr>
                </a:solidFill>
              </a:rPr>
              <a:t> </a:t>
            </a:r>
            <a:r>
              <a:rPr lang="en-GB" sz="1800" dirty="0">
                <a:solidFill>
                  <a:schemeClr val="tx1">
                    <a:lumMod val="85000"/>
                    <a:lumOff val="15000"/>
                  </a:schemeClr>
                </a:solidFill>
              </a:rPr>
              <a:t>(Accessed</a:t>
            </a:r>
            <a:r>
              <a:rPr lang="en-GB" sz="1800" i="1" dirty="0">
                <a:solidFill>
                  <a:schemeClr val="tx1">
                    <a:lumMod val="85000"/>
                    <a:lumOff val="15000"/>
                  </a:schemeClr>
                </a:solidFill>
              </a:rPr>
              <a:t>: </a:t>
            </a:r>
            <a:r>
              <a:rPr lang="en-GB" sz="1800" dirty="0">
                <a:solidFill>
                  <a:schemeClr val="tx1">
                    <a:lumMod val="85000"/>
                    <a:lumOff val="15000"/>
                  </a:schemeClr>
                </a:solidFill>
              </a:rPr>
              <a:t>10th December 2021)</a:t>
            </a:r>
          </a:p>
          <a:p>
            <a:r>
              <a:rPr lang="en-GB" sz="1800" dirty="0" err="1">
                <a:solidFill>
                  <a:schemeClr val="tx1">
                    <a:lumMod val="85000"/>
                    <a:lumOff val="15000"/>
                  </a:schemeClr>
                </a:solidFill>
              </a:rPr>
              <a:t>Sutton,B</a:t>
            </a:r>
            <a:r>
              <a:rPr lang="en-GB" sz="1800" dirty="0">
                <a:solidFill>
                  <a:schemeClr val="tx1">
                    <a:lumMod val="85000"/>
                    <a:lumOff val="15000"/>
                  </a:schemeClr>
                </a:solidFill>
              </a:rPr>
              <a:t>., (2000), </a:t>
            </a:r>
            <a:r>
              <a:rPr lang="en-US" sz="1800" i="1" dirty="0">
                <a:solidFill>
                  <a:schemeClr val="tx1">
                    <a:lumMod val="85000"/>
                    <a:lumOff val="15000"/>
                  </a:schemeClr>
                </a:solidFill>
              </a:rPr>
              <a:t>Career Networking: The Insider Guide  </a:t>
            </a:r>
            <a:r>
              <a:rPr lang="en-US" sz="1800" dirty="0">
                <a:solidFill>
                  <a:schemeClr val="tx1">
                    <a:lumMod val="85000"/>
                    <a:lumOff val="15000"/>
                  </a:schemeClr>
                </a:solidFill>
              </a:rPr>
              <a:t>The Industrial Society </a:t>
            </a:r>
            <a:r>
              <a:rPr lang="en-GB" sz="1800" dirty="0">
                <a:solidFill>
                  <a:schemeClr val="tx1">
                    <a:lumMod val="85000"/>
                    <a:lumOff val="15000"/>
                  </a:schemeClr>
                </a:solidFill>
              </a:rPr>
              <a:t>Available at:  </a:t>
            </a:r>
            <a:r>
              <a:rPr lang="en-GB" sz="1800" dirty="0">
                <a:solidFill>
                  <a:schemeClr val="tx1">
                    <a:lumMod val="85000"/>
                    <a:lumOff val="15000"/>
                  </a:schemeClr>
                </a:solidFill>
                <a:hlinkClick r:id="rId5"/>
              </a:rPr>
              <a:t>https://www.southampton.ac.uk/~assets/doc/hr/Writing%20a%20successful%20cv.pdf</a:t>
            </a:r>
            <a:r>
              <a:rPr lang="en-GB" sz="1800" dirty="0">
                <a:solidFill>
                  <a:schemeClr val="tx1">
                    <a:lumMod val="85000"/>
                    <a:lumOff val="15000"/>
                  </a:schemeClr>
                </a:solidFill>
              </a:rPr>
              <a:t> (Accessed</a:t>
            </a:r>
            <a:r>
              <a:rPr lang="en-GB" sz="1800" i="1" dirty="0">
                <a:solidFill>
                  <a:schemeClr val="tx1">
                    <a:lumMod val="85000"/>
                    <a:lumOff val="15000"/>
                  </a:schemeClr>
                </a:solidFill>
              </a:rPr>
              <a:t>: </a:t>
            </a:r>
            <a:r>
              <a:rPr lang="en-GB" sz="1800" dirty="0">
                <a:solidFill>
                  <a:schemeClr val="tx1">
                    <a:lumMod val="85000"/>
                    <a:lumOff val="15000"/>
                  </a:schemeClr>
                </a:solidFill>
              </a:rPr>
              <a:t>10th December 2021)</a:t>
            </a:r>
          </a:p>
          <a:p>
            <a:r>
              <a:rPr lang="en-GB" sz="1800" dirty="0" err="1">
                <a:solidFill>
                  <a:schemeClr val="tx1">
                    <a:lumMod val="85000"/>
                    <a:lumOff val="15000"/>
                  </a:schemeClr>
                </a:solidFill>
              </a:rPr>
              <a:t>Shaw,J</a:t>
            </a:r>
            <a:r>
              <a:rPr lang="en-GB" sz="1800" dirty="0">
                <a:solidFill>
                  <a:schemeClr val="tx1">
                    <a:lumMod val="85000"/>
                    <a:lumOff val="15000"/>
                  </a:schemeClr>
                </a:solidFill>
              </a:rPr>
              <a:t>., (2017),</a:t>
            </a:r>
            <a:r>
              <a:rPr lang="en-US" sz="1800" dirty="0">
                <a:solidFill>
                  <a:schemeClr val="tx1">
                    <a:lumMod val="85000"/>
                    <a:lumOff val="15000"/>
                  </a:schemeClr>
                </a:solidFill>
              </a:rPr>
              <a:t> </a:t>
            </a:r>
            <a:r>
              <a:rPr lang="en-US" sz="1800" i="1" dirty="0">
                <a:solidFill>
                  <a:schemeClr val="tx1">
                    <a:lumMod val="85000"/>
                    <a:lumOff val="15000"/>
                  </a:schemeClr>
                </a:solidFill>
              </a:rPr>
              <a:t>How to Complete a Personal SWOT Analysis </a:t>
            </a:r>
            <a:r>
              <a:rPr lang="en-US" sz="1800" dirty="0">
                <a:solidFill>
                  <a:schemeClr val="tx1">
                    <a:lumMod val="85000"/>
                    <a:lumOff val="15000"/>
                  </a:schemeClr>
                </a:solidFill>
              </a:rPr>
              <a:t>Available at: </a:t>
            </a:r>
            <a:r>
              <a:rPr lang="en-US" sz="1800" dirty="0">
                <a:solidFill>
                  <a:schemeClr val="tx1">
                    <a:lumMod val="85000"/>
                    <a:lumOff val="15000"/>
                  </a:schemeClr>
                </a:solidFill>
                <a:hlinkClick r:id="rId6"/>
              </a:rPr>
              <a:t>https://medium.com/thrive-global/how-to-complete-a-personal-swot-analysis-2f8769aebd5e</a:t>
            </a:r>
            <a:r>
              <a:rPr lang="en-US" sz="1800" dirty="0">
                <a:solidFill>
                  <a:schemeClr val="tx1">
                    <a:lumMod val="85000"/>
                    <a:lumOff val="15000"/>
                  </a:schemeClr>
                </a:solidFill>
              </a:rPr>
              <a:t>  </a:t>
            </a:r>
            <a:r>
              <a:rPr lang="en-GB" sz="1800" dirty="0">
                <a:solidFill>
                  <a:schemeClr val="tx1">
                    <a:lumMod val="85000"/>
                    <a:lumOff val="15000"/>
                  </a:schemeClr>
                </a:solidFill>
              </a:rPr>
              <a:t>(Accessed</a:t>
            </a:r>
            <a:r>
              <a:rPr lang="en-GB" sz="1800" i="1" dirty="0">
                <a:solidFill>
                  <a:schemeClr val="tx1">
                    <a:lumMod val="85000"/>
                    <a:lumOff val="15000"/>
                  </a:schemeClr>
                </a:solidFill>
              </a:rPr>
              <a:t>: </a:t>
            </a:r>
            <a:r>
              <a:rPr lang="en-GB" sz="1800" dirty="0">
                <a:solidFill>
                  <a:schemeClr val="tx1">
                    <a:lumMod val="85000"/>
                    <a:lumOff val="15000"/>
                  </a:schemeClr>
                </a:solidFill>
              </a:rPr>
              <a:t>10th December 2021)</a:t>
            </a:r>
          </a:p>
          <a:p>
            <a:endParaRPr lang="en-GB" sz="1800" i="1" dirty="0">
              <a:solidFill>
                <a:schemeClr val="tx1">
                  <a:lumMod val="85000"/>
                  <a:lumOff val="15000"/>
                </a:schemeClr>
              </a:solidFill>
            </a:endParaRPr>
          </a:p>
          <a:p>
            <a:endParaRPr lang="en-GB" sz="1800" i="1" dirty="0">
              <a:solidFill>
                <a:schemeClr val="tx1">
                  <a:lumMod val="85000"/>
                  <a:lumOff val="15000"/>
                </a:schemeClr>
              </a:solidFill>
            </a:endParaRPr>
          </a:p>
        </p:txBody>
      </p:sp>
      <p:sp>
        <p:nvSpPr>
          <p:cNvPr id="12" name="Freeform: Shape 11"/>
          <p:cNvSpPr>
            <a:spLocks noGrp="1" noRot="1" noChangeAspect="1" noMove="1" noResize="1" noEditPoints="1" noAdjustHandles="1" noChangeArrowheads="1" noChangeShapeType="1" noTextEdit="1"/>
          </p:cNvSpPr>
          <p:nvPr/>
        </p:nvSpPr>
        <p:spPr>
          <a:xfrm>
            <a:off x="2224586" y="5970896"/>
            <a:ext cx="9967416" cy="887104"/>
          </a:xfrm>
          <a:custGeom>
            <a:avLst/>
            <a:rect l="l" t="t" r="r" b="b"/>
            <a:pathLst>
              <a:path w="9517857" h="918356">
                <a:moveTo>
                  <a:pt x="4686423" y="247919"/>
                </a:moveTo>
                <a:lnTo>
                  <a:pt x="4689051" y="250968"/>
                </a:lnTo>
                <a:lnTo>
                  <a:pt x="4687244" y="251298"/>
                </a:lnTo>
                <a:lnTo>
                  <a:pt x="4686423" y="247919"/>
                </a:lnTo>
                <a:close/>
                <a:moveTo>
                  <a:pt x="4685225" y="246530"/>
                </a:moveTo>
                <a:cubicBezTo>
                  <a:pt x="4688837" y="243198"/>
                  <a:pt x="4687468" y="244598"/>
                  <a:pt x="4686133" y="246727"/>
                </a:cubicBezTo>
                <a:lnTo>
                  <a:pt x="4686423" y="247919"/>
                </a:lnTo>
                <a:lnTo>
                  <a:pt x="4685225" y="246530"/>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lnTo>
                  <a:pt x="9517856"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1796</Words>
  <Application>Microsoft Office PowerPoint</Application>
  <PresentationFormat>Широкоэкранный</PresentationFormat>
  <Paragraphs>74</Paragraphs>
  <Slides>12</Slides>
  <Notes>5</Notes>
  <HiddenSlides>0</HiddenSlides>
  <MMClips>0</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12</vt:i4>
      </vt:variant>
    </vt:vector>
  </HeadingPairs>
  <TitlesOfParts>
    <vt:vector size="19" baseType="lpstr">
      <vt:lpstr>Arial</vt:lpstr>
      <vt:lpstr>Calibri</vt:lpstr>
      <vt:lpstr>Calibri Light</vt:lpstr>
      <vt:lpstr>Gotham SSm A</vt:lpstr>
      <vt:lpstr>Times New Roman</vt:lpstr>
      <vt:lpstr>var(--ricos-custom-p-font-family, unset)</vt:lpstr>
      <vt:lpstr>Office Theme</vt:lpstr>
      <vt:lpstr>Academic and Employability skills BMSW4001_LON Lecturer: Lizeta Demetriou </vt:lpstr>
      <vt:lpstr>Introduction  </vt:lpstr>
      <vt:lpstr>SITE MANAGER </vt:lpstr>
      <vt:lpstr>Employability Skills </vt:lpstr>
      <vt:lpstr>Employability Skills for Site manager </vt:lpstr>
      <vt:lpstr>TIME – MANAGEMENT </vt:lpstr>
      <vt:lpstr>Other skills </vt:lpstr>
      <vt:lpstr>Other skill needed for your career </vt:lpstr>
      <vt:lpstr>Personal SWOT Analysis </vt:lpstr>
      <vt:lpstr>Personal Development Plan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
  <cp:lastModifiedBy>Sergiu Gore</cp:lastModifiedBy>
  <cp:revision>2</cp:revision>
  <dcterms:created xsi:type="dcterms:W3CDTF">2021-12-02T16:05:19Z</dcterms:created>
  <dcterms:modified xsi:type="dcterms:W3CDTF">2021-12-11T14:19:18Z</dcterms:modified>
</cp:coreProperties>
</file>