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8" r:id="rId3"/>
    <p:sldId id="257"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49"/>
    <p:restoredTop sz="94595"/>
  </p:normalViewPr>
  <p:slideViewPr>
    <p:cSldViewPr snapToGrid="0">
      <p:cViewPr>
        <p:scale>
          <a:sx n="112" d="100"/>
          <a:sy n="112" d="100"/>
        </p:scale>
        <p:origin x="1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E0F1C91-16E1-8342-AC76-61B85EB095CC}" type="datetimeFigureOut">
              <a:rPr lang="en-US" smtClean="0"/>
              <a:t>10/27/22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886010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3E0F1C91-16E1-8342-AC76-61B85EB095CC}" type="datetimeFigureOut">
              <a:rPr lang="en-US" smtClean="0"/>
              <a:t>10/27/22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1394410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0F1C91-16E1-8342-AC76-61B85EB095CC}" type="datetimeFigureOut">
              <a:rPr lang="en-US" smtClean="0"/>
              <a:t>10/27/22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835203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E0F1C91-16E1-8342-AC76-61B85EB095CC}" type="datetimeFigureOut">
              <a:rPr lang="en-US" smtClean="0"/>
              <a:t>10/27/22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2870441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E0F1C91-16E1-8342-AC76-61B85EB095CC}" type="datetimeFigureOut">
              <a:rPr lang="en-US" smtClean="0"/>
              <a:t>10/27/22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4230906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3E0F1C91-16E1-8342-AC76-61B85EB095CC}" type="datetimeFigureOut">
              <a:rPr lang="en-US" smtClean="0"/>
              <a:t>10/27/22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175462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E0F1C91-16E1-8342-AC76-61B85EB095CC}" type="datetimeFigureOut">
              <a:rPr lang="en-US" smtClean="0"/>
              <a:t>10/27/22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2459815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3E0F1C91-16E1-8342-AC76-61B85EB095CC}" type="datetimeFigureOut">
              <a:rPr lang="en-US" smtClean="0"/>
              <a:t>10/27/22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2760186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E0F1C91-16E1-8342-AC76-61B85EB095CC}" type="datetimeFigureOut">
              <a:rPr lang="en-US" smtClean="0"/>
              <a:t>10/27/22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3871068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E0F1C91-16E1-8342-AC76-61B85EB095CC}" type="datetimeFigureOut">
              <a:rPr lang="en-US" smtClean="0"/>
              <a:t>10/27/22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3663346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E0F1C91-16E1-8342-AC76-61B85EB095CC}" type="datetimeFigureOut">
              <a:rPr lang="en-US" smtClean="0"/>
              <a:t>10/27/22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3831122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E0F1C91-16E1-8342-AC76-61B85EB095CC}" type="datetimeFigureOut">
              <a:rPr lang="en-US" smtClean="0"/>
              <a:t>10/27/22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167E1B-B4E9-6644-8EB2-A260D792A66A}"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81031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0F1C91-16E1-8342-AC76-61B85EB095CC}" type="datetimeFigureOut">
              <a:rPr lang="en-US" smtClean="0"/>
              <a:t>10/27/22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40270671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E0F1C91-16E1-8342-AC76-61B85EB095CC}" type="datetimeFigureOut">
              <a:rPr lang="en-US" smtClean="0"/>
              <a:t>10/27/22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3531845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E0F1C91-16E1-8342-AC76-61B85EB095CC}" type="datetimeFigureOut">
              <a:rPr lang="en-US" smtClean="0"/>
              <a:t>10/27/22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4183170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E0F1C91-16E1-8342-AC76-61B85EB095CC}" type="datetimeFigureOut">
              <a:rPr lang="en-US" smtClean="0"/>
              <a:t>10/27/22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10780364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E0F1C91-16E1-8342-AC76-61B85EB095CC}" type="datetimeFigureOut">
              <a:rPr lang="en-US" smtClean="0"/>
              <a:t>10/27/22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167E1B-B4E9-6644-8EB2-A260D792A66A}" type="slidenum">
              <a:rPr lang="en-US" smtClean="0"/>
              <a:t>‹#›</a:t>
            </a:fld>
            <a:endParaRPr lang="en-US"/>
          </a:p>
        </p:txBody>
      </p:sp>
    </p:spTree>
    <p:extLst>
      <p:ext uri="{BB962C8B-B14F-4D97-AF65-F5344CB8AC3E}">
        <p14:creationId xmlns:p14="http://schemas.microsoft.com/office/powerpoint/2010/main" val="722404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E0F1C91-16E1-8342-AC76-61B85EB095CC}" type="datetimeFigureOut">
              <a:rPr lang="en-US" smtClean="0"/>
              <a:t>10/27/22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B167E1B-B4E9-6644-8EB2-A260D792A66A}" type="slidenum">
              <a:rPr lang="en-US" smtClean="0"/>
              <a:t>‹#›</a:t>
            </a:fld>
            <a:endParaRPr lang="en-US"/>
          </a:p>
        </p:txBody>
      </p:sp>
    </p:spTree>
    <p:extLst>
      <p:ext uri="{BB962C8B-B14F-4D97-AF65-F5344CB8AC3E}">
        <p14:creationId xmlns:p14="http://schemas.microsoft.com/office/powerpoint/2010/main" val="406753293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F3625B8-1B34-74FC-26CD-3C22A15AAD7B}"/>
              </a:ext>
            </a:extLst>
          </p:cNvPr>
          <p:cNvSpPr txBox="1"/>
          <p:nvPr/>
        </p:nvSpPr>
        <p:spPr>
          <a:xfrm>
            <a:off x="66098" y="149882"/>
            <a:ext cx="6719777" cy="3385542"/>
          </a:xfrm>
          <a:prstGeom prst="rect">
            <a:avLst/>
          </a:prstGeom>
          <a:noFill/>
        </p:spPr>
        <p:txBody>
          <a:bodyPr wrap="square" rtlCol="0">
            <a:spAutoFit/>
          </a:bodyPr>
          <a:lstStyle/>
          <a:p>
            <a:r>
              <a:rPr lang="en-GB" sz="900" b="1" u="sng" dirty="0">
                <a:solidFill>
                  <a:srgbClr val="FF0000"/>
                </a:solidFill>
                <a:effectLst/>
                <a:latin typeface="Arial" panose="020B0604020202020204" pitchFamily="34" charset="0"/>
              </a:rPr>
              <a:t>What is reflection and reflective practice? </a:t>
            </a:r>
          </a:p>
          <a:p>
            <a:endParaRPr lang="en-GB" sz="700" b="1" u="sng" dirty="0">
              <a:effectLst/>
            </a:endParaRPr>
          </a:p>
          <a:p>
            <a:r>
              <a:rPr lang="en-GB" sz="900" dirty="0">
                <a:effectLst/>
                <a:latin typeface="Calibri" panose="020F0502020204030204" pitchFamily="34" charset="0"/>
                <a:ea typeface="Calibri" panose="020F0502020204030204" pitchFamily="34" charset="0"/>
                <a:cs typeface="Times New Roman" panose="02020603050405020304" pitchFamily="18" charset="0"/>
              </a:rPr>
              <a:t>Reflective practise in its simple’s form focusses on reflecting on what to do. According to WJEC (2019)  It’s bound to the idea and concept of learning experiences and thinking about what happened, how it happened and what to do now it happened. Ultimately you are requiring making choice and decides from your experiences.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However, to sing reflection effectively as a practitioner an article by </a:t>
            </a:r>
            <a:r>
              <a:rPr lang="en-GB" sz="900" dirty="0">
                <a:effectLst/>
                <a:latin typeface="Open Sans" panose="020B0606030504020204" pitchFamily="34" charset="0"/>
                <a:ea typeface="Calibri" panose="020F0502020204030204" pitchFamily="34" charset="0"/>
                <a:cs typeface="Times New Roman" panose="02020603050405020304" pitchFamily="18" charset="0"/>
              </a:rPr>
              <a:t>Professional Association for Childcare and Early Years 2016) suggests </a:t>
            </a:r>
            <a:r>
              <a:rPr lang="en-GB" sz="900" dirty="0">
                <a:effectLst/>
                <a:latin typeface="Calibri" panose="020F0502020204030204" pitchFamily="34" charset="0"/>
                <a:ea typeface="Calibri" panose="020F0502020204030204" pitchFamily="34" charset="0"/>
                <a:cs typeface="Times New Roman" panose="02020603050405020304" pitchFamily="18" charset="0"/>
              </a:rPr>
              <a:t>enables you to monitor what happens and gradually improve your practise over time. It encourages recalling observations and examine ways in which you can improve.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Also, </a:t>
            </a:r>
            <a:r>
              <a:rPr lang="en-GB" sz="900" dirty="0">
                <a:effectLst/>
                <a:latin typeface="Open Sans" panose="020B0606030504020204" pitchFamily="34" charset="0"/>
                <a:ea typeface="Calibri" panose="020F0502020204030204" pitchFamily="34" charset="0"/>
                <a:cs typeface="Times New Roman" panose="02020603050405020304" pitchFamily="18" charset="0"/>
              </a:rPr>
              <a:t>Lopez (2017) states </a:t>
            </a:r>
            <a:r>
              <a:rPr lang="en-GB" sz="900" dirty="0">
                <a:effectLst/>
                <a:latin typeface="Calibri" panose="020F0502020204030204" pitchFamily="34" charset="0"/>
                <a:ea typeface="Calibri" panose="020F0502020204030204" pitchFamily="34" charset="0"/>
                <a:cs typeface="Times New Roman" panose="02020603050405020304" pitchFamily="18" charset="0"/>
              </a:rPr>
              <a:t>reflective practise requires you to be alert and continually examine different experiences that occur in the practise. Finding a way to analyse and go into depths with the practise, can enable you and other practisers to question what more can be done within the practise to elevate the children’s development and learning.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 This allows you and other practitioners to gain a deeper understanding, comprehension, and peel back layers which build connections and support each other.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Don Schon (1983) argues that there are two types of reflection based on the bond link of professionalism and the steps reflective practise. They are both reflection in practise and reflection on practise.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Reflection in practise is how you deal with unexpected incidents in a learning environment that your currently in.  This method is effective as it allows you to react and change an event at the time it happens.</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This encourages you to take from your own knowledge and enable you to apply it to your new experience. It creates individual learning methods that are ideal for just you, rather than having generalised ideas that only apply to curtain experiences.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 However, reflection on action is the notion of reflecting on the development of the practise after the lesson has been completed.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It requires you having a deeper thought such as, what is the reason why the students didn’t understand my explanation. Encouraging ideas on what needs to change in the future and other options you can take. </a:t>
            </a:r>
          </a:p>
          <a:p>
            <a:r>
              <a:rPr lang="en-GB" sz="900" b="1"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900" dirty="0"/>
          </a:p>
        </p:txBody>
      </p:sp>
      <p:sp>
        <p:nvSpPr>
          <p:cNvPr id="7" name="TextBox 6">
            <a:extLst>
              <a:ext uri="{FF2B5EF4-FFF2-40B4-BE49-F238E27FC236}">
                <a16:creationId xmlns:a16="http://schemas.microsoft.com/office/drawing/2014/main" id="{9E8D317A-DC6A-AF2C-FAFE-40865DAB1475}"/>
              </a:ext>
            </a:extLst>
          </p:cNvPr>
          <p:cNvSpPr txBox="1"/>
          <p:nvPr/>
        </p:nvSpPr>
        <p:spPr>
          <a:xfrm>
            <a:off x="66098" y="3347779"/>
            <a:ext cx="6719778" cy="3139321"/>
          </a:xfrm>
          <a:prstGeom prst="rect">
            <a:avLst/>
          </a:prstGeom>
          <a:noFill/>
        </p:spPr>
        <p:txBody>
          <a:bodyPr wrap="square">
            <a:spAutoFit/>
          </a:bodyPr>
          <a:lstStyle/>
          <a:p>
            <a:r>
              <a:rPr lang="en-GB" sz="900" b="1" u="sng" dirty="0">
                <a:solidFill>
                  <a:srgbClr val="FF0000"/>
                </a:solidFill>
                <a:effectLst/>
                <a:latin typeface="Arial" panose="020B0604020202020204" pitchFamily="34" charset="0"/>
              </a:rPr>
              <a:t>Reflection within the early years setting\</a:t>
            </a:r>
          </a:p>
          <a:p>
            <a:endParaRPr lang="en-GB" sz="900" b="1" u="sng" dirty="0">
              <a:solidFill>
                <a:srgbClr val="FF0000"/>
              </a:solidFill>
              <a:latin typeface="Arial" panose="020B0604020202020204" pitchFamily="34" charset="0"/>
            </a:endParaRPr>
          </a:p>
          <a:p>
            <a:r>
              <a:rPr lang="en-GB" sz="900" dirty="0">
                <a:effectLst/>
                <a:latin typeface="Calibri" panose="020F0502020204030204" pitchFamily="34" charset="0"/>
                <a:ea typeface="Calibri" panose="020F0502020204030204" pitchFamily="34" charset="0"/>
                <a:cs typeface="Times New Roman" panose="02020603050405020304" pitchFamily="18" charset="0"/>
              </a:rPr>
              <a:t>Being a reflective practitioner is important for your establishment to grow in the right way. Developing professional reflection according to HCPC (2021) creates a healthy space but can be challenging at times. Using reflective practise in a group setting helps aid you in reliving that stress and strengthen your team.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Applied in a professional practise using reflective practise will help aid your practise in developing a safe and professional working environment to improve each other.</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You as a practitioner are able to see error in the way you’re teaching and find a much more effective way with getting the children involved. However, without having a safe space to make mistakes as a practitioner how can children feel safe to make mistakes?</a:t>
            </a:r>
          </a:p>
          <a:p>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r>
              <a:rPr lang="en-GB" sz="900" dirty="0">
                <a:effectLst/>
                <a:latin typeface="Calibri" panose="020F0502020204030204" pitchFamily="34" charset="0"/>
                <a:ea typeface="Calibri" panose="020F0502020204030204" pitchFamily="34" charset="0"/>
                <a:cs typeface="Times New Roman" panose="02020603050405020304" pitchFamily="18" charset="0"/>
              </a:rPr>
              <a:t>As reflecting in most part is easier to reflect solely on where certain areas went wrong an article by Koshy, K. et al. (2017) suggest its more effective to reflect on things that went well. It can be a way to boost confidence and in turn repeat the same event.  </a:t>
            </a:r>
            <a:r>
              <a:rPr lang="en-GB" sz="900" dirty="0">
                <a:latin typeface="Calibri" panose="020F0502020204030204" pitchFamily="34" charset="0"/>
                <a:ea typeface="Calibri" panose="020F0502020204030204" pitchFamily="34" charset="0"/>
                <a:cs typeface="Times New Roman" panose="02020603050405020304" pitchFamily="18" charset="0"/>
              </a:rPr>
              <a:t>Having a support staff that allow you to lean on them for ideas when your stuck on what the next steps are can really benefit the practises. As well as children  parents and practitioners having a good a good relationship. As the parents’ role is very important and at times underplayed. Practitioners and parents work hand in hand together with other services to provide the best professional support and guidance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b="1" u="sng" dirty="0">
              <a:solidFill>
                <a:srgbClr val="FF0000"/>
              </a:solidFill>
              <a:effectLst/>
              <a:latin typeface="Arial" panose="020B0604020202020204" pitchFamily="34" charset="0"/>
            </a:endParaRPr>
          </a:p>
          <a:p>
            <a:r>
              <a:rPr lang="en-GB" sz="900" dirty="0">
                <a:effectLst/>
                <a:latin typeface="Helvetica" pitchFamily="2" charset="0"/>
                <a:ea typeface="Calibri" panose="020F0502020204030204" pitchFamily="34" charset="0"/>
                <a:cs typeface="Helvetica" pitchFamily="2" charset="0"/>
              </a:rPr>
              <a:t>Ways in which professional practise skill can be maintained withing an early year’s workforce according to Siolta (2006) is by consistently updating and refreshing those skills. Maintains can be done by updating training skills that need be covered as well as, revising former courses. Holding regular meetings in person where practitioners can communicate with colleagues in a different setting. Also, allowing staff to engage in identifying areas that require further training. Setting weekly goals is also a very informative ways in engaging staff in maintaining professional practise.</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u="sng" dirty="0">
              <a:effectLst/>
            </a:endParaRPr>
          </a:p>
        </p:txBody>
      </p:sp>
      <p:sp>
        <p:nvSpPr>
          <p:cNvPr id="9" name="TextBox 8">
            <a:extLst>
              <a:ext uri="{FF2B5EF4-FFF2-40B4-BE49-F238E27FC236}">
                <a16:creationId xmlns:a16="http://schemas.microsoft.com/office/drawing/2014/main" id="{61680BEE-99D0-90C4-6C4D-F09AE7D303FB}"/>
              </a:ext>
            </a:extLst>
          </p:cNvPr>
          <p:cNvSpPr txBox="1"/>
          <p:nvPr/>
        </p:nvSpPr>
        <p:spPr>
          <a:xfrm>
            <a:off x="6940805" y="850517"/>
            <a:ext cx="4293664" cy="3277820"/>
          </a:xfrm>
          <a:prstGeom prst="rect">
            <a:avLst/>
          </a:prstGeom>
          <a:noFill/>
        </p:spPr>
        <p:txBody>
          <a:bodyPr wrap="square">
            <a:spAutoFit/>
          </a:bodyPr>
          <a:lstStyle/>
          <a:p>
            <a:r>
              <a:rPr lang="en-GB" sz="900" b="1" u="sng" dirty="0">
                <a:solidFill>
                  <a:srgbClr val="FF0000"/>
                </a:solidFill>
                <a:effectLst/>
                <a:latin typeface="Arial" panose="020B0604020202020204" pitchFamily="34" charset="0"/>
              </a:rPr>
              <a:t>Reflection within professional practice </a:t>
            </a:r>
          </a:p>
          <a:p>
            <a:endParaRPr lang="en-GB" sz="900" b="1" u="sng" dirty="0">
              <a:solidFill>
                <a:srgbClr val="FF0000"/>
              </a:solidFill>
              <a:latin typeface="Arial" panose="020B0604020202020204" pitchFamily="34" charset="0"/>
            </a:endParaRPr>
          </a:p>
          <a:p>
            <a:r>
              <a:rPr lang="en-GB" sz="900" dirty="0">
                <a:effectLst/>
                <a:latin typeface="Calibri" panose="020F0502020204030204" pitchFamily="34" charset="0"/>
                <a:ea typeface="Calibri" panose="020F0502020204030204" pitchFamily="34" charset="0"/>
                <a:cs typeface="Times New Roman" panose="02020603050405020304" pitchFamily="18" charset="0"/>
              </a:rPr>
              <a:t>Reflective practise in an early year setting according to Lorina (2015) states while working in a childcare setting its critique that you reflect from everyday learning experiences. This is important as it guides your judgements and decisions. it also demands analysing multiple views of experiences and learning “what should be repeated, extended, or changed” (Lorina 2015). This in return as a practitioner builds children’s skills and knowledge.</a:t>
            </a:r>
          </a:p>
          <a:p>
            <a:r>
              <a:rPr lang="en-GB" sz="9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r>
              <a:rPr lang="en-GB" sz="900" dirty="0">
                <a:effectLst/>
                <a:latin typeface="Calibri" panose="020F0502020204030204" pitchFamily="34" charset="0"/>
                <a:ea typeface="Calibri" panose="020F0502020204030204" pitchFamily="34" charset="0"/>
                <a:cs typeface="Times New Roman" panose="02020603050405020304" pitchFamily="18" charset="0"/>
              </a:rPr>
              <a:t>An article by Clarke (2018) suggests that there is a lot of emphasise on practitioners in early years settings on using reflection. There has been a change from everyday reflective practise and critical reflection.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The articles critical thinking goes more into depth asking questions such as, why think the way you do and how your method led to your approach. Also, the impact on others in your practise.</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However, Dr Edwards (2022) suggests an interesting approach to incorporate reflection with the children. Having a weekly which is shared with everyone insures everyone’s feelings are valued as their views will improve the learning experience.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Also, including technology as many practitioners are busy and using videos, audios and team meetings allow you to connect to with staff.</a:t>
            </a:r>
          </a:p>
          <a:p>
            <a:endParaRPr lang="en-GB" sz="900" dirty="0">
              <a:latin typeface="Calibri" panose="020F0502020204030204" pitchFamily="34" charset="0"/>
              <a:ea typeface="Calibri" panose="020F0502020204030204" pitchFamily="34" charset="0"/>
              <a:cs typeface="Times New Roman" panose="02020603050405020304" pitchFamily="18" charset="0"/>
            </a:endParaRPr>
          </a:p>
          <a:p>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u="sng" dirty="0">
              <a:effectLst/>
            </a:endParaRPr>
          </a:p>
        </p:txBody>
      </p:sp>
      <p:sp>
        <p:nvSpPr>
          <p:cNvPr id="10" name="TextBox 9">
            <a:extLst>
              <a:ext uri="{FF2B5EF4-FFF2-40B4-BE49-F238E27FC236}">
                <a16:creationId xmlns:a16="http://schemas.microsoft.com/office/drawing/2014/main" id="{DA4313DE-0F71-934A-617A-B59F28106AD3}"/>
              </a:ext>
            </a:extLst>
          </p:cNvPr>
          <p:cNvSpPr txBox="1"/>
          <p:nvPr/>
        </p:nvSpPr>
        <p:spPr>
          <a:xfrm>
            <a:off x="7083478" y="5748436"/>
            <a:ext cx="2380562" cy="253916"/>
          </a:xfrm>
          <a:prstGeom prst="rect">
            <a:avLst/>
          </a:prstGeom>
          <a:noFill/>
        </p:spPr>
        <p:txBody>
          <a:bodyPr wrap="square" rtlCol="0">
            <a:spAutoFit/>
          </a:bodyPr>
          <a:lstStyle/>
          <a:p>
            <a:r>
              <a:rPr lang="en-GB" sz="1050" b="0" i="0" u="none" strike="noStrike" dirty="0">
                <a:solidFill>
                  <a:schemeClr val="bg1">
                    <a:lumMod val="50000"/>
                    <a:lumOff val="50000"/>
                  </a:schemeClr>
                </a:solidFill>
                <a:effectLst/>
                <a:latin typeface="Arial" panose="020B0604020202020204" pitchFamily="34" charset="0"/>
              </a:rPr>
              <a:t>The ERA cycle (Jasper, 2013)</a:t>
            </a:r>
            <a:endParaRPr lang="en-US" sz="1050" dirty="0">
              <a:solidFill>
                <a:schemeClr val="bg1">
                  <a:lumMod val="50000"/>
                  <a:lumOff val="50000"/>
                </a:schemeClr>
              </a:solidFill>
            </a:endParaRPr>
          </a:p>
        </p:txBody>
      </p:sp>
      <p:pic>
        <p:nvPicPr>
          <p:cNvPr id="2050" name="Picture 2" descr="ERA Cycle">
            <a:extLst>
              <a:ext uri="{FF2B5EF4-FFF2-40B4-BE49-F238E27FC236}">
                <a16:creationId xmlns:a16="http://schemas.microsoft.com/office/drawing/2014/main" id="{FA53052C-9596-7F6E-9A8E-71C61A262A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5875" y="4057036"/>
            <a:ext cx="2450883" cy="137862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ix stages of gibbs reflective cycle">
            <a:extLst>
              <a:ext uri="{FF2B5EF4-FFF2-40B4-BE49-F238E27FC236}">
                <a16:creationId xmlns:a16="http://schemas.microsoft.com/office/drawing/2014/main" id="{2196A78E-0246-83F8-D804-9CC33E4CB8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20478" y="4872093"/>
            <a:ext cx="1675173" cy="1439575"/>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8912E2CC-334D-9F9A-5521-DCC44D162D1A}"/>
              </a:ext>
            </a:extLst>
          </p:cNvPr>
          <p:cNvSpPr txBox="1"/>
          <p:nvPr/>
        </p:nvSpPr>
        <p:spPr>
          <a:xfrm>
            <a:off x="9289418" y="4071182"/>
            <a:ext cx="2937294" cy="430887"/>
          </a:xfrm>
          <a:prstGeom prst="rect">
            <a:avLst/>
          </a:prstGeom>
          <a:noFill/>
        </p:spPr>
        <p:txBody>
          <a:bodyPr wrap="square">
            <a:spAutoFit/>
          </a:bodyPr>
          <a:lstStyle/>
          <a:p>
            <a:r>
              <a:rPr lang="en-US" sz="1050" dirty="0">
                <a:solidFill>
                  <a:schemeClr val="bg1">
                    <a:lumMod val="50000"/>
                    <a:lumOff val="50000"/>
                  </a:schemeClr>
                </a:solidFill>
              </a:rPr>
              <a:t>Gibbs </a:t>
            </a:r>
            <a:r>
              <a:rPr lang="en-US" sz="1050" dirty="0" err="1">
                <a:solidFill>
                  <a:schemeClr val="bg1">
                    <a:lumMod val="50000"/>
                    <a:lumOff val="50000"/>
                  </a:schemeClr>
                </a:solidFill>
              </a:rPr>
              <a:t>cycl</a:t>
            </a:r>
            <a:r>
              <a:rPr lang="en-US" sz="1050" dirty="0">
                <a:solidFill>
                  <a:schemeClr val="bg1">
                    <a:lumMod val="50000"/>
                    <a:lumOff val="50000"/>
                  </a:schemeClr>
                </a:solidFill>
              </a:rPr>
              <a:t> e by </a:t>
            </a:r>
            <a:r>
              <a:rPr lang="en-US" sz="1050" dirty="0" err="1">
                <a:solidFill>
                  <a:schemeClr val="bg1">
                    <a:lumMod val="50000"/>
                    <a:lumOff val="50000"/>
                  </a:schemeClr>
                </a:solidFill>
              </a:rPr>
              <a:t>NusringAnswers</a:t>
            </a:r>
            <a:r>
              <a:rPr lang="en-US" sz="1050" dirty="0">
                <a:solidFill>
                  <a:schemeClr val="bg1">
                    <a:lumMod val="50000"/>
                    <a:lumOff val="50000"/>
                  </a:schemeClr>
                </a:solidFill>
              </a:rPr>
              <a:t> </a:t>
            </a:r>
            <a:r>
              <a:rPr lang="en-US" sz="1050" dirty="0" err="1">
                <a:solidFill>
                  <a:schemeClr val="bg1">
                    <a:lumMod val="50000"/>
                    <a:lumOff val="50000"/>
                  </a:schemeClr>
                </a:solidFill>
              </a:rPr>
              <a:t>.net</a:t>
            </a:r>
            <a:r>
              <a:rPr lang="en-US" sz="1050" dirty="0">
                <a:solidFill>
                  <a:schemeClr val="bg1">
                    <a:lumMod val="50000"/>
                    <a:lumOff val="50000"/>
                  </a:schemeClr>
                </a:solidFill>
              </a:rPr>
              <a:t> (no date)</a:t>
            </a:r>
          </a:p>
        </p:txBody>
      </p:sp>
    </p:spTree>
    <p:extLst>
      <p:ext uri="{BB962C8B-B14F-4D97-AF65-F5344CB8AC3E}">
        <p14:creationId xmlns:p14="http://schemas.microsoft.com/office/powerpoint/2010/main" val="2419373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AD792FD-E523-120E-EAAC-95C6A9D64B0F}"/>
              </a:ext>
            </a:extLst>
          </p:cNvPr>
          <p:cNvSpPr txBox="1"/>
          <p:nvPr/>
        </p:nvSpPr>
        <p:spPr>
          <a:xfrm>
            <a:off x="199361" y="0"/>
            <a:ext cx="3894174" cy="646331"/>
          </a:xfrm>
          <a:prstGeom prst="rect">
            <a:avLst/>
          </a:prstGeom>
          <a:noFill/>
        </p:spPr>
        <p:txBody>
          <a:bodyPr wrap="square">
            <a:spAutoFit/>
          </a:bodyPr>
          <a:lstStyle/>
          <a:p>
            <a:r>
              <a:rPr lang="en-GB" sz="1800" b="1" u="sng" dirty="0">
                <a:solidFill>
                  <a:srgbClr val="FF0000"/>
                </a:solidFill>
                <a:effectLst/>
                <a:latin typeface="Arial" panose="020B0604020202020204" pitchFamily="34" charset="0"/>
              </a:rPr>
              <a:t>Models and theories of reflection</a:t>
            </a:r>
          </a:p>
          <a:p>
            <a:r>
              <a:rPr lang="en-GB" sz="1800" b="1" u="sng" dirty="0">
                <a:solidFill>
                  <a:srgbClr val="FF0000"/>
                </a:solidFill>
                <a:effectLst/>
                <a:latin typeface="Arial" panose="020B0604020202020204" pitchFamily="34" charset="0"/>
              </a:rPr>
              <a:t> </a:t>
            </a:r>
            <a:endParaRPr lang="en-GB" u="sng" dirty="0">
              <a:effectLst/>
            </a:endParaRPr>
          </a:p>
        </p:txBody>
      </p:sp>
      <p:sp>
        <p:nvSpPr>
          <p:cNvPr id="8" name="TextBox 7">
            <a:extLst>
              <a:ext uri="{FF2B5EF4-FFF2-40B4-BE49-F238E27FC236}">
                <a16:creationId xmlns:a16="http://schemas.microsoft.com/office/drawing/2014/main" id="{5B416581-64F7-12BA-9B84-3ABF0879D56A}"/>
              </a:ext>
            </a:extLst>
          </p:cNvPr>
          <p:cNvSpPr txBox="1"/>
          <p:nvPr/>
        </p:nvSpPr>
        <p:spPr>
          <a:xfrm>
            <a:off x="73240" y="323165"/>
            <a:ext cx="10350920" cy="7155805"/>
          </a:xfrm>
          <a:prstGeom prst="rect">
            <a:avLst/>
          </a:prstGeom>
          <a:noFill/>
        </p:spPr>
        <p:txBody>
          <a:bodyPr wrap="square" rtlCol="0">
            <a:spAutoFit/>
          </a:bodyPr>
          <a:lstStyle/>
          <a:p>
            <a:r>
              <a:rPr lang="en-GB" sz="900" dirty="0">
                <a:effectLst/>
                <a:latin typeface="Calibri" panose="020F0502020204030204" pitchFamily="34" charset="0"/>
                <a:ea typeface="Calibri" panose="020F0502020204030204" pitchFamily="34" charset="0"/>
                <a:cs typeface="Times New Roman" panose="02020603050405020304" pitchFamily="18" charset="0"/>
              </a:rPr>
              <a:t>Include the most important theories that support reflection.</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There are many methods that are better </a:t>
            </a:r>
            <a:r>
              <a:rPr lang="en-GB" sz="900" dirty="0">
                <a:latin typeface="Calibri" panose="020F0502020204030204" pitchFamily="34" charset="0"/>
                <a:ea typeface="Calibri" panose="020F0502020204030204" pitchFamily="34" charset="0"/>
                <a:cs typeface="Times New Roman" panose="02020603050405020304" pitchFamily="18" charset="0"/>
              </a:rPr>
              <a:t>suited </a:t>
            </a:r>
            <a:r>
              <a:rPr lang="en-GB" sz="900" dirty="0">
                <a:effectLst/>
                <a:latin typeface="Calibri" panose="020F0502020204030204" pitchFamily="34" charset="0"/>
                <a:ea typeface="Calibri" panose="020F0502020204030204" pitchFamily="34" charset="0"/>
                <a:cs typeface="Times New Roman" panose="02020603050405020304" pitchFamily="18" charset="0"/>
              </a:rPr>
              <a:t>to different people. However many of these theories such as Gibbs’ reflective cycle being a model that  is well known of reflection used by practitioners. Gibbs(1988)  his reflective cycle was made in 1988 in his book titles ‘learning by doing’. He views that not reflecting on your experience leads you to forgetting the experience. As a professional practitioner when you apply this cycle you begin to see whether their are areas needing to be changed or improved.</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According to The </a:t>
            </a:r>
            <a:r>
              <a:rPr lang="en-GB" sz="900" i="1" dirty="0">
                <a:effectLst/>
                <a:latin typeface="Calibri" panose="020F0502020204030204" pitchFamily="34" charset="0"/>
                <a:ea typeface="Calibri" panose="020F0502020204030204" pitchFamily="34" charset="0"/>
                <a:cs typeface="Times New Roman" panose="02020603050405020304" pitchFamily="18" charset="0"/>
              </a:rPr>
              <a:t>University of Cumbria</a:t>
            </a:r>
            <a:r>
              <a:rPr lang="en-GB" sz="900" dirty="0">
                <a:effectLst/>
                <a:latin typeface="Calibri" panose="020F0502020204030204" pitchFamily="34" charset="0"/>
                <a:ea typeface="Calibri" panose="020F0502020204030204" pitchFamily="34" charset="0"/>
                <a:cs typeface="Times New Roman" panose="02020603050405020304" pitchFamily="18" charset="0"/>
              </a:rPr>
              <a:t> (2021) article states that It’s a continuous  cycle that in each stage gets you to think about each experience  you’ve had. At each stage of the cycle there is description, feelings, evaluation, analysis, conclusion and lastly an action plan.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Gibbs(1998)  structure helps in engage you in asking those in depth questions though critical reflection. As you begin by identify what you experienced then braking into stages and areas which you could have improved in.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However, a method created by Driscoll (1994) can be viewed as more simple and effective for reflecting as it only has 3 steps.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You begin by identifying and describing facts in the situation as well as how you felt at the time. Understanding this and the impact your actions may have had then finding out others viewed at the time, such as a college might have done in that particular situation. Then to finally create an action plan for future experiences or activities.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 When carrying out reflective practise Dewey (1938) argues that reflective practise mainly focuses on why experiences are the way they are and how we could change our actions, behaviours and thought process by creating a plan. Simply having an experience without including reflection and theory doesn’t allow you to move forward as reflection strengthens our capacity to learn. The gap between what you need to learn and already know shortens.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However, Schön (1983) took reflection further as perilously mentioned his two processes: reflection-in-action and reflection-on-action. . This theory was originally born form the work of both Dewy and Schön. John Dewey (1933) had emphasised involving the leaner in reflection</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In relations to an article by </a:t>
            </a:r>
            <a:r>
              <a:rPr lang="en-GB" sz="900" dirty="0" err="1">
                <a:effectLst/>
                <a:latin typeface="Calibri" panose="020F0502020204030204" pitchFamily="34" charset="0"/>
                <a:ea typeface="Calibri" panose="020F0502020204030204" pitchFamily="34" charset="0"/>
                <a:cs typeface="Times New Roman" panose="02020603050405020304" pitchFamily="18" charset="0"/>
              </a:rPr>
              <a:t>Slesser</a:t>
            </a:r>
            <a:r>
              <a:rPr lang="en-GB" sz="900" dirty="0">
                <a:effectLst/>
                <a:latin typeface="Calibri" panose="020F0502020204030204" pitchFamily="34" charset="0"/>
                <a:ea typeface="Calibri" panose="020F0502020204030204" pitchFamily="34" charset="0"/>
                <a:cs typeface="Times New Roman" panose="02020603050405020304" pitchFamily="18" charset="0"/>
              </a:rPr>
              <a:t>, S.S. et al. (2018) states the Kolb’s model was based of some of Dewey early work. Much like Dewey (1938) Kolb’s Experiential Learning Theory hinges on the experience and participating being how you learn.</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Other theorist such as David Kolb (1984) argued that greater emphasis should be placed on the learner's ability to actively construct knowledge.</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Kolb (1984) has two segments in his experiential learning theory.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First segment is four stage cycle, active experiment, concrete experience, reflective observation and abstract conceptualisation.</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Kolb believes that once you complete the cycle you can then transform your experience into knowledge.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The statement “the process whereby knowledge is created through the transformation of experience” (Kolb, 1984) suggest unlike Gibbs(1998) theory of focusing on feelings, </a:t>
            </a:r>
            <a:r>
              <a:rPr lang="en-GB" sz="900" dirty="0" err="1">
                <a:effectLst/>
                <a:latin typeface="Calibri" panose="020F0502020204030204" pitchFamily="34" charset="0"/>
                <a:ea typeface="Calibri" panose="020F0502020204030204" pitchFamily="34" charset="0"/>
                <a:cs typeface="Times New Roman" panose="02020603050405020304" pitchFamily="18" charset="0"/>
              </a:rPr>
              <a:t>kolb’s</a:t>
            </a:r>
            <a:r>
              <a:rPr lang="en-GB" sz="900" dirty="0">
                <a:effectLst/>
                <a:latin typeface="Calibri" panose="020F0502020204030204" pitchFamily="34" charset="0"/>
                <a:ea typeface="Calibri" panose="020F0502020204030204" pitchFamily="34" charset="0"/>
                <a:cs typeface="Times New Roman" panose="02020603050405020304" pitchFamily="18" charset="0"/>
              </a:rPr>
              <a:t> focuses and makes the experience the centre point.  </a:t>
            </a:r>
          </a:p>
          <a:p>
            <a:r>
              <a:rPr lang="en-GB" sz="900" dirty="0">
                <a:effectLst/>
                <a:latin typeface="Calibri" panose="020F0502020204030204" pitchFamily="34" charset="0"/>
                <a:ea typeface="Calibri" panose="020F0502020204030204" pitchFamily="34" charset="0"/>
                <a:cs typeface="Times New Roman" panose="02020603050405020304" pitchFamily="18" charset="0"/>
              </a:rPr>
              <a:t>The second section of Kolb (1984) theory highlights learning styles, mainly the processes in which those learning styles form. He believes that learning can be demonstrated by knowledge or learning that comes from applying concepts to new situations.</a:t>
            </a:r>
            <a:endParaRPr lang="en-GB" sz="900" dirty="0">
              <a:latin typeface="Calibri" panose="020F0502020204030204" pitchFamily="34" charset="0"/>
              <a:ea typeface="Calibri" panose="020F0502020204030204" pitchFamily="34" charset="0"/>
              <a:cs typeface="Times New Roman" panose="02020603050405020304" pitchFamily="18" charset="0"/>
            </a:endParaRPr>
          </a:p>
          <a:p>
            <a:r>
              <a:rPr lang="en-GB" sz="900" dirty="0">
                <a:effectLst/>
                <a:latin typeface="Calibri" panose="020F0502020204030204" pitchFamily="34" charset="0"/>
                <a:ea typeface="Calibri" panose="020F0502020204030204" pitchFamily="34" charset="0"/>
                <a:cs typeface="Times New Roman" panose="02020603050405020304" pitchFamily="18" charset="0"/>
              </a:rPr>
              <a:t>When reflecting as a practitioner it can be effective to use a reflective accounts form, as can be provided by your practise/ workplace in a work document format. It’s provided to help you follow steps you’ve set or have already been set. You can take notes in full detail such as your experience you want to reflect on. The reflective account forms are meant for brief points which your able to write some description of an experience. It has a section for negative and positive outcomes questions such as, what went well and what didn’t go so well and what you hope to improve or change in the future. Keeping these documents can help with documenting your progress as you can track and identify if the changes you suggested were used and worked better.</a:t>
            </a:r>
          </a:p>
          <a:p>
            <a:r>
              <a:rPr lang="en-GB" sz="900" dirty="0">
                <a:effectLst/>
                <a:latin typeface="Times New Roman" panose="02020603050405020304" pitchFamily="18" charset="0"/>
                <a:ea typeface="Calibri" panose="020F0502020204030204" pitchFamily="34" charset="0"/>
                <a:cs typeface="Times New Roman" panose="02020603050405020304" pitchFamily="18" charset="0"/>
              </a:rPr>
              <a:t>Other theorist such as Brookfield (1995) has a different form of reflecting which is through four distinct and interconnecting lenses where practitioners can discover, examine, and critically reflect on any prejudgments and actions we had. It’s suggested to begin by looking at your own practise and to later take on feedback given by colleagues. Compared to Kolb’s theory and Gibbs this theory doesn’t factor the experience. It’s just the feedback and other prospective that are been taking under advisement which can be helpful when used alongside another model.</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r>
              <a:rPr lang="en-GB" sz="900" dirty="0">
                <a:effectLst/>
                <a:latin typeface="Calibri" panose="020F0502020204030204" pitchFamily="34" charset="0"/>
                <a:ea typeface="Calibri" panose="020F0502020204030204" pitchFamily="34" charset="0"/>
                <a:cs typeface="Times New Roman" panose="02020603050405020304" pitchFamily="18" charset="0"/>
              </a:rPr>
              <a:t>When reflecting as a practitioner it can be effective to use a reflective accounts form, as can be provided by your practise/ workplace in a work document format. It’s provided to help you follow steps you’ve set or have already been set. You can take notes in full detail such as your experience you want to reflect on. The reflective account forms are meant for brief points which your able to write some description of an experience. It has a section for negative and positive outcomes questions such as, what went well and what didn’t go so well and what you hope to improve or change in the future. Keeping these documents can help with documenting your progress as you can track and identify if the changes you suggested were used and worked better.</a:t>
            </a:r>
          </a:p>
          <a:p>
            <a:r>
              <a:rPr lang="en-GB" sz="900" dirty="0">
                <a:effectLst/>
                <a:latin typeface="Calibri Light" panose="020F0302020204030204" pitchFamily="34" charset="0"/>
                <a:ea typeface="Calibri" panose="020F0502020204030204" pitchFamily="34" charset="0"/>
                <a:cs typeface="Times New Roman" panose="02020603050405020304" pitchFamily="18" charset="0"/>
              </a:rPr>
              <a:t>Another reflective model is Pollard</a:t>
            </a:r>
            <a:r>
              <a:rPr lang="en-GB" sz="900" dirty="0">
                <a:effectLst/>
                <a:latin typeface="Calibri Light" panose="020F0302020204030204" pitchFamily="34" charset="0"/>
                <a:ea typeface="MS Gothic" panose="020B0609070205080204" pitchFamily="49" charset="-128"/>
                <a:cs typeface="Times New Roman" panose="02020603050405020304" pitchFamily="18" charset="0"/>
              </a:rPr>
              <a:t> </a:t>
            </a:r>
            <a:r>
              <a:rPr lang="en-GB" sz="900" dirty="0">
                <a:effectLst/>
                <a:latin typeface="Calibri Light" panose="020F0302020204030204" pitchFamily="34" charset="0"/>
                <a:ea typeface="Calibri" panose="020F0502020204030204" pitchFamily="34" charset="0"/>
                <a:cs typeface="Times New Roman" panose="02020603050405020304" pitchFamily="18" charset="0"/>
              </a:rPr>
              <a:t>(2002) which is like Gibbs’ reflective cycle but has seven reflective factors.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r>
              <a:rPr lang="en-GB" sz="900" dirty="0">
                <a:effectLst/>
                <a:latin typeface="Calibri Light" panose="020F0302020204030204" pitchFamily="34" charset="0"/>
                <a:ea typeface="Calibri" panose="020F0502020204030204" pitchFamily="34" charset="0"/>
                <a:cs typeface="Times New Roman" panose="02020603050405020304" pitchFamily="18" charset="0"/>
              </a:rPr>
              <a:t>One being focusing on the goals and the consequences, then followed by regularly monitoring and examine past activities.  Thirdly, focusing on informed judgments about practise based on evidence such as, a conversation or activity review. Then having an open-minded and inclusive attitude this could with other practitioners’ knowledge and prospective. The ability to change our way of practise when you realise form evidence it’s not working well. The sixth stage was communicated with other staff, colleagues, and professionals. Whether that be in your workspace or close friends who are practitioners working in the same field. As they may have a completely different way of setting out professional development and reflective practise. Lastly the ability to adapt out of already in place learning styles as children’s moods can change your ability to make that informed judgment to change can effectively aid you.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r>
              <a:rPr lang="en-GB" sz="900" dirty="0">
                <a:effectLst/>
                <a:latin typeface="Calibri" panose="020F0502020204030204" pitchFamily="34" charset="0"/>
                <a:ea typeface="Calibri" panose="020F0502020204030204" pitchFamily="34" charset="0"/>
                <a:cs typeface="Times New Roman" panose="02020603050405020304" pitchFamily="18" charset="0"/>
              </a:rPr>
              <a:t>In summary, the above methods if followed can effectively help start your reflective journey. It’s important for all practitioners use a reflective method in a childcare setting as it helps vision a better way forward and making sure children’s learning is constantly changed were approach as they grow and change. It also betters your own knowledge overtime and makes it easier to adapt to different children’s needs with the help of professional development.</a:t>
            </a:r>
          </a:p>
          <a:p>
            <a:r>
              <a:rPr lang="en-GB" sz="900" dirty="0">
                <a:effectLst/>
                <a:latin typeface="Calibri Light" panose="020F0302020204030204" pitchFamily="34" charset="0"/>
                <a:ea typeface="Calibri" panose="020F0502020204030204" pitchFamily="34" charset="0"/>
                <a:cs typeface="Times New Roman" panose="02020603050405020304" pitchFamily="18" charset="0"/>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Rectangle 2">
            <a:extLst>
              <a:ext uri="{FF2B5EF4-FFF2-40B4-BE49-F238E27FC236}">
                <a16:creationId xmlns:a16="http://schemas.microsoft.com/office/drawing/2014/main" id="{CB5CF863-CDAE-06C5-795E-1747BB5DEF40}"/>
              </a:ext>
            </a:extLst>
          </p:cNvPr>
          <p:cNvSpPr>
            <a:spLocks noChangeArrowheads="1"/>
          </p:cNvSpPr>
          <p:nvPr/>
        </p:nvSpPr>
        <p:spPr bwMode="auto">
          <a:xfrm flipV="1">
            <a:off x="8422641" y="-457841"/>
            <a:ext cx="5418666"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481060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0C177-51AD-3D10-6DB4-68697F6C363D}"/>
              </a:ext>
            </a:extLst>
          </p:cNvPr>
          <p:cNvSpPr>
            <a:spLocks noGrp="1"/>
          </p:cNvSpPr>
          <p:nvPr>
            <p:ph type="title"/>
          </p:nvPr>
        </p:nvSpPr>
        <p:spPr>
          <a:xfrm>
            <a:off x="381000" y="237534"/>
            <a:ext cx="5715000" cy="563563"/>
          </a:xfrm>
        </p:spPr>
        <p:txBody>
          <a:bodyPr>
            <a:normAutofit/>
          </a:bodyPr>
          <a:lstStyle/>
          <a:p>
            <a:r>
              <a:rPr lang="en-US" sz="2800" b="1" u="sng" dirty="0"/>
              <a:t>Reference list </a:t>
            </a:r>
          </a:p>
        </p:txBody>
      </p:sp>
      <p:sp>
        <p:nvSpPr>
          <p:cNvPr id="3" name="Content Placeholder 2">
            <a:extLst>
              <a:ext uri="{FF2B5EF4-FFF2-40B4-BE49-F238E27FC236}">
                <a16:creationId xmlns:a16="http://schemas.microsoft.com/office/drawing/2014/main" id="{F4CF116C-0662-A30A-8AFD-FBADAA377A75}"/>
              </a:ext>
            </a:extLst>
          </p:cNvPr>
          <p:cNvSpPr>
            <a:spLocks noGrp="1"/>
          </p:cNvSpPr>
          <p:nvPr>
            <p:ph idx="1"/>
          </p:nvPr>
        </p:nvSpPr>
        <p:spPr>
          <a:xfrm>
            <a:off x="295940" y="902455"/>
            <a:ext cx="10515600" cy="5051778"/>
          </a:xfrm>
        </p:spPr>
        <p:txBody>
          <a:bodyPr>
            <a:noAutofit/>
          </a:bodyPr>
          <a:lstStyle/>
          <a:p>
            <a:pPr marL="0" indent="0">
              <a:buNone/>
            </a:pP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err="1">
                <a:effectLst/>
                <a:latin typeface="Calibri" panose="020F0502020204030204" pitchFamily="34" charset="0"/>
                <a:ea typeface="Calibri" panose="020F0502020204030204" pitchFamily="34" charset="0"/>
                <a:cs typeface="Calibri" panose="020F0502020204030204" pitchFamily="34" charset="0"/>
              </a:rPr>
              <a:t>wjec</a:t>
            </a:r>
            <a:r>
              <a:rPr lang="en-GB" sz="1100" dirty="0">
                <a:effectLst/>
                <a:latin typeface="Calibri" panose="020F0502020204030204" pitchFamily="34" charset="0"/>
                <a:ea typeface="Calibri" panose="020F0502020204030204" pitchFamily="34" charset="0"/>
                <a:cs typeface="Calibri" panose="020F0502020204030204" pitchFamily="34" charset="0"/>
              </a:rPr>
              <a:t> (2019) Home Page WJEC educational resources website, Professional practice as a health and social care worker-  Principles of reflective practice and why they are important. Available at: https://</a:t>
            </a:r>
            <a:r>
              <a:rPr lang="en-GB" sz="1100" dirty="0" err="1">
                <a:effectLst/>
                <a:latin typeface="Calibri" panose="020F0502020204030204" pitchFamily="34" charset="0"/>
                <a:ea typeface="Calibri" panose="020F0502020204030204" pitchFamily="34" charset="0"/>
                <a:cs typeface="Calibri" panose="020F0502020204030204" pitchFamily="34" charset="0"/>
              </a:rPr>
              <a:t>resources.wjec.co.uk</a:t>
            </a:r>
            <a:r>
              <a:rPr lang="en-GB" sz="1100" dirty="0">
                <a:effectLst/>
                <a:latin typeface="Calibri" panose="020F0502020204030204" pitchFamily="34" charset="0"/>
                <a:ea typeface="Calibri" panose="020F0502020204030204" pitchFamily="34" charset="0"/>
                <a:cs typeface="Calibri" panose="020F0502020204030204" pitchFamily="34" charset="0"/>
              </a:rPr>
              <a:t>/ (Accessed: October 20, 2022).</a:t>
            </a:r>
          </a:p>
          <a:p>
            <a:r>
              <a:rPr lang="en-GB" sz="1100" dirty="0">
                <a:effectLst/>
                <a:latin typeface="Calibri" panose="020F0502020204030204" pitchFamily="34" charset="0"/>
                <a:ea typeface="Calibri" panose="020F0502020204030204" pitchFamily="34" charset="0"/>
                <a:cs typeface="Calibri" panose="020F0502020204030204" pitchFamily="34" charset="0"/>
              </a:rPr>
              <a:t>-(Professional Association for Childcare and Early Years 2016)</a:t>
            </a:r>
          </a:p>
          <a:p>
            <a:r>
              <a:rPr lang="en-GB" sz="1100" dirty="0" err="1">
                <a:effectLst/>
                <a:latin typeface="Calibri" panose="020F0502020204030204" pitchFamily="34" charset="0"/>
                <a:ea typeface="Calibri" panose="020F0502020204030204" pitchFamily="34" charset="0"/>
                <a:cs typeface="Calibri" panose="020F0502020204030204" pitchFamily="34" charset="0"/>
              </a:rPr>
              <a:t>siolta</a:t>
            </a:r>
            <a:r>
              <a:rPr lang="en-GB" sz="1100" dirty="0">
                <a:effectLst/>
                <a:latin typeface="Calibri" panose="020F0502020204030204" pitchFamily="34" charset="0"/>
                <a:ea typeface="Calibri" panose="020F0502020204030204" pitchFamily="34" charset="0"/>
                <a:cs typeface="Calibri" panose="020F0502020204030204" pitchFamily="34" charset="0"/>
              </a:rPr>
              <a:t> (2006) Research digest - </a:t>
            </a:r>
            <a:r>
              <a:rPr lang="en-GB" sz="1100" dirty="0" err="1">
                <a:effectLst/>
                <a:latin typeface="Calibri" panose="020F0502020204030204" pitchFamily="34" charset="0"/>
                <a:ea typeface="Calibri" panose="020F0502020204030204" pitchFamily="34" charset="0"/>
                <a:cs typeface="Calibri" panose="020F0502020204030204" pitchFamily="34" charset="0"/>
              </a:rPr>
              <a:t>siolta.ie</a:t>
            </a:r>
            <a:r>
              <a:rPr lang="en-GB" sz="1100" dirty="0">
                <a:effectLst/>
                <a:latin typeface="Calibri" panose="020F0502020204030204" pitchFamily="34" charset="0"/>
                <a:ea typeface="Calibri" panose="020F0502020204030204" pitchFamily="34" charset="0"/>
                <a:cs typeface="Calibri" panose="020F0502020204030204" pitchFamily="34" charset="0"/>
              </a:rPr>
              <a:t>, Standard 11 Professional Practice. The National Quality Framework for Early Childhood Education. Available at: https://</a:t>
            </a:r>
            <a:r>
              <a:rPr lang="en-GB" sz="1100" dirty="0" err="1">
                <a:effectLst/>
                <a:latin typeface="Calibri" panose="020F0502020204030204" pitchFamily="34" charset="0"/>
                <a:ea typeface="Calibri" panose="020F0502020204030204" pitchFamily="34" charset="0"/>
                <a:cs typeface="Calibri" panose="020F0502020204030204" pitchFamily="34" charset="0"/>
              </a:rPr>
              <a:t>siolta.ie</a:t>
            </a:r>
            <a:r>
              <a:rPr lang="en-GB" sz="1100" dirty="0">
                <a:effectLst/>
                <a:latin typeface="Calibri" panose="020F0502020204030204" pitchFamily="34" charset="0"/>
                <a:ea typeface="Calibri" panose="020F0502020204030204" pitchFamily="34" charset="0"/>
                <a:cs typeface="Calibri" panose="020F0502020204030204" pitchFamily="34" charset="0"/>
              </a:rPr>
              <a:t>/media/pdfs/Research%20Digest%20-%20Professional%20Practice.pdf (Accessed: October 20, 2022).</a:t>
            </a:r>
          </a:p>
          <a:p>
            <a:r>
              <a:rPr lang="en-GB" sz="1100" dirty="0" err="1">
                <a:effectLst/>
                <a:latin typeface="Calibri" panose="020F0502020204030204" pitchFamily="34" charset="0"/>
                <a:ea typeface="Calibri" panose="020F0502020204030204" pitchFamily="34" charset="0"/>
                <a:cs typeface="Calibri" panose="020F0502020204030204" pitchFamily="34" charset="0"/>
              </a:rPr>
              <a:t>Pacey.org.uk</a:t>
            </a:r>
            <a:r>
              <a:rPr lang="en-GB" sz="1100" dirty="0">
                <a:effectLst/>
                <a:latin typeface="Calibri" panose="020F0502020204030204" pitchFamily="34" charset="0"/>
                <a:ea typeface="Calibri" panose="020F0502020204030204" pitchFamily="34" charset="0"/>
                <a:cs typeface="Calibri" panose="020F0502020204030204" pitchFamily="34" charset="0"/>
              </a:rPr>
              <a:t>. 2016. [online] Available at: &lt;https://</a:t>
            </a:r>
            <a:r>
              <a:rPr lang="en-GB" sz="1100" dirty="0" err="1">
                <a:effectLst/>
                <a:latin typeface="Calibri" panose="020F0502020204030204" pitchFamily="34" charset="0"/>
                <a:ea typeface="Calibri" panose="020F0502020204030204" pitchFamily="34" charset="0"/>
                <a:cs typeface="Calibri" panose="020F0502020204030204" pitchFamily="34" charset="0"/>
              </a:rPr>
              <a:t>www.pacey.org.uk</a:t>
            </a:r>
            <a:r>
              <a:rPr lang="en-GB" sz="1100" dirty="0">
                <a:effectLst/>
                <a:latin typeface="Calibri" panose="020F0502020204030204" pitchFamily="34" charset="0"/>
                <a:ea typeface="Calibri" panose="020F0502020204030204" pitchFamily="34" charset="0"/>
                <a:cs typeface="Calibri" panose="020F0502020204030204" pitchFamily="34" charset="0"/>
              </a:rPr>
              <a:t>/Pacey/media/Website-files/PACEY%20member%20practice%20guides%20(PDFs)/PG04-self-reflective-practice.pdf&gt; [Accessed 16 October 2022].</a:t>
            </a:r>
          </a:p>
          <a:p>
            <a:r>
              <a:rPr lang="en-GB" sz="1100" dirty="0">
                <a:effectLst/>
                <a:latin typeface="Calibri" panose="020F0502020204030204" pitchFamily="34" charset="0"/>
                <a:ea typeface="Times New Roman" panose="02020603050405020304" pitchFamily="18" charset="0"/>
                <a:cs typeface="Calibri" panose="020F0502020204030204" pitchFamily="34" charset="0"/>
              </a:rPr>
              <a:t>(Lopez, 2017)--Lopez, D., 2017. [online] </a:t>
            </a:r>
            <a:r>
              <a:rPr lang="en-GB" sz="1100" dirty="0" err="1">
                <a:effectLst/>
                <a:latin typeface="Calibri" panose="020F0502020204030204" pitchFamily="34" charset="0"/>
                <a:ea typeface="Times New Roman" panose="02020603050405020304" pitchFamily="18" charset="0"/>
                <a:cs typeface="Calibri" panose="020F0502020204030204" pitchFamily="34" charset="0"/>
              </a:rPr>
              <a:t>Education.vic.gov.au</a:t>
            </a:r>
            <a:r>
              <a:rPr lang="en-GB" sz="1100" dirty="0">
                <a:effectLst/>
                <a:latin typeface="Calibri" panose="020F0502020204030204" pitchFamily="34" charset="0"/>
                <a:ea typeface="Times New Roman" panose="02020603050405020304" pitchFamily="18" charset="0"/>
                <a:cs typeface="Calibri" panose="020F0502020204030204" pitchFamily="34" charset="0"/>
              </a:rPr>
              <a:t>. Available at: &lt;https://</a:t>
            </a:r>
            <a:r>
              <a:rPr lang="en-GB" sz="1100" dirty="0" err="1">
                <a:effectLst/>
                <a:latin typeface="Calibri" panose="020F0502020204030204" pitchFamily="34" charset="0"/>
                <a:ea typeface="Times New Roman" panose="02020603050405020304" pitchFamily="18" charset="0"/>
                <a:cs typeface="Calibri" panose="020F0502020204030204" pitchFamily="34" charset="0"/>
              </a:rPr>
              <a:t>www.education.vic.gov.au</a:t>
            </a:r>
            <a:r>
              <a:rPr lang="en-GB" sz="1100" dirty="0">
                <a:effectLst/>
                <a:latin typeface="Calibri" panose="020F0502020204030204" pitchFamily="34" charset="0"/>
                <a:ea typeface="Times New Roman" panose="02020603050405020304" pitchFamily="18" charset="0"/>
                <a:cs typeface="Calibri" panose="020F0502020204030204" pitchFamily="34" charset="0"/>
              </a:rPr>
              <a:t>/Documents/childhood/providers/</a:t>
            </a:r>
            <a:r>
              <a:rPr lang="en-GB" sz="1100" dirty="0" err="1">
                <a:effectLst/>
                <a:latin typeface="Calibri" panose="020F0502020204030204" pitchFamily="34" charset="0"/>
                <a:ea typeface="Times New Roman" panose="02020603050405020304" pitchFamily="18" charset="0"/>
                <a:cs typeface="Calibri" panose="020F0502020204030204" pitchFamily="34" charset="0"/>
              </a:rPr>
              <a:t>edcare</a:t>
            </a:r>
            <a:r>
              <a:rPr lang="en-GB" sz="1100" dirty="0">
                <a:effectLst/>
                <a:latin typeface="Calibri" panose="020F0502020204030204" pitchFamily="34" charset="0"/>
                <a:ea typeface="Times New Roman" panose="02020603050405020304" pitchFamily="18" charset="0"/>
                <a:cs typeface="Calibri" panose="020F0502020204030204" pitchFamily="34" charset="0"/>
              </a:rPr>
              <a:t>/pracguidereflectivepractice2017.pdf&gt; [Accessed 17 October 2022].</a:t>
            </a:r>
          </a:p>
          <a:p>
            <a:r>
              <a:rPr lang="en-GB" sz="1100" dirty="0" err="1">
                <a:effectLst/>
                <a:latin typeface="Calibri" panose="020F0502020204030204" pitchFamily="34" charset="0"/>
                <a:ea typeface="Times New Roman" panose="02020603050405020304" pitchFamily="18" charset="0"/>
                <a:cs typeface="Calibri" panose="020F0502020204030204" pitchFamily="34" charset="0"/>
              </a:rPr>
              <a:t>Schön</a:t>
            </a:r>
            <a:r>
              <a:rPr lang="en-GB" sz="1100" dirty="0">
                <a:effectLst/>
                <a:latin typeface="Calibri" panose="020F0502020204030204" pitchFamily="34" charset="0"/>
                <a:ea typeface="Times New Roman" panose="02020603050405020304" pitchFamily="18" charset="0"/>
                <a:cs typeface="Calibri" panose="020F0502020204030204" pitchFamily="34" charset="0"/>
              </a:rPr>
              <a:t>, D. A. (1983). The structure of Reflection In- Action. </a:t>
            </a:r>
            <a:r>
              <a:rPr lang="en-GB" sz="1100" i="1" dirty="0">
                <a:effectLst/>
                <a:latin typeface="Calibri" panose="020F0502020204030204" pitchFamily="34" charset="0"/>
                <a:ea typeface="Times New Roman" panose="02020603050405020304" pitchFamily="18" charset="0"/>
                <a:cs typeface="Calibri" panose="020F0502020204030204" pitchFamily="34" charset="0"/>
              </a:rPr>
              <a:t>The reflective practitioner</a:t>
            </a:r>
            <a:r>
              <a:rPr lang="en-GB" sz="1100" dirty="0">
                <a:effectLst/>
                <a:latin typeface="Calibri" panose="020F0502020204030204" pitchFamily="34" charset="0"/>
                <a:ea typeface="Times New Roman" panose="02020603050405020304" pitchFamily="18" charset="0"/>
                <a:cs typeface="Calibri" panose="020F0502020204030204" pitchFamily="34" charset="0"/>
              </a:rPr>
              <a:t>. New York: Basic Books. </a:t>
            </a: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r>
              <a:rPr lang="en-GB" sz="1100" dirty="0">
                <a:effectLst/>
                <a:latin typeface="Calibri" panose="020F0502020204030204" pitchFamily="34" charset="0"/>
                <a:ea typeface="Calibri" panose="020F0502020204030204" pitchFamily="34" charset="0"/>
                <a:cs typeface="Calibri" panose="020F0502020204030204" pitchFamily="34" charset="0"/>
              </a:rPr>
              <a:t>Health &amp;amp; Care Professions Council (2021) Types of reflective practice, Health &amp;amp; Care Professions Council. Available at: https://</a:t>
            </a:r>
            <a:r>
              <a:rPr lang="en-GB" sz="1100" dirty="0" err="1">
                <a:effectLst/>
                <a:latin typeface="Calibri" panose="020F0502020204030204" pitchFamily="34" charset="0"/>
                <a:ea typeface="Calibri" panose="020F0502020204030204" pitchFamily="34" charset="0"/>
                <a:cs typeface="Calibri" panose="020F0502020204030204" pitchFamily="34" charset="0"/>
              </a:rPr>
              <a:t>www.hcpc-uk.org</a:t>
            </a:r>
            <a:r>
              <a:rPr lang="en-GB" sz="1100" dirty="0">
                <a:effectLst/>
                <a:latin typeface="Calibri" panose="020F0502020204030204" pitchFamily="34" charset="0"/>
                <a:ea typeface="Calibri" panose="020F0502020204030204" pitchFamily="34" charset="0"/>
                <a:cs typeface="Calibri" panose="020F0502020204030204" pitchFamily="34" charset="0"/>
              </a:rPr>
              <a:t>/standards/meeting-our-standards/reflective-practice/types-of-reflective-practice/ (Accessed: October 27, 2022).</a:t>
            </a:r>
          </a:p>
          <a:p>
            <a:r>
              <a:rPr lang="en-GB" sz="1100" dirty="0">
                <a:effectLst/>
                <a:latin typeface="Calibri" panose="020F0502020204030204" pitchFamily="34" charset="0"/>
                <a:ea typeface="Calibri" panose="020F0502020204030204" pitchFamily="34" charset="0"/>
                <a:cs typeface="Calibri" panose="020F0502020204030204" pitchFamily="34" charset="0"/>
              </a:rPr>
              <a:t>Koshy, K. et al. (2017) Reflective practice in health care and how to reflect effectively, International journal of surgery. Oncology. Wolters Kluwer. Available at: https://</a:t>
            </a:r>
            <a:r>
              <a:rPr lang="en-GB" sz="1100" dirty="0" err="1">
                <a:effectLst/>
                <a:latin typeface="Calibri" panose="020F0502020204030204" pitchFamily="34" charset="0"/>
                <a:ea typeface="Calibri" panose="020F0502020204030204" pitchFamily="34" charset="0"/>
                <a:cs typeface="Calibri" panose="020F0502020204030204" pitchFamily="34" charset="0"/>
              </a:rPr>
              <a:t>www.ncbi.nlm.nih.gov</a:t>
            </a:r>
            <a:r>
              <a:rPr lang="en-GB" sz="1100" dirty="0">
                <a:effectLst/>
                <a:latin typeface="Calibri" panose="020F0502020204030204" pitchFamily="34" charset="0"/>
                <a:ea typeface="Calibri" panose="020F0502020204030204" pitchFamily="34" charset="0"/>
                <a:cs typeface="Calibri" panose="020F0502020204030204" pitchFamily="34" charset="0"/>
              </a:rPr>
              <a:t>/</a:t>
            </a:r>
            <a:r>
              <a:rPr lang="en-GB" sz="1100" dirty="0" err="1">
                <a:effectLst/>
                <a:latin typeface="Calibri" panose="020F0502020204030204" pitchFamily="34" charset="0"/>
                <a:ea typeface="Calibri" panose="020F0502020204030204" pitchFamily="34" charset="0"/>
                <a:cs typeface="Calibri" panose="020F0502020204030204" pitchFamily="34" charset="0"/>
              </a:rPr>
              <a:t>pmc</a:t>
            </a:r>
            <a:r>
              <a:rPr lang="en-GB" sz="1100" dirty="0">
                <a:effectLst/>
                <a:latin typeface="Calibri" panose="020F0502020204030204" pitchFamily="34" charset="0"/>
                <a:ea typeface="Calibri" panose="020F0502020204030204" pitchFamily="34" charset="0"/>
                <a:cs typeface="Calibri" panose="020F0502020204030204" pitchFamily="34" charset="0"/>
              </a:rPr>
              <a:t>/articles/PMC5673148/ (Accessed: October 27, 2022).</a:t>
            </a:r>
          </a:p>
          <a:p>
            <a:r>
              <a:rPr lang="en-GB" sz="1100" dirty="0">
                <a:effectLst/>
                <a:latin typeface="Calibri" panose="020F0502020204030204" pitchFamily="34" charset="0"/>
                <a:ea typeface="Calibri" panose="020F0502020204030204" pitchFamily="34" charset="0"/>
                <a:cs typeface="Calibri" panose="020F0502020204030204" pitchFamily="34" charset="0"/>
              </a:rPr>
              <a:t>Lorina (2015) Reflective practices in childcare, Aussie Childcare Network. Available at: https://</a:t>
            </a:r>
            <a:r>
              <a:rPr lang="en-GB" sz="1100" dirty="0" err="1">
                <a:effectLst/>
                <a:latin typeface="Calibri" panose="020F0502020204030204" pitchFamily="34" charset="0"/>
                <a:ea typeface="Calibri" panose="020F0502020204030204" pitchFamily="34" charset="0"/>
                <a:cs typeface="Calibri" panose="020F0502020204030204" pitchFamily="34" charset="0"/>
              </a:rPr>
              <a:t>aussiechildcarenetwork.com.au</a:t>
            </a:r>
            <a:r>
              <a:rPr lang="en-GB" sz="1100" dirty="0">
                <a:effectLst/>
                <a:latin typeface="Calibri" panose="020F0502020204030204" pitchFamily="34" charset="0"/>
                <a:ea typeface="Calibri" panose="020F0502020204030204" pitchFamily="34" charset="0"/>
                <a:cs typeface="Calibri" panose="020F0502020204030204" pitchFamily="34" charset="0"/>
              </a:rPr>
              <a:t>/articles/childcare-programming/reflective-practices-in-childcare. Accessed: October 18, 2022.</a:t>
            </a:r>
          </a:p>
          <a:p>
            <a:r>
              <a:rPr lang="en-GB" sz="1100" dirty="0">
                <a:effectLst/>
                <a:latin typeface="Calibri" panose="020F0502020204030204" pitchFamily="34" charset="0"/>
                <a:ea typeface="Calibri" panose="020F0502020204030204" pitchFamily="34" charset="0"/>
                <a:cs typeface="Calibri" panose="020F0502020204030204" pitchFamily="34" charset="0"/>
              </a:rPr>
              <a:t>Clarke(2018) THE EMPOWERED EDUCATOR/ https://</a:t>
            </a:r>
            <a:r>
              <a:rPr lang="en-GB" sz="1100" dirty="0" err="1">
                <a:effectLst/>
                <a:latin typeface="Calibri" panose="020F0502020204030204" pitchFamily="34" charset="0"/>
                <a:ea typeface="Calibri" panose="020F0502020204030204" pitchFamily="34" charset="0"/>
                <a:cs typeface="Calibri" panose="020F0502020204030204" pitchFamily="34" charset="0"/>
              </a:rPr>
              <a:t>www.theempowerededucatoronline.com</a:t>
            </a:r>
            <a:r>
              <a:rPr lang="en-GB" sz="1100" dirty="0">
                <a:effectLst/>
                <a:latin typeface="Calibri" panose="020F0502020204030204" pitchFamily="34" charset="0"/>
                <a:ea typeface="Calibri" panose="020F0502020204030204" pitchFamily="34" charset="0"/>
                <a:cs typeface="Calibri" panose="020F0502020204030204" pitchFamily="34" charset="0"/>
              </a:rPr>
              <a:t>/2018/06/critical-reflection-for-</a:t>
            </a:r>
            <a:r>
              <a:rPr lang="en-GB" sz="1100" dirty="0" err="1">
                <a:effectLst/>
                <a:latin typeface="Calibri" panose="020F0502020204030204" pitchFamily="34" charset="0"/>
                <a:ea typeface="Calibri" panose="020F0502020204030204" pitchFamily="34" charset="0"/>
                <a:cs typeface="Calibri" panose="020F0502020204030204" pitchFamily="34" charset="0"/>
              </a:rPr>
              <a:t>educators.html</a:t>
            </a:r>
            <a:r>
              <a:rPr lang="en-GB" sz="1100" dirty="0">
                <a:effectLst/>
                <a:latin typeface="Calibri" panose="020F0502020204030204" pitchFamily="34" charset="0"/>
                <a:ea typeface="Calibri" panose="020F0502020204030204" pitchFamily="34" charset="0"/>
                <a:cs typeface="Calibri" panose="020F0502020204030204" pitchFamily="34" charset="0"/>
              </a:rPr>
              <a:t>/ Accessed: October 18, 2022.</a:t>
            </a:r>
          </a:p>
          <a:p>
            <a:r>
              <a:rPr lang="en-GB" sz="1100" dirty="0" err="1">
                <a:effectLst/>
                <a:latin typeface="Calibri" panose="020F0502020204030204" pitchFamily="34" charset="0"/>
                <a:ea typeface="Calibri" panose="020F0502020204030204" pitchFamily="34" charset="0"/>
                <a:cs typeface="Calibri" panose="020F0502020204030204" pitchFamily="34" charset="0"/>
              </a:rPr>
              <a:t>Dr.</a:t>
            </a:r>
            <a:r>
              <a:rPr lang="en-GB" sz="1100" dirty="0">
                <a:effectLst/>
                <a:latin typeface="Calibri" panose="020F0502020204030204" pitchFamily="34" charset="0"/>
                <a:ea typeface="Calibri" panose="020F0502020204030204" pitchFamily="34" charset="0"/>
                <a:cs typeface="Calibri" panose="020F0502020204030204" pitchFamily="34" charset="0"/>
              </a:rPr>
              <a:t> Edwards (2022). Reflective practice – How to use it in your Early Years setting/https://</a:t>
            </a:r>
            <a:r>
              <a:rPr lang="en-GB" sz="1100" dirty="0" err="1">
                <a:effectLst/>
                <a:latin typeface="Calibri" panose="020F0502020204030204" pitchFamily="34" charset="0"/>
                <a:ea typeface="Calibri" panose="020F0502020204030204" pitchFamily="34" charset="0"/>
                <a:cs typeface="Calibri" panose="020F0502020204030204" pitchFamily="34" charset="0"/>
              </a:rPr>
              <a:t>www.teachearlyyears.com</a:t>
            </a:r>
            <a:r>
              <a:rPr lang="en-GB" sz="1100" dirty="0">
                <a:effectLst/>
                <a:latin typeface="Calibri" panose="020F0502020204030204" pitchFamily="34" charset="0"/>
                <a:ea typeface="Calibri" panose="020F0502020204030204" pitchFamily="34" charset="0"/>
                <a:cs typeface="Calibri" panose="020F0502020204030204" pitchFamily="34" charset="0"/>
              </a:rPr>
              <a:t>/learning-and-development/view/reflective-practice-how-to-use-it-in-your-early-years-setting Accessed: October 18, 2022.</a:t>
            </a:r>
          </a:p>
          <a:p>
            <a:pPr marL="0" indent="0">
              <a:buNone/>
            </a:pPr>
            <a:endParaRPr lang="en-US" sz="11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08112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0C177-51AD-3D10-6DB4-68697F6C363D}"/>
              </a:ext>
            </a:extLst>
          </p:cNvPr>
          <p:cNvSpPr>
            <a:spLocks noGrp="1"/>
          </p:cNvSpPr>
          <p:nvPr>
            <p:ph type="title"/>
          </p:nvPr>
        </p:nvSpPr>
        <p:spPr>
          <a:xfrm>
            <a:off x="381000" y="237534"/>
            <a:ext cx="5715000" cy="563563"/>
          </a:xfrm>
        </p:spPr>
        <p:txBody>
          <a:bodyPr>
            <a:normAutofit/>
          </a:bodyPr>
          <a:lstStyle/>
          <a:p>
            <a:r>
              <a:rPr lang="en-US" sz="2800" b="1" u="sng" dirty="0"/>
              <a:t>Reference list </a:t>
            </a:r>
          </a:p>
        </p:txBody>
      </p:sp>
      <p:sp>
        <p:nvSpPr>
          <p:cNvPr id="3" name="Content Placeholder 2">
            <a:extLst>
              <a:ext uri="{FF2B5EF4-FFF2-40B4-BE49-F238E27FC236}">
                <a16:creationId xmlns:a16="http://schemas.microsoft.com/office/drawing/2014/main" id="{F4CF116C-0662-A30A-8AFD-FBADAA377A75}"/>
              </a:ext>
            </a:extLst>
          </p:cNvPr>
          <p:cNvSpPr>
            <a:spLocks noGrp="1"/>
          </p:cNvSpPr>
          <p:nvPr>
            <p:ph idx="1"/>
          </p:nvPr>
        </p:nvSpPr>
        <p:spPr>
          <a:xfrm>
            <a:off x="295940" y="902455"/>
            <a:ext cx="10515600" cy="5051778"/>
          </a:xfrm>
        </p:spPr>
        <p:txBody>
          <a:bodyPr>
            <a:noAutofit/>
          </a:bodyPr>
          <a:lstStyle/>
          <a:p>
            <a:r>
              <a:rPr lang="en-GB" sz="1100" dirty="0" err="1">
                <a:effectLst/>
                <a:latin typeface="Calibri" panose="020F0502020204030204" pitchFamily="34" charset="0"/>
                <a:ea typeface="Calibri" panose="020F0502020204030204" pitchFamily="34" charset="0"/>
                <a:cs typeface="Times New Roman" panose="02020603050405020304" pitchFamily="18" charset="0"/>
              </a:rPr>
              <a:t>Piha</a:t>
            </a:r>
            <a:r>
              <a:rPr lang="en-GB" sz="1100" dirty="0">
                <a:effectLst/>
                <a:latin typeface="Calibri" panose="020F0502020204030204" pitchFamily="34" charset="0"/>
                <a:ea typeface="Calibri" panose="020F0502020204030204" pitchFamily="34" charset="0"/>
                <a:cs typeface="Times New Roman" panose="02020603050405020304" pitchFamily="18" charset="0"/>
              </a:rPr>
              <a:t> Markkanen - Educational Research-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vomulme</a:t>
            </a:r>
            <a:r>
              <a:rPr lang="en-GB" sz="1100" dirty="0">
                <a:effectLst/>
                <a:latin typeface="Calibri" panose="020F0502020204030204" pitchFamily="34" charset="0"/>
                <a:ea typeface="Calibri" panose="020F0502020204030204" pitchFamily="34" charset="0"/>
                <a:cs typeface="Times New Roman" panose="02020603050405020304" pitchFamily="18" charset="0"/>
              </a:rPr>
              <a:t> 1  = https://</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www.tandfonline.com</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doi</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citedby</a:t>
            </a:r>
            <a:r>
              <a:rPr lang="en-GB" sz="1100" dirty="0">
                <a:effectLst/>
                <a:latin typeface="Calibri" panose="020F0502020204030204" pitchFamily="34" charset="0"/>
                <a:ea typeface="Calibri" panose="020F0502020204030204" pitchFamily="34" charset="0"/>
                <a:cs typeface="Times New Roman" panose="02020603050405020304" pitchFamily="18" charset="0"/>
              </a:rPr>
              <a:t>/10.1080/00131881.2020.1711790?scroll=</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top&amp;needAccess</a:t>
            </a:r>
            <a:r>
              <a:rPr lang="en-GB" sz="1100" dirty="0">
                <a:effectLst/>
                <a:latin typeface="Calibri" panose="020F0502020204030204" pitchFamily="34" charset="0"/>
                <a:ea typeface="Calibri" panose="020F0502020204030204" pitchFamily="34" charset="0"/>
                <a:cs typeface="Times New Roman" panose="02020603050405020304" pitchFamily="18" charset="0"/>
              </a:rPr>
              <a:t>=true</a:t>
            </a:r>
          </a:p>
          <a:p>
            <a:r>
              <a:rPr lang="en-GB" sz="1100" dirty="0">
                <a:effectLst/>
                <a:latin typeface="Calibri" panose="020F0502020204030204" pitchFamily="34" charset="0"/>
                <a:ea typeface="Times New Roman" panose="02020603050405020304" pitchFamily="18" charset="0"/>
              </a:rPr>
              <a:t>Gibbs, G. (1988). Learning by Doing: A Guide to Teaching and Learning Methods. Oxford: Oxford Further Education Unit </a:t>
            </a:r>
            <a:endParaRPr lang="en-GB" sz="1100" dirty="0">
              <a:effectLst/>
              <a:latin typeface="Times New Roman" panose="02020603050405020304" pitchFamily="18" charset="0"/>
              <a:ea typeface="Times New Roman" panose="02020603050405020304" pitchFamily="18" charset="0"/>
            </a:endParaRPr>
          </a:p>
          <a:p>
            <a:r>
              <a:rPr lang="en-GB" sz="1100" i="1" dirty="0">
                <a:effectLst/>
                <a:latin typeface="Times New Roman" panose="02020603050405020304" pitchFamily="18" charset="0"/>
                <a:ea typeface="Times New Roman" panose="02020603050405020304" pitchFamily="18" charset="0"/>
              </a:rPr>
              <a:t>Gibbs’ reflective cycle - University of Cumbria</a:t>
            </a:r>
            <a:r>
              <a:rPr lang="en-GB" sz="1100" dirty="0">
                <a:effectLst/>
                <a:latin typeface="Times New Roman" panose="02020603050405020304" pitchFamily="18" charset="0"/>
                <a:ea typeface="Times New Roman" panose="02020603050405020304" pitchFamily="18" charset="0"/>
              </a:rPr>
              <a:t> (no date). Available at: https://</a:t>
            </a:r>
            <a:r>
              <a:rPr lang="en-GB" sz="1100" dirty="0" err="1">
                <a:effectLst/>
                <a:latin typeface="Times New Roman" panose="02020603050405020304" pitchFamily="18" charset="0"/>
                <a:ea typeface="Times New Roman" panose="02020603050405020304" pitchFamily="18" charset="0"/>
              </a:rPr>
              <a:t>my.cumbria.ac.uk</a:t>
            </a:r>
            <a:r>
              <a:rPr lang="en-GB" sz="1100" dirty="0">
                <a:effectLst/>
                <a:latin typeface="Times New Roman" panose="02020603050405020304" pitchFamily="18" charset="0"/>
                <a:ea typeface="Times New Roman" panose="02020603050405020304" pitchFamily="18" charset="0"/>
              </a:rPr>
              <a:t>/media/</a:t>
            </a:r>
            <a:r>
              <a:rPr lang="en-GB" sz="1100" dirty="0" err="1">
                <a:effectLst/>
                <a:latin typeface="Times New Roman" panose="02020603050405020304" pitchFamily="18" charset="0"/>
                <a:ea typeface="Times New Roman" panose="02020603050405020304" pitchFamily="18" charset="0"/>
              </a:rPr>
              <a:t>MyCumbria</a:t>
            </a:r>
            <a:r>
              <a:rPr lang="en-GB" sz="1100" dirty="0">
                <a:effectLst/>
                <a:latin typeface="Times New Roman" panose="02020603050405020304" pitchFamily="18" charset="0"/>
                <a:ea typeface="Times New Roman" panose="02020603050405020304" pitchFamily="18" charset="0"/>
              </a:rPr>
              <a:t>/Documents/</a:t>
            </a:r>
            <a:r>
              <a:rPr lang="en-GB" sz="1100" dirty="0" err="1">
                <a:effectLst/>
                <a:latin typeface="Times New Roman" panose="02020603050405020304" pitchFamily="18" charset="0"/>
                <a:ea typeface="Times New Roman" panose="02020603050405020304" pitchFamily="18" charset="0"/>
              </a:rPr>
              <a:t>ReflectiveCycleGibbs.pdf</a:t>
            </a:r>
            <a:r>
              <a:rPr lang="en-GB" sz="1100" dirty="0">
                <a:effectLst/>
                <a:latin typeface="Times New Roman" panose="02020603050405020304" pitchFamily="18" charset="0"/>
                <a:ea typeface="Times New Roman" panose="02020603050405020304" pitchFamily="18" charset="0"/>
              </a:rPr>
              <a:t> (Accessed: October 26, 2022).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a:effectLst/>
                <a:latin typeface="Calibri" panose="020F0502020204030204" pitchFamily="34" charset="0"/>
                <a:ea typeface="Calibri" panose="020F0502020204030204" pitchFamily="34" charset="0"/>
                <a:cs typeface="Times New Roman" panose="02020603050405020304" pitchFamily="18" charset="0"/>
              </a:rPr>
              <a:t>Dewey, J. (1933). How We Think: A Restatement of the Relation of Reflective Thinking to the Educative Process. Boston: D. C. Health</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Kolb, D.A. (1984). Experiential learning: experience as the source of learning and development. Englewood Cliffs, NJ: Prentice Hall.</a:t>
            </a:r>
          </a:p>
          <a:p>
            <a:r>
              <a:rPr lang="en-GB" sz="1100" dirty="0" err="1">
                <a:effectLst/>
                <a:latin typeface="Calibri" panose="020F0502020204030204" pitchFamily="34" charset="0"/>
                <a:ea typeface="Calibri" panose="020F0502020204030204" pitchFamily="34" charset="0"/>
                <a:cs typeface="Times New Roman" panose="02020603050405020304" pitchFamily="18" charset="0"/>
              </a:rPr>
              <a:t>Mcleod</a:t>
            </a:r>
            <a:r>
              <a:rPr lang="en-GB" sz="1100" dirty="0">
                <a:effectLst/>
                <a:latin typeface="Calibri" panose="020F0502020204030204" pitchFamily="34" charset="0"/>
                <a:ea typeface="Calibri" panose="020F0502020204030204" pitchFamily="34" charset="0"/>
                <a:cs typeface="Times New Roman" panose="02020603050405020304" pitchFamily="18" charset="0"/>
              </a:rPr>
              <a:t>], [S. (1970) [Kolb's learning styles and experiential learning cycle], Simply Psychology. Available at: https://</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www.simplypsychology.org</a:t>
            </a:r>
            <a:r>
              <a:rPr lang="en-GB" sz="1100" dirty="0">
                <a:effectLst/>
                <a:latin typeface="Calibri" panose="020F0502020204030204" pitchFamily="34" charset="0"/>
                <a:ea typeface="Calibri" panose="020F0502020204030204" pitchFamily="34" charset="0"/>
                <a:cs typeface="Times New Roman" panose="02020603050405020304" pitchFamily="18" charset="0"/>
              </a:rPr>
              <a:t>/learning-</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kolb.html</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October 27, 2022).</a:t>
            </a:r>
          </a:p>
          <a:p>
            <a:r>
              <a:rPr lang="en-GB" sz="1100" dirty="0">
                <a:effectLst/>
                <a:latin typeface="Calibri" panose="020F0502020204030204" pitchFamily="34" charset="0"/>
                <a:ea typeface="Calibri" panose="020F0502020204030204" pitchFamily="34" charset="0"/>
                <a:cs typeface="Times New Roman" panose="02020603050405020304" pitchFamily="18" charset="0"/>
              </a:rPr>
              <a:t>Driscoll, J., 1994. Reflective Practice for Practise. Senior Nurse, Volume 13, pp. 4</a:t>
            </a:r>
          </a:p>
          <a:p>
            <a:r>
              <a:rPr lang="en-GB" sz="1100" dirty="0" err="1">
                <a:effectLst/>
                <a:latin typeface="Times New Roman" panose="02020603050405020304" pitchFamily="18" charset="0"/>
                <a:ea typeface="Times New Roman" panose="02020603050405020304" pitchFamily="18" charset="0"/>
              </a:rPr>
              <a:t>Slesser</a:t>
            </a:r>
            <a:r>
              <a:rPr lang="en-GB" sz="1100" dirty="0">
                <a:effectLst/>
                <a:latin typeface="Times New Roman" panose="02020603050405020304" pitchFamily="18" charset="0"/>
                <a:ea typeface="Times New Roman" panose="02020603050405020304" pitchFamily="18" charset="0"/>
              </a:rPr>
              <a:t>, S.S. </a:t>
            </a:r>
            <a:r>
              <a:rPr lang="en-GB" sz="1100" i="1" dirty="0">
                <a:effectLst/>
                <a:latin typeface="Times New Roman" panose="02020603050405020304" pitchFamily="18" charset="0"/>
                <a:ea typeface="Times New Roman" panose="02020603050405020304" pitchFamily="18" charset="0"/>
              </a:rPr>
              <a:t>et al.</a:t>
            </a:r>
            <a:r>
              <a:rPr lang="en-GB" sz="1100" dirty="0">
                <a:effectLst/>
                <a:latin typeface="Times New Roman" panose="02020603050405020304" pitchFamily="18" charset="0"/>
                <a:ea typeface="Times New Roman" panose="02020603050405020304" pitchFamily="18" charset="0"/>
              </a:rPr>
              <a:t> (2018) </a:t>
            </a:r>
            <a:r>
              <a:rPr lang="en-GB" sz="1100" i="1" dirty="0">
                <a:effectLst/>
                <a:latin typeface="Times New Roman" panose="02020603050405020304" pitchFamily="18" charset="0"/>
                <a:ea typeface="Times New Roman" panose="02020603050405020304" pitchFamily="18" charset="0"/>
              </a:rPr>
              <a:t>Credits</a:t>
            </a:r>
            <a:r>
              <a:rPr lang="en-GB" sz="1100" dirty="0">
                <a:effectLst/>
                <a:latin typeface="Times New Roman" panose="02020603050405020304" pitchFamily="18" charset="0"/>
                <a:ea typeface="Times New Roman" panose="02020603050405020304" pitchFamily="18" charset="0"/>
              </a:rPr>
              <a:t>, </a:t>
            </a:r>
            <a:r>
              <a:rPr lang="en-GB" sz="1100" i="1" dirty="0">
                <a:effectLst/>
                <a:latin typeface="Times New Roman" panose="02020603050405020304" pitchFamily="18" charset="0"/>
                <a:ea typeface="Times New Roman" panose="02020603050405020304" pitchFamily="18" charset="0"/>
              </a:rPr>
              <a:t>Reflective Practice</a:t>
            </a:r>
            <a:r>
              <a:rPr lang="en-GB" sz="1100" dirty="0">
                <a:effectLst/>
                <a:latin typeface="Times New Roman" panose="02020603050405020304" pitchFamily="18" charset="0"/>
                <a:ea typeface="Times New Roman" panose="02020603050405020304" pitchFamily="18" charset="0"/>
              </a:rPr>
              <a:t>. Available at: https://</a:t>
            </a:r>
            <a:r>
              <a:rPr lang="en-GB" sz="1100" dirty="0" err="1">
                <a:effectLst/>
                <a:latin typeface="Times New Roman" panose="02020603050405020304" pitchFamily="18" charset="0"/>
                <a:ea typeface="Times New Roman" panose="02020603050405020304" pitchFamily="18" charset="0"/>
              </a:rPr>
              <a:t>content.iriss.org.uk</a:t>
            </a:r>
            <a:r>
              <a:rPr lang="en-GB" sz="1100" dirty="0">
                <a:effectLst/>
                <a:latin typeface="Times New Roman" panose="02020603050405020304" pitchFamily="18" charset="0"/>
                <a:ea typeface="Times New Roman" panose="02020603050405020304" pitchFamily="18" charset="0"/>
              </a:rPr>
              <a:t>/</a:t>
            </a:r>
            <a:r>
              <a:rPr lang="en-GB" sz="1100" dirty="0" err="1">
                <a:effectLst/>
                <a:latin typeface="Times New Roman" panose="02020603050405020304" pitchFamily="18" charset="0"/>
                <a:ea typeface="Times New Roman" panose="02020603050405020304" pitchFamily="18" charset="0"/>
              </a:rPr>
              <a:t>reflectivepractice</a:t>
            </a:r>
            <a:r>
              <a:rPr lang="en-GB" sz="1100" dirty="0">
                <a:effectLst/>
                <a:latin typeface="Times New Roman" panose="02020603050405020304" pitchFamily="18" charset="0"/>
                <a:ea typeface="Times New Roman" panose="02020603050405020304" pitchFamily="18" charset="0"/>
              </a:rPr>
              <a:t>/</a:t>
            </a:r>
            <a:r>
              <a:rPr lang="en-GB" sz="1100" dirty="0" err="1">
                <a:effectLst/>
                <a:latin typeface="Times New Roman" panose="02020603050405020304" pitchFamily="18" charset="0"/>
                <a:ea typeface="Times New Roman" panose="02020603050405020304" pitchFamily="18" charset="0"/>
              </a:rPr>
              <a:t>credits.html</a:t>
            </a:r>
            <a:r>
              <a:rPr lang="en-GB" sz="1100" dirty="0">
                <a:effectLst/>
                <a:latin typeface="Times New Roman" panose="02020603050405020304" pitchFamily="18" charset="0"/>
                <a:ea typeface="Times New Roman" panose="02020603050405020304" pitchFamily="18" charset="0"/>
              </a:rPr>
              <a:t> (Accessed: October 20, 2022). </a:t>
            </a:r>
          </a:p>
          <a:p>
            <a:pPr marL="0" indent="0">
              <a:buNone/>
            </a:pPr>
            <a:endParaRPr lang="en-US" sz="1100" dirty="0"/>
          </a:p>
          <a:p>
            <a:pPr marL="0" indent="0">
              <a:buNone/>
            </a:pPr>
            <a:endParaRPr lang="en-US" sz="1100" dirty="0"/>
          </a:p>
          <a:p>
            <a:pPr marL="0" indent="0">
              <a:buNone/>
            </a:pPr>
            <a:endParaRPr lang="en-US" sz="1100"/>
          </a:p>
          <a:p>
            <a:pPr marL="0" indent="0">
              <a:buNone/>
            </a:pPr>
            <a:endParaRPr lang="en-US" sz="1100" dirty="0"/>
          </a:p>
        </p:txBody>
      </p:sp>
      <p:pic>
        <p:nvPicPr>
          <p:cNvPr id="3074" name="Picture 2" descr="Gibbs' Reflective Cycle Diagram">
            <a:extLst>
              <a:ext uri="{FF2B5EF4-FFF2-40B4-BE49-F238E27FC236}">
                <a16:creationId xmlns:a16="http://schemas.microsoft.com/office/drawing/2014/main" id="{8E3EBF0A-560D-4C3C-10AF-C992630299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000" y="-8907463"/>
            <a:ext cx="4572000" cy="370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76551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{5BFB0D0A-97E8-B742-9553-082765181FC2}tf10001062</Template>
  <TotalTime>5356</TotalTime>
  <Words>2995</Words>
  <Application>Microsoft Macintosh PowerPoint</Application>
  <PresentationFormat>Widescreen</PresentationFormat>
  <Paragraphs>81</Paragraphs>
  <Slides>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vt:i4>
      </vt:variant>
    </vt:vector>
  </HeadingPairs>
  <TitlesOfParts>
    <vt:vector size="13" baseType="lpstr">
      <vt:lpstr>Arial</vt:lpstr>
      <vt:lpstr>Calibri</vt:lpstr>
      <vt:lpstr>Calibri Light</vt:lpstr>
      <vt:lpstr>Century Gothic</vt:lpstr>
      <vt:lpstr>Helvetica</vt:lpstr>
      <vt:lpstr>Open Sans</vt:lpstr>
      <vt:lpstr>Times New Roman</vt:lpstr>
      <vt:lpstr>Wingdings 3</vt:lpstr>
      <vt:lpstr>Ion</vt:lpstr>
      <vt:lpstr>PowerPoint Presentation</vt:lpstr>
      <vt:lpstr>PowerPoint Presentation</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Fatima Omar (2218519)</dc:creator>
  <cp:lastModifiedBy>Fatima Omar (2218519)</cp:lastModifiedBy>
  <cp:revision>1</cp:revision>
  <dcterms:created xsi:type="dcterms:W3CDTF">2022-10-27T08:12:55Z</dcterms:created>
  <dcterms:modified xsi:type="dcterms:W3CDTF">2022-10-31T01:29:37Z</dcterms:modified>
</cp:coreProperties>
</file>