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57" r:id="rId3"/>
    <p:sldId id="270" r:id="rId4"/>
    <p:sldId id="272" r:id="rId5"/>
    <p:sldId id="260" r:id="rId6"/>
    <p:sldId id="261" r:id="rId7"/>
    <p:sldId id="262" r:id="rId8"/>
    <p:sldId id="263" r:id="rId9"/>
    <p:sldId id="271" r:id="rId10"/>
    <p:sldId id="264" r:id="rId11"/>
    <p:sldId id="27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F6FC"/>
    <a:srgbClr val="C2ECEA"/>
    <a:srgbClr val="CCECFF"/>
    <a:srgbClr val="CCCCFF"/>
    <a:srgbClr val="3399FF"/>
    <a:srgbClr val="CCFFFF"/>
    <a:srgbClr val="FFCCFF"/>
    <a:srgbClr val="3DADDF"/>
    <a:srgbClr val="229AD0"/>
    <a:srgbClr val="5AB9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94660"/>
  </p:normalViewPr>
  <p:slideViewPr>
    <p:cSldViewPr snapToGrid="0">
      <p:cViewPr varScale="1">
        <p:scale>
          <a:sx n="82" d="100"/>
          <a:sy n="82" d="100"/>
        </p:scale>
        <p:origin x="8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B212-A376-DF64-B16C-F03B67159A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5903B8-D138-BF80-3F6E-799FF3605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07C4FE-E829-DFDC-7369-1F112A9389EF}"/>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05FAF70A-C08D-E134-46C7-DF7200322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267354-B77B-0D55-DF84-212E5EEEF66F}"/>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717411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F5CA7-8687-EE28-95CA-BBC882440F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857CEC-29C4-B0CC-45BB-C840ACC557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4550F1-B272-1E40-0BC1-F7D18DEA0B17}"/>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3E0BD01C-9569-AB86-0D28-B7F9BDEED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0F5B14-B60A-8DCC-02B0-3CC6574FA93D}"/>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2822072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3B77-D7F0-F446-8B3C-BAA58BA3D8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2420AF-700C-7A76-AB33-7ADD9B3276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4B68E6-3D5C-1F05-C682-42C75B05A719}"/>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935E3968-13DC-28ED-3874-551EA1AF9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586152-17F9-CFA2-600F-11DCFDEA2D67}"/>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4276668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2154B-3A4A-0F18-5019-FB02C24114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212E46-BC30-7092-D9DA-4C2971B90A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CCCC70-A316-1A42-1085-94320182DD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3E7400-83C5-D779-3681-A1E8FA0B191F}"/>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6" name="Footer Placeholder 5">
            <a:extLst>
              <a:ext uri="{FF2B5EF4-FFF2-40B4-BE49-F238E27FC236}">
                <a16:creationId xmlns:a16="http://schemas.microsoft.com/office/drawing/2014/main" id="{27DF66B9-C9EB-DC02-5660-BFD28DD78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2E1B0-359D-737D-6BA2-74B8FB5B5125}"/>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3736111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7EC5-7A60-4011-5D03-46147FDBC5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DAAEFC-BA3B-C71D-CB50-BCDC7E0163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1444EC-6EDE-10E4-B232-6F26DEF7EF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F518C3-A0C2-05DA-BC1B-F0908C25C5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A93999-A314-8D97-E5CD-A825058D71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BF36B6-EDE3-7C50-0684-C1409ED1F4F2}"/>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8" name="Footer Placeholder 7">
            <a:extLst>
              <a:ext uri="{FF2B5EF4-FFF2-40B4-BE49-F238E27FC236}">
                <a16:creationId xmlns:a16="http://schemas.microsoft.com/office/drawing/2014/main" id="{743FC619-9699-5877-E68D-9E3D9EB263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17AAA3-0B13-5009-5635-86A9FD716571}"/>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398557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F7A4-070B-9ECF-6049-7EE6D39EAA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63ECF4-9CDF-D05B-6593-817F68106A09}"/>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4" name="Footer Placeholder 3">
            <a:extLst>
              <a:ext uri="{FF2B5EF4-FFF2-40B4-BE49-F238E27FC236}">
                <a16:creationId xmlns:a16="http://schemas.microsoft.com/office/drawing/2014/main" id="{26C2D533-A8E0-0C3E-AA43-B9B5AE3707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12B114-B23E-6359-BD97-5201F3974D55}"/>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2681765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93452-59C2-23AE-4B33-DA9190611528}"/>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3" name="Footer Placeholder 2">
            <a:extLst>
              <a:ext uri="{FF2B5EF4-FFF2-40B4-BE49-F238E27FC236}">
                <a16:creationId xmlns:a16="http://schemas.microsoft.com/office/drawing/2014/main" id="{BA5DE852-93A0-CFC2-1D07-3FCCE2F81E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F43FB6-ACF0-678B-02EE-1F0D6381495F}"/>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15336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D117-903D-09FE-F310-936F90922F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C157B-ECFF-706B-829F-171CE23610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00704-23CA-1356-A9B8-8B4347563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C9A193-AA3A-69B8-C099-59A03D3F19EC}"/>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6" name="Footer Placeholder 5">
            <a:extLst>
              <a:ext uri="{FF2B5EF4-FFF2-40B4-BE49-F238E27FC236}">
                <a16:creationId xmlns:a16="http://schemas.microsoft.com/office/drawing/2014/main" id="{6B5DFA0D-A609-0192-A508-2955F8D30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7D4493-5C66-28EF-5B74-AE8531744276}"/>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496787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CE9D1-3BD6-CA09-4BBB-11D5B5F3A6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737919-76E8-1420-9D61-38179381D3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689CE3-7A00-679B-9FE1-4BC91F3C21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EFB000-1E17-53B3-ECD5-938B0955C597}"/>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6" name="Footer Placeholder 5">
            <a:extLst>
              <a:ext uri="{FF2B5EF4-FFF2-40B4-BE49-F238E27FC236}">
                <a16:creationId xmlns:a16="http://schemas.microsoft.com/office/drawing/2014/main" id="{60D91FC9-1CC8-A335-E5AB-5C8964ABF8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B6C45B-7C15-2161-5315-3374BEFB4CAA}"/>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1751925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952E3-54DB-B600-441C-95F72EE2EB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8187C0-95D2-F7F8-8499-EC52AF0E72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8B4877-C672-1DAE-EC3C-BFD61D4016F0}"/>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5FD171B2-BAB7-13B2-E272-9DCDFD53A3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2E932-C6EF-9525-2344-3797DEE6B030}"/>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270725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522353-0BC4-2585-2507-A07BAFE82D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CFEA9-7767-7C97-AB22-A87BA00E26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107194-F156-C2CF-AB82-2C90CAEC38B8}"/>
              </a:ext>
            </a:extLst>
          </p:cNvPr>
          <p:cNvSpPr>
            <a:spLocks noGrp="1"/>
          </p:cNvSpPr>
          <p:nvPr>
            <p:ph type="dt" sz="half" idx="10"/>
          </p:nvPr>
        </p:nvSpPr>
        <p:spPr/>
        <p:txBody>
          <a:body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7F77C187-BC8C-A66C-5853-4E5EE19384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C1E66-1316-CBDE-71B9-41A89D94364D}"/>
              </a:ext>
            </a:extLst>
          </p:cNvPr>
          <p:cNvSpPr>
            <a:spLocks noGrp="1"/>
          </p:cNvSpPr>
          <p:nvPr>
            <p:ph type="sldNum" sz="quarter" idx="12"/>
          </p:nvPr>
        </p:nvSpPr>
        <p:spPr/>
        <p:txBody>
          <a:bodyPr/>
          <a:lstStyle/>
          <a:p>
            <a:fld id="{D765C8E7-9B83-45F0-88B9-9C8B8087360D}" type="slidenum">
              <a:rPr lang="en-GB" smtClean="0"/>
              <a:t>‹#›</a:t>
            </a:fld>
            <a:endParaRPr lang="en-GB"/>
          </a:p>
        </p:txBody>
      </p:sp>
    </p:spTree>
    <p:extLst>
      <p:ext uri="{BB962C8B-B14F-4D97-AF65-F5344CB8AC3E}">
        <p14:creationId xmlns:p14="http://schemas.microsoft.com/office/powerpoint/2010/main" val="4100402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3719DA-D5FA-7D14-96FC-084F43EC42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DA01BF-0EBB-5690-05AB-9412BA16CA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8DEC6F-E806-B9F0-92FA-F9D1B0DE79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0BB1D5-1C26-48EF-BE7C-A699A14CDBD5}" type="datetimeFigureOut">
              <a:rPr lang="en-GB" smtClean="0"/>
              <a:t>22/07/2026</a:t>
            </a:fld>
            <a:endParaRPr lang="en-GB"/>
          </a:p>
        </p:txBody>
      </p:sp>
      <p:sp>
        <p:nvSpPr>
          <p:cNvPr id="5" name="Footer Placeholder 4">
            <a:extLst>
              <a:ext uri="{FF2B5EF4-FFF2-40B4-BE49-F238E27FC236}">
                <a16:creationId xmlns:a16="http://schemas.microsoft.com/office/drawing/2014/main" id="{0F7589E6-083E-74FB-DCA4-A1B47D97A1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3FB8089-CD34-EAEE-7B56-121061A8BD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65C8E7-9B83-45F0-88B9-9C8B8087360D}" type="slidenum">
              <a:rPr lang="en-GB" smtClean="0"/>
              <a:t>‹#›</a:t>
            </a:fld>
            <a:endParaRPr lang="en-GB"/>
          </a:p>
        </p:txBody>
      </p:sp>
    </p:spTree>
    <p:extLst>
      <p:ext uri="{BB962C8B-B14F-4D97-AF65-F5344CB8AC3E}">
        <p14:creationId xmlns:p14="http://schemas.microsoft.com/office/powerpoint/2010/main" val="2289247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43E7DC-5101-4E7C-ADB5-596311F53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B8BCA7A-6464-4C53-A572-89B2B3C2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6076642 w 12192000"/>
              <a:gd name="connsiteY37" fmla="*/ 887537 h 6858000"/>
              <a:gd name="connsiteX38" fmla="*/ 6032390 w 12192000"/>
              <a:gd name="connsiteY38" fmla="*/ 898600 h 6858000"/>
              <a:gd name="connsiteX39" fmla="*/ 6008536 w 12192000"/>
              <a:gd name="connsiteY39" fmla="*/ 914503 h 6858000"/>
              <a:gd name="connsiteX40" fmla="*/ 5944926 w 12192000"/>
              <a:gd name="connsiteY40" fmla="*/ 922454 h 6858000"/>
              <a:gd name="connsiteX41" fmla="*/ 5929023 w 12192000"/>
              <a:gd name="connsiteY41" fmla="*/ 954259 h 6858000"/>
              <a:gd name="connsiteX42" fmla="*/ 5938641 w 12192000"/>
              <a:gd name="connsiteY42" fmla="*/ 983356 h 6858000"/>
              <a:gd name="connsiteX43" fmla="*/ 5941380 w 12192000"/>
              <a:gd name="connsiteY43" fmla="*/ 994243 h 6858000"/>
              <a:gd name="connsiteX44" fmla="*/ 6022639 w 12192000"/>
              <a:gd name="connsiteY44" fmla="*/ 1012399 h 6858000"/>
              <a:gd name="connsiteX45" fmla="*/ 6620687 w 12192000"/>
              <a:gd name="connsiteY45" fmla="*/ 1222947 h 6858000"/>
              <a:gd name="connsiteX46" fmla="*/ 6557895 w 12192000"/>
              <a:gd name="connsiteY46" fmla="*/ 1308577 h 6858000"/>
              <a:gd name="connsiteX47" fmla="*/ 6815348 w 12192000"/>
              <a:gd name="connsiteY47" fmla="*/ 1401831 h 6858000"/>
              <a:gd name="connsiteX48" fmla="*/ 6878591 w 12192000"/>
              <a:gd name="connsiteY48" fmla="*/ 1494187 h 6858000"/>
              <a:gd name="connsiteX49" fmla="*/ 6799202 w 12192000"/>
              <a:gd name="connsiteY49" fmla="*/ 1486118 h 6858000"/>
              <a:gd name="connsiteX50" fmla="*/ 6731027 w 12192000"/>
              <a:gd name="connsiteY50" fmla="*/ 1503602 h 6858000"/>
              <a:gd name="connsiteX51" fmla="*/ 6759282 w 12192000"/>
              <a:gd name="connsiteY51" fmla="*/ 1621067 h 6858000"/>
              <a:gd name="connsiteX52" fmla="*/ 7123035 w 12192000"/>
              <a:gd name="connsiteY52" fmla="*/ 1772603 h 6858000"/>
              <a:gd name="connsiteX53" fmla="*/ 7155777 w 12192000"/>
              <a:gd name="connsiteY53" fmla="*/ 1821919 h 6858000"/>
              <a:gd name="connsiteX54" fmla="*/ 7112270 w 12192000"/>
              <a:gd name="connsiteY54" fmla="*/ 1856890 h 6858000"/>
              <a:gd name="connsiteX55" fmla="*/ 6994755 w 12192000"/>
              <a:gd name="connsiteY55" fmla="*/ 1874821 h 6858000"/>
              <a:gd name="connsiteX56" fmla="*/ 7159364 w 12192000"/>
              <a:gd name="connsiteY56" fmla="*/ 2042948 h 6858000"/>
              <a:gd name="connsiteX57" fmla="*/ 7219467 w 12192000"/>
              <a:gd name="connsiteY57" fmla="*/ 2089573 h 6858000"/>
              <a:gd name="connsiteX58" fmla="*/ 7322179 w 12192000"/>
              <a:gd name="connsiteY58" fmla="*/ 2161756 h 6858000"/>
              <a:gd name="connsiteX59" fmla="*/ 7323974 w 12192000"/>
              <a:gd name="connsiteY59" fmla="*/ 2183724 h 6858000"/>
              <a:gd name="connsiteX60" fmla="*/ 7184034 w 12192000"/>
              <a:gd name="connsiteY60" fmla="*/ 2261285 h 6858000"/>
              <a:gd name="connsiteX61" fmla="*/ 6931516 w 12192000"/>
              <a:gd name="connsiteY61" fmla="*/ 2240212 h 6858000"/>
              <a:gd name="connsiteX62" fmla="*/ 7304686 w 12192000"/>
              <a:gd name="connsiteY62" fmla="*/ 2355883 h 6858000"/>
              <a:gd name="connsiteX63" fmla="*/ 6096813 w 12192000"/>
              <a:gd name="connsiteY63" fmla="*/ 2080160 h 6858000"/>
              <a:gd name="connsiteX64" fmla="*/ 6173959 w 12192000"/>
              <a:gd name="connsiteY64" fmla="*/ 2152340 h 6858000"/>
              <a:gd name="connsiteX65" fmla="*/ 6596469 w 12192000"/>
              <a:gd name="connsiteY65" fmla="*/ 2342432 h 6858000"/>
              <a:gd name="connsiteX66" fmla="*/ 6716224 w 12192000"/>
              <a:gd name="connsiteY66" fmla="*/ 2461690 h 6858000"/>
              <a:gd name="connsiteX67" fmla="*/ 6841810 w 12192000"/>
              <a:gd name="connsiteY67" fmla="*/ 2527594 h 6858000"/>
              <a:gd name="connsiteX68" fmla="*/ 7018080 w 12192000"/>
              <a:gd name="connsiteY68" fmla="*/ 2526249 h 6858000"/>
              <a:gd name="connsiteX69" fmla="*/ 7143217 w 12192000"/>
              <a:gd name="connsiteY69" fmla="*/ 2627573 h 6858000"/>
              <a:gd name="connsiteX70" fmla="*/ 7012697 w 12192000"/>
              <a:gd name="connsiteY70" fmla="*/ 2649094 h 6858000"/>
              <a:gd name="connsiteX71" fmla="*/ 6859752 w 12192000"/>
              <a:gd name="connsiteY71" fmla="*/ 2632505 h 6858000"/>
              <a:gd name="connsiteX72" fmla="*/ 6529636 w 12192000"/>
              <a:gd name="connsiteY72" fmla="*/ 2637883 h 6858000"/>
              <a:gd name="connsiteX73" fmla="*/ 6340360 w 12192000"/>
              <a:gd name="connsiteY73" fmla="*/ 2657610 h 6858000"/>
              <a:gd name="connsiteX74" fmla="*/ 5905294 w 12192000"/>
              <a:gd name="connsiteY74" fmla="*/ 2623984 h 6858000"/>
              <a:gd name="connsiteX75" fmla="*/ 5930860 w 12192000"/>
              <a:gd name="connsiteY75" fmla="*/ 2710066 h 6858000"/>
              <a:gd name="connsiteX76" fmla="*/ 5914710 w 12192000"/>
              <a:gd name="connsiteY76" fmla="*/ 2784935 h 6858000"/>
              <a:gd name="connsiteX77" fmla="*/ 5908433 w 12192000"/>
              <a:gd name="connsiteY77" fmla="*/ 2947683 h 6858000"/>
              <a:gd name="connsiteX78" fmla="*/ 5912470 w 12192000"/>
              <a:gd name="connsiteY78" fmla="*/ 2974134 h 6858000"/>
              <a:gd name="connsiteX79" fmla="*/ 5815141 w 12192000"/>
              <a:gd name="connsiteY79" fmla="*/ 2991171 h 6858000"/>
              <a:gd name="connsiteX80" fmla="*/ 6395082 w 12192000"/>
              <a:gd name="connsiteY80" fmla="*/ 3329661 h 6858000"/>
              <a:gd name="connsiteX81" fmla="*/ 6007557 w 12192000"/>
              <a:gd name="connsiteY81" fmla="*/ 3243581 h 6858000"/>
              <a:gd name="connsiteX82" fmla="*/ 5955079 w 12192000"/>
              <a:gd name="connsiteY82" fmla="*/ 3385704 h 6858000"/>
              <a:gd name="connsiteX83" fmla="*/ 6137180 w 12192000"/>
              <a:gd name="connsiteY83" fmla="*/ 3512133 h 6858000"/>
              <a:gd name="connsiteX84" fmla="*/ 6204457 w 12192000"/>
              <a:gd name="connsiteY84" fmla="*/ 3762302 h 6858000"/>
              <a:gd name="connsiteX85" fmla="*/ 6171716 w 12192000"/>
              <a:gd name="connsiteY85" fmla="*/ 3990952 h 6858000"/>
              <a:gd name="connsiteX86" fmla="*/ 6093674 w 12192000"/>
              <a:gd name="connsiteY86" fmla="*/ 4063580 h 6858000"/>
              <a:gd name="connsiteX87" fmla="*/ 5980645 w 12192000"/>
              <a:gd name="connsiteY87" fmla="*/ 4194045 h 6858000"/>
              <a:gd name="connsiteX88" fmla="*/ 5910676 w 12192000"/>
              <a:gd name="connsiteY88" fmla="*/ 4274743 h 6858000"/>
              <a:gd name="connsiteX89" fmla="*/ 5667577 w 12192000"/>
              <a:gd name="connsiteY89" fmla="*/ 4243362 h 6858000"/>
              <a:gd name="connsiteX90" fmla="*/ 5991859 w 12192000"/>
              <a:gd name="connsiteY90" fmla="*/ 4448252 h 6858000"/>
              <a:gd name="connsiteX91" fmla="*/ 5729024 w 12192000"/>
              <a:gd name="connsiteY91" fmla="*/ 4422695 h 6858000"/>
              <a:gd name="connsiteX92" fmla="*/ 5643357 w 12192000"/>
              <a:gd name="connsiteY92" fmla="*/ 4437041 h 6858000"/>
              <a:gd name="connsiteX93" fmla="*/ 5692243 w 12192000"/>
              <a:gd name="connsiteY93" fmla="*/ 4503395 h 6858000"/>
              <a:gd name="connsiteX94" fmla="*/ 5885111 w 12192000"/>
              <a:gd name="connsiteY94" fmla="*/ 4615926 h 6858000"/>
              <a:gd name="connsiteX95" fmla="*/ 6282503 w 12192000"/>
              <a:gd name="connsiteY95" fmla="*/ 4920793 h 6858000"/>
              <a:gd name="connsiteX96" fmla="*/ 5897668 w 12192000"/>
              <a:gd name="connsiteY96" fmla="*/ 4780915 h 6858000"/>
              <a:gd name="connsiteX97" fmla="*/ 6303132 w 12192000"/>
              <a:gd name="connsiteY97" fmla="*/ 5094297 h 6858000"/>
              <a:gd name="connsiteX98" fmla="*/ 6393287 w 12192000"/>
              <a:gd name="connsiteY98" fmla="*/ 5198310 h 6858000"/>
              <a:gd name="connsiteX99" fmla="*/ 6575386 w 12192000"/>
              <a:gd name="connsiteY99" fmla="*/ 5456548 h 6858000"/>
              <a:gd name="connsiteX100" fmla="*/ 6566415 w 12192000"/>
              <a:gd name="connsiteY100" fmla="*/ 5485690 h 6858000"/>
              <a:gd name="connsiteX101" fmla="*/ 6356059 w 12192000"/>
              <a:gd name="connsiteY101" fmla="*/ 5443995 h 6858000"/>
              <a:gd name="connsiteX102" fmla="*/ 6628762 w 12192000"/>
              <a:gd name="connsiteY102" fmla="*/ 5660990 h 6858000"/>
              <a:gd name="connsiteX103" fmla="*/ 6910436 w 12192000"/>
              <a:gd name="connsiteY103" fmla="*/ 5827767 h 6858000"/>
              <a:gd name="connsiteX104" fmla="*/ 6710393 w 12192000"/>
              <a:gd name="connsiteY104" fmla="*/ 5802214 h 6858000"/>
              <a:gd name="connsiteX105" fmla="*/ 6435448 w 12192000"/>
              <a:gd name="connsiteY105" fmla="*/ 5706719 h 6858000"/>
              <a:gd name="connsiteX106" fmla="*/ 6339913 w 12192000"/>
              <a:gd name="connsiteY106" fmla="*/ 5742586 h 6858000"/>
              <a:gd name="connsiteX107" fmla="*/ 6600503 w 12192000"/>
              <a:gd name="connsiteY107" fmla="*/ 5900398 h 6858000"/>
              <a:gd name="connsiteX108" fmla="*/ 6749863 w 12192000"/>
              <a:gd name="connsiteY108" fmla="*/ 5973478 h 6858000"/>
              <a:gd name="connsiteX109" fmla="*/ 6809515 w 12192000"/>
              <a:gd name="connsiteY109" fmla="*/ 6029519 h 6858000"/>
              <a:gd name="connsiteX110" fmla="*/ 6979954 w 12192000"/>
              <a:gd name="connsiteY110" fmla="*/ 6229474 h 6858000"/>
              <a:gd name="connsiteX111" fmla="*/ 7480509 w 12192000"/>
              <a:gd name="connsiteY111" fmla="*/ 6447812 h 6858000"/>
              <a:gd name="connsiteX112" fmla="*/ 7948764 w 12192000"/>
              <a:gd name="connsiteY112" fmla="*/ 6719056 h 6858000"/>
              <a:gd name="connsiteX113" fmla="*/ 8221244 w 12192000"/>
              <a:gd name="connsiteY113" fmla="*/ 6848868 h 6858000"/>
              <a:gd name="connsiteX114" fmla="*/ 8242921 w 12192000"/>
              <a:gd name="connsiteY114" fmla="*/ 6858000 h 6858000"/>
              <a:gd name="connsiteX115" fmla="*/ 0 w 12192000"/>
              <a:gd name="connsiteY1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lnTo>
                  <a:pt x="6076642" y="887537"/>
                </a:lnTo>
                <a:lnTo>
                  <a:pt x="6032390" y="898600"/>
                </a:lnTo>
                <a:cubicBezTo>
                  <a:pt x="6023409" y="901866"/>
                  <a:pt x="6017756" y="911989"/>
                  <a:pt x="6008536" y="914503"/>
                </a:cubicBezTo>
                <a:cubicBezTo>
                  <a:pt x="5987921" y="920125"/>
                  <a:pt x="5964038" y="912898"/>
                  <a:pt x="5944926" y="922454"/>
                </a:cubicBezTo>
                <a:cubicBezTo>
                  <a:pt x="5934324" y="927755"/>
                  <a:pt x="5934324" y="943657"/>
                  <a:pt x="5929023" y="954259"/>
                </a:cubicBezTo>
                <a:cubicBezTo>
                  <a:pt x="5933305" y="967105"/>
                  <a:pt x="5936344" y="975942"/>
                  <a:pt x="5938641" y="983356"/>
                </a:cubicBezTo>
                <a:lnTo>
                  <a:pt x="5941380" y="994243"/>
                </a:lnTo>
                <a:lnTo>
                  <a:pt x="6022639" y="1012399"/>
                </a:lnTo>
                <a:cubicBezTo>
                  <a:pt x="6231931" y="1059643"/>
                  <a:pt x="6435672" y="1112210"/>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endParaRPr lang="en-US" dirty="0">
              <a:solidFill>
                <a:schemeClr val="tx1"/>
              </a:solidFill>
            </a:endParaRPr>
          </a:p>
        </p:txBody>
      </p:sp>
      <p:sp>
        <p:nvSpPr>
          <p:cNvPr id="6" name="TextBox 5">
            <a:extLst>
              <a:ext uri="{FF2B5EF4-FFF2-40B4-BE49-F238E27FC236}">
                <a16:creationId xmlns:a16="http://schemas.microsoft.com/office/drawing/2014/main" id="{3DFBFA50-1EFC-F4E6-E62C-9B3B731C992A}"/>
              </a:ext>
            </a:extLst>
          </p:cNvPr>
          <p:cNvSpPr txBox="1"/>
          <p:nvPr/>
        </p:nvSpPr>
        <p:spPr>
          <a:xfrm>
            <a:off x="615698" y="3199539"/>
            <a:ext cx="8083295" cy="391192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dirty="0"/>
              <a:t>Student name</a:t>
            </a:r>
            <a:r>
              <a:rPr lang="en-US" sz="2000" dirty="0"/>
              <a:t>: Elena Vlasitchi</a:t>
            </a:r>
          </a:p>
          <a:p>
            <a:pPr indent="-228600">
              <a:lnSpc>
                <a:spcPct val="90000"/>
              </a:lnSpc>
              <a:spcAft>
                <a:spcPts val="600"/>
              </a:spcAft>
              <a:buFont typeface="Arial" panose="020B0604020202020204" pitchFamily="34" charset="0"/>
              <a:buChar char="•"/>
            </a:pPr>
            <a:r>
              <a:rPr lang="en-US" sz="2000" b="1" dirty="0"/>
              <a:t>Student ID</a:t>
            </a:r>
            <a:r>
              <a:rPr lang="en-US" sz="2000" dirty="0"/>
              <a:t>: 2314633</a:t>
            </a:r>
          </a:p>
          <a:p>
            <a:pPr indent="-228600">
              <a:lnSpc>
                <a:spcPct val="90000"/>
              </a:lnSpc>
              <a:spcAft>
                <a:spcPts val="600"/>
              </a:spcAft>
              <a:buFont typeface="Arial" panose="020B0604020202020204" pitchFamily="34" charset="0"/>
              <a:buChar char="•"/>
            </a:pPr>
            <a:r>
              <a:rPr lang="en-US" sz="2000" dirty="0"/>
              <a:t> </a:t>
            </a:r>
          </a:p>
          <a:p>
            <a:pPr indent="-228600">
              <a:lnSpc>
                <a:spcPct val="90000"/>
              </a:lnSpc>
              <a:spcAft>
                <a:spcPts val="600"/>
              </a:spcAft>
              <a:buFont typeface="Arial" panose="020B0604020202020204" pitchFamily="34" charset="0"/>
              <a:buChar char="•"/>
            </a:pPr>
            <a:r>
              <a:rPr lang="en-US" sz="2000" b="1" dirty="0"/>
              <a:t>Module name</a:t>
            </a:r>
            <a:r>
              <a:rPr lang="en-US" sz="2000" dirty="0"/>
              <a:t>: Health, Wellbeing and Sustainable Development</a:t>
            </a:r>
          </a:p>
          <a:p>
            <a:pPr indent="-228600">
              <a:lnSpc>
                <a:spcPct val="90000"/>
              </a:lnSpc>
              <a:spcAft>
                <a:spcPts val="600"/>
              </a:spcAft>
              <a:buFont typeface="Arial" panose="020B0604020202020204" pitchFamily="34" charset="0"/>
              <a:buChar char="•"/>
            </a:pPr>
            <a:r>
              <a:rPr lang="en-US" sz="2000" b="1" dirty="0"/>
              <a:t>Module code</a:t>
            </a:r>
            <a:r>
              <a:rPr lang="en-US" sz="2000" dirty="0"/>
              <a:t>: BMHP6030</a:t>
            </a:r>
          </a:p>
          <a:p>
            <a:pPr indent="-228600">
              <a:lnSpc>
                <a:spcPct val="90000"/>
              </a:lnSpc>
              <a:spcAft>
                <a:spcPts val="600"/>
              </a:spcAft>
              <a:buFont typeface="Arial" panose="020B0604020202020204" pitchFamily="34" charset="0"/>
              <a:buChar char="•"/>
            </a:pPr>
            <a:r>
              <a:rPr lang="en-US" sz="2000" b="1" dirty="0"/>
              <a:t>Supervisor’s name</a:t>
            </a:r>
            <a:r>
              <a:rPr lang="en-US" sz="2000" dirty="0"/>
              <a:t>: Dr Itse Olaoye </a:t>
            </a:r>
          </a:p>
        </p:txBody>
      </p:sp>
      <p:pic>
        <p:nvPicPr>
          <p:cNvPr id="4" name="Picture 3">
            <a:extLst>
              <a:ext uri="{FF2B5EF4-FFF2-40B4-BE49-F238E27FC236}">
                <a16:creationId xmlns:a16="http://schemas.microsoft.com/office/drawing/2014/main" id="{F291F56B-1193-D05A-06C0-9996053E4998}"/>
              </a:ext>
            </a:extLst>
          </p:cNvPr>
          <p:cNvPicPr>
            <a:picLocks noChangeAspect="1"/>
          </p:cNvPicPr>
          <p:nvPr/>
        </p:nvPicPr>
        <p:blipFill>
          <a:blip r:embed="rId2"/>
          <a:stretch>
            <a:fillRect/>
          </a:stretch>
        </p:blipFill>
        <p:spPr>
          <a:xfrm>
            <a:off x="7534655" y="1460904"/>
            <a:ext cx="3541508" cy="1992098"/>
          </a:xfrm>
          <a:prstGeom prst="rect">
            <a:avLst/>
          </a:prstGeom>
        </p:spPr>
      </p:pic>
      <p:pic>
        <p:nvPicPr>
          <p:cNvPr id="5" name="Picture 4" descr="Discover University of Wales Trinity Saint David">
            <a:extLst>
              <a:ext uri="{FF2B5EF4-FFF2-40B4-BE49-F238E27FC236}">
                <a16:creationId xmlns:a16="http://schemas.microsoft.com/office/drawing/2014/main" id="{613AAF9C-62EE-9D67-25F5-73A14100DDE7}"/>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7534654" y="1460904"/>
            <a:ext cx="3541510" cy="1416604"/>
          </a:xfrm>
          <a:prstGeom prst="rect">
            <a:avLst/>
          </a:prstGeom>
          <a:noFill/>
        </p:spPr>
      </p:pic>
    </p:spTree>
    <p:extLst>
      <p:ext uri="{BB962C8B-B14F-4D97-AF65-F5344CB8AC3E}">
        <p14:creationId xmlns:p14="http://schemas.microsoft.com/office/powerpoint/2010/main" val="2487679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extBox 3">
            <a:extLst>
              <a:ext uri="{FF2B5EF4-FFF2-40B4-BE49-F238E27FC236}">
                <a16:creationId xmlns:a16="http://schemas.microsoft.com/office/drawing/2014/main" id="{E8FE9036-5DF0-C0AF-73B8-B37920596DBA}"/>
              </a:ext>
            </a:extLst>
          </p:cNvPr>
          <p:cNvSpPr txBox="1"/>
          <p:nvPr/>
        </p:nvSpPr>
        <p:spPr>
          <a:xfrm>
            <a:off x="759096" y="-158744"/>
            <a:ext cx="9833548"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kern="1200" dirty="0">
                <a:solidFill>
                  <a:schemeClr val="tx2"/>
                </a:solidFill>
                <a:latin typeface="+mj-lt"/>
                <a:ea typeface="+mj-ea"/>
                <a:cs typeface="+mj-cs"/>
              </a:rPr>
              <a:t>Key Concepts</a:t>
            </a:r>
          </a:p>
        </p:txBody>
      </p:sp>
      <p:grpSp>
        <p:nvGrpSpPr>
          <p:cNvPr id="14" name="Group 1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BB333728-4521-55C3-4F55-D3C51590091A}"/>
              </a:ext>
            </a:extLst>
          </p:cNvPr>
          <p:cNvSpPr txBox="1"/>
          <p:nvPr/>
        </p:nvSpPr>
        <p:spPr>
          <a:xfrm>
            <a:off x="1179073" y="1318237"/>
            <a:ext cx="9833548" cy="506110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000" b="1" dirty="0">
              <a:solidFill>
                <a:schemeClr val="tx2"/>
              </a:solidFill>
            </a:endParaRPr>
          </a:p>
          <a:p>
            <a:pPr>
              <a:lnSpc>
                <a:spcPct val="90000"/>
              </a:lnSpc>
              <a:spcAft>
                <a:spcPts val="600"/>
              </a:spcAft>
            </a:pPr>
            <a:r>
              <a:rPr lang="en-US" sz="1600" b="1" dirty="0">
                <a:solidFill>
                  <a:schemeClr val="tx2"/>
                </a:solidFill>
                <a:latin typeface="Arial" panose="020B0604020202020204" pitchFamily="34" charset="0"/>
                <a:cs typeface="Arial" panose="020B0604020202020204" pitchFamily="34" charset="0"/>
              </a:rPr>
              <a:t>Health</a:t>
            </a:r>
          </a:p>
          <a:p>
            <a:pPr marL="285750" indent="-228600">
              <a:lnSpc>
                <a:spcPct val="90000"/>
              </a:lnSpc>
              <a:spcAft>
                <a:spcPts val="600"/>
              </a:spcAft>
              <a:buFont typeface="Arial" panose="020B0604020202020204" pitchFamily="34" charset="0"/>
              <a:buChar char="•"/>
            </a:pPr>
            <a:r>
              <a:rPr lang="en-US" sz="1600" dirty="0">
                <a:solidFill>
                  <a:schemeClr val="tx2"/>
                </a:solidFill>
                <a:effectLst/>
                <a:latin typeface="Arial" panose="020B0604020202020204" pitchFamily="34" charset="0"/>
                <a:cs typeface="Arial" panose="020B0604020202020204" pitchFamily="34" charset="0"/>
              </a:rPr>
              <a:t> Health describes a person’s overall physical, mental, and social functioning, enabling them to live, work, and adapt to daily demands. </a:t>
            </a:r>
          </a:p>
          <a:p>
            <a:pPr marL="285750" indent="-228600">
              <a:lnSpc>
                <a:spcPct val="90000"/>
              </a:lnSpc>
              <a:spcAft>
                <a:spcPts val="600"/>
              </a:spcAft>
              <a:buFont typeface="Arial" panose="020B0604020202020204" pitchFamily="34" charset="0"/>
              <a:buChar char="•"/>
            </a:pPr>
            <a:r>
              <a:rPr lang="en-US" sz="1600" dirty="0">
                <a:solidFill>
                  <a:schemeClr val="tx2"/>
                </a:solidFill>
                <a:effectLst/>
                <a:latin typeface="Arial" panose="020B0604020202020204" pitchFamily="34" charset="0"/>
                <a:cs typeface="Arial" panose="020B0604020202020204" pitchFamily="34" charset="0"/>
              </a:rPr>
              <a:t>It reflects how well the body operates, how stable and resilient the mind is, and how effectively an individual connects with others(</a:t>
            </a:r>
            <a:r>
              <a:rPr lang="en-GB" sz="1600" dirty="0"/>
              <a:t>WHO, 1948).</a:t>
            </a:r>
            <a:endParaRPr lang="en-US" sz="1600" dirty="0">
              <a:solidFill>
                <a:schemeClr val="tx2"/>
              </a:solidFill>
              <a:effectLst/>
              <a:latin typeface="Arial" panose="020B0604020202020204" pitchFamily="34" charset="0"/>
              <a:cs typeface="Arial" panose="020B0604020202020204" pitchFamily="34" charset="0"/>
            </a:endParaRPr>
          </a:p>
          <a:p>
            <a:pPr marL="57150">
              <a:lnSpc>
                <a:spcPct val="90000"/>
              </a:lnSpc>
              <a:spcAft>
                <a:spcPts val="600"/>
              </a:spcAft>
            </a:pPr>
            <a:endParaRPr lang="en-US" sz="1600" b="1" dirty="0">
              <a:solidFill>
                <a:schemeClr val="tx2"/>
              </a:solidFill>
              <a:latin typeface="Arial" panose="020B0604020202020204" pitchFamily="34" charset="0"/>
              <a:cs typeface="Arial" panose="020B0604020202020204" pitchFamily="34" charset="0"/>
            </a:endParaRPr>
          </a:p>
          <a:p>
            <a:pPr marL="57150">
              <a:lnSpc>
                <a:spcPct val="90000"/>
              </a:lnSpc>
              <a:spcAft>
                <a:spcPts val="600"/>
              </a:spcAft>
            </a:pPr>
            <a:r>
              <a:rPr lang="en-US" sz="1600" b="1" dirty="0">
                <a:solidFill>
                  <a:schemeClr val="tx2"/>
                </a:solidFill>
                <a:latin typeface="Arial" panose="020B0604020202020204" pitchFamily="34" charset="0"/>
                <a:cs typeface="Arial" panose="020B0604020202020204" pitchFamily="34" charset="0"/>
              </a:rPr>
              <a:t>Wellbeing</a:t>
            </a:r>
          </a:p>
          <a:p>
            <a:pPr marL="285750" indent="-228600">
              <a:lnSpc>
                <a:spcPct val="90000"/>
              </a:lnSpc>
              <a:spcAft>
                <a:spcPts val="600"/>
              </a:spcAft>
              <a:buFont typeface="Arial" panose="020B0604020202020204" pitchFamily="34" charset="0"/>
              <a:buChar char="•"/>
            </a:pPr>
            <a:r>
              <a:rPr lang="en-US" sz="1600" dirty="0">
                <a:solidFill>
                  <a:schemeClr val="tx2"/>
                </a:solidFill>
                <a:effectLst/>
                <a:latin typeface="Arial" panose="020B0604020202020204" pitchFamily="34" charset="0"/>
                <a:cs typeface="Arial" panose="020B0604020202020204" pitchFamily="34" charset="0"/>
              </a:rPr>
              <a:t>Wellbeing is a broader sense of positive life quality, covering emotional balance, social connection, and physical vitality. </a:t>
            </a:r>
          </a:p>
          <a:p>
            <a:pPr marL="285750" indent="-228600">
              <a:lnSpc>
                <a:spcPct val="90000"/>
              </a:lnSpc>
              <a:spcAft>
                <a:spcPts val="600"/>
              </a:spcAft>
              <a:buFont typeface="Arial" panose="020B0604020202020204" pitchFamily="34" charset="0"/>
              <a:buChar char="•"/>
            </a:pPr>
            <a:r>
              <a:rPr lang="en-US" sz="1600" dirty="0">
                <a:solidFill>
                  <a:schemeClr val="tx2"/>
                </a:solidFill>
                <a:effectLst/>
                <a:latin typeface="Arial" panose="020B0604020202020204" pitchFamily="34" charset="0"/>
                <a:cs typeface="Arial" panose="020B0604020202020204" pitchFamily="34" charset="0"/>
              </a:rPr>
              <a:t>It focuses on how satisfied, fulfilled, and supported a person feels in their everyday life, beyond the absence of illness</a:t>
            </a:r>
            <a:r>
              <a:rPr lang="en-GB" sz="1600" dirty="0"/>
              <a:t>(Dodge et al., 2012).</a:t>
            </a:r>
            <a:endParaRPr lang="en-US" sz="1600" dirty="0">
              <a:solidFill>
                <a:schemeClr val="tx2"/>
              </a:solidFill>
              <a:effectLst/>
              <a:latin typeface="Arial" panose="020B0604020202020204" pitchFamily="34" charset="0"/>
              <a:cs typeface="Arial" panose="020B0604020202020204" pitchFamily="34" charset="0"/>
            </a:endParaRPr>
          </a:p>
          <a:p>
            <a:pPr marL="57150">
              <a:lnSpc>
                <a:spcPct val="90000"/>
              </a:lnSpc>
              <a:spcAft>
                <a:spcPts val="600"/>
              </a:spcAft>
            </a:pPr>
            <a:endParaRPr lang="en-US" sz="1600" b="1" dirty="0">
              <a:solidFill>
                <a:schemeClr val="tx2"/>
              </a:solidFill>
              <a:latin typeface="Arial" panose="020B0604020202020204" pitchFamily="34" charset="0"/>
              <a:cs typeface="Arial" panose="020B0604020202020204" pitchFamily="34" charset="0"/>
            </a:endParaRPr>
          </a:p>
          <a:p>
            <a:pPr marL="57150">
              <a:lnSpc>
                <a:spcPct val="90000"/>
              </a:lnSpc>
              <a:spcAft>
                <a:spcPts val="600"/>
              </a:spcAft>
            </a:pPr>
            <a:r>
              <a:rPr lang="en-US" sz="1600" b="1" dirty="0">
                <a:solidFill>
                  <a:schemeClr val="tx2"/>
                </a:solidFill>
                <a:latin typeface="Arial" panose="020B0604020202020204" pitchFamily="34" charset="0"/>
                <a:cs typeface="Arial" panose="020B0604020202020204" pitchFamily="34" charset="0"/>
              </a:rPr>
              <a:t>Sustainable Development</a:t>
            </a: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Meeting present needs without harming future generations’ ability to meet theirs. </a:t>
            </a: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Balances environmental protection, social equity, and economic stability. </a:t>
            </a: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Promotes long‑term resource conservation and responsible growth. </a:t>
            </a:r>
          </a:p>
          <a:p>
            <a:pPr indent="-228600">
              <a:lnSpc>
                <a:spcPct val="9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Ensures decisions consider future impact, not just immediate benefits</a:t>
            </a:r>
            <a:r>
              <a:rPr lang="en-GB" sz="1600" dirty="0"/>
              <a:t>(WCED, 1987).</a:t>
            </a:r>
            <a:endParaRPr lang="en-US" sz="1600" dirty="0">
              <a:solidFill>
                <a:schemeClr val="tx2"/>
              </a:solidFill>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1" name="Freeform: Shape 20">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73054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156372-4376-61C9-E62B-276656747D78}"/>
              </a:ext>
            </a:extLst>
          </p:cNvPr>
          <p:cNvSpPr txBox="1"/>
          <p:nvPr/>
        </p:nvSpPr>
        <p:spPr>
          <a:xfrm>
            <a:off x="2379785" y="447924"/>
            <a:ext cx="6986953"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Relevance in Modern Healthcare Policies and Practices</a:t>
            </a:r>
            <a:endParaRPr lang="en-GB" sz="20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11C0B37-0454-9ADC-0B5C-5B8C1FCB29F1}"/>
              </a:ext>
            </a:extLst>
          </p:cNvPr>
          <p:cNvSpPr txBox="1"/>
          <p:nvPr/>
        </p:nvSpPr>
        <p:spPr>
          <a:xfrm>
            <a:off x="597878" y="1260663"/>
            <a:ext cx="11277600" cy="4899868"/>
          </a:xfrm>
          <a:prstGeom prst="rect">
            <a:avLst/>
          </a:prstGeom>
          <a:noFill/>
        </p:spPr>
        <p:txBody>
          <a:bodyPr wrap="square" rtlCol="0">
            <a:spAutoFit/>
          </a:bodyPr>
          <a:lstStyle/>
          <a:p>
            <a:pPr>
              <a:lnSpc>
                <a:spcPct val="150000"/>
              </a:lnSpc>
              <a:buNone/>
            </a:pPr>
            <a:r>
              <a:rPr lang="en-GB" sz="1400" dirty="0">
                <a:effectLst/>
                <a:latin typeface="Arial" panose="020B0604020202020204" pitchFamily="34" charset="0"/>
                <a:cs typeface="Arial" panose="020B0604020202020204" pitchFamily="34" charset="0"/>
              </a:rPr>
              <a:t>Modern healthcare increasingly prioritises prevention and long‑term wellbeing, shifting away from purely reactive treatment (WHO, 2013).</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SDG 3: Good health and wellbeing drives global action to strengthen health systems, reduce disease burdens, and expand universal access (United Nations, 2015).</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Sustainable development principles encourage healthcare organisations to protect the environment, reduce waste, and manage resources responsibly, recognising climate and pollution as major health determinants (WHO, 2016).</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Wellbeing is now treated as a core measure of quality of life, shaping policies on mental health, social support, housing, and economic stability (Dodge et al., 2012).</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SDGs such as clean water and sanitation (SDG 6), reduced inequalities (SDG 10), and climate action (SDG 13) directly influence health strategies, as environmental and social conditions are recognised as major determinants of population health (United Nations, 2015). </a:t>
            </a:r>
          </a:p>
          <a:p>
            <a:pPr marL="285750" indent="-285750">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Governments use SDG targets to design equitable, resilient, future‑focused healthcare systems, ensuring vulnerable groups receive fair access (Marmot, 2010).</a:t>
            </a:r>
            <a:endParaRPr lang="en-GB" sz="1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Sustainable development promotes long‑term planning, helping health systems remain stable during crises such as pandemics and environmental emergencies (Kickbusch &amp; Buckett, 2010).</a:t>
            </a:r>
            <a:endParaRPr lang="en-GB" sz="1400" dirty="0">
              <a:latin typeface="Arial" panose="020B0604020202020204" pitchFamily="34" charset="0"/>
              <a:cs typeface="Arial" panose="020B0604020202020204" pitchFamily="34" charset="0"/>
            </a:endParaRPr>
          </a:p>
          <a:p>
            <a:pPr>
              <a:lnSpc>
                <a:spcPct val="150000"/>
              </a:lnSpc>
              <a:buNone/>
            </a:pPr>
            <a:r>
              <a:rPr lang="en-GB" sz="1400" dirty="0">
                <a:effectLst/>
                <a:latin typeface="Arial" panose="020B0604020202020204" pitchFamily="34" charset="0"/>
                <a:cs typeface="Arial" panose="020B0604020202020204" pitchFamily="34" charset="0"/>
              </a:rPr>
              <a:t>Integrating health, wellbeing, and sustainability supports healthy communities, environmental protection, and economic stability, forming a foundation for future generations (Starfield, 2011).</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4481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158CC2-5EEB-DE59-4298-99BD0BD98CC5}"/>
              </a:ext>
            </a:extLst>
          </p:cNvPr>
          <p:cNvSpPr txBox="1"/>
          <p:nvPr/>
        </p:nvSpPr>
        <p:spPr>
          <a:xfrm>
            <a:off x="2450123" y="457200"/>
            <a:ext cx="531055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Integration of health and wellbeing approaches</a:t>
            </a:r>
          </a:p>
        </p:txBody>
      </p:sp>
      <p:sp>
        <p:nvSpPr>
          <p:cNvPr id="3" name="TextBox 2">
            <a:extLst>
              <a:ext uri="{FF2B5EF4-FFF2-40B4-BE49-F238E27FC236}">
                <a16:creationId xmlns:a16="http://schemas.microsoft.com/office/drawing/2014/main" id="{3FFD94D6-4281-15F6-3AED-39D43847820C}"/>
              </a:ext>
            </a:extLst>
          </p:cNvPr>
          <p:cNvSpPr txBox="1"/>
          <p:nvPr/>
        </p:nvSpPr>
        <p:spPr>
          <a:xfrm>
            <a:off x="914400" y="1125415"/>
            <a:ext cx="10726615" cy="5223033"/>
          </a:xfrm>
          <a:prstGeom prst="rect">
            <a:avLst/>
          </a:prstGeom>
          <a:noFill/>
        </p:spPr>
        <p:txBody>
          <a:bodyPr wrap="square" rtlCol="0">
            <a:spAutoFit/>
          </a:bodyPr>
          <a:lstStyle/>
          <a:p>
            <a:pPr>
              <a:lnSpc>
                <a:spcPct val="150000"/>
              </a:lnSpc>
              <a:buNone/>
            </a:pPr>
            <a:r>
              <a:rPr lang="en-GB" sz="1400" b="1" dirty="0">
                <a:effectLst/>
                <a:latin typeface="Arial" panose="020B0604020202020204" pitchFamily="34" charset="0"/>
                <a:cs typeface="Arial" panose="020B0604020202020204" pitchFamily="34" charset="0"/>
              </a:rPr>
              <a:t>Importance of holistic integration:</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Recognises the interaction of physical, mental, social, and environmental factors, improving outcomes for chronic and complex conditions (Starfield, 2011).</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Reduces fragmentation between services, improving continuity, communication, and patient experience (Valentijn et al., 2013).</a:t>
            </a:r>
            <a:endParaRPr lang="en-GB" sz="1400" dirty="0">
              <a:latin typeface="Arial" panose="020B0604020202020204" pitchFamily="34" charset="0"/>
              <a:cs typeface="Arial" panose="020B0604020202020204" pitchFamily="34" charset="0"/>
            </a:endParaRPr>
          </a:p>
          <a:p>
            <a:pPr>
              <a:lnSpc>
                <a:spcPct val="150000"/>
              </a:lnSpc>
              <a:buNone/>
            </a:pPr>
            <a:r>
              <a:rPr lang="en-GB" sz="1400" b="1" dirty="0">
                <a:effectLst/>
                <a:latin typeface="Arial" panose="020B0604020202020204" pitchFamily="34" charset="0"/>
                <a:cs typeface="Arial" panose="020B0604020202020204" pitchFamily="34" charset="0"/>
              </a:rPr>
              <a:t>Examples of integrated care approaches:</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WHO’s Health in All Policies (</a:t>
            </a:r>
            <a:r>
              <a:rPr lang="en-GB" sz="1400" dirty="0" err="1">
                <a:effectLst/>
                <a:latin typeface="Arial" panose="020B0604020202020204" pitchFamily="34" charset="0"/>
                <a:cs typeface="Arial" panose="020B0604020202020204" pitchFamily="34" charset="0"/>
              </a:rPr>
              <a:t>HiAP</a:t>
            </a:r>
            <a:r>
              <a:rPr lang="en-GB" sz="1400" dirty="0">
                <a:effectLst/>
                <a:latin typeface="Arial" panose="020B0604020202020204" pitchFamily="34" charset="0"/>
                <a:cs typeface="Arial" panose="020B0604020202020204" pitchFamily="34" charset="0"/>
              </a:rPr>
              <a:t>): Embeds health considerations into sectors such as transport, housing, and education, addressing social determinants upstream (Kickbusch &amp; Buckett, 2010).</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Integrated Care Systems (ICS) – UK: Bring together NHS, local authorities, and voluntary sectors to coordinate care around populations and places (NHS England, 2019).</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b="1" dirty="0">
                <a:effectLst/>
                <a:latin typeface="Arial" panose="020B0604020202020204" pitchFamily="34" charset="0"/>
                <a:cs typeface="Arial" panose="020B0604020202020204" pitchFamily="34" charset="0"/>
              </a:rPr>
              <a:t>Multidisciplinary teams and community programmes:</a:t>
            </a:r>
            <a:r>
              <a:rPr lang="en-GB" sz="1400" dirty="0">
                <a:effectLst/>
                <a:latin typeface="Arial" panose="020B0604020202020204" pitchFamily="34" charset="0"/>
                <a:cs typeface="Arial" panose="020B0604020202020204" pitchFamily="34" charset="0"/>
              </a:rPr>
              <a:t> Joint working between GPs, nurses, social workers, and mental health professionals; community hubs offering physical, psychological, and social support (Goodwin et al., 2012).</a:t>
            </a:r>
            <a:endParaRPr lang="en-GB" sz="1400" dirty="0">
              <a:latin typeface="Arial" panose="020B0604020202020204" pitchFamily="34" charset="0"/>
              <a:cs typeface="Arial" panose="020B0604020202020204" pitchFamily="34" charset="0"/>
            </a:endParaRPr>
          </a:p>
          <a:p>
            <a:pPr>
              <a:lnSpc>
                <a:spcPct val="150000"/>
              </a:lnSpc>
              <a:buNone/>
            </a:pPr>
            <a:r>
              <a:rPr lang="en-GB" sz="1400" b="1" dirty="0">
                <a:effectLst/>
                <a:latin typeface="Arial" panose="020B0604020202020204" pitchFamily="34" charset="0"/>
                <a:cs typeface="Arial" panose="020B0604020202020204" pitchFamily="34" charset="0"/>
              </a:rPr>
              <a:t>Advantages of integration:</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Better continuity and person‑centred care.</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Stronger prevention and self‑management.</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More efficient use of resources and reduced duplication.</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Improved equity through targeted support for vulnerable groups</a:t>
            </a:r>
            <a:r>
              <a:rPr lang="en-GB" sz="1400" dirty="0">
                <a:latin typeface="Arial" panose="020B0604020202020204" pitchFamily="34" charset="0"/>
                <a:cs typeface="Arial" panose="020B0604020202020204" pitchFamily="34" charset="0"/>
              </a:rPr>
              <a:t> (NHS England, 2023).</a:t>
            </a:r>
          </a:p>
        </p:txBody>
      </p:sp>
    </p:spTree>
    <p:extLst>
      <p:ext uri="{BB962C8B-B14F-4D97-AF65-F5344CB8AC3E}">
        <p14:creationId xmlns:p14="http://schemas.microsoft.com/office/powerpoint/2010/main" val="2499341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A9902A17-959A-B0B1-B4FB-FF6502D1C464}"/>
              </a:ext>
            </a:extLst>
          </p:cNvPr>
          <p:cNvPicPr>
            <a:picLocks noChangeAspect="1"/>
          </p:cNvPicPr>
          <p:nvPr/>
        </p:nvPicPr>
        <p:blipFill>
          <a:blip r:embed="rId2"/>
          <a:srcRect t="13124" b="7929"/>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FC64611-BB55-3F09-F9A6-5DC712D0456C}"/>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dirty="0">
                <a:latin typeface="+mj-lt"/>
                <a:ea typeface="+mj-ea"/>
                <a:cs typeface="+mj-cs"/>
              </a:rPr>
              <a:t>Theoretical Perspectives: Biopsychosocial Model</a:t>
            </a:r>
          </a:p>
        </p:txBody>
      </p:sp>
      <p:sp>
        <p:nvSpPr>
          <p:cNvPr id="3" name="TextBox 2">
            <a:extLst>
              <a:ext uri="{FF2B5EF4-FFF2-40B4-BE49-F238E27FC236}">
                <a16:creationId xmlns:a16="http://schemas.microsoft.com/office/drawing/2014/main" id="{CBBCDFF0-449F-9CD0-CE0F-A905D65F0F79}"/>
              </a:ext>
            </a:extLst>
          </p:cNvPr>
          <p:cNvSpPr txBox="1"/>
          <p:nvPr/>
        </p:nvSpPr>
        <p:spPr>
          <a:xfrm>
            <a:off x="715108" y="1532238"/>
            <a:ext cx="11019692" cy="5325761"/>
          </a:xfrm>
          <a:prstGeom prst="rect">
            <a:avLst/>
          </a:prstGeom>
        </p:spPr>
        <p:txBody>
          <a:bodyPr vert="horz" lIns="91440" tIns="45720" rIns="91440" bIns="45720" rtlCol="0">
            <a:normAutofit/>
          </a:bodyPr>
          <a:lstStyle/>
          <a:p>
            <a:pPr>
              <a:lnSpc>
                <a:spcPct val="150000"/>
              </a:lnSpc>
              <a:buNone/>
            </a:pPr>
            <a:r>
              <a:rPr lang="en-GB" sz="1600" b="1" dirty="0">
                <a:effectLst/>
                <a:latin typeface="Arial" panose="020B0604020202020204" pitchFamily="34" charset="0"/>
                <a:cs typeface="Arial" panose="020B0604020202020204" pitchFamily="34" charset="0"/>
              </a:rPr>
              <a:t>Biopsychosocial model:</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Proposes that health and illness arise from interacting biological, psychological, and social processes (Engel, 1977).</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Biological: genetics, physiology, disease processes.</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Psychological: cognition, emotion, behaviour, coping.</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Social: relationships, culture, socioeconomic status, environment.</a:t>
            </a:r>
            <a:endParaRPr lang="en-GB" sz="1600" dirty="0">
              <a:latin typeface="Arial" panose="020B0604020202020204" pitchFamily="34" charset="0"/>
              <a:cs typeface="Arial" panose="020B0604020202020204" pitchFamily="34" charset="0"/>
            </a:endParaRPr>
          </a:p>
          <a:p>
            <a:pPr>
              <a:lnSpc>
                <a:spcPct val="150000"/>
              </a:lnSpc>
              <a:buNone/>
            </a:pPr>
            <a:endParaRPr lang="en-GB" sz="1600" b="1" dirty="0">
              <a:effectLst/>
              <a:latin typeface="Arial" panose="020B0604020202020204" pitchFamily="34" charset="0"/>
              <a:cs typeface="Arial" panose="020B0604020202020204" pitchFamily="34" charset="0"/>
            </a:endParaRPr>
          </a:p>
          <a:p>
            <a:pPr>
              <a:lnSpc>
                <a:spcPct val="150000"/>
              </a:lnSpc>
              <a:buNone/>
            </a:pPr>
            <a:r>
              <a:rPr lang="en-GB" sz="1600" b="1" dirty="0">
                <a:effectLst/>
                <a:latin typeface="Arial" panose="020B0604020202020204" pitchFamily="34" charset="0"/>
                <a:cs typeface="Arial" panose="020B0604020202020204" pitchFamily="34" charset="0"/>
              </a:rPr>
              <a:t>Application to health and wellbeing:</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Supports holistic assessment and intervention, integrating clinical care with mental health, social support, and lifestyle change (Borrell‑Carrió et al., 2004).</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Underpins modern person‑centred and integrated care models.</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21648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8443ECA1-64A3-0B3F-A7B6-28DCA11EAEC3}"/>
              </a:ext>
            </a:extLst>
          </p:cNvPr>
          <p:cNvSpPr txBox="1"/>
          <p:nvPr/>
        </p:nvSpPr>
        <p:spPr>
          <a:xfrm>
            <a:off x="-135433" y="-134075"/>
            <a:ext cx="9833548"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kern="1200" dirty="0">
                <a:solidFill>
                  <a:schemeClr val="tx2"/>
                </a:solidFill>
                <a:latin typeface="+mj-lt"/>
                <a:ea typeface="+mj-ea"/>
                <a:cs typeface="+mj-cs"/>
              </a:rPr>
              <a:t>Policy and Governance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0F547B25-3FF7-D504-09D6-E9DC5F425452}"/>
              </a:ext>
            </a:extLst>
          </p:cNvPr>
          <p:cNvSpPr txBox="1"/>
          <p:nvPr/>
        </p:nvSpPr>
        <p:spPr>
          <a:xfrm>
            <a:off x="593125" y="1692326"/>
            <a:ext cx="11306432" cy="4122320"/>
          </a:xfrm>
          <a:prstGeom prst="rect">
            <a:avLst/>
          </a:prstGeom>
        </p:spPr>
        <p:txBody>
          <a:bodyPr vert="horz" lIns="91440" tIns="45720" rIns="91440" bIns="45720" rtlCol="0">
            <a:normAutofit/>
          </a:bodyPr>
          <a:lstStyle/>
          <a:p>
            <a:pPr>
              <a:lnSpc>
                <a:spcPct val="150000"/>
              </a:lnSpc>
              <a:buNone/>
            </a:pPr>
            <a:r>
              <a:rPr lang="en-GB" sz="1400" b="1" dirty="0">
                <a:effectLst/>
                <a:latin typeface="Arial" panose="020B0604020202020204" pitchFamily="34" charset="0"/>
                <a:cs typeface="Arial" panose="020B0604020202020204" pitchFamily="34" charset="0"/>
              </a:rPr>
              <a:t>Policies supporting holistic health:</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Preventive care strategies (screening, vaccination, lifestyle interventions) reduce disease burden and promote wellbeing (WHO, 2013).</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Mental health initiatives integrate psychological support into primary care and community services (Patel et al., 2018).</a:t>
            </a:r>
            <a:endParaRPr lang="en-GB" sz="1400" dirty="0">
              <a:latin typeface="Arial" panose="020B0604020202020204" pitchFamily="34" charset="0"/>
              <a:cs typeface="Arial" panose="020B0604020202020204" pitchFamily="34" charset="0"/>
            </a:endParaRPr>
          </a:p>
          <a:p>
            <a:pPr>
              <a:lnSpc>
                <a:spcPct val="150000"/>
              </a:lnSpc>
              <a:buNone/>
            </a:pPr>
            <a:endParaRPr lang="en-GB" sz="1400" b="1" dirty="0">
              <a:effectLst/>
              <a:latin typeface="Arial" panose="020B0604020202020204" pitchFamily="34" charset="0"/>
              <a:cs typeface="Arial" panose="020B0604020202020204" pitchFamily="34" charset="0"/>
            </a:endParaRPr>
          </a:p>
          <a:p>
            <a:pPr>
              <a:lnSpc>
                <a:spcPct val="150000"/>
              </a:lnSpc>
              <a:buNone/>
            </a:pPr>
            <a:r>
              <a:rPr lang="en-GB" sz="1400" b="1" dirty="0">
                <a:effectLst/>
                <a:latin typeface="Arial" panose="020B0604020202020204" pitchFamily="34" charset="0"/>
                <a:cs typeface="Arial" panose="020B0604020202020204" pitchFamily="34" charset="0"/>
              </a:rPr>
              <a:t>Challenges: regulatory and funding barriers:</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Fragmented commissioning and siloed budgets hinder integration across health, social care, and public health (Ham &amp; Curry, 2011).</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Short‑term funding cycles and performance targets can conflict with long‑term, preventive, and community‑based approaches.</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Regulatory frameworks </a:t>
            </a:r>
            <a:r>
              <a:rPr lang="en-GB" sz="1400" dirty="0">
                <a:latin typeface="Arial" panose="020B0604020202020204" pitchFamily="34" charset="0"/>
                <a:cs typeface="Arial" panose="020B0604020202020204" pitchFamily="34" charset="0"/>
              </a:rPr>
              <a:t>may demonstrate limited responsiveness to</a:t>
            </a:r>
            <a:r>
              <a:rPr lang="en-GB" sz="1400" dirty="0">
                <a:effectLst/>
                <a:latin typeface="Arial" panose="020B0604020202020204" pitchFamily="34" charset="0"/>
                <a:cs typeface="Arial" panose="020B0604020202020204" pitchFamily="34" charset="0"/>
              </a:rPr>
              <a:t> innovative models such as telehealth and cross‑sector partnerships.</a:t>
            </a:r>
            <a:endParaRPr lang="en-GB" sz="1400" dirty="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03848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E6C4A1-5FAC-6E57-F7B3-951F0A065185}"/>
              </a:ext>
            </a:extLst>
          </p:cNvPr>
          <p:cNvSpPr txBox="1"/>
          <p:nvPr/>
        </p:nvSpPr>
        <p:spPr>
          <a:xfrm>
            <a:off x="360198" y="806286"/>
            <a:ext cx="11801123" cy="6051714"/>
          </a:xfrm>
          <a:prstGeom prst="rect">
            <a:avLst/>
          </a:prstGeom>
        </p:spPr>
        <p:txBody>
          <a:bodyPr vert="horz" lIns="91440" tIns="45720" rIns="91440" bIns="45720" rtlCol="0" anchor="ctr">
            <a:normAutofit lnSpcReduction="10000"/>
          </a:bodyPr>
          <a:lstStyle/>
          <a:p>
            <a:pPr>
              <a:lnSpc>
                <a:spcPct val="160000"/>
              </a:lnSpc>
              <a:buNone/>
            </a:pPr>
            <a:r>
              <a:rPr lang="en-GB" sz="1400" b="1" dirty="0">
                <a:latin typeface="Arial" panose="020B0604020202020204" pitchFamily="34" charset="0"/>
                <a:cs typeface="Arial" panose="020B0604020202020204" pitchFamily="34" charset="0"/>
              </a:rPr>
              <a:t>Wellness and Preventive Programmes</a:t>
            </a: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Implementation of structured wellness programmes, including exercise, nutrition, and mindfulness interventions, delivered across hospital and community settings (Public Health England, 2021).</a:t>
            </a:r>
            <a:endParaRPr lang="en-GB" sz="1400" dirty="0">
              <a:latin typeface="Arial" panose="020B0604020202020204" pitchFamily="34" charset="0"/>
              <a:cs typeface="Arial" panose="020B0604020202020204" pitchFamily="34" charset="0"/>
            </a:endParaRP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Supports prevention, self‑management, and improved long‑term health outcomes (NHS England, 2019).</a:t>
            </a:r>
            <a:endParaRPr lang="en-US" sz="1400" dirty="0">
              <a:solidFill>
                <a:schemeClr val="tx2"/>
              </a:solidFill>
              <a:effectLst/>
              <a:latin typeface="Arial" panose="020B0604020202020204" pitchFamily="34" charset="0"/>
              <a:cs typeface="Arial" panose="020B0604020202020204" pitchFamily="34" charset="0"/>
            </a:endParaRPr>
          </a:p>
          <a:p>
            <a:pPr>
              <a:lnSpc>
                <a:spcPct val="160000"/>
              </a:lnSpc>
            </a:pPr>
            <a:r>
              <a:rPr lang="en-GB" sz="1400" b="1" dirty="0">
                <a:latin typeface="Arial" panose="020B0604020202020204" pitchFamily="34" charset="0"/>
                <a:cs typeface="Arial" panose="020B0604020202020204" pitchFamily="34" charset="0"/>
              </a:rPr>
              <a:t>Digital and Remote Care Models</a:t>
            </a:r>
          </a:p>
          <a:p>
            <a:pPr marL="285750" indent="-285750">
              <a:lnSpc>
                <a:spcPct val="16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Expansion of telehealth, including remote monitoring, virtual consultations, and digital triage systems (NHS England, 2022).</a:t>
            </a:r>
          </a:p>
          <a:p>
            <a:pPr marL="285750" indent="-285750">
              <a:lnSpc>
                <a:spcPct val="16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Enhances accessibility, continuity of care, and early intervention for chronic conditions (Kings Fund, 2023).</a:t>
            </a:r>
          </a:p>
          <a:p>
            <a:pPr>
              <a:lnSpc>
                <a:spcPct val="160000"/>
              </a:lnSpc>
              <a:buNone/>
            </a:pPr>
            <a:r>
              <a:rPr lang="en-GB" sz="1400" b="1" dirty="0">
                <a:latin typeface="Arial" panose="020B0604020202020204" pitchFamily="34" charset="0"/>
                <a:cs typeface="Arial" panose="020B0604020202020204" pitchFamily="34" charset="0"/>
              </a:rPr>
              <a:t>Community‑Based Health and Wellbeing Initiatives</a:t>
            </a: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Delivery of social prescribing, wellbeing hubs, and outreach services to address social determinants of health (Bickerdike et al., 2017).</a:t>
            </a:r>
            <a:endParaRPr lang="en-GB" sz="1400" dirty="0">
              <a:latin typeface="Arial" panose="020B0604020202020204" pitchFamily="34" charset="0"/>
              <a:cs typeface="Arial" panose="020B0604020202020204" pitchFamily="34" charset="0"/>
            </a:endParaRP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Strengthens community resilience and supports personalised, non‑clinical interventions (WHO, 2014).</a:t>
            </a:r>
          </a:p>
          <a:p>
            <a:pPr>
              <a:lnSpc>
                <a:spcPct val="160000"/>
              </a:lnSpc>
            </a:pPr>
            <a:r>
              <a:rPr lang="en-GB" sz="1400" b="1" dirty="0">
                <a:latin typeface="Arial" panose="020B0604020202020204" pitchFamily="34" charset="0"/>
                <a:cs typeface="Arial" panose="020B0604020202020204" pitchFamily="34" charset="0"/>
              </a:rPr>
              <a:t>Holistic Hospital Care Models</a:t>
            </a:r>
          </a:p>
          <a:p>
            <a:pPr marL="285750" indent="-285750">
              <a:lnSpc>
                <a:spcPct val="16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Development of dementia‑friendly wards that incorporate environmental adaptations and sensory‑supportive design (NICE, 2018).</a:t>
            </a:r>
          </a:p>
          <a:p>
            <a:pPr marL="285750" indent="-285750">
              <a:lnSpc>
                <a:spcPct val="160000"/>
              </a:lnSpc>
              <a:buFont typeface="Arial" panose="020B0604020202020204" pitchFamily="34" charset="0"/>
              <a:buChar char="•"/>
            </a:pPr>
            <a:r>
              <a:rPr lang="en-GB" sz="1400" dirty="0">
                <a:latin typeface="Arial" panose="020B0604020202020204" pitchFamily="34" charset="0"/>
                <a:cs typeface="Arial" panose="020B0604020202020204" pitchFamily="34" charset="0"/>
              </a:rPr>
              <a:t>Use of multidisciplinary teams to coordinate complex care needs (NHS England, 2019).</a:t>
            </a:r>
          </a:p>
          <a:p>
            <a:pPr marL="285750" indent="-285750">
              <a:lnSpc>
                <a:spcPct val="16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Adoption of person‑centred care planning to ensure individualised, values‑based care (DHSC, 2014).</a:t>
            </a:r>
          </a:p>
          <a:p>
            <a:pPr>
              <a:lnSpc>
                <a:spcPct val="160000"/>
              </a:lnSpc>
              <a:buNone/>
            </a:pPr>
            <a:r>
              <a:rPr lang="en-GB" sz="1400" b="1" dirty="0">
                <a:latin typeface="Arial" panose="020B0604020202020204" pitchFamily="34" charset="0"/>
                <a:cs typeface="Arial" panose="020B0604020202020204" pitchFamily="34" charset="0"/>
              </a:rPr>
              <a:t>Wellbeing‑Focused Care Home Practice</a:t>
            </a: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Integration of meaningful activity programmes to promote engagement and cognitive stimulation (NICE, 2018).</a:t>
            </a:r>
            <a:endParaRPr lang="en-GB" sz="1400" dirty="0">
              <a:latin typeface="Arial" panose="020B0604020202020204" pitchFamily="34" charset="0"/>
              <a:cs typeface="Arial" panose="020B0604020202020204" pitchFamily="34" charset="0"/>
            </a:endParaRP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Environmental adaptations that support mobility, orientation, and comfort (DHSC, 2014).</a:t>
            </a:r>
            <a:endParaRPr lang="en-GB" sz="1400" dirty="0">
              <a:latin typeface="Arial" panose="020B0604020202020204" pitchFamily="34" charset="0"/>
              <a:cs typeface="Arial" panose="020B0604020202020204" pitchFamily="34" charset="0"/>
            </a:endParaRPr>
          </a:p>
          <a:p>
            <a:pPr marL="285750" indent="-285750">
              <a:lnSpc>
                <a:spcPct val="16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Family‑inclusive care approaches that strengthen relationships and support personalised decision‑making (NHS England, 2019).</a:t>
            </a:r>
            <a:endParaRPr lang="en-GB" sz="1400" dirty="0">
              <a:latin typeface="Arial" panose="020B0604020202020204" pitchFamily="34" charset="0"/>
              <a:cs typeface="Arial" panose="020B0604020202020204" pitchFamily="34" charset="0"/>
            </a:endParaRPr>
          </a:p>
          <a:p>
            <a:pPr>
              <a:lnSpc>
                <a:spcPct val="160000"/>
              </a:lnSpc>
            </a:pPr>
            <a:endParaRPr lang="en-GB" dirty="0"/>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TextBox 7">
            <a:extLst>
              <a:ext uri="{FF2B5EF4-FFF2-40B4-BE49-F238E27FC236}">
                <a16:creationId xmlns:a16="http://schemas.microsoft.com/office/drawing/2014/main" id="{BFF34E7C-2775-8D39-7757-9E29E316F7FA}"/>
              </a:ext>
            </a:extLst>
          </p:cNvPr>
          <p:cNvSpPr txBox="1"/>
          <p:nvPr/>
        </p:nvSpPr>
        <p:spPr>
          <a:xfrm>
            <a:off x="3595817" y="318127"/>
            <a:ext cx="422601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SERVICE DELIVERY</a:t>
            </a:r>
          </a:p>
        </p:txBody>
      </p:sp>
    </p:spTree>
    <p:extLst>
      <p:ext uri="{BB962C8B-B14F-4D97-AF65-F5344CB8AC3E}">
        <p14:creationId xmlns:p14="http://schemas.microsoft.com/office/powerpoint/2010/main" val="598407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9AC3A28-278B-77A6-BE0F-C05FCFB0F838}"/>
              </a:ext>
            </a:extLst>
          </p:cNvPr>
          <p:cNvGraphicFramePr>
            <a:graphicFrameLocks noGrp="1"/>
          </p:cNvGraphicFramePr>
          <p:nvPr>
            <p:extLst>
              <p:ext uri="{D42A27DB-BD31-4B8C-83A1-F6EECF244321}">
                <p14:modId xmlns:p14="http://schemas.microsoft.com/office/powerpoint/2010/main" val="3914954632"/>
              </p:ext>
            </p:extLst>
          </p:nvPr>
        </p:nvGraphicFramePr>
        <p:xfrm>
          <a:off x="3284826" y="407224"/>
          <a:ext cx="4487573" cy="518160"/>
        </p:xfrm>
        <a:graphic>
          <a:graphicData uri="http://schemas.openxmlformats.org/drawingml/2006/table">
            <a:tbl>
              <a:tblPr firstRow="1" bandRow="1">
                <a:tableStyleId>{5C22544A-7EE6-4342-B048-85BDC9FD1C3A}</a:tableStyleId>
              </a:tblPr>
              <a:tblGrid>
                <a:gridCol w="4487573">
                  <a:extLst>
                    <a:ext uri="{9D8B030D-6E8A-4147-A177-3AD203B41FA5}">
                      <a16:colId xmlns:a16="http://schemas.microsoft.com/office/drawing/2014/main" val="958516234"/>
                    </a:ext>
                  </a:extLst>
                </a:gridCol>
              </a:tblGrid>
              <a:tr h="370840">
                <a:tc>
                  <a:txBody>
                    <a:bodyPr/>
                    <a:lstStyle/>
                    <a:p>
                      <a:r>
                        <a:rPr lang="en-GB" sz="2800" dirty="0">
                          <a:solidFill>
                            <a:schemeClr val="tx1"/>
                          </a:solidFill>
                        </a:rPr>
                        <a:t>Public Health Initiatives</a:t>
                      </a:r>
                      <a:endParaRPr lang="en-GB" sz="2800" dirty="0">
                        <a:solidFill>
                          <a:schemeClr val="tx1"/>
                        </a:solidFill>
                        <a:latin typeface="Arial" panose="020B0604020202020204" pitchFamily="34" charset="0"/>
                        <a:cs typeface="Arial" panose="020B0604020202020204" pitchFamily="34" charset="0"/>
                      </a:endParaRPr>
                    </a:p>
                  </a:txBody>
                  <a:tcPr>
                    <a:solidFill>
                      <a:srgbClr val="EAF6FC"/>
                    </a:solidFill>
                  </a:tcPr>
                </a:tc>
                <a:extLst>
                  <a:ext uri="{0D108BD9-81ED-4DB2-BD59-A6C34878D82A}">
                    <a16:rowId xmlns:a16="http://schemas.microsoft.com/office/drawing/2014/main" val="2560686931"/>
                  </a:ext>
                </a:extLst>
              </a:tr>
            </a:tbl>
          </a:graphicData>
        </a:graphic>
      </p:graphicFrame>
      <p:sp>
        <p:nvSpPr>
          <p:cNvPr id="2" name="TextBox 1">
            <a:extLst>
              <a:ext uri="{FF2B5EF4-FFF2-40B4-BE49-F238E27FC236}">
                <a16:creationId xmlns:a16="http://schemas.microsoft.com/office/drawing/2014/main" id="{C199ED1E-4819-B8F6-268C-4773234BE1E1}"/>
              </a:ext>
            </a:extLst>
          </p:cNvPr>
          <p:cNvSpPr txBox="1"/>
          <p:nvPr/>
        </p:nvSpPr>
        <p:spPr>
          <a:xfrm>
            <a:off x="588520" y="1339471"/>
            <a:ext cx="10091204" cy="5216813"/>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Implementation of public health measures that foster healthy lifestyles and environments</a:t>
            </a:r>
            <a:r>
              <a:rPr lang="en-GB" sz="1400"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Public health policy increasingly prioritises structural interventions such as tobacco control, alcohol harm‑reduction measures, active transport systems, and healthier food environments, which shape population behaviour and reduce exposure to modifiable risk factors (WHO, 2013).</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Urban planning strategies that incorporate green spaces, walkable neighbourhoods, and improved air quality have been shown to enhance both physical and psychological wellbeing, demonstrating the importance of environmental design in population health (Maas et al., 2006).</a:t>
            </a:r>
          </a:p>
          <a:p>
            <a:pPr>
              <a:lnSpc>
                <a:spcPct val="150000"/>
              </a:lnSpc>
              <a:buNone/>
            </a:pPr>
            <a:r>
              <a:rPr lang="en-GB" sz="1400" b="1" dirty="0">
                <a:latin typeface="Arial" panose="020B0604020202020204" pitchFamily="34" charset="0"/>
                <a:cs typeface="Arial" panose="020B0604020202020204" pitchFamily="34" charset="0"/>
              </a:rPr>
              <a:t>Impact of public health campaigns:</a:t>
            </a: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Large‑scale mass media campaigns targeting smoking cessation, vaccination uptake, and dietary improvement have demonstrated measurable reductions in harmful behaviours and increased public awareness of health risks, highlighting the effectiveness of communication‑based interventions (Wakefield et al., 2010).</a:t>
            </a:r>
            <a:endParaRPr lang="en-GB" sz="1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400" dirty="0">
                <a:effectLst/>
                <a:latin typeface="Arial" panose="020B0604020202020204" pitchFamily="34" charset="0"/>
                <a:cs typeface="Arial" panose="020B0604020202020204" pitchFamily="34" charset="0"/>
              </a:rPr>
              <a:t>School‑based health programmes that promote physical activity, nutrition education, and behavioural change contribute to the development of lifelong healthy habits and play a significant role in reducing childhood obesity and related long‑term health inequalities.</a:t>
            </a: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84820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E713B0-AC33-0DBE-C497-4B92C9D71534}"/>
              </a:ext>
            </a:extLst>
          </p:cNvPr>
          <p:cNvSpPr txBox="1"/>
          <p:nvPr/>
        </p:nvSpPr>
        <p:spPr>
          <a:xfrm>
            <a:off x="738555" y="1477108"/>
            <a:ext cx="10245968" cy="4478662"/>
          </a:xfrm>
          <a:prstGeom prst="rect">
            <a:avLst/>
          </a:prstGeom>
          <a:noFill/>
        </p:spPr>
        <p:txBody>
          <a:bodyPr wrap="square" rtlCol="0">
            <a:spAutoFit/>
          </a:bodyPr>
          <a:lstStyle/>
          <a:p>
            <a:pPr>
              <a:lnSpc>
                <a:spcPct val="150000"/>
              </a:lnSpc>
            </a:pPr>
            <a:r>
              <a:rPr lang="en-GB" sz="1600" b="1" dirty="0">
                <a:effectLst/>
                <a:latin typeface="Arial" panose="020B0604020202020204" pitchFamily="34" charset="0"/>
                <a:cs typeface="Arial" panose="020B0604020202020204" pitchFamily="34" charset="0"/>
              </a:rPr>
              <a:t>Disparities in healthcare access and quality:</a:t>
            </a: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Socioeconomic status, ethnicity, geography, and disability shape access to services and health outcomes (Marmot, 2010).</a:t>
            </a: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Structural inequities lead to higher burdens of chronic disease and lower life expectancy in disadvantaged groups.</a:t>
            </a:r>
            <a:endParaRPr lang="en-GB" sz="1600" dirty="0">
              <a:latin typeface="Arial" panose="020B0604020202020204" pitchFamily="34" charset="0"/>
              <a:cs typeface="Arial" panose="020B0604020202020204" pitchFamily="34" charset="0"/>
            </a:endParaRPr>
          </a:p>
          <a:p>
            <a:pPr>
              <a:lnSpc>
                <a:spcPct val="150000"/>
              </a:lnSpc>
            </a:pPr>
            <a:r>
              <a:rPr lang="en-GB" sz="1600" b="1" dirty="0">
                <a:effectLst/>
                <a:latin typeface="Arial" panose="020B0604020202020204" pitchFamily="34" charset="0"/>
                <a:cs typeface="Arial" panose="020B0604020202020204" pitchFamily="34" charset="0"/>
              </a:rPr>
              <a:t>Initiatives to reduce inequalities:</a:t>
            </a: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Universal healthcare coverage aims to ensure access to essential services without financial hardship (WHO, 2010).</a:t>
            </a: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Targeted interventions, such as outreach clinics, culturally adapted services, and community health workers, focus on underserved populations (Perry et al., 2014).</a:t>
            </a: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dirty="0">
                <a:effectLst/>
                <a:latin typeface="Arial" panose="020B0604020202020204" pitchFamily="34" charset="0"/>
                <a:cs typeface="Arial" panose="020B0604020202020204" pitchFamily="34" charset="0"/>
              </a:rPr>
              <a:t>Policies addressing poverty, education, housing, and employment complement health services to narrow gaps.</a:t>
            </a:r>
            <a:endParaRPr lang="en-GB"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61CB396-F9DC-FE74-7A10-4410B59F25BA}"/>
              </a:ext>
            </a:extLst>
          </p:cNvPr>
          <p:cNvSpPr txBox="1"/>
          <p:nvPr/>
        </p:nvSpPr>
        <p:spPr>
          <a:xfrm>
            <a:off x="4021015" y="457200"/>
            <a:ext cx="414996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Equity and access</a:t>
            </a:r>
          </a:p>
        </p:txBody>
      </p:sp>
    </p:spTree>
    <p:extLst>
      <p:ext uri="{BB962C8B-B14F-4D97-AF65-F5344CB8AC3E}">
        <p14:creationId xmlns:p14="http://schemas.microsoft.com/office/powerpoint/2010/main" val="2311315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CD9EB20-EC3C-DC09-7A24-2751EE403931}"/>
              </a:ext>
            </a:extLst>
          </p:cNvPr>
          <p:cNvSpPr txBox="1"/>
          <p:nvPr/>
        </p:nvSpPr>
        <p:spPr>
          <a:xfrm>
            <a:off x="1137036" y="548640"/>
            <a:ext cx="9543405"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lumMod val="85000"/>
                    <a:lumOff val="15000"/>
                  </a:schemeClr>
                </a:solidFill>
                <a:latin typeface="+mj-lt"/>
                <a:ea typeface="+mj-ea"/>
                <a:cs typeface="+mj-cs"/>
              </a:rPr>
              <a:t>Conclusion</a:t>
            </a:r>
          </a:p>
        </p:txBody>
      </p:sp>
      <p:sp>
        <p:nvSpPr>
          <p:cNvPr id="3" name="TextBox 2">
            <a:extLst>
              <a:ext uri="{FF2B5EF4-FFF2-40B4-BE49-F238E27FC236}">
                <a16:creationId xmlns:a16="http://schemas.microsoft.com/office/drawing/2014/main" id="{E2E972BB-E71B-5E96-451F-820E828A1415}"/>
              </a:ext>
            </a:extLst>
          </p:cNvPr>
          <p:cNvSpPr txBox="1"/>
          <p:nvPr/>
        </p:nvSpPr>
        <p:spPr>
          <a:xfrm>
            <a:off x="1137034" y="1547447"/>
            <a:ext cx="9096979" cy="4204350"/>
          </a:xfrm>
          <a:prstGeom prst="rect">
            <a:avLst/>
          </a:prstGeom>
        </p:spPr>
        <p:txBody>
          <a:bodyPr vert="horz" lIns="91440" tIns="45720" rIns="91440" bIns="45720" rtlCol="0" anchor="ctr">
            <a:normAutofit/>
          </a:bodyPr>
          <a:lstStyle/>
          <a:p>
            <a:pPr marL="285750" indent="-228600">
              <a:lnSpc>
                <a:spcPct val="150000"/>
              </a:lnSpc>
              <a:spcAft>
                <a:spcPts val="600"/>
              </a:spcAft>
              <a:buFont typeface="Arial" panose="020B0604020202020204" pitchFamily="34" charset="0"/>
              <a:buChar char="•"/>
            </a:pPr>
            <a:r>
              <a:rPr lang="en-GB" sz="1600" dirty="0"/>
              <a:t>Health, wellbeing, and sustainable development are now central to how modern healthcare systems understand and respond to population needs. </a:t>
            </a:r>
          </a:p>
          <a:p>
            <a:pPr marL="285750" indent="-228600">
              <a:lnSpc>
                <a:spcPct val="150000"/>
              </a:lnSpc>
              <a:spcAft>
                <a:spcPts val="600"/>
              </a:spcAft>
              <a:buFont typeface="Arial" panose="020B0604020202020204" pitchFamily="34" charset="0"/>
              <a:buChar char="•"/>
            </a:pPr>
            <a:r>
              <a:rPr lang="en-GB" sz="1600" dirty="0"/>
              <a:t>Integrating holistic, biopsychosocial approaches with policies such as Health in All Policies and Integrated Care Systems enables more person‑centred, preventive, and equitable care.</a:t>
            </a:r>
          </a:p>
          <a:p>
            <a:pPr marL="285750" indent="-228600">
              <a:lnSpc>
                <a:spcPct val="150000"/>
              </a:lnSpc>
              <a:spcAft>
                <a:spcPts val="600"/>
              </a:spcAft>
              <a:buFont typeface="Arial" panose="020B0604020202020204" pitchFamily="34" charset="0"/>
              <a:buChar char="•"/>
            </a:pPr>
            <a:r>
              <a:rPr lang="en-GB" sz="1600" dirty="0"/>
              <a:t>Public health initiatives, telehealth, and community programmes extend this integration beyond clinical settings, while equity‑focused strategies seek to reduce long‑standing disparities. </a:t>
            </a:r>
          </a:p>
          <a:p>
            <a:pPr marL="342900" indent="-285750">
              <a:lnSpc>
                <a:spcPct val="150000"/>
              </a:lnSpc>
              <a:spcAft>
                <a:spcPts val="600"/>
              </a:spcAft>
              <a:buFont typeface="Arial" panose="020B0604020202020204" pitchFamily="34" charset="0"/>
              <a:buChar char="•"/>
            </a:pPr>
            <a:r>
              <a:rPr lang="en-GB" sz="1600" dirty="0"/>
              <a:t>Together, these developments align healthcare with the WHO Sustainable Development Goals(SDGs), supporting resilient, sustainable systems that promote both individual wellbeing and societal health.</a:t>
            </a:r>
            <a:endParaRPr lang="en-US" sz="16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2765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4CABBF-A54C-F11E-D6F8-D655B457B406}"/>
              </a:ext>
            </a:extLst>
          </p:cNvPr>
          <p:cNvSpPr txBox="1"/>
          <p:nvPr/>
        </p:nvSpPr>
        <p:spPr>
          <a:xfrm>
            <a:off x="445478" y="917819"/>
            <a:ext cx="11746522" cy="5647123"/>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Baicker, K., Cutler, D. &amp; Song, Z., 2010</a:t>
            </a:r>
            <a:r>
              <a:rPr lang="en-GB" sz="1100" dirty="0">
                <a:latin typeface="Arial" panose="020B0604020202020204" pitchFamily="34" charset="0"/>
                <a:cs typeface="Arial" panose="020B0604020202020204" pitchFamily="34" charset="0"/>
              </a:rPr>
              <a:t> ‘Workplace wellness programs can generate savings’, </a:t>
            </a:r>
            <a:r>
              <a:rPr lang="en-GB" sz="1100" i="1" dirty="0">
                <a:latin typeface="Arial" panose="020B0604020202020204" pitchFamily="34" charset="0"/>
                <a:cs typeface="Arial" panose="020B0604020202020204" pitchFamily="34" charset="0"/>
              </a:rPr>
              <a:t>Health Affairs</a:t>
            </a:r>
            <a:r>
              <a:rPr lang="en-GB" sz="1100" dirty="0">
                <a:latin typeface="Arial" panose="020B0604020202020204" pitchFamily="34" charset="0"/>
                <a:cs typeface="Arial" panose="020B0604020202020204" pitchFamily="34" charset="0"/>
              </a:rPr>
              <a:t>, 29(2), pp.304–311.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Borrell‑Carrió, F., Suchman, A.L. &amp; Epstein, R.M., 2004</a:t>
            </a:r>
            <a:r>
              <a:rPr lang="en-GB" sz="1100" dirty="0">
                <a:latin typeface="Arial" panose="020B0604020202020204" pitchFamily="34" charset="0"/>
                <a:cs typeface="Arial" panose="020B0604020202020204" pitchFamily="34" charset="0"/>
              </a:rPr>
              <a:t> ‘The biopsychosocial model 25 years later’, </a:t>
            </a:r>
            <a:r>
              <a:rPr lang="en-GB" sz="1100" i="1" dirty="0">
                <a:latin typeface="Arial" panose="020B0604020202020204" pitchFamily="34" charset="0"/>
                <a:cs typeface="Arial" panose="020B0604020202020204" pitchFamily="34" charset="0"/>
              </a:rPr>
              <a:t>Annals of Family Medicine</a:t>
            </a:r>
            <a:r>
              <a:rPr lang="en-GB" sz="1100" dirty="0">
                <a:latin typeface="Arial" panose="020B0604020202020204" pitchFamily="34" charset="0"/>
                <a:cs typeface="Arial" panose="020B0604020202020204" pitchFamily="34" charset="0"/>
              </a:rPr>
              <a:t>, 2(6), pp.576–582.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Dodge, R., Daly, A., Huyton, J. &amp; Sanders, L., 2012</a:t>
            </a:r>
            <a:r>
              <a:rPr lang="en-GB" sz="1100" dirty="0">
                <a:latin typeface="Arial" panose="020B0604020202020204" pitchFamily="34" charset="0"/>
                <a:cs typeface="Arial" panose="020B0604020202020204" pitchFamily="34" charset="0"/>
              </a:rPr>
              <a:t> ‘The challenge of defining wellbeing’, </a:t>
            </a:r>
            <a:r>
              <a:rPr lang="en-GB" sz="1100" i="1" dirty="0">
                <a:latin typeface="Arial" panose="020B0604020202020204" pitchFamily="34" charset="0"/>
                <a:cs typeface="Arial" panose="020B0604020202020204" pitchFamily="34" charset="0"/>
              </a:rPr>
              <a:t>International Journal of Wellbeing</a:t>
            </a:r>
            <a:r>
              <a:rPr lang="en-GB" sz="1100" dirty="0">
                <a:latin typeface="Arial" panose="020B0604020202020204" pitchFamily="34" charset="0"/>
                <a:cs typeface="Arial" panose="020B0604020202020204" pitchFamily="34" charset="0"/>
              </a:rPr>
              <a:t>, 2(3), pp.222–235.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Engel, G.L., 1977</a:t>
            </a:r>
            <a:r>
              <a:rPr lang="en-GB" sz="1100" dirty="0">
                <a:latin typeface="Arial" panose="020B0604020202020204" pitchFamily="34" charset="0"/>
                <a:cs typeface="Arial" panose="020B0604020202020204" pitchFamily="34" charset="0"/>
              </a:rPr>
              <a:t> ‘The need for a new medical model: a challenge for biomedicine’, </a:t>
            </a:r>
            <a:r>
              <a:rPr lang="en-GB" sz="1100" i="1" dirty="0">
                <a:latin typeface="Arial" panose="020B0604020202020204" pitchFamily="34" charset="0"/>
                <a:cs typeface="Arial" panose="020B0604020202020204" pitchFamily="34" charset="0"/>
              </a:rPr>
              <a:t>Science</a:t>
            </a:r>
            <a:r>
              <a:rPr lang="en-GB" sz="1100" dirty="0">
                <a:latin typeface="Arial" panose="020B0604020202020204" pitchFamily="34" charset="0"/>
                <a:cs typeface="Arial" panose="020B0604020202020204" pitchFamily="34" charset="0"/>
              </a:rPr>
              <a:t>, 196(4286), pp.129–136.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Goodwin, N., </a:t>
            </a:r>
            <a:r>
              <a:rPr lang="en-GB" sz="1100" b="1" dirty="0" err="1">
                <a:latin typeface="Arial" panose="020B0604020202020204" pitchFamily="34" charset="0"/>
                <a:cs typeface="Arial" panose="020B0604020202020204" pitchFamily="34" charset="0"/>
              </a:rPr>
              <a:t>Sonola</a:t>
            </a:r>
            <a:r>
              <a:rPr lang="en-GB" sz="1100" b="1" dirty="0">
                <a:latin typeface="Arial" panose="020B0604020202020204" pitchFamily="34" charset="0"/>
                <a:cs typeface="Arial" panose="020B0604020202020204" pitchFamily="34" charset="0"/>
              </a:rPr>
              <a:t>, L., Thiel, V. &amp; Kodner, D., 2012</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Co‑ordinated care for people with complex chronic conditions</a:t>
            </a:r>
            <a:r>
              <a:rPr lang="en-GB" sz="1100" dirty="0">
                <a:latin typeface="Arial" panose="020B0604020202020204" pitchFamily="34" charset="0"/>
                <a:cs typeface="Arial" panose="020B0604020202020204" pitchFamily="34" charset="0"/>
              </a:rPr>
              <a:t>. London: The King’s Fund.</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Ham, C. &amp; Curry, N., 2011</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Integrated care</a:t>
            </a:r>
            <a:r>
              <a:rPr lang="en-GB" sz="1100" dirty="0">
                <a:latin typeface="Arial" panose="020B0604020202020204" pitchFamily="34" charset="0"/>
                <a:cs typeface="Arial" panose="020B0604020202020204" pitchFamily="34" charset="0"/>
              </a:rPr>
              <a:t>. London: The King’s Fund.</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Kickbusch, I. &amp; Buckett, K., 2010</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Implementing Health in All Policies</a:t>
            </a:r>
            <a:r>
              <a:rPr lang="en-GB" sz="1100" dirty="0">
                <a:latin typeface="Arial" panose="020B0604020202020204" pitchFamily="34" charset="0"/>
                <a:cs typeface="Arial" panose="020B0604020202020204" pitchFamily="34" charset="0"/>
              </a:rPr>
              <a:t>. Adelaide: Government of South Australia.</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Kvedar, J., Coye, M.J. &amp; Everett, W., 2014</a:t>
            </a:r>
            <a:r>
              <a:rPr lang="en-GB" sz="1100" dirty="0">
                <a:latin typeface="Arial" panose="020B0604020202020204" pitchFamily="34" charset="0"/>
                <a:cs typeface="Arial" panose="020B0604020202020204" pitchFamily="34" charset="0"/>
              </a:rPr>
              <a:t> ‘Connected health: a review of technologies and strategies’, </a:t>
            </a:r>
            <a:r>
              <a:rPr lang="en-GB" sz="1100" i="1" dirty="0">
                <a:latin typeface="Arial" panose="020B0604020202020204" pitchFamily="34" charset="0"/>
                <a:cs typeface="Arial" panose="020B0604020202020204" pitchFamily="34" charset="0"/>
              </a:rPr>
              <a:t>Health Affairs</a:t>
            </a:r>
            <a:r>
              <a:rPr lang="en-GB" sz="1100" dirty="0">
                <a:latin typeface="Arial" panose="020B0604020202020204" pitchFamily="34" charset="0"/>
                <a:cs typeface="Arial" panose="020B0604020202020204" pitchFamily="34" charset="0"/>
              </a:rPr>
              <a:t>, 33(2), pp.194–199.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Maas, J. et al., 2006</a:t>
            </a:r>
            <a:r>
              <a:rPr lang="en-GB" sz="1100" dirty="0">
                <a:latin typeface="Arial" panose="020B0604020202020204" pitchFamily="34" charset="0"/>
                <a:cs typeface="Arial" panose="020B0604020202020204" pitchFamily="34" charset="0"/>
              </a:rPr>
              <a:t> ‘Green space, urbanity, and health’, </a:t>
            </a:r>
            <a:r>
              <a:rPr lang="en-GB" sz="1100" i="1" dirty="0">
                <a:latin typeface="Arial" panose="020B0604020202020204" pitchFamily="34" charset="0"/>
                <a:cs typeface="Arial" panose="020B0604020202020204" pitchFamily="34" charset="0"/>
              </a:rPr>
              <a:t>Journal of Epidemiology &amp; Community Health</a:t>
            </a:r>
            <a:r>
              <a:rPr lang="en-GB" sz="1100" dirty="0">
                <a:latin typeface="Arial" panose="020B0604020202020204" pitchFamily="34" charset="0"/>
                <a:cs typeface="Arial" panose="020B0604020202020204" pitchFamily="34" charset="0"/>
              </a:rPr>
              <a:t>, 60(7), pp.587–592.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Marmot, M., 2010</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Fair Society, Healthy Lives: The Marmot Review</a:t>
            </a:r>
            <a:r>
              <a:rPr lang="en-GB" sz="1100" dirty="0">
                <a:latin typeface="Arial" panose="020B0604020202020204" pitchFamily="34" charset="0"/>
                <a:cs typeface="Arial" panose="020B0604020202020204" pitchFamily="34" charset="0"/>
              </a:rPr>
              <a:t>. London: UCL.</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NHS England, 2019</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Designing integrated care systems (ICSs) in England</a:t>
            </a:r>
            <a:r>
              <a:rPr lang="en-GB" sz="1100" dirty="0">
                <a:latin typeface="Arial" panose="020B0604020202020204" pitchFamily="34" charset="0"/>
                <a:cs typeface="Arial" panose="020B0604020202020204" pitchFamily="34" charset="0"/>
              </a:rPr>
              <a:t>. London: NHS England.</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Patel, V. et al., 2018</a:t>
            </a:r>
            <a:r>
              <a:rPr lang="en-GB" sz="1100" dirty="0">
                <a:latin typeface="Arial" panose="020B0604020202020204" pitchFamily="34" charset="0"/>
                <a:cs typeface="Arial" panose="020B0604020202020204" pitchFamily="34" charset="0"/>
              </a:rPr>
              <a:t> ‘The Lancet Commission on global mental health and sustainable development’,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392(10157), pp.1553–1598.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Perry, H.B., </a:t>
            </a:r>
            <a:r>
              <a:rPr lang="en-GB" sz="1100" b="1" dirty="0" err="1">
                <a:latin typeface="Arial" panose="020B0604020202020204" pitchFamily="34" charset="0"/>
                <a:cs typeface="Arial" panose="020B0604020202020204" pitchFamily="34" charset="0"/>
              </a:rPr>
              <a:t>Zulliger</a:t>
            </a:r>
            <a:r>
              <a:rPr lang="en-GB" sz="1100" b="1" dirty="0">
                <a:latin typeface="Arial" panose="020B0604020202020204" pitchFamily="34" charset="0"/>
                <a:cs typeface="Arial" panose="020B0604020202020204" pitchFamily="34" charset="0"/>
              </a:rPr>
              <a:t>, R. &amp; Rogers, M.M., 2014</a:t>
            </a:r>
            <a:r>
              <a:rPr lang="en-GB" sz="1100" dirty="0">
                <a:latin typeface="Arial" panose="020B0604020202020204" pitchFamily="34" charset="0"/>
                <a:cs typeface="Arial" panose="020B0604020202020204" pitchFamily="34" charset="0"/>
              </a:rPr>
              <a:t> ‘Community health workers in low-, middle-, and high-income countries’, </a:t>
            </a:r>
            <a:r>
              <a:rPr lang="en-GB" sz="1100" i="1" dirty="0">
                <a:latin typeface="Arial" panose="020B0604020202020204" pitchFamily="34" charset="0"/>
                <a:cs typeface="Arial" panose="020B0604020202020204" pitchFamily="34" charset="0"/>
              </a:rPr>
              <a:t>Annual Review of Public Health</a:t>
            </a:r>
            <a:r>
              <a:rPr lang="en-GB" sz="1100" dirty="0">
                <a:latin typeface="Arial" panose="020B0604020202020204" pitchFamily="34" charset="0"/>
                <a:cs typeface="Arial" panose="020B0604020202020204" pitchFamily="34" charset="0"/>
              </a:rPr>
              <a:t>, 35, pp.399–421. </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Polley, M. et al., 2017</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A review of the evidence assessing impact of social prescribing</a:t>
            </a:r>
            <a:r>
              <a:rPr lang="en-GB" sz="1100" dirty="0">
                <a:latin typeface="Arial" panose="020B0604020202020204" pitchFamily="34" charset="0"/>
                <a:cs typeface="Arial" panose="020B0604020202020204" pitchFamily="34" charset="0"/>
              </a:rPr>
              <a:t>. London: University of Westminster.</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Starfield, B., 2011</a:t>
            </a:r>
            <a:r>
              <a:rPr lang="en-GB" sz="1100" dirty="0">
                <a:latin typeface="Arial" panose="020B0604020202020204" pitchFamily="34" charset="0"/>
                <a:cs typeface="Arial" panose="020B0604020202020204" pitchFamily="34" charset="0"/>
              </a:rPr>
              <a:t> ‘Is patient‑centred care the same as person‑focused care?’, </a:t>
            </a:r>
            <a:r>
              <a:rPr lang="en-GB" sz="1100" i="1" dirty="0">
                <a:latin typeface="Arial" panose="020B0604020202020204" pitchFamily="34" charset="0"/>
                <a:cs typeface="Arial" panose="020B0604020202020204" pitchFamily="34" charset="0"/>
              </a:rPr>
              <a:t>The Permanente Journal</a:t>
            </a:r>
            <a:r>
              <a:rPr lang="en-GB" sz="1100" dirty="0">
                <a:latin typeface="Arial" panose="020B0604020202020204" pitchFamily="34" charset="0"/>
                <a:cs typeface="Arial" panose="020B0604020202020204" pitchFamily="34" charset="0"/>
              </a:rPr>
              <a:t>, 15(2), pp.63–69. (No DOI available)</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United Nations, 2015</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Transforming Our World: The 2030 Agenda for Sustainable Development</a:t>
            </a:r>
            <a:r>
              <a:rPr lang="en-GB" sz="1100" dirty="0">
                <a:latin typeface="Arial" panose="020B0604020202020204" pitchFamily="34" charset="0"/>
                <a:cs typeface="Arial" panose="020B0604020202020204" pitchFamily="34" charset="0"/>
              </a:rPr>
              <a:t>. New York: United Nations.</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WCED (World Commission on Environment and Development), 1987</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Our Common Future</a:t>
            </a:r>
            <a:r>
              <a:rPr lang="en-GB" sz="1100" dirty="0">
                <a:latin typeface="Arial" panose="020B0604020202020204" pitchFamily="34" charset="0"/>
                <a:cs typeface="Arial" panose="020B0604020202020204" pitchFamily="34" charset="0"/>
              </a:rPr>
              <a:t>. Oxford: Oxford University Press.</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World Health </a:t>
            </a:r>
            <a:r>
              <a:rPr lang="en-US" sz="1100" b="1" dirty="0" err="1">
                <a:latin typeface="Arial" panose="020B0604020202020204" pitchFamily="34" charset="0"/>
                <a:cs typeface="Arial" panose="020B0604020202020204" pitchFamily="34" charset="0"/>
              </a:rPr>
              <a:t>Organisation</a:t>
            </a:r>
            <a:r>
              <a:rPr lang="en-US" sz="1100" b="1" dirty="0">
                <a:latin typeface="Arial" panose="020B0604020202020204" pitchFamily="34" charset="0"/>
                <a:cs typeface="Arial" panose="020B0604020202020204" pitchFamily="34" charset="0"/>
              </a:rPr>
              <a:t> (WHO), 1948 Preamble to the Constitution of the World Health </a:t>
            </a:r>
            <a:r>
              <a:rPr lang="en-US" sz="1100" b="1" dirty="0" err="1">
                <a:latin typeface="Arial" panose="020B0604020202020204" pitchFamily="34" charset="0"/>
                <a:cs typeface="Arial" panose="020B0604020202020204" pitchFamily="34" charset="0"/>
              </a:rPr>
              <a:t>Organisation</a:t>
            </a:r>
            <a:r>
              <a:rPr lang="en-GB" sz="1100" dirty="0">
                <a:latin typeface="Arial" panose="020B0604020202020204" pitchFamily="34" charset="0"/>
                <a:cs typeface="Arial" panose="020B0604020202020204" pitchFamily="34" charset="0"/>
              </a:rPr>
              <a:t>. Geneva: WHO.</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World Health Organisation (WHO), 2010</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World Health Report 2010: Health Systems Financing</a:t>
            </a:r>
            <a:r>
              <a:rPr lang="en-GB" sz="1100" dirty="0">
                <a:latin typeface="Arial" panose="020B0604020202020204" pitchFamily="34" charset="0"/>
                <a:cs typeface="Arial" panose="020B0604020202020204" pitchFamily="34" charset="0"/>
              </a:rPr>
              <a:t>. Geneva: WHO.</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World Health Organisation (WHO), 2013</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Global Action Plan for the Prevention and Control of Noncommunicable Diseases 2013–2020</a:t>
            </a:r>
            <a:r>
              <a:rPr lang="en-GB" sz="1100" dirty="0">
                <a:latin typeface="Arial" panose="020B0604020202020204" pitchFamily="34" charset="0"/>
                <a:cs typeface="Arial" panose="020B0604020202020204" pitchFamily="34" charset="0"/>
              </a:rPr>
              <a:t>. Geneva: WHO.</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World Health Organisation (WHO), 2016</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Health and the Environment: Addressing the Health Impact of Air Pollution</a:t>
            </a:r>
            <a:r>
              <a:rPr lang="en-GB" sz="1100" dirty="0">
                <a:latin typeface="Arial" panose="020B0604020202020204" pitchFamily="34" charset="0"/>
                <a:cs typeface="Arial" panose="020B0604020202020204" pitchFamily="34" charset="0"/>
              </a:rPr>
              <a:t>. Geneva: WHO.</a:t>
            </a:r>
          </a:p>
          <a:p>
            <a:pPr marL="171450" indent="-171450">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Wakefield, M.A., Loken, B. &amp; Hornik, R.C., 2010</a:t>
            </a:r>
            <a:r>
              <a:rPr lang="en-GB" sz="1100" dirty="0">
                <a:latin typeface="Arial" panose="020B0604020202020204" pitchFamily="34" charset="0"/>
                <a:cs typeface="Arial" panose="020B0604020202020204" pitchFamily="34" charset="0"/>
              </a:rPr>
              <a:t> ‘Use of mass media campaigns to change health behaviour’,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376(9748), pp.1261–1271. </a:t>
            </a:r>
          </a:p>
        </p:txBody>
      </p:sp>
      <p:sp>
        <p:nvSpPr>
          <p:cNvPr id="4" name="TextBox 3">
            <a:extLst>
              <a:ext uri="{FF2B5EF4-FFF2-40B4-BE49-F238E27FC236}">
                <a16:creationId xmlns:a16="http://schemas.microsoft.com/office/drawing/2014/main" id="{6425C6E2-5434-2731-D46F-010DEAC03689}"/>
              </a:ext>
            </a:extLst>
          </p:cNvPr>
          <p:cNvSpPr txBox="1"/>
          <p:nvPr/>
        </p:nvSpPr>
        <p:spPr>
          <a:xfrm>
            <a:off x="4249382" y="293058"/>
            <a:ext cx="3399692"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1923024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2502</TotalTime>
  <Words>2174</Words>
  <Application>Microsoft Office PowerPoint</Application>
  <PresentationFormat>Widescreen</PresentationFormat>
  <Paragraphs>123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Vlasitchi (2314633)</dc:creator>
  <cp:lastModifiedBy>Elena Vlasitchi (2314633)</cp:lastModifiedBy>
  <cp:revision>6</cp:revision>
  <dcterms:created xsi:type="dcterms:W3CDTF">2026-07-06T14:05:58Z</dcterms:created>
  <dcterms:modified xsi:type="dcterms:W3CDTF">2026-07-23T23:01:44Z</dcterms:modified>
</cp:coreProperties>
</file>