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62" r:id="rId6"/>
    <p:sldId id="258" r:id="rId7"/>
    <p:sldId id="259"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110" d="100"/>
          <a:sy n="110" d="100"/>
        </p:scale>
        <p:origin x="150" y="1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AE3F6-CE37-45FA-810E-0C9D654F75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8C6799-BAE1-4703-AD03-2D2CB15176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2E5CAA-6FA8-4641-96B4-1C2A70111D9D}"/>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5" name="Footer Placeholder 4">
            <a:extLst>
              <a:ext uri="{FF2B5EF4-FFF2-40B4-BE49-F238E27FC236}">
                <a16:creationId xmlns:a16="http://schemas.microsoft.com/office/drawing/2014/main" id="{E6BBC4BD-2489-4EEE-9C59-BD32F526D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17E82-3B33-4E58-B0E1-48D36CAF7379}"/>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807886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68E31-D76E-416D-B579-395AD1F143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A2CD4-0FA6-4C10-A2AD-CE9B239A98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A0B59A-A798-4D71-849B-1FEF1CAA93A5}"/>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5" name="Footer Placeholder 4">
            <a:extLst>
              <a:ext uri="{FF2B5EF4-FFF2-40B4-BE49-F238E27FC236}">
                <a16:creationId xmlns:a16="http://schemas.microsoft.com/office/drawing/2014/main" id="{42E4277D-5A45-4F35-BF08-61183BB85E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9E6CB-247B-4D4C-AB20-22B831C7CECC}"/>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4059667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E0CB-5068-4760-BF51-66F324B524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E4431C-2562-4E75-B2E2-1026565ABA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30BAAD-5B4E-4454-A28B-5AFCD8EF634D}"/>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5" name="Footer Placeholder 4">
            <a:extLst>
              <a:ext uri="{FF2B5EF4-FFF2-40B4-BE49-F238E27FC236}">
                <a16:creationId xmlns:a16="http://schemas.microsoft.com/office/drawing/2014/main" id="{978C7630-CED0-4B91-AFB7-F8EB28D918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439E4-9892-4E2E-B621-82A36B3AF356}"/>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3560805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F4C8-28DD-4217-B0F7-E8A5734CC6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CA70E8-85A2-4A52-9FE0-1CA7F9702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05BFF1-A5DE-47AE-BD71-D00235C0DB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98AC14-6902-41CE-AE2E-9FAAA3179EA3}"/>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6" name="Footer Placeholder 5">
            <a:extLst>
              <a:ext uri="{FF2B5EF4-FFF2-40B4-BE49-F238E27FC236}">
                <a16:creationId xmlns:a16="http://schemas.microsoft.com/office/drawing/2014/main" id="{801613FA-2360-4D4C-AF95-271E5B741C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2C8D0-BDF2-4B5F-BECF-A5C5D847652E}"/>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2204621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8A1C8-3A31-46A9-BD42-7093204C99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3A0598-7DE6-4D79-977D-21377CB44E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2772D3-7D7B-4890-991A-9E1B16FC52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50EAC5-4227-451D-83EA-133F1036AE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0BBB1E-C3F6-401A-AD1F-2CDEB2BA44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1F1651-27EB-41D7-AB45-DE6EBDB4F288}"/>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8" name="Footer Placeholder 7">
            <a:extLst>
              <a:ext uri="{FF2B5EF4-FFF2-40B4-BE49-F238E27FC236}">
                <a16:creationId xmlns:a16="http://schemas.microsoft.com/office/drawing/2014/main" id="{6E62C7AE-5822-4335-AB04-BACB72CC40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1864BE-A594-4D88-9E15-2AA2B5CD3A51}"/>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254557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1A171-B15D-4C88-B84C-4A84CBE98B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8A9143-D7C1-4D42-A02C-5E0758DA3D97}"/>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4" name="Footer Placeholder 3">
            <a:extLst>
              <a:ext uri="{FF2B5EF4-FFF2-40B4-BE49-F238E27FC236}">
                <a16:creationId xmlns:a16="http://schemas.microsoft.com/office/drawing/2014/main" id="{284F3889-6FF7-4FC4-9162-D1AAA8D582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A9EAE5-4499-4715-9CED-670ED8AE73A4}"/>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1692259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36B9F3-BD56-4DE7-B789-A6873B6FFB6F}"/>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3" name="Footer Placeholder 2">
            <a:extLst>
              <a:ext uri="{FF2B5EF4-FFF2-40B4-BE49-F238E27FC236}">
                <a16:creationId xmlns:a16="http://schemas.microsoft.com/office/drawing/2014/main" id="{42B6F525-B40A-4552-B264-79E7548E6E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7153D8-469C-4B60-AE32-C2B6737DC072}"/>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1313751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33DEC-E1A8-4206-AE74-BED1A052C8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F92255-4AB2-4B5D-8360-1DD6F2565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92B8D4-7C12-4755-A9EA-E0E24CA9E7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88394-45B0-4CFC-AEFF-AE4B15DEC8CD}"/>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6" name="Footer Placeholder 5">
            <a:extLst>
              <a:ext uri="{FF2B5EF4-FFF2-40B4-BE49-F238E27FC236}">
                <a16:creationId xmlns:a16="http://schemas.microsoft.com/office/drawing/2014/main" id="{695AD93E-815E-44E2-9690-FD4FFA7BC6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D8BE35-122E-43AD-B548-7341ABEE1DFD}"/>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2475889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E5B3B-4AEA-4927-AF44-5B35F0094F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CFD2B9-436D-4C5B-9FEA-098EF8C1AD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F416F1-E96E-43B0-8C69-8730578ED1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85E8AD-397A-41F3-8F58-22CD6EDDBD91}"/>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6" name="Footer Placeholder 5">
            <a:extLst>
              <a:ext uri="{FF2B5EF4-FFF2-40B4-BE49-F238E27FC236}">
                <a16:creationId xmlns:a16="http://schemas.microsoft.com/office/drawing/2014/main" id="{B258783F-403F-4F85-AEA2-572935772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730928-C328-4B73-A440-B20D76CD4017}"/>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181195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D4821-44F4-49E6-9FE1-3F1CF9823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32FC90-B06B-4330-A00B-1516557CBE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D1D94-6A89-42C6-9936-5AB8769A4073}"/>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5" name="Footer Placeholder 4">
            <a:extLst>
              <a:ext uri="{FF2B5EF4-FFF2-40B4-BE49-F238E27FC236}">
                <a16:creationId xmlns:a16="http://schemas.microsoft.com/office/drawing/2014/main" id="{C3811325-814A-41E4-8F41-198D05FC3D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30C5C2-F63B-478B-82B8-1A93B01408BB}"/>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4056297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318309-B1E6-4E21-8D71-1C68A0991A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ABCA02-B6F2-4DE6-94AB-2459C47CF0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A3E85-B290-43D3-B913-203FB42B857E}"/>
              </a:ext>
            </a:extLst>
          </p:cNvPr>
          <p:cNvSpPr>
            <a:spLocks noGrp="1"/>
          </p:cNvSpPr>
          <p:nvPr>
            <p:ph type="dt" sz="half" idx="10"/>
          </p:nvPr>
        </p:nvSpPr>
        <p:spPr/>
        <p:txBody>
          <a:bodyPr/>
          <a:lstStyle/>
          <a:p>
            <a:fld id="{0EC827D0-B72B-48D3-87AE-7629F54E89EE}" type="datetimeFigureOut">
              <a:rPr lang="en-GB" smtClean="0"/>
              <a:t>31/01/2021</a:t>
            </a:fld>
            <a:endParaRPr lang="en-GB"/>
          </a:p>
        </p:txBody>
      </p:sp>
      <p:sp>
        <p:nvSpPr>
          <p:cNvPr id="5" name="Footer Placeholder 4">
            <a:extLst>
              <a:ext uri="{FF2B5EF4-FFF2-40B4-BE49-F238E27FC236}">
                <a16:creationId xmlns:a16="http://schemas.microsoft.com/office/drawing/2014/main" id="{6577DE4B-E753-4841-9CE6-A1BFDD927F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CC958A-D910-452E-92FC-389EFA9B7EC7}"/>
              </a:ext>
            </a:extLst>
          </p:cNvPr>
          <p:cNvSpPr>
            <a:spLocks noGrp="1"/>
          </p:cNvSpPr>
          <p:nvPr>
            <p:ph type="sldNum" sz="quarter" idx="12"/>
          </p:nvPr>
        </p:nvSpPr>
        <p:spPr/>
        <p:txBody>
          <a:bodyPr/>
          <a:lstStyle/>
          <a:p>
            <a:fld id="{8356A8D9-FE08-48F5-AD64-9EB6C0F9523D}" type="slidenum">
              <a:rPr lang="en-GB" smtClean="0"/>
              <a:t>‹#›</a:t>
            </a:fld>
            <a:endParaRPr lang="en-GB"/>
          </a:p>
        </p:txBody>
      </p:sp>
    </p:spTree>
    <p:extLst>
      <p:ext uri="{BB962C8B-B14F-4D97-AF65-F5344CB8AC3E}">
        <p14:creationId xmlns:p14="http://schemas.microsoft.com/office/powerpoint/2010/main" val="1289313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CA3AB3-4E48-4D10-8671-8D95E250C5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FC5C9C-3D30-4B8D-8242-3066BB84BF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02D128-093E-4A12-8DFB-06EB6776E5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C827D0-B72B-48D3-87AE-7629F54E89EE}" type="datetimeFigureOut">
              <a:rPr lang="en-GB" smtClean="0"/>
              <a:t>31/01/2021</a:t>
            </a:fld>
            <a:endParaRPr lang="en-GB"/>
          </a:p>
        </p:txBody>
      </p:sp>
      <p:sp>
        <p:nvSpPr>
          <p:cNvPr id="5" name="Footer Placeholder 4">
            <a:extLst>
              <a:ext uri="{FF2B5EF4-FFF2-40B4-BE49-F238E27FC236}">
                <a16:creationId xmlns:a16="http://schemas.microsoft.com/office/drawing/2014/main" id="{E8C26A4E-5270-4260-AC37-65E0D27C16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63E069-F8D2-4A38-A7AA-E901E1D373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56A8D9-FE08-48F5-AD64-9EB6C0F9523D}" type="slidenum">
              <a:rPr lang="en-GB" smtClean="0"/>
              <a:t>‹#›</a:t>
            </a:fld>
            <a:endParaRPr lang="en-GB"/>
          </a:p>
        </p:txBody>
      </p:sp>
    </p:spTree>
    <p:extLst>
      <p:ext uri="{BB962C8B-B14F-4D97-AF65-F5344CB8AC3E}">
        <p14:creationId xmlns:p14="http://schemas.microsoft.com/office/powerpoint/2010/main" val="3271023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r4j2gIaotg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r4j2gIaotg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rWKKgzGj_94"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39" name="Group 38">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43" name="Freeform: Shape 42">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0" name="Group 39">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41" name="Freeform: Shape 40">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5590ADD9-0840-491F-86D7-5FC4651D21D3}"/>
              </a:ext>
            </a:extLst>
          </p:cNvPr>
          <p:cNvSpPr>
            <a:spLocks noGrp="1"/>
          </p:cNvSpPr>
          <p:nvPr>
            <p:ph type="ctrTitle"/>
          </p:nvPr>
        </p:nvSpPr>
        <p:spPr>
          <a:xfrm>
            <a:off x="838199" y="1120676"/>
            <a:ext cx="7021513" cy="2308324"/>
          </a:xfrm>
        </p:spPr>
        <p:txBody>
          <a:bodyPr>
            <a:normAutofit/>
          </a:bodyPr>
          <a:lstStyle/>
          <a:p>
            <a:pPr algn="l"/>
            <a:r>
              <a:rPr lang="en-GB" sz="7200" dirty="0" err="1">
                <a:solidFill>
                  <a:schemeClr val="bg1"/>
                </a:solidFill>
              </a:rPr>
              <a:t>Aokigahara</a:t>
            </a:r>
            <a:br>
              <a:rPr lang="en-GB" sz="7200" dirty="0">
                <a:solidFill>
                  <a:schemeClr val="bg1"/>
                </a:solidFill>
              </a:rPr>
            </a:br>
            <a:r>
              <a:rPr lang="ja-JP" altLang="en-US" sz="7200" dirty="0">
                <a:solidFill>
                  <a:schemeClr val="bg1"/>
                </a:solidFill>
              </a:rPr>
              <a:t>青木ヶ原</a:t>
            </a:r>
            <a:endParaRPr lang="en-GB" sz="7200" dirty="0">
              <a:solidFill>
                <a:schemeClr val="bg1"/>
              </a:solidFill>
            </a:endParaRPr>
          </a:p>
        </p:txBody>
      </p:sp>
      <p:sp>
        <p:nvSpPr>
          <p:cNvPr id="3" name="Subtitle 2">
            <a:extLst>
              <a:ext uri="{FF2B5EF4-FFF2-40B4-BE49-F238E27FC236}">
                <a16:creationId xmlns:a16="http://schemas.microsoft.com/office/drawing/2014/main" id="{4C322C0D-DFD6-4BDF-A8C9-6F09F0F8BABE}"/>
              </a:ext>
            </a:extLst>
          </p:cNvPr>
          <p:cNvSpPr>
            <a:spLocks noGrp="1"/>
          </p:cNvSpPr>
          <p:nvPr>
            <p:ph type="subTitle" idx="1"/>
          </p:nvPr>
        </p:nvSpPr>
        <p:spPr>
          <a:xfrm>
            <a:off x="835024" y="3809999"/>
            <a:ext cx="7025753" cy="1012778"/>
          </a:xfrm>
        </p:spPr>
        <p:txBody>
          <a:bodyPr>
            <a:normAutofit/>
          </a:bodyPr>
          <a:lstStyle/>
          <a:p>
            <a:pPr algn="l"/>
            <a:r>
              <a:rPr lang="en-GB" dirty="0">
                <a:solidFill>
                  <a:schemeClr val="bg1"/>
                </a:solidFill>
              </a:rPr>
              <a:t>The “Suicide Forest”</a:t>
            </a:r>
          </a:p>
        </p:txBody>
      </p:sp>
    </p:spTree>
    <p:extLst>
      <p:ext uri="{BB962C8B-B14F-4D97-AF65-F5344CB8AC3E}">
        <p14:creationId xmlns:p14="http://schemas.microsoft.com/office/powerpoint/2010/main" val="2725645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627761B-9D58-4E20-804F-309459D3CB81}"/>
              </a:ext>
            </a:extLst>
          </p:cNvPr>
          <p:cNvSpPr>
            <a:spLocks noGrp="1"/>
          </p:cNvSpPr>
          <p:nvPr>
            <p:ph type="title"/>
          </p:nvPr>
        </p:nvSpPr>
        <p:spPr>
          <a:xfrm>
            <a:off x="276642" y="0"/>
            <a:ext cx="874717" cy="1935909"/>
          </a:xfrm>
        </p:spPr>
        <p:txBody>
          <a:bodyPr vert="eaVert" anchor="t">
            <a:normAutofit/>
          </a:bodyPr>
          <a:lstStyle/>
          <a:p>
            <a:r>
              <a:rPr lang="en-GB" sz="4000" dirty="0">
                <a:solidFill>
                  <a:schemeClr val="bg1"/>
                </a:solidFill>
              </a:rPr>
              <a:t>Location</a:t>
            </a:r>
          </a:p>
        </p:txBody>
      </p:sp>
      <p:sp>
        <p:nvSpPr>
          <p:cNvPr id="3" name="Content Placeholder 2">
            <a:extLst>
              <a:ext uri="{FF2B5EF4-FFF2-40B4-BE49-F238E27FC236}">
                <a16:creationId xmlns:a16="http://schemas.microsoft.com/office/drawing/2014/main" id="{79233668-154E-48DB-BFB3-6C95C16B23A9}"/>
              </a:ext>
            </a:extLst>
          </p:cNvPr>
          <p:cNvSpPr>
            <a:spLocks noGrp="1"/>
          </p:cNvSpPr>
          <p:nvPr>
            <p:ph idx="1"/>
          </p:nvPr>
        </p:nvSpPr>
        <p:spPr>
          <a:xfrm>
            <a:off x="-9526" y="5756367"/>
            <a:ext cx="1672864" cy="1101634"/>
          </a:xfrm>
        </p:spPr>
        <p:txBody>
          <a:bodyPr>
            <a:normAutofit/>
          </a:bodyPr>
          <a:lstStyle/>
          <a:p>
            <a:pPr marL="0" indent="0">
              <a:buNone/>
            </a:pPr>
            <a:r>
              <a:rPr lang="en-GB" sz="2400" dirty="0">
                <a:solidFill>
                  <a:schemeClr val="bg1"/>
                </a:solidFill>
                <a:effectLst/>
                <a:latin typeface="Calibri" panose="020F0502020204030204" pitchFamily="34" charset="0"/>
                <a:ea typeface="Yu Mincho" panose="02020400000000000000" pitchFamily="18" charset="-128"/>
                <a:cs typeface="Times New Roman" panose="02020603050405020304" pitchFamily="18" charset="0"/>
              </a:rPr>
              <a:t>(Google Maps, 2021)</a:t>
            </a:r>
          </a:p>
          <a:p>
            <a:endParaRPr lang="en-GB" sz="2400" dirty="0">
              <a:solidFill>
                <a:schemeClr val="bg1">
                  <a:alpha val="80000"/>
                </a:schemeClr>
              </a:solidFill>
            </a:endParaRPr>
          </a:p>
        </p:txBody>
      </p:sp>
      <p:pic>
        <p:nvPicPr>
          <p:cNvPr id="6" name="Picture 5">
            <a:extLst>
              <a:ext uri="{FF2B5EF4-FFF2-40B4-BE49-F238E27FC236}">
                <a16:creationId xmlns:a16="http://schemas.microsoft.com/office/drawing/2014/main" id="{F1CEABE7-FE16-463B-9C2C-211C3E733CB4}"/>
              </a:ext>
            </a:extLst>
          </p:cNvPr>
          <p:cNvPicPr>
            <a:picLocks noChangeAspect="1"/>
          </p:cNvPicPr>
          <p:nvPr/>
        </p:nvPicPr>
        <p:blipFill>
          <a:blip r:embed="rId3"/>
          <a:stretch>
            <a:fillRect/>
          </a:stretch>
        </p:blipFill>
        <p:spPr>
          <a:xfrm>
            <a:off x="1151359" y="0"/>
            <a:ext cx="11090445" cy="6858000"/>
          </a:xfrm>
          <a:prstGeom prst="rect">
            <a:avLst/>
          </a:prstGeom>
        </p:spPr>
      </p:pic>
      <p:sp>
        <p:nvSpPr>
          <p:cNvPr id="22" name="Rectangle 21">
            <a:extLst>
              <a:ext uri="{FF2B5EF4-FFF2-40B4-BE49-F238E27FC236}">
                <a16:creationId xmlns:a16="http://schemas.microsoft.com/office/drawing/2014/main" id="{A7F30E3D-055D-480F-B74F-BB762F5AE356}"/>
              </a:ext>
            </a:extLst>
          </p:cNvPr>
          <p:cNvSpPr/>
          <p:nvPr/>
        </p:nvSpPr>
        <p:spPr>
          <a:xfrm>
            <a:off x="2812868" y="3309255"/>
            <a:ext cx="1297577" cy="513806"/>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Tree>
    <p:extLst>
      <p:ext uri="{BB962C8B-B14F-4D97-AF65-F5344CB8AC3E}">
        <p14:creationId xmlns:p14="http://schemas.microsoft.com/office/powerpoint/2010/main" val="515602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endParaRPr lang="en-GB" sz="4000" dirty="0">
              <a:solidFill>
                <a:schemeClr val="bg1"/>
              </a:solidFill>
            </a:endParaRP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a:bodyPr>
          <a:lstStyle/>
          <a:p>
            <a:pPr algn="l"/>
            <a:r>
              <a:rPr lang="en-GB" sz="1600" b="0" i="0" dirty="0">
                <a:solidFill>
                  <a:srgbClr val="BBB5AC"/>
                </a:solidFill>
                <a:effectLst/>
              </a:rPr>
              <a:t>aa</a:t>
            </a:r>
          </a:p>
          <a:p>
            <a:endPar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a:p>
            <a:endParaRPr lang="en-GB" sz="2400" dirty="0">
              <a:solidFill>
                <a:schemeClr val="bg1">
                  <a:alpha val="80000"/>
                </a:schemeClr>
              </a:solidFill>
            </a:endParaRPr>
          </a:p>
        </p:txBody>
      </p:sp>
      <p:pic>
        <p:nvPicPr>
          <p:cNvPr id="5" name="Picture 4">
            <a:extLst>
              <a:ext uri="{FF2B5EF4-FFF2-40B4-BE49-F238E27FC236}">
                <a16:creationId xmlns:a16="http://schemas.microsoft.com/office/drawing/2014/main" id="{7B987A82-DD98-45B6-99C5-7E73F847EAF7}"/>
              </a:ext>
            </a:extLst>
          </p:cNvPr>
          <p:cNvPicPr>
            <a:picLocks noChangeAspect="1"/>
          </p:cNvPicPr>
          <p:nvPr/>
        </p:nvPicPr>
        <p:blipFill>
          <a:blip r:embed="rId3"/>
          <a:stretch>
            <a:fillRect/>
          </a:stretch>
        </p:blipFill>
        <p:spPr>
          <a:xfrm>
            <a:off x="0" y="0"/>
            <a:ext cx="12192000" cy="6222157"/>
          </a:xfrm>
          <a:prstGeom prst="rect">
            <a:avLst/>
          </a:prstGeom>
        </p:spPr>
      </p:pic>
      <p:sp>
        <p:nvSpPr>
          <p:cNvPr id="21" name="TextBox 20">
            <a:extLst>
              <a:ext uri="{FF2B5EF4-FFF2-40B4-BE49-F238E27FC236}">
                <a16:creationId xmlns:a16="http://schemas.microsoft.com/office/drawing/2014/main" id="{38576FD8-6204-4D05-BB91-405D005CEB7A}"/>
              </a:ext>
            </a:extLst>
          </p:cNvPr>
          <p:cNvSpPr txBox="1"/>
          <p:nvPr/>
        </p:nvSpPr>
        <p:spPr>
          <a:xfrm>
            <a:off x="4478395" y="6352302"/>
            <a:ext cx="6264164" cy="375552"/>
          </a:xfrm>
          <a:prstGeom prst="rect">
            <a:avLst/>
          </a:prstGeom>
          <a:noFill/>
        </p:spPr>
        <p:txBody>
          <a:bodyPr wrap="square">
            <a:spAutoFit/>
          </a:bodyPr>
          <a:lstStyle/>
          <a:p>
            <a:pPr>
              <a:lnSpc>
                <a:spcPct val="107000"/>
              </a:lnSpc>
              <a:spcAft>
                <a:spcPts val="800"/>
              </a:spcAft>
            </a:pP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(Japan, 2016) </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hlinkClick r:id="rId4"/>
              </a:rPr>
              <a:t>https://www.youtube.com/watch?v=r4j2gIaotgg</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 </a:t>
            </a:r>
          </a:p>
        </p:txBody>
      </p:sp>
    </p:spTree>
    <p:extLst>
      <p:ext uri="{BB962C8B-B14F-4D97-AF65-F5344CB8AC3E}">
        <p14:creationId xmlns:p14="http://schemas.microsoft.com/office/powerpoint/2010/main" val="677042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endParaRPr lang="en-GB" sz="4000" dirty="0">
              <a:solidFill>
                <a:schemeClr val="bg1"/>
              </a:solidFill>
            </a:endParaRP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a:bodyPr>
          <a:lstStyle/>
          <a:p>
            <a:endPar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a:p>
            <a:endParaRPr lang="en-GB" sz="2400" dirty="0">
              <a:solidFill>
                <a:schemeClr val="bg1">
                  <a:alpha val="80000"/>
                </a:schemeClr>
              </a:solidFill>
            </a:endParaRPr>
          </a:p>
        </p:txBody>
      </p:sp>
      <p:pic>
        <p:nvPicPr>
          <p:cNvPr id="5" name="Picture 4">
            <a:extLst>
              <a:ext uri="{FF2B5EF4-FFF2-40B4-BE49-F238E27FC236}">
                <a16:creationId xmlns:a16="http://schemas.microsoft.com/office/drawing/2014/main" id="{29FEC76D-A5C2-40C6-8777-F0CEB941B8FB}"/>
              </a:ext>
            </a:extLst>
          </p:cNvPr>
          <p:cNvPicPr>
            <a:picLocks noChangeAspect="1"/>
          </p:cNvPicPr>
          <p:nvPr/>
        </p:nvPicPr>
        <p:blipFill>
          <a:blip r:embed="rId3"/>
          <a:stretch>
            <a:fillRect/>
          </a:stretch>
        </p:blipFill>
        <p:spPr>
          <a:xfrm>
            <a:off x="-2" y="0"/>
            <a:ext cx="12192000" cy="6310313"/>
          </a:xfrm>
          <a:prstGeom prst="rect">
            <a:avLst/>
          </a:prstGeom>
        </p:spPr>
      </p:pic>
      <p:sp>
        <p:nvSpPr>
          <p:cNvPr id="21" name="TextBox 20">
            <a:extLst>
              <a:ext uri="{FF2B5EF4-FFF2-40B4-BE49-F238E27FC236}">
                <a16:creationId xmlns:a16="http://schemas.microsoft.com/office/drawing/2014/main" id="{D27DDF99-4AF3-41C1-BEB2-DF4DEF0BF91D}"/>
              </a:ext>
            </a:extLst>
          </p:cNvPr>
          <p:cNvSpPr txBox="1"/>
          <p:nvPr/>
        </p:nvSpPr>
        <p:spPr>
          <a:xfrm>
            <a:off x="4478395" y="6396380"/>
            <a:ext cx="6264164" cy="375552"/>
          </a:xfrm>
          <a:prstGeom prst="rect">
            <a:avLst/>
          </a:prstGeom>
          <a:noFill/>
        </p:spPr>
        <p:txBody>
          <a:bodyPr wrap="square">
            <a:spAutoFit/>
          </a:bodyPr>
          <a:lstStyle/>
          <a:p>
            <a:pPr>
              <a:lnSpc>
                <a:spcPct val="107000"/>
              </a:lnSpc>
              <a:spcAft>
                <a:spcPts val="800"/>
              </a:spcAft>
            </a:pP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(Japan, 2016) </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hlinkClick r:id="rId4"/>
              </a:rPr>
              <a:t>https://www.youtube.com/watch?v=r4j2gIaotgg</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 </a:t>
            </a:r>
          </a:p>
        </p:txBody>
      </p:sp>
    </p:spTree>
    <p:extLst>
      <p:ext uri="{BB962C8B-B14F-4D97-AF65-F5344CB8AC3E}">
        <p14:creationId xmlns:p14="http://schemas.microsoft.com/office/powerpoint/2010/main" val="3243589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endParaRPr lang="en-GB" sz="4000" dirty="0">
              <a:solidFill>
                <a:schemeClr val="bg1"/>
              </a:solidFill>
            </a:endParaRP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a:bodyPr>
          <a:lstStyle/>
          <a:p>
            <a:endPar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a:p>
            <a:endParaRPr lang="en-GB" sz="2400" dirty="0">
              <a:solidFill>
                <a:schemeClr val="bg1">
                  <a:alpha val="80000"/>
                </a:schemeClr>
              </a:solidFill>
            </a:endParaRPr>
          </a:p>
        </p:txBody>
      </p:sp>
      <p:pic>
        <p:nvPicPr>
          <p:cNvPr id="6" name="Picture 5">
            <a:extLst>
              <a:ext uri="{FF2B5EF4-FFF2-40B4-BE49-F238E27FC236}">
                <a16:creationId xmlns:a16="http://schemas.microsoft.com/office/drawing/2014/main" id="{12CA4082-439B-4061-A6E3-4736DD9DE962}"/>
              </a:ext>
            </a:extLst>
          </p:cNvPr>
          <p:cNvPicPr>
            <a:picLocks noChangeAspect="1"/>
          </p:cNvPicPr>
          <p:nvPr/>
        </p:nvPicPr>
        <p:blipFill>
          <a:blip r:embed="rId3"/>
          <a:stretch>
            <a:fillRect/>
          </a:stretch>
        </p:blipFill>
        <p:spPr>
          <a:xfrm>
            <a:off x="-2" y="-97684"/>
            <a:ext cx="12192000" cy="6677815"/>
          </a:xfrm>
          <a:prstGeom prst="rect">
            <a:avLst/>
          </a:prstGeom>
        </p:spPr>
      </p:pic>
      <p:sp>
        <p:nvSpPr>
          <p:cNvPr id="22" name="TextBox 21">
            <a:extLst>
              <a:ext uri="{FF2B5EF4-FFF2-40B4-BE49-F238E27FC236}">
                <a16:creationId xmlns:a16="http://schemas.microsoft.com/office/drawing/2014/main" id="{A190A161-D18F-4579-ACD4-791AE8CC5415}"/>
              </a:ext>
            </a:extLst>
          </p:cNvPr>
          <p:cNvSpPr txBox="1"/>
          <p:nvPr/>
        </p:nvSpPr>
        <p:spPr>
          <a:xfrm>
            <a:off x="4487920" y="6490038"/>
            <a:ext cx="6264164" cy="375552"/>
          </a:xfrm>
          <a:prstGeom prst="rect">
            <a:avLst/>
          </a:prstGeom>
          <a:noFill/>
        </p:spPr>
        <p:txBody>
          <a:bodyPr wrap="square">
            <a:spAutoFit/>
          </a:bodyPr>
          <a:lstStyle/>
          <a:p>
            <a:pPr>
              <a:lnSpc>
                <a:spcPct val="107000"/>
              </a:lnSpc>
              <a:spcAft>
                <a:spcPts val="800"/>
              </a:spcAft>
            </a:pP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(Gajanan, 2018)</a:t>
            </a:r>
          </a:p>
        </p:txBody>
      </p:sp>
    </p:spTree>
    <p:extLst>
      <p:ext uri="{BB962C8B-B14F-4D97-AF65-F5344CB8AC3E}">
        <p14:creationId xmlns:p14="http://schemas.microsoft.com/office/powerpoint/2010/main" val="2198131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r>
              <a:rPr lang="en-GB" sz="4000" dirty="0">
                <a:solidFill>
                  <a:schemeClr val="bg1"/>
                </a:solidFill>
              </a:rPr>
              <a:t>Geographic Origins</a:t>
            </a: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a:bodyPr>
          <a:lstStyle/>
          <a:p>
            <a:r>
              <a:rPr lang="en-GB" sz="1600" b="0" i="1" dirty="0" err="1">
                <a:solidFill>
                  <a:schemeClr val="bg1">
                    <a:lumMod val="75000"/>
                  </a:schemeClr>
                </a:solidFill>
                <a:effectLst/>
              </a:rPr>
              <a:t>Aokigahara</a:t>
            </a:r>
            <a:r>
              <a:rPr lang="en-GB" sz="1600" b="0" i="0" dirty="0">
                <a:solidFill>
                  <a:schemeClr val="bg1">
                    <a:lumMod val="75000"/>
                  </a:schemeClr>
                </a:solidFill>
                <a:effectLst/>
              </a:rPr>
              <a:t> was formed from the volcanic eruptions of Mount Fuji produced between the ninth and eleventh centuries. </a:t>
            </a:r>
            <a:r>
              <a:rPr lang="en-GB" sz="1600" dirty="0">
                <a:solidFill>
                  <a:schemeClr val="bg1">
                    <a:lumMod val="75000"/>
                  </a:schemeClr>
                </a:solidFill>
                <a:effectLst/>
                <a:ea typeface="Yu Mincho" panose="02020400000000000000" pitchFamily="18" charset="-128"/>
                <a:cs typeface="Times New Roman" panose="02020603050405020304" pitchFamily="18" charset="0"/>
              </a:rPr>
              <a:t>(</a:t>
            </a:r>
            <a:r>
              <a:rPr lang="en-GB" sz="1600" dirty="0" err="1">
                <a:solidFill>
                  <a:schemeClr val="bg1">
                    <a:lumMod val="75000"/>
                  </a:schemeClr>
                </a:solidFill>
                <a:effectLst/>
                <a:ea typeface="Yu Mincho" panose="02020400000000000000" pitchFamily="18" charset="-128"/>
                <a:cs typeface="Times New Roman" panose="02020603050405020304" pitchFamily="18" charset="0"/>
              </a:rPr>
              <a:t>Aokigahara</a:t>
            </a:r>
            <a:r>
              <a:rPr lang="en-GB" sz="1600" dirty="0">
                <a:solidFill>
                  <a:schemeClr val="bg1">
                    <a:lumMod val="75000"/>
                  </a:schemeClr>
                </a:solidFill>
                <a:effectLst/>
                <a:ea typeface="Yu Mincho" panose="02020400000000000000" pitchFamily="18" charset="-128"/>
                <a:cs typeface="Times New Roman" panose="02020603050405020304" pitchFamily="18" charset="0"/>
              </a:rPr>
              <a:t>, 2021)</a:t>
            </a:r>
          </a:p>
          <a:p>
            <a:r>
              <a:rPr lang="en-GB" sz="1600" b="0" i="0" dirty="0">
                <a:solidFill>
                  <a:schemeClr val="bg1">
                    <a:lumMod val="75000"/>
                  </a:schemeClr>
                </a:solidFill>
                <a:effectLst/>
              </a:rPr>
              <a:t>The stone is hard and porous, full of tiny holes that eat the noise. In the stillness, visitors say every breath </a:t>
            </a:r>
            <a:r>
              <a:rPr lang="en-GB" sz="1600" dirty="0">
                <a:solidFill>
                  <a:schemeClr val="bg1">
                    <a:lumMod val="75000"/>
                  </a:schemeClr>
                </a:solidFill>
              </a:rPr>
              <a:t>sounds like a roar </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(All That's </a:t>
            </a:r>
            <a:r>
              <a:rPr lang="en-GB" sz="1600" dirty="0">
                <a:solidFill>
                  <a:schemeClr val="bg1">
                    <a:lumMod val="75000"/>
                  </a:schemeClr>
                </a:solidFill>
                <a:effectLst/>
                <a:ea typeface="Yu Mincho" panose="02020400000000000000" pitchFamily="18" charset="-128"/>
                <a:cs typeface="Times New Roman" panose="02020603050405020304" pitchFamily="18" charset="0"/>
              </a:rPr>
              <a:t>Interesting, 2020)</a:t>
            </a:r>
          </a:p>
          <a:p>
            <a:pPr algn="l"/>
            <a:r>
              <a:rPr lang="en-GB" sz="1600" b="0" i="0" dirty="0">
                <a:solidFill>
                  <a:srgbClr val="BBB5AC"/>
                </a:solidFill>
                <a:effectLst/>
              </a:rPr>
              <a:t>The pervasive silence and unusual ground formation certainly lends itself to an unusual experience when inside the trees</a:t>
            </a:r>
          </a:p>
          <a:p>
            <a:pPr algn="l"/>
            <a:r>
              <a:rPr lang="en-GB" sz="1600" dirty="0">
                <a:solidFill>
                  <a:srgbClr val="BBB5AC"/>
                </a:solidFill>
              </a:rPr>
              <a:t>Visiting the forest for natural reasons, such as the scenery and hiking, may not necessarily fall under the banner of dark tourism, but the feeling of unease will likely be present regardless</a:t>
            </a:r>
            <a:endParaRPr lang="en-GB" sz="1600" b="0" i="0" dirty="0">
              <a:solidFill>
                <a:srgbClr val="BBB5AC"/>
              </a:solidFill>
              <a:effectLst/>
            </a:endParaRPr>
          </a:p>
          <a:p>
            <a:endPar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a:p>
            <a:endParaRPr lang="en-GB" sz="2400" dirty="0">
              <a:solidFill>
                <a:schemeClr val="bg1">
                  <a:alpha val="80000"/>
                </a:schemeClr>
              </a:solidFill>
            </a:endParaRPr>
          </a:p>
        </p:txBody>
      </p:sp>
    </p:spTree>
    <p:extLst>
      <p:ext uri="{BB962C8B-B14F-4D97-AF65-F5344CB8AC3E}">
        <p14:creationId xmlns:p14="http://schemas.microsoft.com/office/powerpoint/2010/main" val="1144984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r>
              <a:rPr lang="en-GB" sz="4000" dirty="0">
                <a:solidFill>
                  <a:schemeClr val="bg1"/>
                </a:solidFill>
              </a:rPr>
              <a:t>Spiritual Origins</a:t>
            </a: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a:bodyPr>
          <a:lstStyle/>
          <a:p>
            <a:pPr algn="l"/>
            <a:r>
              <a:rPr lang="en-GB" sz="1600" b="0" i="0" dirty="0">
                <a:solidFill>
                  <a:srgbClr val="BBB5AC"/>
                </a:solidFill>
                <a:effectLst/>
              </a:rPr>
              <a:t>Speculating on the origins of the spiritual association with </a:t>
            </a:r>
            <a:r>
              <a:rPr lang="en-GB" sz="1600" b="0" i="1" dirty="0" err="1">
                <a:solidFill>
                  <a:srgbClr val="BBB5AC"/>
                </a:solidFill>
                <a:effectLst/>
              </a:rPr>
              <a:t>Aokigahara</a:t>
            </a:r>
            <a:r>
              <a:rPr lang="en-GB" sz="1600" dirty="0">
                <a:solidFill>
                  <a:srgbClr val="BBB5AC"/>
                </a:solidFill>
              </a:rPr>
              <a:t>, these are likely to have stemmed from the unique environment that it produces, as mentioned on the previous slide</a:t>
            </a:r>
          </a:p>
          <a:p>
            <a:r>
              <a:rPr lang="en-GB" sz="1600" b="0" dirty="0">
                <a:solidFill>
                  <a:srgbClr val="BBB5AC"/>
                </a:solidFill>
                <a:effectLst/>
              </a:rPr>
              <a:t>“Bad kami are thought to lurk in features of the natural landscape, or to lurk in spatial boundaries; goblins are equated with abandoned, removed and dark locations […] (they are) traditionally thought to be potentially threatening or harmful” </a:t>
            </a:r>
            <a:r>
              <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(Williams, 2015, p. 62)</a:t>
            </a:r>
          </a:p>
          <a:p>
            <a:r>
              <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With the above description of bad kami and goblins, it is easy to see how the idea of a haunted forest has been attached to the landscape</a:t>
            </a:r>
          </a:p>
          <a:p>
            <a:r>
              <a:rPr lang="en-GB" sz="1600" dirty="0">
                <a:solidFill>
                  <a:schemeClr val="bg1">
                    <a:lumMod val="75000"/>
                  </a:schemeClr>
                </a:solidFill>
                <a:latin typeface="Calibri" panose="020F0502020204030204" pitchFamily="34" charset="0"/>
                <a:ea typeface="Yu Mincho" panose="02020400000000000000" pitchFamily="18" charset="-128"/>
                <a:cs typeface="Times New Roman" panose="02020603050405020304" pitchFamily="18" charset="0"/>
              </a:rPr>
              <a:t>The descriptors for the locations bad kami and goblins live in perfectly fits the description of </a:t>
            </a:r>
            <a:r>
              <a:rPr lang="en-GB" sz="1600" dirty="0" err="1">
                <a:solidFill>
                  <a:schemeClr val="bg1">
                    <a:lumMod val="75000"/>
                  </a:schemeClr>
                </a:solidFill>
                <a:latin typeface="Calibri" panose="020F0502020204030204" pitchFamily="34" charset="0"/>
                <a:ea typeface="Yu Mincho" panose="02020400000000000000" pitchFamily="18" charset="-128"/>
                <a:cs typeface="Times New Roman" panose="02020603050405020304" pitchFamily="18" charset="0"/>
              </a:rPr>
              <a:t>Aokigahara</a:t>
            </a:r>
            <a:endParaRPr lang="en-GB" sz="1600" dirty="0">
              <a:solidFill>
                <a:schemeClr val="bg1">
                  <a:lumMod val="75000"/>
                </a:schemeClr>
              </a:solidFill>
              <a:latin typeface="Calibri" panose="020F0502020204030204" pitchFamily="34" charset="0"/>
              <a:ea typeface="Yu Mincho" panose="02020400000000000000" pitchFamily="18" charset="-128"/>
              <a:cs typeface="Times New Roman" panose="02020603050405020304" pitchFamily="18" charset="0"/>
            </a:endParaRPr>
          </a:p>
          <a:p>
            <a:endPar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p:txBody>
      </p:sp>
      <p:pic>
        <p:nvPicPr>
          <p:cNvPr id="7" name="Picture 6">
            <a:extLst>
              <a:ext uri="{FF2B5EF4-FFF2-40B4-BE49-F238E27FC236}">
                <a16:creationId xmlns:a16="http://schemas.microsoft.com/office/drawing/2014/main" id="{8AA2DB05-C9E4-46F8-8775-6DEBF1AD355C}"/>
              </a:ext>
            </a:extLst>
          </p:cNvPr>
          <p:cNvPicPr>
            <a:picLocks noChangeAspect="1"/>
          </p:cNvPicPr>
          <p:nvPr/>
        </p:nvPicPr>
        <p:blipFill>
          <a:blip r:embed="rId3"/>
          <a:stretch>
            <a:fillRect/>
          </a:stretch>
        </p:blipFill>
        <p:spPr>
          <a:xfrm>
            <a:off x="0" y="5057525"/>
            <a:ext cx="6306430" cy="1800476"/>
          </a:xfrm>
          <a:prstGeom prst="rect">
            <a:avLst/>
          </a:prstGeom>
        </p:spPr>
      </p:pic>
    </p:spTree>
    <p:extLst>
      <p:ext uri="{BB962C8B-B14F-4D97-AF65-F5344CB8AC3E}">
        <p14:creationId xmlns:p14="http://schemas.microsoft.com/office/powerpoint/2010/main" val="160552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r>
              <a:rPr lang="en-GB" sz="4000" dirty="0">
                <a:solidFill>
                  <a:schemeClr val="bg1"/>
                </a:solidFill>
              </a:rPr>
              <a:t>Popular Culture</a:t>
            </a: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lnSpcReduction="10000"/>
          </a:bodyPr>
          <a:lstStyle/>
          <a:p>
            <a:r>
              <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The notoriety of the forest has earned the location a lot of attention from pop culture, be it in manga, anime, films, books or music</a:t>
            </a:r>
          </a:p>
          <a:p>
            <a:r>
              <a:rPr lang="en-GB" sz="1600" dirty="0">
                <a:solidFill>
                  <a:schemeClr val="bg1">
                    <a:lumMod val="75000"/>
                  </a:schemeClr>
                </a:solidFill>
                <a:latin typeface="Calibri" panose="020F0502020204030204" pitchFamily="34" charset="0"/>
                <a:ea typeface="Yu Mincho" panose="02020400000000000000" pitchFamily="18" charset="-128"/>
                <a:cs typeface="Times New Roman" panose="02020603050405020304" pitchFamily="18" charset="0"/>
              </a:rPr>
              <a:t>An example of a book related to the forest is </a:t>
            </a:r>
            <a:r>
              <a:rPr lang="en-GB" sz="1600" b="0" i="0" dirty="0">
                <a:solidFill>
                  <a:schemeClr val="bg1">
                    <a:lumMod val="75000"/>
                  </a:schemeClr>
                </a:solidFill>
                <a:effectLst/>
              </a:rPr>
              <a:t>the 1960 novel </a:t>
            </a:r>
            <a:r>
              <a:rPr lang="en-GB" sz="1600" dirty="0">
                <a:solidFill>
                  <a:schemeClr val="bg1">
                    <a:lumMod val="75000"/>
                  </a:schemeClr>
                </a:solidFill>
              </a:rPr>
              <a:t>published by </a:t>
            </a:r>
            <a:r>
              <a:rPr lang="en-GB" sz="1600" dirty="0" err="1">
                <a:solidFill>
                  <a:schemeClr val="bg1">
                    <a:lumMod val="75000"/>
                  </a:schemeClr>
                </a:solidFill>
              </a:rPr>
              <a:t>Seicho</a:t>
            </a:r>
            <a:r>
              <a:rPr lang="en-GB" sz="1600" dirty="0">
                <a:solidFill>
                  <a:schemeClr val="bg1">
                    <a:lumMod val="75000"/>
                  </a:schemeClr>
                </a:solidFill>
              </a:rPr>
              <a:t> Matsumoto, his </a:t>
            </a:r>
            <a:r>
              <a:rPr lang="en-GB" sz="1600" i="1" dirty="0" err="1">
                <a:solidFill>
                  <a:schemeClr val="bg1">
                    <a:lumMod val="75000"/>
                  </a:schemeClr>
                </a:solidFill>
              </a:rPr>
              <a:t>Kuroi</a:t>
            </a:r>
            <a:r>
              <a:rPr lang="en-GB" sz="1600" i="1" dirty="0">
                <a:solidFill>
                  <a:schemeClr val="bg1">
                    <a:lumMod val="75000"/>
                  </a:schemeClr>
                </a:solidFill>
              </a:rPr>
              <a:t> </a:t>
            </a:r>
            <a:r>
              <a:rPr lang="en-GB" sz="1600" i="1" dirty="0" err="1">
                <a:solidFill>
                  <a:schemeClr val="bg1">
                    <a:lumMod val="75000"/>
                  </a:schemeClr>
                </a:solidFill>
              </a:rPr>
              <a:t>Jukai</a:t>
            </a:r>
            <a:r>
              <a:rPr lang="en-GB" sz="1600" b="0" i="0" dirty="0">
                <a:solidFill>
                  <a:schemeClr val="bg1">
                    <a:lumMod val="75000"/>
                  </a:schemeClr>
                </a:solidFill>
                <a:effectLst/>
              </a:rPr>
              <a:t>, often translated as </a:t>
            </a:r>
            <a:r>
              <a:rPr lang="en-GB" sz="1600" b="0" i="1" dirty="0">
                <a:solidFill>
                  <a:schemeClr val="bg1">
                    <a:lumMod val="75000"/>
                  </a:schemeClr>
                </a:solidFill>
                <a:effectLst/>
              </a:rPr>
              <a:t>The Black Sea of Trees</a:t>
            </a:r>
            <a:r>
              <a:rPr lang="en-GB" sz="1600" b="0" i="0" dirty="0">
                <a:solidFill>
                  <a:schemeClr val="bg1">
                    <a:lumMod val="75000"/>
                  </a:schemeClr>
                </a:solidFill>
                <a:effectLst/>
              </a:rPr>
              <a:t>, in which the story’s lovers commit suicide in </a:t>
            </a:r>
            <a:r>
              <a:rPr lang="en-GB" sz="1600" b="0" i="0" dirty="0" err="1">
                <a:solidFill>
                  <a:schemeClr val="bg1">
                    <a:lumMod val="75000"/>
                  </a:schemeClr>
                </a:solidFill>
                <a:effectLst/>
              </a:rPr>
              <a:t>Aokigahara</a:t>
            </a:r>
            <a:r>
              <a:rPr lang="en-GB" sz="1600" b="0" i="0" dirty="0">
                <a:solidFill>
                  <a:schemeClr val="bg1">
                    <a:lumMod val="75000"/>
                  </a:schemeClr>
                </a:solidFill>
                <a:effectLst/>
              </a:rPr>
              <a:t> Forest. </a:t>
            </a:r>
            <a:r>
              <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(All That's Interesting, 2020)</a:t>
            </a:r>
          </a:p>
          <a:p>
            <a:r>
              <a:rPr lang="en-GB" sz="1600" dirty="0">
                <a:solidFill>
                  <a:schemeClr val="bg1">
                    <a:lumMod val="75000"/>
                  </a:schemeClr>
                </a:solidFill>
                <a:effectLst/>
                <a:ea typeface="Yu Mincho" panose="02020400000000000000" pitchFamily="18" charset="-128"/>
                <a:cs typeface="Times New Roman" panose="02020603050405020304" pitchFamily="18" charset="0"/>
              </a:rPr>
              <a:t>In western movies, </a:t>
            </a:r>
            <a:r>
              <a:rPr lang="en-GB" sz="1600" dirty="0">
                <a:solidFill>
                  <a:schemeClr val="bg1">
                    <a:lumMod val="75000"/>
                  </a:schemeClr>
                </a:solidFill>
                <a:ea typeface="Yu Mincho" panose="02020400000000000000" pitchFamily="18" charset="-128"/>
                <a:cs typeface="Times New Roman" panose="02020603050405020304" pitchFamily="18" charset="0"/>
              </a:rPr>
              <a:t>i</a:t>
            </a:r>
            <a:r>
              <a:rPr lang="en-GB" sz="1600" b="0" i="0" dirty="0">
                <a:solidFill>
                  <a:schemeClr val="bg1">
                    <a:lumMod val="75000"/>
                  </a:schemeClr>
                </a:solidFill>
                <a:effectLst/>
              </a:rPr>
              <a:t>t was the setting for the 2015 Gus Van Sant film </a:t>
            </a:r>
            <a:r>
              <a:rPr lang="en-GB" sz="1600" b="0" i="1" dirty="0">
                <a:solidFill>
                  <a:schemeClr val="bg1">
                    <a:lumMod val="75000"/>
                  </a:schemeClr>
                </a:solidFill>
                <a:effectLst/>
              </a:rPr>
              <a:t>Sea of Trees</a:t>
            </a:r>
            <a:r>
              <a:rPr lang="en-GB" sz="1600" b="0" i="0" dirty="0">
                <a:solidFill>
                  <a:schemeClr val="bg1">
                    <a:lumMod val="75000"/>
                  </a:schemeClr>
                </a:solidFill>
                <a:effectLst/>
              </a:rPr>
              <a:t>, which starred Matthew McConaughey as an American who travelled to the forest with the intention of killing himself, and 2016’s </a:t>
            </a:r>
            <a:r>
              <a:rPr lang="en-GB" sz="1600" b="0" i="1" dirty="0">
                <a:solidFill>
                  <a:schemeClr val="bg1">
                    <a:lumMod val="75000"/>
                  </a:schemeClr>
                </a:solidFill>
                <a:effectLst/>
              </a:rPr>
              <a:t>The Forest</a:t>
            </a:r>
            <a:r>
              <a:rPr lang="en-GB" sz="1600" b="0" i="0" dirty="0">
                <a:solidFill>
                  <a:schemeClr val="bg1">
                    <a:lumMod val="75000"/>
                  </a:schemeClr>
                </a:solidFill>
                <a:effectLst/>
              </a:rPr>
              <a:t>, starring Natalie Dormer as a young woman looking for her sister who is thought to have committed suicide in </a:t>
            </a:r>
            <a:r>
              <a:rPr lang="en-GB" sz="1600" b="0" i="0" dirty="0" err="1">
                <a:solidFill>
                  <a:schemeClr val="bg1">
                    <a:lumMod val="75000"/>
                  </a:schemeClr>
                </a:solidFill>
                <a:effectLst/>
              </a:rPr>
              <a:t>Aokigahara</a:t>
            </a:r>
            <a:r>
              <a:rPr lang="en-GB" sz="1600" b="0" i="0" dirty="0">
                <a:solidFill>
                  <a:schemeClr val="bg1">
                    <a:lumMod val="75000"/>
                  </a:schemeClr>
                </a:solidFill>
                <a:effectLst/>
              </a:rPr>
              <a:t>. </a:t>
            </a:r>
            <a:r>
              <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(Gajanan, 2018)</a:t>
            </a:r>
            <a:endPar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a:p>
            <a:r>
              <a:rPr lang="en-GB" sz="1600" dirty="0">
                <a:solidFill>
                  <a:schemeClr val="bg1">
                    <a:lumMod val="75000"/>
                  </a:schemeClr>
                </a:solidFill>
                <a:effectLst/>
                <a:ea typeface="Yu Mincho" panose="02020400000000000000" pitchFamily="18" charset="-128"/>
                <a:cs typeface="Times New Roman" panose="02020603050405020304" pitchFamily="18" charset="0"/>
              </a:rPr>
              <a:t>The </a:t>
            </a:r>
            <a:r>
              <a:rPr lang="en-GB" sz="1600" dirty="0" err="1">
                <a:solidFill>
                  <a:schemeClr val="bg1">
                    <a:lumMod val="75000"/>
                  </a:schemeClr>
                </a:solidFill>
                <a:effectLst/>
                <a:ea typeface="Yu Mincho" panose="02020400000000000000" pitchFamily="18" charset="-128"/>
                <a:cs typeface="Times New Roman" panose="02020603050405020304" pitchFamily="18" charset="0"/>
              </a:rPr>
              <a:t>anit</a:t>
            </a:r>
            <a:r>
              <a:rPr lang="en-GB" sz="1600" dirty="0">
                <a:solidFill>
                  <a:schemeClr val="bg1">
                    <a:lumMod val="75000"/>
                  </a:schemeClr>
                </a:solidFill>
                <a:effectLst/>
                <a:ea typeface="Yu Mincho" panose="02020400000000000000" pitchFamily="18" charset="-128"/>
                <a:cs typeface="Times New Roman" panose="02020603050405020304" pitchFamily="18" charset="0"/>
              </a:rPr>
              <a:t>-idol band, </a:t>
            </a:r>
            <a:r>
              <a:rPr lang="en-GB" sz="1600" dirty="0" err="1">
                <a:solidFill>
                  <a:schemeClr val="bg1">
                    <a:lumMod val="75000"/>
                  </a:schemeClr>
                </a:solidFill>
                <a:effectLst/>
                <a:ea typeface="Yu Mincho" panose="02020400000000000000" pitchFamily="18" charset="-128"/>
                <a:cs typeface="Times New Roman" panose="02020603050405020304" pitchFamily="18" charset="0"/>
              </a:rPr>
              <a:t>Necronomidol</a:t>
            </a:r>
            <a:r>
              <a:rPr lang="en-GB" sz="1600" dirty="0">
                <a:solidFill>
                  <a:schemeClr val="bg1">
                    <a:lumMod val="75000"/>
                  </a:schemeClr>
                </a:solidFill>
                <a:effectLst/>
                <a:ea typeface="Yu Mincho" panose="02020400000000000000" pitchFamily="18" charset="-128"/>
                <a:cs typeface="Times New Roman" panose="02020603050405020304" pitchFamily="18" charset="0"/>
              </a:rPr>
              <a:t> filmed the music video for their song, psychopomp, in the forest: </a:t>
            </a:r>
            <a:r>
              <a:rPr lang="en-GB" sz="1600" b="0" i="0" u="none" strike="noStrike" dirty="0">
                <a:effectLst/>
                <a:hlinkClick r:id="rId3" tooltip="https://www.youtube.com/watch?v=rWKKgzGj_94"/>
              </a:rPr>
              <a:t>https://www.youtube.com/watch?v=rWKKgzGj_94</a:t>
            </a:r>
            <a:r>
              <a:rPr lang="en-GB" sz="1600" dirty="0">
                <a:solidFill>
                  <a:schemeClr val="bg1">
                    <a:lumMod val="75000"/>
                  </a:schemeClr>
                </a:solidFill>
                <a:effectLst/>
                <a:ea typeface="Yu Mincho" panose="02020400000000000000" pitchFamily="18" charset="-128"/>
                <a:cs typeface="Times New Roman" panose="02020603050405020304" pitchFamily="18" charset="0"/>
              </a:rPr>
              <a:t> (</a:t>
            </a:r>
            <a:r>
              <a:rPr lang="en-GB" sz="1600" dirty="0" err="1">
                <a:solidFill>
                  <a:schemeClr val="bg1">
                    <a:lumMod val="75000"/>
                  </a:schemeClr>
                </a:solidFill>
                <a:effectLst/>
                <a:ea typeface="Yu Mincho" panose="02020400000000000000" pitchFamily="18" charset="-128"/>
                <a:cs typeface="Times New Roman" panose="02020603050405020304" pitchFamily="18" charset="0"/>
              </a:rPr>
              <a:t>Necronomidol</a:t>
            </a:r>
            <a:r>
              <a:rPr lang="en-GB" sz="1600" dirty="0">
                <a:solidFill>
                  <a:schemeClr val="bg1">
                    <a:lumMod val="75000"/>
                  </a:schemeClr>
                </a:solidFill>
                <a:effectLst/>
                <a:ea typeface="Yu Mincho" panose="02020400000000000000" pitchFamily="18" charset="-128"/>
                <a:cs typeface="Times New Roman" panose="02020603050405020304" pitchFamily="18" charset="0"/>
              </a:rPr>
              <a:t>, 2016)</a:t>
            </a:r>
          </a:p>
          <a:p>
            <a:endParaRPr lang="en-GB" sz="1600" dirty="0">
              <a:solidFill>
                <a:schemeClr val="bg1">
                  <a:lumMod val="75000"/>
                </a:schemeClr>
              </a:solidFill>
              <a:effectLst/>
              <a:ea typeface="Yu Mincho" panose="02020400000000000000" pitchFamily="18" charset="-128"/>
              <a:cs typeface="Times New Roman" panose="02020603050405020304" pitchFamily="18" charset="0"/>
            </a:endParaRPr>
          </a:p>
        </p:txBody>
      </p:sp>
    </p:spTree>
    <p:extLst>
      <p:ext uri="{BB962C8B-B14F-4D97-AF65-F5344CB8AC3E}">
        <p14:creationId xmlns:p14="http://schemas.microsoft.com/office/powerpoint/2010/main" val="411806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827088" y="1641752"/>
            <a:ext cx="2655887" cy="3213277"/>
          </a:xfrm>
        </p:spPr>
        <p:txBody>
          <a:bodyPr anchor="t">
            <a:normAutofit/>
          </a:bodyPr>
          <a:lstStyle/>
          <a:p>
            <a:r>
              <a:rPr lang="en-GB" sz="4000" dirty="0">
                <a:solidFill>
                  <a:schemeClr val="bg1"/>
                </a:solidFill>
              </a:rPr>
              <a:t>A Very</a:t>
            </a:r>
            <a:br>
              <a:rPr lang="en-GB" sz="4000" dirty="0">
                <a:solidFill>
                  <a:schemeClr val="bg1"/>
                </a:solidFill>
              </a:rPr>
            </a:br>
            <a:r>
              <a:rPr lang="en-GB" sz="4000" dirty="0">
                <a:solidFill>
                  <a:schemeClr val="bg1"/>
                </a:solidFill>
              </a:rPr>
              <a:t>Morbid Curiosity</a:t>
            </a: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1721579"/>
            <a:ext cx="6140449" cy="3952648"/>
          </a:xfrm>
        </p:spPr>
        <p:txBody>
          <a:bodyPr>
            <a:normAutofit lnSpcReduction="10000"/>
          </a:bodyPr>
          <a:lstStyle/>
          <a:p>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Despite all the attempts by the Japanese government, both national and local, the reputation of the forest has spread to a globa</a:t>
            </a:r>
            <a:r>
              <a:rPr lang="en-GB" sz="1800" dirty="0">
                <a:solidFill>
                  <a:schemeClr val="bg1">
                    <a:lumMod val="75000"/>
                  </a:schemeClr>
                </a:solidFill>
                <a:latin typeface="Calibri" panose="020F0502020204030204" pitchFamily="34" charset="0"/>
                <a:ea typeface="Yu Mincho" panose="02020400000000000000" pitchFamily="18" charset="-128"/>
                <a:cs typeface="Times New Roman" panose="02020603050405020304" pitchFamily="18" charset="0"/>
              </a:rPr>
              <a:t>l scale, as a result, people of both kinds of intention come to visit</a:t>
            </a:r>
          </a:p>
          <a:p>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The most infamous of these visitors in recent years was Logan Paul, who’s offensive and incredibly insensitive video caused massive backlash to him </a:t>
            </a:r>
            <a:r>
              <a:rPr lang="en-GB" sz="16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(Gajanan, 2018)</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 whilst also unintentionally promoting </a:t>
            </a:r>
            <a:r>
              <a:rPr lang="en-GB" sz="1800" dirty="0" err="1">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Aokigahara’s</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 notoriety</a:t>
            </a:r>
          </a:p>
          <a:p>
            <a:r>
              <a:rPr lang="en-GB" sz="1600" dirty="0">
                <a:solidFill>
                  <a:schemeClr val="bg1">
                    <a:alpha val="80000"/>
                  </a:schemeClr>
                </a:solidFill>
              </a:rPr>
              <a:t>From my own perspective, I know that I want to visit the forest simply because I want to know if it is as creepy as everyone says it is</a:t>
            </a:r>
          </a:p>
          <a:p>
            <a:r>
              <a:rPr lang="en-GB" sz="1600" b="0" i="0" dirty="0">
                <a:solidFill>
                  <a:schemeClr val="bg1">
                    <a:lumMod val="75000"/>
                  </a:schemeClr>
                </a:solidFill>
                <a:effectLst/>
              </a:rPr>
              <a:t>“the whimsical shapes of the trees, the natural illumination, the effects of the wind on the tops of the trees, together with the religious traditions, certain social practices and the famous legends are source of </a:t>
            </a:r>
            <a:r>
              <a:rPr lang="en-GB" sz="1600" dirty="0">
                <a:solidFill>
                  <a:schemeClr val="bg1">
                    <a:lumMod val="75000"/>
                  </a:schemeClr>
                </a:solidFill>
              </a:rPr>
              <a:t>narrations of paranormal</a:t>
            </a:r>
            <a:r>
              <a:rPr lang="en-GB" sz="1600" b="0" i="0" dirty="0">
                <a:solidFill>
                  <a:schemeClr val="bg1">
                    <a:lumMod val="75000"/>
                  </a:schemeClr>
                </a:solidFill>
                <a:effectLst/>
              </a:rPr>
              <a:t> phenomena, awakening the dark side of the imagination.” </a:t>
            </a:r>
            <a:r>
              <a:rPr lang="en-GB" sz="1600" dirty="0">
                <a:solidFill>
                  <a:schemeClr val="bg1">
                    <a:lumMod val="75000"/>
                  </a:schemeClr>
                </a:solidFill>
                <a:effectLst/>
                <a:ea typeface="Yu Mincho" panose="02020400000000000000" pitchFamily="18" charset="-128"/>
                <a:cs typeface="Times New Roman" panose="02020603050405020304" pitchFamily="18" charset="0"/>
              </a:rPr>
              <a:t>(</a:t>
            </a:r>
            <a:r>
              <a:rPr lang="en-GB" sz="1600" dirty="0" err="1">
                <a:solidFill>
                  <a:schemeClr val="bg1">
                    <a:lumMod val="75000"/>
                  </a:schemeClr>
                </a:solidFill>
                <a:effectLst/>
                <a:ea typeface="Yu Mincho" panose="02020400000000000000" pitchFamily="18" charset="-128"/>
                <a:cs typeface="Times New Roman" panose="02020603050405020304" pitchFamily="18" charset="0"/>
              </a:rPr>
              <a:t>Aokigahara</a:t>
            </a:r>
            <a:r>
              <a:rPr lang="en-GB" sz="1600" dirty="0">
                <a:solidFill>
                  <a:schemeClr val="bg1">
                    <a:lumMod val="75000"/>
                  </a:schemeClr>
                </a:solidFill>
                <a:effectLst/>
                <a:ea typeface="Yu Mincho" panose="02020400000000000000" pitchFamily="18" charset="-128"/>
                <a:cs typeface="Times New Roman" panose="02020603050405020304" pitchFamily="18" charset="0"/>
              </a:rPr>
              <a:t>, 2021)</a:t>
            </a:r>
          </a:p>
          <a:p>
            <a:endParaRPr lang="en-GB" sz="2400" dirty="0">
              <a:solidFill>
                <a:schemeClr val="bg1">
                  <a:lumMod val="75000"/>
                </a:schemeClr>
              </a:solidFill>
            </a:endParaRPr>
          </a:p>
        </p:txBody>
      </p:sp>
      <p:pic>
        <p:nvPicPr>
          <p:cNvPr id="1026" name="Picture 2">
            <a:extLst>
              <a:ext uri="{FF2B5EF4-FFF2-40B4-BE49-F238E27FC236}">
                <a16:creationId xmlns:a16="http://schemas.microsoft.com/office/drawing/2014/main" id="{4CB2D1CF-C788-4D45-B933-01684D8C0B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44983"/>
            <a:ext cx="4142957" cy="2913017"/>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C5356AE-6A81-4154-AD57-21C7D2297557}"/>
              </a:ext>
            </a:extLst>
          </p:cNvPr>
          <p:cNvSpPr txBox="1"/>
          <p:nvPr/>
        </p:nvSpPr>
        <p:spPr>
          <a:xfrm>
            <a:off x="-2" y="3697903"/>
            <a:ext cx="4142957" cy="265457"/>
          </a:xfrm>
          <a:prstGeom prst="rect">
            <a:avLst/>
          </a:prstGeom>
          <a:noFill/>
        </p:spPr>
        <p:txBody>
          <a:bodyPr wrap="square">
            <a:spAutoFit/>
          </a:bodyPr>
          <a:lstStyle/>
          <a:p>
            <a:pPr>
              <a:lnSpc>
                <a:spcPct val="107000"/>
              </a:lnSpc>
              <a:spcAft>
                <a:spcPts val="800"/>
              </a:spcAft>
            </a:pPr>
            <a:r>
              <a:rPr lang="en-GB" sz="11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Image: </a:t>
            </a:r>
            <a:r>
              <a:rPr lang="en-GB" sz="1100" dirty="0" err="1">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Aokigahara</a:t>
            </a:r>
            <a:r>
              <a:rPr lang="en-GB" sz="11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 2021</a:t>
            </a:r>
          </a:p>
        </p:txBody>
      </p:sp>
    </p:spTree>
    <p:extLst>
      <p:ext uri="{BB962C8B-B14F-4D97-AF65-F5344CB8AC3E}">
        <p14:creationId xmlns:p14="http://schemas.microsoft.com/office/powerpoint/2010/main" val="176555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F5EA0793-32FB-4F0C-94D9-3CA71F2B478C}"/>
              </a:ext>
            </a:extLst>
          </p:cNvPr>
          <p:cNvSpPr>
            <a:spLocks noGrp="1"/>
          </p:cNvSpPr>
          <p:nvPr>
            <p:ph type="title"/>
          </p:nvPr>
        </p:nvSpPr>
        <p:spPr>
          <a:xfrm>
            <a:off x="913608" y="793230"/>
            <a:ext cx="2655887" cy="3213277"/>
          </a:xfrm>
        </p:spPr>
        <p:txBody>
          <a:bodyPr anchor="t">
            <a:normAutofit/>
          </a:bodyPr>
          <a:lstStyle/>
          <a:p>
            <a:endParaRPr lang="en-GB" sz="4000" dirty="0">
              <a:solidFill>
                <a:schemeClr val="bg1"/>
              </a:solidFill>
            </a:endParaRPr>
          </a:p>
        </p:txBody>
      </p:sp>
      <p:sp>
        <p:nvSpPr>
          <p:cNvPr id="3" name="Content Placeholder 2">
            <a:extLst>
              <a:ext uri="{FF2B5EF4-FFF2-40B4-BE49-F238E27FC236}">
                <a16:creationId xmlns:a16="http://schemas.microsoft.com/office/drawing/2014/main" id="{515B00AB-AACA-4C2E-B85F-1B2D509BD16E}"/>
              </a:ext>
            </a:extLst>
          </p:cNvPr>
          <p:cNvSpPr>
            <a:spLocks noGrp="1"/>
          </p:cNvSpPr>
          <p:nvPr>
            <p:ph idx="1"/>
          </p:nvPr>
        </p:nvSpPr>
        <p:spPr>
          <a:xfrm>
            <a:off x="5232401" y="793230"/>
            <a:ext cx="6140449" cy="3952648"/>
          </a:xfrm>
        </p:spPr>
        <p:txBody>
          <a:bodyPr>
            <a:normAutofit/>
          </a:bodyPr>
          <a:lstStyle/>
          <a:p>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As a location, </a:t>
            </a:r>
            <a:r>
              <a:rPr lang="en-GB" sz="1800" dirty="0" err="1">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Aokigahara</a:t>
            </a:r>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 is a perfect spot for dark tourism</a:t>
            </a:r>
          </a:p>
          <a:p>
            <a:r>
              <a:rPr lang="en-GB" sz="1800" dirty="0">
                <a:solidFill>
                  <a:schemeClr val="bg1">
                    <a:lumMod val="75000"/>
                  </a:schemeClr>
                </a:solidFill>
                <a:latin typeface="Calibri" panose="020F0502020204030204" pitchFamily="34" charset="0"/>
                <a:ea typeface="Yu Mincho" panose="02020400000000000000" pitchFamily="18" charset="-128"/>
                <a:cs typeface="Times New Roman" panose="02020603050405020304" pitchFamily="18" charset="0"/>
              </a:rPr>
              <a:t>Without delving too deeply into the forest’s backstory, anyone could visit and experience the sense of unease that many people say is prevalent throughout the forest</a:t>
            </a:r>
          </a:p>
          <a:p>
            <a:r>
              <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But others may go with full knowledge of what the forest’s reputation is for, and they may visit to confirm these descriptions for themselves; to see whether the Suicide Forest really is as creepy as the stories say </a:t>
            </a:r>
            <a:r>
              <a:rPr lang="en-GB" sz="180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it is</a:t>
            </a:r>
          </a:p>
          <a:p>
            <a:endParaRPr lang="en-GB" sz="18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endParaRPr>
          </a:p>
          <a:p>
            <a:endParaRPr lang="en-GB" sz="2400" dirty="0">
              <a:solidFill>
                <a:schemeClr val="bg1">
                  <a:alpha val="80000"/>
                </a:schemeClr>
              </a:solidFill>
            </a:endParaRPr>
          </a:p>
        </p:txBody>
      </p:sp>
      <p:pic>
        <p:nvPicPr>
          <p:cNvPr id="1026" name="Picture 2" descr="Mount Fuji Panorama">
            <a:extLst>
              <a:ext uri="{FF2B5EF4-FFF2-40B4-BE49-F238E27FC236}">
                <a16:creationId xmlns:a16="http://schemas.microsoft.com/office/drawing/2014/main" id="{1F340EF0-0B59-4E8C-A820-646AB79A7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2336" y="4021080"/>
            <a:ext cx="5269180" cy="284535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okigahara">
            <a:extLst>
              <a:ext uri="{FF2B5EF4-FFF2-40B4-BE49-F238E27FC236}">
                <a16:creationId xmlns:a16="http://schemas.microsoft.com/office/drawing/2014/main" id="{D18BE3FE-AFD3-4C45-94A2-AB8DD72331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06509"/>
            <a:ext cx="4336869" cy="2851491"/>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C6ED8EA-D4E3-46C4-89F4-29B6FB431E22}"/>
              </a:ext>
            </a:extLst>
          </p:cNvPr>
          <p:cNvSpPr txBox="1"/>
          <p:nvPr/>
        </p:nvSpPr>
        <p:spPr>
          <a:xfrm>
            <a:off x="-2" y="3755623"/>
            <a:ext cx="6261462" cy="265457"/>
          </a:xfrm>
          <a:prstGeom prst="rect">
            <a:avLst/>
          </a:prstGeom>
          <a:noFill/>
        </p:spPr>
        <p:txBody>
          <a:bodyPr wrap="square">
            <a:spAutoFit/>
          </a:bodyPr>
          <a:lstStyle/>
          <a:p>
            <a:pPr>
              <a:lnSpc>
                <a:spcPct val="107000"/>
              </a:lnSpc>
              <a:spcAft>
                <a:spcPts val="800"/>
              </a:spcAft>
            </a:pPr>
            <a:r>
              <a:rPr lang="en-GB" sz="1100" dirty="0">
                <a:solidFill>
                  <a:schemeClr val="bg1">
                    <a:lumMod val="75000"/>
                  </a:schemeClr>
                </a:solidFill>
                <a:effectLst/>
                <a:latin typeface="Calibri" panose="020F0502020204030204" pitchFamily="34" charset="0"/>
                <a:ea typeface="Yu Mincho" panose="02020400000000000000" pitchFamily="18" charset="-128"/>
                <a:cs typeface="Times New Roman" panose="02020603050405020304" pitchFamily="18" charset="0"/>
              </a:rPr>
              <a:t>Images: All That's Interesting, 2020)</a:t>
            </a:r>
          </a:p>
        </p:txBody>
      </p:sp>
    </p:spTree>
    <p:extLst>
      <p:ext uri="{BB962C8B-B14F-4D97-AF65-F5344CB8AC3E}">
        <p14:creationId xmlns:p14="http://schemas.microsoft.com/office/powerpoint/2010/main" val="166489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5" name="Title 4">
            <a:extLst>
              <a:ext uri="{FF2B5EF4-FFF2-40B4-BE49-F238E27FC236}">
                <a16:creationId xmlns:a16="http://schemas.microsoft.com/office/drawing/2014/main" id="{0777047B-93B1-4064-8C42-9ED2D18E51F0}"/>
              </a:ext>
            </a:extLst>
          </p:cNvPr>
          <p:cNvSpPr>
            <a:spLocks noGrp="1"/>
          </p:cNvSpPr>
          <p:nvPr>
            <p:ph type="title"/>
          </p:nvPr>
        </p:nvSpPr>
        <p:spPr>
          <a:xfrm>
            <a:off x="838200" y="1030012"/>
            <a:ext cx="3743325" cy="1325563"/>
          </a:xfrm>
        </p:spPr>
        <p:txBody>
          <a:bodyPr/>
          <a:lstStyle/>
          <a:p>
            <a:r>
              <a:rPr lang="en-GB" dirty="0">
                <a:solidFill>
                  <a:schemeClr val="bg1">
                    <a:lumMod val="75000"/>
                  </a:schemeClr>
                </a:solidFill>
              </a:rPr>
              <a:t>References</a:t>
            </a:r>
          </a:p>
        </p:txBody>
      </p:sp>
      <p:sp>
        <p:nvSpPr>
          <p:cNvPr id="2" name="Content Placeholder 1">
            <a:extLst>
              <a:ext uri="{FF2B5EF4-FFF2-40B4-BE49-F238E27FC236}">
                <a16:creationId xmlns:a16="http://schemas.microsoft.com/office/drawing/2014/main" id="{EE2C6DD7-2C9C-4B9B-A8F4-FD6F949E3632}"/>
              </a:ext>
            </a:extLst>
          </p:cNvPr>
          <p:cNvSpPr>
            <a:spLocks noGrp="1" noChangeArrowheads="1"/>
          </p:cNvSpPr>
          <p:nvPr>
            <p:ph idx="1"/>
          </p:nvPr>
        </p:nvSpPr>
        <p:spPr bwMode="auto">
          <a:xfrm>
            <a:off x="4591049" y="1211894"/>
            <a:ext cx="7243899"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All That's Interesting. (2020, October 13). </a:t>
            </a:r>
            <a:r>
              <a:rPr kumimoji="0" lang="en-US" altLang="en-US" sz="1600" b="0" i="1"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The Creepy Confines Of </a:t>
            </a:r>
            <a:r>
              <a:rPr kumimoji="0" lang="en-US" altLang="en-US" sz="1600" b="0" i="1"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Aokigahara</a:t>
            </a:r>
            <a:r>
              <a:rPr kumimoji="0" lang="en-US" altLang="en-US" sz="1600" b="0" i="1"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Japan’s Suicide Forest</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Retrieved from </a:t>
            </a:r>
            <a:r>
              <a:rPr kumimoji="0" lang="en-US" altLang="en-US" sz="1600" b="0" i="0"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ati</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https://allthatsinteresting.com/suicide-forest-aokigahara</a:t>
            </a:r>
            <a:endParaRPr kumimoji="0" lang="en-GB"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Aokigahara</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(2021, January 28). </a:t>
            </a:r>
            <a:r>
              <a:rPr kumimoji="0" lang="en-US" altLang="en-US" sz="1600" b="0" i="1"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Home</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Retrieved from Suicide Forest, </a:t>
            </a:r>
            <a:r>
              <a:rPr kumimoji="0" lang="en-US" altLang="en-US" sz="1600" b="0" i="0"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Aokigahara</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https://www.aokigahara.info/</a:t>
            </a:r>
            <a:endParaRPr kumimoji="0" lang="en-GB"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Gajanan, M. (2018, January 2). </a:t>
            </a:r>
            <a:r>
              <a:rPr kumimoji="0" lang="en-US" altLang="en-US" sz="1600" b="0" i="1"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How Japan Is Trying to Stop Deaths in the ‘Suicide Forest’ Where YouTuber Logan Paul Filmed</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Retrieved from TIME: https://time.com/5084084/japan-aokigahara-forest-logan-paul/</a:t>
            </a:r>
            <a:endParaRPr kumimoji="0" lang="en-GB"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Google Maps. (2021, January 28).</a:t>
            </a:r>
            <a:endParaRPr kumimoji="0" lang="en-GB"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Japan, A. </a:t>
            </a:r>
            <a:r>
              <a:rPr kumimoji="0" lang="en-US" altLang="en-US" sz="1600" b="0" i="0"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i</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(2016, April 27). Wandering through the </a:t>
            </a:r>
            <a:r>
              <a:rPr kumimoji="0" lang="en-US" altLang="en-US" sz="1600" b="0" i="0"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Aokigahara</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Forest | Japan. Retrieved January 28, 2021, from https://www.youtube.com/watch?v=r4j2gIaotgg</a:t>
            </a:r>
            <a:endParaRPr kumimoji="0" lang="en-GB"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rgbClr val="BFBFBF"/>
                </a:solidFill>
                <a:effectLst/>
                <a:latin typeface="+mn-lt"/>
                <a:ea typeface="Yu Mincho" panose="02020400000000000000" pitchFamily="18" charset="-128"/>
                <a:cs typeface="Times New Roman" panose="02020603050405020304" pitchFamily="18" charset="0"/>
              </a:rPr>
              <a:t>Necronomidol</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(2016, December 12). psychopomp Music Video. Retrieved January 31, 2021, from https://www.youtube.com/watch?v=rWKKgzGj_94</a:t>
            </a:r>
            <a:endParaRPr kumimoji="0" lang="en-GB"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Williams, E. L. (2015). Will the Real Ancestor Please Stand Up? Ritual and the Social Construction of Ancestors, Kami, and Goblins in Japan. </a:t>
            </a:r>
            <a:r>
              <a:rPr kumimoji="0" lang="en-US" altLang="en-US" sz="1600" b="0" i="1"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Journal of Ritual studies</a:t>
            </a:r>
            <a:r>
              <a:rPr kumimoji="0" lang="en-US" altLang="en-US" sz="1600" b="0" i="0" u="none" strike="noStrike" cap="none" normalizeH="0" baseline="0" dirty="0">
                <a:ln>
                  <a:noFill/>
                </a:ln>
                <a:solidFill>
                  <a:srgbClr val="BFBFBF"/>
                </a:solidFill>
                <a:effectLst/>
                <a:latin typeface="+mn-lt"/>
                <a:ea typeface="Yu Mincho" panose="02020400000000000000" pitchFamily="18" charset="-128"/>
                <a:cs typeface="Times New Roman" panose="02020603050405020304" pitchFamily="18" charset="0"/>
              </a:rPr>
              <a:t>, 57-70.</a:t>
            </a:r>
            <a:endParaRPr kumimoji="0" lang="en-US" altLang="en-US" sz="16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39734889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348</TotalTime>
  <Words>976</Words>
  <Application>Microsoft Office PowerPoint</Application>
  <PresentationFormat>Widescreen</PresentationFormat>
  <Paragraphs>41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Aokigahara 青木ヶ原</vt:lpstr>
      <vt:lpstr>Location</vt:lpstr>
      <vt:lpstr>PowerPoint Presentation</vt:lpstr>
      <vt:lpstr>PowerPoint Presentation</vt:lpstr>
      <vt:lpstr>PowerPoint Presentation</vt:lpstr>
      <vt:lpstr>Geographic Origins</vt:lpstr>
      <vt:lpstr>Spiritual Origins</vt:lpstr>
      <vt:lpstr>Popular Culture</vt:lpstr>
      <vt:lpstr>A Very Morbid Curiosity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Aokigahara 青木ヶ原</dc:title>
  <dc:creator>Joshua Murray</dc:creator>
  <cp:lastModifiedBy>Joshua Murray</cp:lastModifiedBy>
  <cp:revision>18</cp:revision>
  <dcterms:created xsi:type="dcterms:W3CDTF">2021-01-27T11:47:00Z</dcterms:created>
  <dcterms:modified xsi:type="dcterms:W3CDTF">2021-01-31T16:43:25Z</dcterms:modified>
</cp:coreProperties>
</file>