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60" r:id="rId2"/>
    <p:sldMasterId id="2147483648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8" y="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035AF-4446-4230-B479-A82CA77F2C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7E81C9-D4B6-438A-8061-492A67322E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949165-D2E0-49BF-B576-988F5CF522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45FF9-6AF6-4ACD-8BEE-3FBA7C07D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161B90-986E-4FF7-B85B-69CEE8D2E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808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177DA-DB96-4161-B4AA-69AFB7F3F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8EFC62-B567-4006-80F4-AD2B8DBCE2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923AE-A6A2-4FBE-92FB-4398E87F0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3548C7-98B9-415C-B5F0-E5F738DC5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F4CE51-CB21-4070-9298-5AC56F8E2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921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9FF7B-3257-45CE-A642-33C97495B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9E67DC-1331-4E1A-A91F-8B1CD1BEED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A1A90B-8CA8-4489-B28E-CB34A9EBF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D127BD-1598-4845-AB42-D345646D8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F7547C-5093-4B28-8482-B66279CED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815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6C002-4060-4D81-BF0F-9D6582986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5281B-DECA-4E80-821C-E8367D9271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0DF38C-9A0A-4013-954F-9E72DE048B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A5AB-AA38-4CA1-A6D8-16731A9BDB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07A87A-36E4-4C63-9083-21630CC2D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2C8DD-AA3B-4AFE-9D01-FA82D7665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338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FF160-43C5-449F-A362-8B4CF1735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96EAD3-49C4-4927-9466-59B79F23B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DDCD55-66CF-493A-88AD-861528164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F8AA65-8480-460E-93FC-633BF63A8E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05A3F9-B6C6-42C2-A830-74E1669BD6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616ECD-9EDE-4C92-A05D-04CEC5AD9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08555E-F38F-400F-9B8B-C9D00BF49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0FD791-CCA5-4B7B-AA4F-FE65D6B85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767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87586-87CD-4C76-9095-7D478B1B3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5C2F1-A7BE-449D-ACC3-3BE37AAC2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BB7DA1-0F11-4215-9EB6-23F5498A7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CEF97D-2075-40B0-8E72-B71E5716A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217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2C6583-F1A7-4704-8FB3-BA61A349C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E9DD23-0D9C-48B4-AB88-0B8F43733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F1F480-259C-4DDF-8EB4-A90DCE16E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3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86D4A-7C38-4616-BBB9-44065C55E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ABC17-41AB-4809-A337-5F3AB375DC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FA9C06-03C0-418D-8789-06C848D533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D75928-0B39-479F-A970-816164AFC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ACBD3-0810-4A18-93FB-8E613CFE9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F0A1DC-D873-45FE-B76A-B06E667B8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981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9C12C-6032-4350-A0B2-4702CF626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853E073-414E-452B-AA02-AF41E833E4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A1720-1036-4060-ACDD-C41FB9E7BC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236456-A386-4D6A-B992-5BE547CE4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EB39B6-C0D5-4C51-AA67-48B0C474F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3722F5-8B64-4AF4-A554-94C4E325AC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9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7C0DB-4D6E-48CA-A6DB-9B9505CE1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05C19C-17EC-432D-A1DE-788C0FB24C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0551B3-7A7C-4BC0-8628-CF33B71B3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71102-1E2C-4F5C-B9E2-A4656A98F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D503D5-605B-442D-90A2-0A532147E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654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B23A0-7A21-4C7D-A8DC-9D0B4CD7318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7A10FD-D108-4468-B8E8-4C16E5B820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65EF1D-D938-4385-96B7-3AFF25A05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0A05BD-7DDB-4AB2-A3B3-7B06F9027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5595BE-2E8C-431A-9589-9204A3054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2823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480DF-8E83-48A7-BE68-4D343FA19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F0539-547B-4988-B0FA-991422691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431D1C-E87C-4A87-AB4D-2B1A97CD5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B0752-9ECB-4367-833E-B9BF18CC8E9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8714A-8737-4AD6-AFE8-ADDC282E4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DB238D-2944-4C39-B075-BF99B1C9D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6DB2C-EC8F-42AF-92EE-5EDBE2ED6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574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ED6B0-EC11-4A06-B4E8-396C975E9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1011BA-1F39-40FE-9DFF-E35E604364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2DE782-B35A-4614-B276-33019C786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021DD3-7646-472C-A029-365D81F7527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5A60F-FEEE-437E-AFC4-56398F198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2C30F-42C1-40B8-B627-963B8B788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1D34B-0302-4261-A955-35DC1DB33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703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A1DE733-6B66-47E6-AC25-0B368DDC4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6820AA-67AA-4622-8F8B-182F2FE40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14C6B9-ABBC-4C44-9E99-C69ADA1308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99DD20-F27F-4252-9399-C79DFE641D8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EB90D-472E-4E08-B59B-8567F4A9B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4A1802-AF84-4D87-AB94-AB41D78142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A400C-5329-4A1C-8EA6-92139669BE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72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E224B1-6A44-4F88-B61C-2A3DE774F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72D764-0EE3-41E4-9DAE-D26FFEB669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7CDAD-2B6A-4B1F-82AC-C9E755453E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B0752-9ECB-4367-833E-B9BF18CC8E9D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252C6D-6D11-4136-8CEF-F83F4340D5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2CDABA-8472-4124-AF8B-9B728849BB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6DB2C-EC8F-42AF-92EE-5EDBE2ED6E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9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9D58CE-5CFE-4E0E-8819-B9C36DA1D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357342-2CD6-44E5-A36D-88A839A4C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3AD1F-08A2-4674-AD28-483625A2E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21DD3-7646-472C-A029-365D81F75274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141C0-D13B-49AC-990E-7216A108B9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674436-E4FA-4B61-9154-2083C40FA0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1D34B-0302-4261-A955-35DC1DB33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94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3F706-4C80-4395-A6E1-0C7EDF840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63662"/>
          </a:xfrm>
        </p:spPr>
        <p:txBody>
          <a:bodyPr>
            <a:normAutofit/>
          </a:bodyPr>
          <a:lstStyle/>
          <a:p>
            <a:r>
              <a:rPr lang="en-GB" sz="5400" dirty="0"/>
              <a:t>Gas Turbine Plant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426B05-70B4-4CB6-97F1-6253685FEE1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i="1" dirty="0"/>
              <a:t>Rob Goodson</a:t>
            </a:r>
          </a:p>
        </p:txBody>
      </p:sp>
    </p:spTree>
    <p:extLst>
      <p:ext uri="{BB962C8B-B14F-4D97-AF65-F5344CB8AC3E}">
        <p14:creationId xmlns:p14="http://schemas.microsoft.com/office/powerpoint/2010/main" val="3415753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93FF3-2420-4787-874B-61D05B483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634"/>
            <a:ext cx="10515600" cy="669290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The Gas Turbine Plant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191913-4F73-4E5E-9732-A1E1C1C035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179" y="571500"/>
            <a:ext cx="11538585" cy="6184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A Gas turbine plant is mainly used for </a:t>
            </a:r>
            <a:r>
              <a:rPr lang="en-GB" sz="2200" i="1" dirty="0"/>
              <a:t>aircraft propulsion </a:t>
            </a:r>
            <a:r>
              <a:rPr lang="en-GB" sz="2200" dirty="0"/>
              <a:t>but is also used in ships, locomotives, pumping and power generation.</a:t>
            </a:r>
          </a:p>
          <a:p>
            <a:pPr marL="0" indent="0">
              <a:buNone/>
            </a:pPr>
            <a:endParaRPr lang="en-GB" sz="100" dirty="0"/>
          </a:p>
          <a:p>
            <a:pPr marL="0" indent="0">
              <a:buNone/>
            </a:pPr>
            <a:r>
              <a:rPr lang="en-GB" sz="2200" i="1" dirty="0"/>
              <a:t>The Joule Cycle</a:t>
            </a:r>
          </a:p>
          <a:p>
            <a:pPr marL="0" indent="0">
              <a:buNone/>
            </a:pPr>
            <a:r>
              <a:rPr lang="en-GB" sz="2200" dirty="0"/>
              <a:t>The open cycle ideal gas turbine plant is shown below and is known as the Joule cycle; it is a constant pressure flow process cycle.  The SFEE is used to analyse each of the four processes, whereby changes in </a:t>
            </a:r>
            <a:r>
              <a:rPr lang="en-GB" sz="2200" i="1" dirty="0"/>
              <a:t>kinetic and potential energy being neglected</a:t>
            </a:r>
            <a:r>
              <a:rPr lang="en-GB" sz="2200" dirty="0"/>
              <a:t>.  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2050" name="Picture 2" descr="Open Cycle Gas Turbines | IPIECA">
            <a:extLst>
              <a:ext uri="{FF2B5EF4-FFF2-40B4-BE49-F238E27FC236}">
                <a16:creationId xmlns:a16="http://schemas.microsoft.com/office/drawing/2014/main" id="{55073714-7B39-438A-A1D9-7DBD1712C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270" y="2885175"/>
            <a:ext cx="3783330" cy="3238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8946AD-DFB2-400C-813C-DADB35A13182}"/>
              </a:ext>
            </a:extLst>
          </p:cNvPr>
          <p:cNvSpPr txBox="1"/>
          <p:nvPr/>
        </p:nvSpPr>
        <p:spPr>
          <a:xfrm>
            <a:off x="297179" y="2874331"/>
            <a:ext cx="653796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Air is compressed between 1 and 2, and fuel is added in the combustion chamber between 2 and 3 at constant pressure.  Expansion of the hot gases takes place in the turbine between 3 and 4.  There are only two pressures to consider, these are usually expressed as a pressure ratio across which the turbine operates.</a:t>
            </a:r>
          </a:p>
          <a:p>
            <a:endParaRPr lang="en-GB" sz="100" dirty="0"/>
          </a:p>
          <a:p>
            <a:endParaRPr lang="en-GB" sz="100" dirty="0"/>
          </a:p>
          <a:p>
            <a:r>
              <a:rPr lang="en-GB" sz="2200" dirty="0"/>
              <a:t>Compressor &amp; turbine are on common shaft hence some work produced in turbine in lost in driving the compressor.  Usually, increased mass of gases after combustion due to fuel addition is neglected.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C280A5-0647-4242-BF71-6C909EA94CED}"/>
              </a:ext>
            </a:extLst>
          </p:cNvPr>
          <p:cNvSpPr txBox="1"/>
          <p:nvPr/>
        </p:nvSpPr>
        <p:spPr>
          <a:xfrm>
            <a:off x="182880" y="6324877"/>
            <a:ext cx="120091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NOTE</a:t>
            </a:r>
            <a:r>
              <a:rPr lang="en-GB" sz="2200" dirty="0"/>
              <a:t>: in the following equations for </a:t>
            </a:r>
            <a:r>
              <a:rPr lang="en-GB" sz="2200" i="1" dirty="0"/>
              <a:t>work and heat transfer</a:t>
            </a:r>
            <a:r>
              <a:rPr lang="en-GB" sz="2200" dirty="0"/>
              <a:t>, they are written in term so ‘</a:t>
            </a:r>
            <a:r>
              <a:rPr lang="en-GB" sz="2200" i="1" dirty="0"/>
              <a:t>per unit mass</a:t>
            </a:r>
            <a:r>
              <a:rPr lang="en-GB" sz="2200" dirty="0"/>
              <a:t>’.</a:t>
            </a:r>
          </a:p>
        </p:txBody>
      </p:sp>
    </p:spTree>
    <p:extLst>
      <p:ext uri="{BB962C8B-B14F-4D97-AF65-F5344CB8AC3E}">
        <p14:creationId xmlns:p14="http://schemas.microsoft.com/office/powerpoint/2010/main" val="149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7EAA2-3C02-4FF7-A94A-DF98139B2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0806"/>
            <a:ext cx="10515600" cy="680720"/>
          </a:xfrm>
        </p:spPr>
        <p:txBody>
          <a:bodyPr/>
          <a:lstStyle/>
          <a:p>
            <a:pPr algn="ctr"/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Gas Turbine Plant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E726A2-835F-4A6B-B86E-54C81A512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5745" y="697230"/>
            <a:ext cx="11687175" cy="594360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1-2	reversible, adiabatic compression in a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rotary compressor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sz="2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i="1" baseline="-25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h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h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2-3	reversible, constant pressure heat transfer (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combustion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		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GB" sz="2000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h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h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3-4	reversible, adiabatic expansion in a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turbine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lang="en-GB" sz="2000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i="1" baseline="-25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h</a:t>
            </a:r>
            <a:r>
              <a:rPr lang="en-GB" sz="2000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h</a:t>
            </a:r>
            <a:r>
              <a:rPr lang="en-GB" sz="2000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4-1	reversible, constant pressure heat transfer (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cooler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			</a:t>
            </a:r>
            <a:r>
              <a:rPr lang="en-GB" sz="20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GB" sz="2000" i="1" baseline="-25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h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h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800" i="1" baseline="-25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Note: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1-2 &amp; 3-4 on the T-s diagram are isentropic processes.	</a:t>
            </a:r>
            <a:endParaRPr lang="en-GB" sz="2200" dirty="0"/>
          </a:p>
        </p:txBody>
      </p:sp>
      <p:pic>
        <p:nvPicPr>
          <p:cNvPr id="3074" name="Picture 2" descr="Gas Turbine Power Plant Regeneration-Reheating-Intercooling">
            <a:extLst>
              <a:ext uri="{FF2B5EF4-FFF2-40B4-BE49-F238E27FC236}">
                <a16:creationId xmlns:a16="http://schemas.microsoft.com/office/drawing/2014/main" id="{829BCC98-12CB-4E88-840B-369814778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809208"/>
            <a:ext cx="5042535" cy="266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Open Cycle Gas Turbines | IPIECA">
            <a:extLst>
              <a:ext uri="{FF2B5EF4-FFF2-40B4-BE49-F238E27FC236}">
                <a16:creationId xmlns:a16="http://schemas.microsoft.com/office/drawing/2014/main" id="{1BFB9E56-9D9C-4A11-B6A2-A2E875EBD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3847" y="3633290"/>
            <a:ext cx="3026103" cy="2590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B72E4D-6726-4F11-9B73-8264E6F1C8A1}"/>
              </a:ext>
            </a:extLst>
          </p:cNvPr>
          <p:cNvSpPr txBox="1"/>
          <p:nvPr/>
        </p:nvSpPr>
        <p:spPr>
          <a:xfrm flipH="1">
            <a:off x="9149714" y="5200651"/>
            <a:ext cx="554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W</a:t>
            </a:r>
            <a:r>
              <a:rPr lang="en-GB" baseline="-25000" dirty="0" err="1"/>
              <a:t>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78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219A1F-4082-4389-8014-5BE5C66DFB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7955"/>
            <a:ext cx="10515600" cy="732155"/>
          </a:xfrm>
        </p:spPr>
        <p:txBody>
          <a:bodyPr/>
          <a:lstStyle/>
          <a:p>
            <a:pPr algn="ctr"/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Gas Turbine Plant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D99F6-94B4-4B91-8887-7BE663DB1B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0035" y="880110"/>
            <a:ext cx="11767185" cy="588645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specific or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net work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 </a:t>
            </a:r>
            <a:r>
              <a:rPr lang="en-GB" sz="20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i="1" baseline="-25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out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W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or, 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− </a:t>
            </a:r>
            <a:r>
              <a:rPr lang="en-GB" sz="20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i="1" baseline="-25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for the Joule cycle is,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	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−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therefore, the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thermal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(or plant)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efficiency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 the cycle is found to be,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net work / heat energy supplied =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18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GB" sz="1800" i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GB" sz="1800" i="1" baseline="-250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</a:t>
            </a:r>
            <a:r>
              <a:rPr lang="en-GB" sz="18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</a:t>
            </a:r>
            <a:r>
              <a:rPr lang="en-GB" sz="1800" i="1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so,	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 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[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–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/ c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or,	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η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– 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)/(T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T</a:t>
            </a:r>
            <a:r>
              <a:rPr lang="en-GB" sz="20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GB" sz="20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2E1F0939-37EF-4C3C-9678-1E5FAA9085C2}"/>
              </a:ext>
            </a:extLst>
          </p:cNvPr>
          <p:cNvSpPr/>
          <p:nvPr/>
        </p:nvSpPr>
        <p:spPr>
          <a:xfrm rot="7393315" flipH="1">
            <a:off x="9048217" y="2596024"/>
            <a:ext cx="2765984" cy="2398103"/>
          </a:xfrm>
          <a:prstGeom prst="arc">
            <a:avLst>
              <a:gd name="adj1" fmla="val 14790361"/>
              <a:gd name="adj2" fmla="val 16911274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3999BA4-D0E9-4F1A-B5FF-A530C8AE57AE}"/>
              </a:ext>
            </a:extLst>
          </p:cNvPr>
          <p:cNvSpPr/>
          <p:nvPr/>
        </p:nvSpPr>
        <p:spPr>
          <a:xfrm rot="19636124" flipV="1">
            <a:off x="10084992" y="4454342"/>
            <a:ext cx="337184" cy="234220"/>
          </a:xfrm>
          <a:prstGeom prst="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A7C5F36-95A8-4D96-BF06-B1222B2234D8}"/>
              </a:ext>
            </a:extLst>
          </p:cNvPr>
          <p:cNvCxnSpPr/>
          <p:nvPr/>
        </p:nvCxnSpPr>
        <p:spPr>
          <a:xfrm flipV="1">
            <a:off x="9149715" y="4931285"/>
            <a:ext cx="308610" cy="697990"/>
          </a:xfrm>
          <a:prstGeom prst="line">
            <a:avLst/>
          </a:prstGeom>
          <a:ln w="22225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5BD814A9-23A2-4C49-AEE4-1DEF9D4D88F1}"/>
              </a:ext>
            </a:extLst>
          </p:cNvPr>
          <p:cNvSpPr txBox="1"/>
          <p:nvPr/>
        </p:nvSpPr>
        <p:spPr>
          <a:xfrm>
            <a:off x="11511151" y="3848651"/>
            <a:ext cx="421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</a:t>
            </a:r>
            <a:r>
              <a:rPr lang="en-GB" sz="2000" baseline="-25000" dirty="0"/>
              <a:t>1</a:t>
            </a:r>
            <a:endParaRPr lang="en-GB" sz="20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DD61AA3-C28F-4C79-B798-3F921671A8C3}"/>
              </a:ext>
            </a:extLst>
          </p:cNvPr>
          <p:cNvSpPr txBox="1"/>
          <p:nvPr/>
        </p:nvSpPr>
        <p:spPr>
          <a:xfrm>
            <a:off x="11142915" y="3331076"/>
            <a:ext cx="421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p</a:t>
            </a:r>
            <a:r>
              <a:rPr lang="en-GB" sz="2000" baseline="-25000" dirty="0"/>
              <a:t>2</a:t>
            </a:r>
            <a:endParaRPr lang="en-GB" sz="2000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D319875-DB31-49CE-9A45-9904AD3BB390}"/>
              </a:ext>
            </a:extLst>
          </p:cNvPr>
          <p:cNvGrpSpPr/>
          <p:nvPr/>
        </p:nvGrpSpPr>
        <p:grpSpPr>
          <a:xfrm>
            <a:off x="7926705" y="1448564"/>
            <a:ext cx="4006215" cy="5250362"/>
            <a:chOff x="7926705" y="1448564"/>
            <a:chExt cx="4006215" cy="5250362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60E85202-2975-4C20-BCA0-D5570C3AE43A}"/>
                </a:ext>
              </a:extLst>
            </p:cNvPr>
            <p:cNvGrpSpPr/>
            <p:nvPr/>
          </p:nvGrpSpPr>
          <p:grpSpPr>
            <a:xfrm>
              <a:off x="7926705" y="3141407"/>
              <a:ext cx="4006215" cy="3557519"/>
              <a:chOff x="7926705" y="3152522"/>
              <a:chExt cx="4006215" cy="3557519"/>
            </a:xfrm>
          </p:grpSpPr>
          <p:pic>
            <p:nvPicPr>
              <p:cNvPr id="4098" name="Picture 2" descr="Brayton Cycle - pV - Ts Diagram">
                <a:extLst>
                  <a:ext uri="{FF2B5EF4-FFF2-40B4-BE49-F238E27FC236}">
                    <a16:creationId xmlns:a16="http://schemas.microsoft.com/office/drawing/2014/main" id="{F43DA150-7FE2-419A-8967-80738CB4C38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26705" y="3152522"/>
                <a:ext cx="4006215" cy="35575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4D283E9A-3AD7-47C0-BDDA-BE4728C93A0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0989945" y="3737610"/>
                <a:ext cx="274320" cy="960120"/>
              </a:xfrm>
              <a:prstGeom prst="line">
                <a:avLst/>
              </a:prstGeom>
              <a:ln w="22225" cap="flat" cmpd="sng" algn="ctr">
                <a:solidFill>
                  <a:schemeClr val="accent6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sp>
          <p:nvSpPr>
            <p:cNvPr id="14" name="Arc 13">
              <a:extLst>
                <a:ext uri="{FF2B5EF4-FFF2-40B4-BE49-F238E27FC236}">
                  <a16:creationId xmlns:a16="http://schemas.microsoft.com/office/drawing/2014/main" id="{8374365B-D0CF-4D8E-B385-C386AEE2E724}"/>
                </a:ext>
              </a:extLst>
            </p:cNvPr>
            <p:cNvSpPr/>
            <p:nvPr/>
          </p:nvSpPr>
          <p:spPr>
            <a:xfrm rot="7393315" flipH="1">
              <a:off x="8789137" y="1632504"/>
              <a:ext cx="2765984" cy="2398103"/>
            </a:xfrm>
            <a:prstGeom prst="arc">
              <a:avLst>
                <a:gd name="adj1" fmla="val 15551579"/>
                <a:gd name="adj2" fmla="val 18124384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Arc 21">
              <a:extLst>
                <a:ext uri="{FF2B5EF4-FFF2-40B4-BE49-F238E27FC236}">
                  <a16:creationId xmlns:a16="http://schemas.microsoft.com/office/drawing/2014/main" id="{A0DB2DE7-50B5-47B5-9516-6FA9E4AF8F77}"/>
                </a:ext>
              </a:extLst>
            </p:cNvPr>
            <p:cNvSpPr/>
            <p:nvPr/>
          </p:nvSpPr>
          <p:spPr>
            <a:xfrm rot="9377124" flipH="1">
              <a:off x="8789138" y="2792725"/>
              <a:ext cx="2765984" cy="2398103"/>
            </a:xfrm>
            <a:prstGeom prst="arc">
              <a:avLst>
                <a:gd name="adj1" fmla="val 17630996"/>
                <a:gd name="adj2" fmla="val 19813842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C705C6B1-AD17-40EF-A485-EB60E44BAB3D}"/>
              </a:ext>
            </a:extLst>
          </p:cNvPr>
          <p:cNvSpPr/>
          <p:nvPr/>
        </p:nvSpPr>
        <p:spPr>
          <a:xfrm rot="19589356">
            <a:off x="10211934" y="4338620"/>
            <a:ext cx="362903" cy="239715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093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DB89-6FB7-45F7-BBD4-1678E2DEA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336"/>
            <a:ext cx="10515600" cy="760730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Isentropic efficiency – </a:t>
            </a:r>
            <a:r>
              <a:rPr lang="en-GB" sz="4000" i="1" dirty="0"/>
              <a:t>copy from lecture 1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4126369-9B39-4C5B-8A3A-E95AAFF9D4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78373" y="1021976"/>
                <a:ext cx="11578590" cy="546997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2400" dirty="0"/>
                  <a:t>Consider the following T-s diagram that represents a single expansion process.</a:t>
                </a:r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endParaRPr lang="en-GB" sz="2400" dirty="0"/>
              </a:p>
              <a:p>
                <a:pPr marL="0" indent="0">
                  <a:buNone/>
                </a:pPr>
                <a:r>
                  <a:rPr lang="en-GB" sz="2400" dirty="0"/>
                  <a:t>This expression indicates that if the isentropic temperature drop is known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2′</m:t>
                        </m:r>
                      </m:sub>
                    </m:sSub>
                  </m:oMath>
                </a14:m>
                <a:r>
                  <a:rPr lang="en-GB" sz="2400" dirty="0"/>
                  <a:t>) , then the actual temperature drop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GB" sz="2400" dirty="0"/>
                  <a:t>) can be found by multiplying by the isentropic efficiency value.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4126369-9B39-4C5B-8A3A-E95AAFF9D4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78373" y="1021976"/>
                <a:ext cx="11578590" cy="5469970"/>
              </a:xfrm>
              <a:blipFill>
                <a:blip r:embed="rId2"/>
                <a:stretch>
                  <a:fillRect l="-790" t="-1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9" name="Group 48">
            <a:extLst>
              <a:ext uri="{FF2B5EF4-FFF2-40B4-BE49-F238E27FC236}">
                <a16:creationId xmlns:a16="http://schemas.microsoft.com/office/drawing/2014/main" id="{46F2CF63-CC8C-4D2B-98B4-FB0CD916D61B}"/>
              </a:ext>
            </a:extLst>
          </p:cNvPr>
          <p:cNvGrpSpPr/>
          <p:nvPr/>
        </p:nvGrpSpPr>
        <p:grpSpPr>
          <a:xfrm>
            <a:off x="-203201" y="365126"/>
            <a:ext cx="5623860" cy="3943786"/>
            <a:chOff x="-278764" y="365126"/>
            <a:chExt cx="5638342" cy="378645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F67F7A21-7260-4ABF-A6CE-8D2E3742D8CA}"/>
                </a:ext>
              </a:extLst>
            </p:cNvPr>
            <p:cNvSpPr/>
            <p:nvPr/>
          </p:nvSpPr>
          <p:spPr>
            <a:xfrm rot="8316738">
              <a:off x="347526" y="728283"/>
              <a:ext cx="5012052" cy="2354578"/>
            </a:xfrm>
            <a:prstGeom prst="arc">
              <a:avLst>
                <a:gd name="adj1" fmla="val 13844301"/>
                <a:gd name="adj2" fmla="val 20210074"/>
              </a:avLst>
            </a:prstGeom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147ECC8-673E-4EBE-8D4A-798D5A5C3F29}"/>
                </a:ext>
              </a:extLst>
            </p:cNvPr>
            <p:cNvGrpSpPr/>
            <p:nvPr/>
          </p:nvGrpSpPr>
          <p:grpSpPr>
            <a:xfrm>
              <a:off x="-278764" y="365126"/>
              <a:ext cx="5012052" cy="3786455"/>
              <a:chOff x="-177164" y="278703"/>
              <a:chExt cx="5012052" cy="3786455"/>
            </a:xfrm>
          </p:grpSpPr>
          <p:cxnSp>
            <p:nvCxnSpPr>
              <p:cNvPr id="5" name="Straight Arrow Connector 4">
                <a:extLst>
                  <a:ext uri="{FF2B5EF4-FFF2-40B4-BE49-F238E27FC236}">
                    <a16:creationId xmlns:a16="http://schemas.microsoft.com/office/drawing/2014/main" id="{742CF7EE-D481-4F92-BAE4-B6ED7664665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285875" y="1731645"/>
                <a:ext cx="0" cy="2154555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>
                <a:extLst>
                  <a:ext uri="{FF2B5EF4-FFF2-40B4-BE49-F238E27FC236}">
                    <a16:creationId xmlns:a16="http://schemas.microsoft.com/office/drawing/2014/main" id="{267CEC55-4AA6-499D-9F37-19AEDE6D1784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285875" y="3886200"/>
                <a:ext cx="3148965" cy="1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Arc 13">
                <a:extLst>
                  <a:ext uri="{FF2B5EF4-FFF2-40B4-BE49-F238E27FC236}">
                    <a16:creationId xmlns:a16="http://schemas.microsoft.com/office/drawing/2014/main" id="{A5D601B7-743B-4A48-8963-93CE8916D8EF}"/>
                  </a:ext>
                </a:extLst>
              </p:cNvPr>
              <p:cNvSpPr/>
              <p:nvPr/>
            </p:nvSpPr>
            <p:spPr>
              <a:xfrm rot="8316738">
                <a:off x="-177164" y="278703"/>
                <a:ext cx="5012052" cy="2354578"/>
              </a:xfrm>
              <a:prstGeom prst="arc">
                <a:avLst>
                  <a:gd name="adj1" fmla="val 13844301"/>
                  <a:gd name="adj2" fmla="val 20210074"/>
                </a:avLst>
              </a:prstGeom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20964B97-6EFF-4EDF-9DDB-228E492493B2}"/>
                  </a:ext>
                </a:extLst>
              </p:cNvPr>
              <p:cNvCxnSpPr/>
              <p:nvPr/>
            </p:nvCxnSpPr>
            <p:spPr>
              <a:xfrm>
                <a:off x="2686050" y="2664096"/>
                <a:ext cx="0" cy="777240"/>
              </a:xfrm>
              <a:prstGeom prst="line">
                <a:avLst/>
              </a:prstGeom>
              <a:ln w="9525" cap="flat" cmpd="sng" algn="ctr">
                <a:solidFill>
                  <a:schemeClr val="dk1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FEE12AE4-D6F2-414B-B162-F91BA57828BD}"/>
                  </a:ext>
                </a:extLst>
              </p:cNvPr>
              <p:cNvCxnSpPr/>
              <p:nvPr/>
            </p:nvCxnSpPr>
            <p:spPr>
              <a:xfrm>
                <a:off x="2668905" y="2651760"/>
                <a:ext cx="440055" cy="531495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2" name="Arrow: Down 21">
                <a:extLst>
                  <a:ext uri="{FF2B5EF4-FFF2-40B4-BE49-F238E27FC236}">
                    <a16:creationId xmlns:a16="http://schemas.microsoft.com/office/drawing/2014/main" id="{C351FFC2-E25C-4C14-A6EC-ED4FA2BC17AA}"/>
                  </a:ext>
                </a:extLst>
              </p:cNvPr>
              <p:cNvSpPr/>
              <p:nvPr/>
            </p:nvSpPr>
            <p:spPr>
              <a:xfrm>
                <a:off x="2620329" y="2790198"/>
                <a:ext cx="131442" cy="337180"/>
              </a:xfrm>
              <a:prstGeom prst="downArrow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Arrow: Down 23">
                <a:extLst>
                  <a:ext uri="{FF2B5EF4-FFF2-40B4-BE49-F238E27FC236}">
                    <a16:creationId xmlns:a16="http://schemas.microsoft.com/office/drawing/2014/main" id="{B05EE983-F93D-425F-9CE5-A63F62C14160}"/>
                  </a:ext>
                </a:extLst>
              </p:cNvPr>
              <p:cNvSpPr/>
              <p:nvPr/>
            </p:nvSpPr>
            <p:spPr>
              <a:xfrm rot="19367895">
                <a:off x="2823187" y="2748916"/>
                <a:ext cx="131442" cy="337180"/>
              </a:xfrm>
              <a:prstGeom prst="downArrow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3614D47C-98FD-4B98-A887-30AE0B523C89}"/>
                  </a:ext>
                </a:extLst>
              </p:cNvPr>
              <p:cNvCxnSpPr/>
              <p:nvPr/>
            </p:nvCxnSpPr>
            <p:spPr>
              <a:xfrm flipH="1">
                <a:off x="1285875" y="2651760"/>
                <a:ext cx="1383030" cy="1233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BC473620-E313-436D-AC56-F0052A34E71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85875" y="3429650"/>
                <a:ext cx="1383030" cy="1233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E1C09E03-3256-4339-B884-D7921302C56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294449" y="3181558"/>
                <a:ext cx="1814511" cy="9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833C9D54-6359-4B7A-865B-B49A294ECAA9}"/>
                  </a:ext>
                </a:extLst>
              </p:cNvPr>
              <p:cNvSpPr txBox="1"/>
              <p:nvPr/>
            </p:nvSpPr>
            <p:spPr>
              <a:xfrm>
                <a:off x="799351" y="2368029"/>
                <a:ext cx="5503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</a:t>
                </a:r>
                <a:r>
                  <a:rPr lang="en-GB" sz="2400" baseline="-25000" dirty="0"/>
                  <a:t>1</a:t>
                </a:r>
                <a:endParaRPr lang="en-GB" sz="2400" dirty="0"/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42D91ECB-DDD5-4E10-A55B-171D2EFA9B21}"/>
                  </a:ext>
                </a:extLst>
              </p:cNvPr>
              <p:cNvSpPr txBox="1"/>
              <p:nvPr/>
            </p:nvSpPr>
            <p:spPr>
              <a:xfrm>
                <a:off x="4515393" y="3603493"/>
                <a:ext cx="3146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s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EE640966-BB3A-4D62-B8B7-6923D3E9EFEB}"/>
                  </a:ext>
                </a:extLst>
              </p:cNvPr>
              <p:cNvSpPr txBox="1"/>
              <p:nvPr/>
            </p:nvSpPr>
            <p:spPr>
              <a:xfrm>
                <a:off x="885283" y="1500812"/>
                <a:ext cx="3146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23FAC124-8B26-45CC-810B-0C4E0A98A7B1}"/>
                  </a:ext>
                </a:extLst>
              </p:cNvPr>
              <p:cNvSpPr txBox="1"/>
              <p:nvPr/>
            </p:nvSpPr>
            <p:spPr>
              <a:xfrm>
                <a:off x="807130" y="2808379"/>
                <a:ext cx="5503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</a:t>
                </a:r>
                <a:r>
                  <a:rPr lang="en-GB" sz="2400" baseline="-25000" dirty="0"/>
                  <a:t>2</a:t>
                </a:r>
                <a:endParaRPr lang="en-GB" sz="2400" dirty="0"/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5C97CEEE-5627-4CBA-82D8-664E00836874}"/>
                  </a:ext>
                </a:extLst>
              </p:cNvPr>
              <p:cNvSpPr txBox="1"/>
              <p:nvPr/>
            </p:nvSpPr>
            <p:spPr>
              <a:xfrm>
                <a:off x="828043" y="3181558"/>
                <a:ext cx="5503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</a:t>
                </a:r>
                <a:r>
                  <a:rPr lang="en-GB" sz="2400" baseline="-25000" dirty="0"/>
                  <a:t>2’</a:t>
                </a:r>
                <a:endParaRPr lang="en-GB" sz="2400" dirty="0"/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4798FFA5-463E-420C-B7B6-B38AFFD733F6}"/>
                  </a:ext>
                </a:extLst>
              </p:cNvPr>
              <p:cNvSpPr txBox="1"/>
              <p:nvPr/>
            </p:nvSpPr>
            <p:spPr>
              <a:xfrm>
                <a:off x="2511465" y="2134298"/>
                <a:ext cx="3146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</a:t>
                </a: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8CB8ED19-C5AF-4752-85D6-71BE80680DA2}"/>
                  </a:ext>
                </a:extLst>
              </p:cNvPr>
              <p:cNvSpPr txBox="1"/>
              <p:nvPr/>
            </p:nvSpPr>
            <p:spPr>
              <a:xfrm>
                <a:off x="3186668" y="2967335"/>
                <a:ext cx="31466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</a:t>
                </a: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841BACF9-1A2D-42A2-A86B-C39D4345B5E3}"/>
                  </a:ext>
                </a:extLst>
              </p:cNvPr>
              <p:cNvSpPr txBox="1"/>
              <p:nvPr/>
            </p:nvSpPr>
            <p:spPr>
              <a:xfrm>
                <a:off x="2548792" y="3426343"/>
                <a:ext cx="44005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2’</a:t>
                </a:r>
              </a:p>
            </p:txBody>
          </p:sp>
        </p:grp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31A5EE2-0676-49B4-A6FD-727669216D0A}"/>
                  </a:ext>
                </a:extLst>
              </p:cNvPr>
              <p:cNvSpPr txBox="1"/>
              <p:nvPr/>
            </p:nvSpPr>
            <p:spPr>
              <a:xfrm>
                <a:off x="5211864" y="2275427"/>
                <a:ext cx="5372065" cy="1799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The isentropic efficiency of this process is </a:t>
                </a:r>
              </a:p>
              <a:p>
                <a:r>
                  <a:rPr lang="en-GB" sz="2400" dirty="0"/>
                  <a:t>determined as;</a:t>
                </a:r>
              </a:p>
              <a:p>
                <a:endParaRPr lang="en-GB" sz="800" dirty="0"/>
              </a:p>
              <a:p>
                <a:r>
                  <a:rPr lang="en-GB" sz="2400" dirty="0"/>
                  <a:t>		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GB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′</m:t>
                        </m:r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en-GB" sz="2400" b="0" dirty="0">
                  <a:ea typeface="Cambria Math" panose="02040503050406030204" pitchFamily="18" charset="0"/>
                </a:endParaRPr>
              </a:p>
              <a:p>
                <a:endParaRPr lang="en-GB" dirty="0"/>
              </a:p>
            </p:txBody>
          </p:sp>
        </mc:Choice>
        <mc:Fallback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31A5EE2-0676-49B4-A6FD-727669216D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1864" y="2275427"/>
                <a:ext cx="5372065" cy="1799403"/>
              </a:xfrm>
              <a:prstGeom prst="rect">
                <a:avLst/>
              </a:prstGeom>
              <a:blipFill>
                <a:blip r:embed="rId3"/>
                <a:stretch>
                  <a:fillRect l="-1816" t="-2712" r="-14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00165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7584C-D194-4768-B01E-0732C403B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4733"/>
            <a:ext cx="10515600" cy="773333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Gas turbine plant - </a:t>
            </a:r>
            <a:r>
              <a:rPr lang="en-GB" sz="4000" i="1" dirty="0"/>
              <a:t>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6145442-311C-4DF7-BC7F-00B11151BF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81669" y="835676"/>
                <a:ext cx="11832699" cy="576495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2200" dirty="0"/>
                  <a:t>In an open cycle gas turbine plant, the pressure ratio is 5:1 and maximum cycle temperature is 650 °C.  Minimum cycle temperature is 15 °C, and isentropic efficiency of compressor &amp; turbine is 0.86.  Find the power output if mass flow rate through turbine is 1 kg/s.  Take c</a:t>
                </a:r>
                <a:r>
                  <a:rPr lang="en-GB" sz="2200" baseline="-25000" dirty="0"/>
                  <a:t>p</a:t>
                </a:r>
                <a:r>
                  <a:rPr lang="en-GB" sz="2200" dirty="0"/>
                  <a:t> = 1005 J/</a:t>
                </a:r>
                <a:r>
                  <a:rPr lang="en-GB" sz="2200" dirty="0" err="1"/>
                  <a:t>kgK</a:t>
                </a:r>
                <a:r>
                  <a:rPr lang="en-GB" sz="2200" dirty="0"/>
                  <a:t> and </a:t>
                </a:r>
                <a:r>
                  <a:rPr lang="el-GR" sz="2200" dirty="0"/>
                  <a:t>γ</a:t>
                </a:r>
                <a:r>
                  <a:rPr lang="en-GB" sz="2200" dirty="0"/>
                  <a:t> = 1.4 for air and combustion gas.</a:t>
                </a:r>
              </a:p>
              <a:p>
                <a:pPr marL="0" indent="0">
                  <a:buNone/>
                </a:pPr>
                <a:endParaRPr lang="en-GB" sz="800" dirty="0"/>
              </a:p>
              <a:p>
                <a:pPr marL="0" indent="0">
                  <a:buNone/>
                </a:pPr>
                <a:r>
                  <a:rPr lang="en-GB" sz="2200" dirty="0"/>
                  <a:t>First find isentropic temperature after compression, i.e. T</a:t>
                </a:r>
                <a:r>
                  <a:rPr lang="en-GB" sz="2200" baseline="-25000" dirty="0"/>
                  <a:t>2</a:t>
                </a:r>
                <a:r>
                  <a:rPr lang="en-GB" sz="2200" dirty="0"/>
                  <a:t>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2′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0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GB" sz="20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lang="en-GB" sz="20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f>
                          <m:f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−1</m:t>
                            </m:r>
                          </m:num>
                          <m:den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den>
                        </m:f>
                      </m:sup>
                    </m:sSup>
                  </m:oMath>
                </a14:m>
                <a:r>
                  <a:rPr lang="en-GB" sz="2200" dirty="0"/>
                  <a:t> therefore,	 T</a:t>
                </a:r>
                <a:r>
                  <a:rPr lang="en-GB" sz="2200" baseline="-25000" dirty="0"/>
                  <a:t>2’</a:t>
                </a:r>
                <a:r>
                  <a:rPr lang="en-GB" sz="2200" dirty="0"/>
                  <a:t> = (15+273) x 5</a:t>
                </a:r>
                <a:r>
                  <a:rPr lang="en-GB" sz="2200" baseline="30000" dirty="0"/>
                  <a:t>0.286</a:t>
                </a:r>
                <a:r>
                  <a:rPr lang="en-GB" sz="2200" dirty="0"/>
                  <a:t> = 456.14 K</a:t>
                </a:r>
              </a:p>
              <a:p>
                <a:pPr marL="0" indent="0">
                  <a:buNone/>
                </a:pPr>
                <a:endParaRPr lang="en-GB" sz="100" dirty="0"/>
              </a:p>
              <a:p>
                <a:pPr marL="0" indent="0">
                  <a:buNone/>
                </a:pPr>
                <a:r>
                  <a:rPr lang="en-GB" sz="2200" dirty="0"/>
                  <a:t>Now,	</a:t>
                </a:r>
                <a:r>
                  <a:rPr lang="en-GB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2′</m:t>
                            </m:r>
                          </m:sub>
                        </m:sSub>
                        <m:r>
                          <a:rPr lang="en-GB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sz="2200" dirty="0"/>
                  <a:t> 	</a:t>
                </a:r>
                <a14:m>
                  <m:oMath xmlns:m="http://schemas.openxmlformats.org/officeDocument/2006/math"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0.86=</m:t>
                    </m:r>
                    <m:f>
                      <m:fPr>
                        <m:ctrlPr>
                          <a:rPr lang="en-GB" sz="2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456.14−288</m:t>
                        </m:r>
                      </m:num>
                      <m:den>
                        <m:sSub>
                          <m:sSubPr>
                            <m:ctrlPr>
                              <a:rPr lang="en-GB" sz="22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2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2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−288</m:t>
                        </m:r>
                      </m:den>
                    </m:f>
                  </m:oMath>
                </a14:m>
                <a:r>
                  <a:rPr lang="en-GB" sz="2200" dirty="0"/>
                  <a:t>    so,	 T</a:t>
                </a:r>
                <a:r>
                  <a:rPr lang="en-GB" sz="2200" baseline="-25000" dirty="0"/>
                  <a:t>2</a:t>
                </a:r>
                <a:r>
                  <a:rPr lang="en-GB" sz="2200" dirty="0"/>
                  <a:t> = 483.51 K</a:t>
                </a:r>
              </a:p>
              <a:p>
                <a:pPr marL="0" indent="0">
                  <a:buNone/>
                </a:pPr>
                <a:r>
                  <a:rPr lang="en-GB" sz="2200" dirty="0"/>
                  <a:t>Similarly, for flow through the turbine, we can find T</a:t>
                </a:r>
                <a:r>
                  <a:rPr lang="en-GB" sz="2200" baseline="-25000" dirty="0"/>
                  <a:t>4</a:t>
                </a:r>
                <a:r>
                  <a:rPr lang="en-GB" sz="2200" dirty="0"/>
                  <a:t>;</a:t>
                </a:r>
              </a:p>
              <a:p>
                <a:pPr marL="0" indent="0">
                  <a:buNone/>
                </a:pPr>
                <a:endParaRPr lang="en-GB" sz="1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4′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r>
                      <a:rPr kumimoji="0" lang="en-GB" sz="2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 </m:t>
                    </m:r>
                    <m:sSup>
                      <m:sSupPr>
                        <m:ctrlPr>
                          <a:rPr kumimoji="0" lang="en-GB" sz="20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kumimoji="0" lang="en-GB" sz="2000" b="0" i="1" u="none" strike="noStrike" kern="1200" cap="none" spc="0" normalizeH="0" baseline="0" noProof="0" smtClean="0">
                                    <a:ln>
                                      <a:noFill/>
                                    </a:ln>
                                    <a:solidFill>
                                      <a:prstClr val="black"/>
                                    </a:solidFill>
                                    <a:effectLst/>
                                    <a:uLnTx/>
                                    <a:uFillTx/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kumimoji="0" lang="en-GB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GB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kumimoji="0" lang="en-GB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kumimoji="0" lang="en-GB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kumimoji="0" lang="en-GB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  <m:sub>
                                    <m:r>
                                      <a:rPr kumimoji="0" lang="en-GB" sz="2000" b="0" i="1" u="none" strike="noStrike" kern="1200" cap="none" spc="0" normalizeH="0" baseline="0" noProof="0" smtClean="0">
                                        <a:ln>
                                          <a:noFill/>
                                        </a:ln>
                                        <a:solidFill>
                                          <a:prstClr val="black"/>
                                        </a:solidFill>
                                        <a:effectLst/>
                                        <a:uLnTx/>
                                        <a:uFillTx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  <m:sup>
                        <m:f>
                          <m:fPr>
                            <m:ctrlP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</a:rPr>
                              <m:t>−1</m:t>
                            </m:r>
                          </m:num>
                          <m:den>
                            <m:r>
                              <a:rPr kumimoji="0" lang="en-GB" sz="2000" b="0" i="1" u="none" strike="noStrike" kern="1200" cap="none" spc="0" normalizeH="0" baseline="0" noProof="0" smtClean="0">
                                <a:ln>
                                  <a:noFill/>
                                </a:ln>
                                <a:solidFill>
                                  <a:prstClr val="black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𝛾</m:t>
                            </m:r>
                          </m:den>
                        </m:f>
                      </m:sup>
                    </m:sSup>
                  </m:oMath>
                </a14:m>
                <a:r>
                  <a:rPr lang="en-GB" sz="2200" dirty="0"/>
                  <a:t>therefore,	 T</a:t>
                </a:r>
                <a:r>
                  <a:rPr lang="en-GB" sz="2200" baseline="-25000" dirty="0"/>
                  <a:t>4’</a:t>
                </a:r>
                <a:r>
                  <a:rPr lang="en-GB" sz="2200" dirty="0"/>
                  <a:t> = (650+273) x 0.2</a:t>
                </a:r>
                <a:r>
                  <a:rPr lang="en-GB" sz="2200" baseline="30000" dirty="0"/>
                  <a:t>0.286</a:t>
                </a:r>
                <a:r>
                  <a:rPr lang="en-GB" sz="2200" dirty="0"/>
                  <a:t> = 582.5 K</a:t>
                </a:r>
              </a:p>
              <a:p>
                <a:pPr marL="0" indent="0">
                  <a:buNone/>
                </a:pPr>
                <a:endParaRPr lang="en-GB" sz="100" dirty="0"/>
              </a:p>
              <a:p>
                <a:pPr marL="0" indent="0">
                  <a:buNone/>
                </a:pPr>
                <a:r>
                  <a:rPr lang="en-GB" sz="2200" dirty="0"/>
                  <a:t>Now,	</a:t>
                </a:r>
                <a:r>
                  <a:rPr lang="en-GB" sz="20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𝜂</m:t>
                    </m:r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GB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GB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GB" sz="20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4′</m:t>
                            </m:r>
                          </m:sub>
                        </m:sSub>
                      </m:den>
                    </m:f>
                  </m:oMath>
                </a14:m>
                <a:r>
                  <a:rPr lang="en-GB" sz="2200" dirty="0"/>
                  <a:t> 	</a:t>
                </a:r>
                <a14:m>
                  <m:oMath xmlns:m="http://schemas.openxmlformats.org/officeDocument/2006/math">
                    <m:r>
                      <a:rPr lang="en-GB" sz="2200" b="0" i="1" smtClean="0">
                        <a:latin typeface="Cambria Math" panose="02040503050406030204" pitchFamily="18" charset="0"/>
                      </a:rPr>
                      <m:t>0.86=</m:t>
                    </m:r>
                    <m:f>
                      <m:fPr>
                        <m:ctrlPr>
                          <a:rPr lang="en-GB" sz="2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923−</m:t>
                        </m:r>
                        <m:sSub>
                          <m:sSubPr>
                            <m:ctrlP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num>
                      <m:den>
                        <m:r>
                          <a:rPr lang="en-GB" sz="2200" b="0" i="1" smtClean="0">
                            <a:latin typeface="Cambria Math" panose="02040503050406030204" pitchFamily="18" charset="0"/>
                          </a:rPr>
                          <m:t>923−582.5</m:t>
                        </m:r>
                      </m:den>
                    </m:f>
                  </m:oMath>
                </a14:m>
                <a:r>
                  <a:rPr lang="en-GB" sz="2200" dirty="0"/>
                  <a:t>    so,	 T</a:t>
                </a:r>
                <a:r>
                  <a:rPr lang="en-GB" sz="2200" baseline="-25000" dirty="0"/>
                  <a:t>4</a:t>
                </a:r>
                <a:r>
                  <a:rPr lang="en-GB" sz="2200" dirty="0"/>
                  <a:t> = 630.17 K</a:t>
                </a:r>
              </a:p>
              <a:p>
                <a:pPr marL="0" indent="0">
                  <a:buNone/>
                </a:pPr>
                <a:endParaRPr lang="en-GB" sz="20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6145442-311C-4DF7-BC7F-00B11151BF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1669" y="835676"/>
                <a:ext cx="11832699" cy="5764959"/>
              </a:xfrm>
              <a:blipFill>
                <a:blip r:embed="rId2"/>
                <a:stretch>
                  <a:fillRect l="-670" t="-1374" r="-5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5" name="Group 44">
            <a:extLst>
              <a:ext uri="{FF2B5EF4-FFF2-40B4-BE49-F238E27FC236}">
                <a16:creationId xmlns:a16="http://schemas.microsoft.com/office/drawing/2014/main" id="{8F504487-50E5-4E2D-9FC2-AB8596E7A61C}"/>
              </a:ext>
            </a:extLst>
          </p:cNvPr>
          <p:cNvGrpSpPr/>
          <p:nvPr/>
        </p:nvGrpSpPr>
        <p:grpSpPr>
          <a:xfrm>
            <a:off x="6644177" y="667908"/>
            <a:ext cx="5623860" cy="3943786"/>
            <a:chOff x="6904569" y="728464"/>
            <a:chExt cx="5623860" cy="3943786"/>
          </a:xfrm>
        </p:grpSpPr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2C3954B7-1D1C-4B3A-8481-3C7CD3F686CB}"/>
                </a:ext>
              </a:extLst>
            </p:cNvPr>
            <p:cNvGrpSpPr/>
            <p:nvPr/>
          </p:nvGrpSpPr>
          <p:grpSpPr>
            <a:xfrm>
              <a:off x="6904569" y="728464"/>
              <a:ext cx="5623860" cy="3943786"/>
              <a:chOff x="6438286" y="1031245"/>
              <a:chExt cx="5623860" cy="3943786"/>
            </a:xfrm>
          </p:grpSpPr>
          <p:grpSp>
            <p:nvGrpSpPr>
              <p:cNvPr id="4" name="Group 3">
                <a:extLst>
                  <a:ext uri="{FF2B5EF4-FFF2-40B4-BE49-F238E27FC236}">
                    <a16:creationId xmlns:a16="http://schemas.microsoft.com/office/drawing/2014/main" id="{7C7F31ED-B0ED-4BA7-86FE-0E19C4A77E81}"/>
                  </a:ext>
                </a:extLst>
              </p:cNvPr>
              <p:cNvGrpSpPr/>
              <p:nvPr/>
            </p:nvGrpSpPr>
            <p:grpSpPr>
              <a:xfrm>
                <a:off x="6438286" y="1031245"/>
                <a:ext cx="5623860" cy="3943786"/>
                <a:chOff x="-278764" y="365126"/>
                <a:chExt cx="5638342" cy="3786455"/>
              </a:xfrm>
            </p:grpSpPr>
            <p:sp>
              <p:nvSpPr>
                <p:cNvPr id="5" name="Arc 4">
                  <a:extLst>
                    <a:ext uri="{FF2B5EF4-FFF2-40B4-BE49-F238E27FC236}">
                      <a16:creationId xmlns:a16="http://schemas.microsoft.com/office/drawing/2014/main" id="{51BADBB0-3D83-4F54-8CB3-FAE986239AFC}"/>
                    </a:ext>
                  </a:extLst>
                </p:cNvPr>
                <p:cNvSpPr/>
                <p:nvPr/>
              </p:nvSpPr>
              <p:spPr>
                <a:xfrm rot="8316738">
                  <a:off x="347526" y="728283"/>
                  <a:ext cx="5012052" cy="2354578"/>
                </a:xfrm>
                <a:prstGeom prst="arc">
                  <a:avLst>
                    <a:gd name="adj1" fmla="val 13844301"/>
                    <a:gd name="adj2" fmla="val 20210074"/>
                  </a:avLst>
                </a:prstGeom>
              </p:spPr>
              <p:style>
                <a:lnRef idx="2">
                  <a:schemeClr val="accent2"/>
                </a:lnRef>
                <a:fillRef idx="0">
                  <a:schemeClr val="accent2"/>
                </a:fillRef>
                <a:effectRef idx="1">
                  <a:schemeClr val="accent2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6" name="Group 5">
                  <a:extLst>
                    <a:ext uri="{FF2B5EF4-FFF2-40B4-BE49-F238E27FC236}">
                      <a16:creationId xmlns:a16="http://schemas.microsoft.com/office/drawing/2014/main" id="{03C85D99-164A-47DA-B1D5-96D32F3298D2}"/>
                    </a:ext>
                  </a:extLst>
                </p:cNvPr>
                <p:cNvGrpSpPr/>
                <p:nvPr/>
              </p:nvGrpSpPr>
              <p:grpSpPr>
                <a:xfrm>
                  <a:off x="-278764" y="365126"/>
                  <a:ext cx="5012052" cy="3786455"/>
                  <a:chOff x="-177164" y="278703"/>
                  <a:chExt cx="5012052" cy="3786455"/>
                </a:xfrm>
              </p:grpSpPr>
              <p:cxnSp>
                <p:nvCxnSpPr>
                  <p:cNvPr id="7" name="Straight Arrow Connector 6">
                    <a:extLst>
                      <a:ext uri="{FF2B5EF4-FFF2-40B4-BE49-F238E27FC236}">
                        <a16:creationId xmlns:a16="http://schemas.microsoft.com/office/drawing/2014/main" id="{EA557B0A-D2C3-41B2-ABAE-D4B77E1CABB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285875" y="1731645"/>
                    <a:ext cx="0" cy="2154555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" name="Straight Arrow Connector 7">
                    <a:extLst>
                      <a:ext uri="{FF2B5EF4-FFF2-40B4-BE49-F238E27FC236}">
                        <a16:creationId xmlns:a16="http://schemas.microsoft.com/office/drawing/2014/main" id="{9A0A94D9-85CF-4E9D-AA08-A57B7928AB1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285875" y="3886200"/>
                    <a:ext cx="3148965" cy="1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9" name="Arc 8">
                    <a:extLst>
                      <a:ext uri="{FF2B5EF4-FFF2-40B4-BE49-F238E27FC236}">
                        <a16:creationId xmlns:a16="http://schemas.microsoft.com/office/drawing/2014/main" id="{C33912C0-FA8B-42ED-A8F4-D3E051789E8B}"/>
                      </a:ext>
                    </a:extLst>
                  </p:cNvPr>
                  <p:cNvSpPr/>
                  <p:nvPr/>
                </p:nvSpPr>
                <p:spPr>
                  <a:xfrm rot="8316738">
                    <a:off x="-177164" y="278703"/>
                    <a:ext cx="5012052" cy="2354578"/>
                  </a:xfrm>
                  <a:prstGeom prst="arc">
                    <a:avLst>
                      <a:gd name="adj1" fmla="val 13844301"/>
                      <a:gd name="adj2" fmla="val 20210074"/>
                    </a:avLst>
                  </a:prstGeom>
                </p:spPr>
                <p:style>
                  <a:lnRef idx="2">
                    <a:schemeClr val="accent2"/>
                  </a:lnRef>
                  <a:fillRef idx="0">
                    <a:schemeClr val="accent2"/>
                  </a:fillRef>
                  <a:effectRef idx="1">
                    <a:schemeClr val="accent2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cxnSp>
                <p:nvCxnSpPr>
                  <p:cNvPr id="10" name="Straight Connector 9">
                    <a:extLst>
                      <a:ext uri="{FF2B5EF4-FFF2-40B4-BE49-F238E27FC236}">
                        <a16:creationId xmlns:a16="http://schemas.microsoft.com/office/drawing/2014/main" id="{80F3C59F-E3F3-41D1-988A-AE484A825E6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686050" y="2664096"/>
                    <a:ext cx="0" cy="777240"/>
                  </a:xfrm>
                  <a:prstGeom prst="line">
                    <a:avLst/>
                  </a:prstGeom>
                  <a:ln w="9525" cap="flat" cmpd="sng" algn="ctr">
                    <a:solidFill>
                      <a:schemeClr val="dk1"/>
                    </a:solidFill>
                    <a:prstDash val="dash"/>
                    <a:round/>
                    <a:headEnd type="none" w="med" len="med"/>
                    <a:tailEnd type="none" w="med" len="med"/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" name="Straight Connector 10">
                    <a:extLst>
                      <a:ext uri="{FF2B5EF4-FFF2-40B4-BE49-F238E27FC236}">
                        <a16:creationId xmlns:a16="http://schemas.microsoft.com/office/drawing/2014/main" id="{D4045AEC-9871-4601-8304-A7187A3E608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2702059" y="2405932"/>
                    <a:ext cx="351415" cy="986794"/>
                  </a:xfrm>
                  <a:prstGeom prst="line">
                    <a:avLst/>
                  </a:prstGeom>
                </p:spPr>
                <p:style>
                  <a:lnRef idx="2">
                    <a:schemeClr val="dk1"/>
                  </a:lnRef>
                  <a:fillRef idx="0">
                    <a:schemeClr val="dk1"/>
                  </a:fillRef>
                  <a:effectRef idx="1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" name="Arrow: Down 11">
                    <a:extLst>
                      <a:ext uri="{FF2B5EF4-FFF2-40B4-BE49-F238E27FC236}">
                        <a16:creationId xmlns:a16="http://schemas.microsoft.com/office/drawing/2014/main" id="{95BAD2EA-C88E-4187-8532-0FAA886597EF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2620329" y="2947529"/>
                    <a:ext cx="131442" cy="337180"/>
                  </a:xfrm>
                  <a:prstGeom prst="downArrow">
                    <a:avLst/>
                  </a:pr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3" name="Arrow: Down 12">
                    <a:extLst>
                      <a:ext uri="{FF2B5EF4-FFF2-40B4-BE49-F238E27FC236}">
                        <a16:creationId xmlns:a16="http://schemas.microsoft.com/office/drawing/2014/main" id="{97DB473A-D52C-4B1D-AE85-271C4CF959B3}"/>
                      </a:ext>
                    </a:extLst>
                  </p:cNvPr>
                  <p:cNvSpPr/>
                  <p:nvPr/>
                </p:nvSpPr>
                <p:spPr>
                  <a:xfrm rot="12015624">
                    <a:off x="2859981" y="2573110"/>
                    <a:ext cx="131442" cy="337180"/>
                  </a:xfrm>
                  <a:prstGeom prst="downArrow">
                    <a:avLst/>
                  </a:pr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cxnSp>
                <p:nvCxnSpPr>
                  <p:cNvPr id="14" name="Straight Connector 13">
                    <a:extLst>
                      <a:ext uri="{FF2B5EF4-FFF2-40B4-BE49-F238E27FC236}">
                        <a16:creationId xmlns:a16="http://schemas.microsoft.com/office/drawing/2014/main" id="{0FE10B15-7B40-4939-9997-880DC44E7431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1285875" y="2651760"/>
                    <a:ext cx="1383030" cy="12336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Straight Connector 14">
                    <a:extLst>
                      <a:ext uri="{FF2B5EF4-FFF2-40B4-BE49-F238E27FC236}">
                        <a16:creationId xmlns:a16="http://schemas.microsoft.com/office/drawing/2014/main" id="{F2A46F88-2012-4B5B-BCA0-ED4F8E9AB60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85875" y="3429650"/>
                    <a:ext cx="1383030" cy="12336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7" name="TextBox 16">
                    <a:extLst>
                      <a:ext uri="{FF2B5EF4-FFF2-40B4-BE49-F238E27FC236}">
                        <a16:creationId xmlns:a16="http://schemas.microsoft.com/office/drawing/2014/main" id="{64FCE70B-AAAD-47C1-B43E-9228C8E4866B}"/>
                      </a:ext>
                    </a:extLst>
                  </p:cNvPr>
                  <p:cNvSpPr txBox="1"/>
                  <p:nvPr/>
                </p:nvSpPr>
                <p:spPr>
                  <a:xfrm>
                    <a:off x="799351" y="2368029"/>
                    <a:ext cx="550352" cy="4432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en-GB" sz="2400" dirty="0"/>
                  </a:p>
                </p:txBody>
              </p:sp>
              <p:sp>
                <p:nvSpPr>
                  <p:cNvPr id="18" name="TextBox 17">
                    <a:extLst>
                      <a:ext uri="{FF2B5EF4-FFF2-40B4-BE49-F238E27FC236}">
                        <a16:creationId xmlns:a16="http://schemas.microsoft.com/office/drawing/2014/main" id="{9FBCB7B4-2294-4486-A71B-EB5A4D1314EE}"/>
                      </a:ext>
                    </a:extLst>
                  </p:cNvPr>
                  <p:cNvSpPr txBox="1"/>
                  <p:nvPr/>
                </p:nvSpPr>
                <p:spPr>
                  <a:xfrm>
                    <a:off x="4515393" y="3603493"/>
                    <a:ext cx="31466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sz="2400" dirty="0"/>
                      <a:t>s</a:t>
                    </a:r>
                  </a:p>
                </p:txBody>
              </p:sp>
              <p:sp>
                <p:nvSpPr>
                  <p:cNvPr id="19" name="TextBox 18">
                    <a:extLst>
                      <a:ext uri="{FF2B5EF4-FFF2-40B4-BE49-F238E27FC236}">
                        <a16:creationId xmlns:a16="http://schemas.microsoft.com/office/drawing/2014/main" id="{78F296E1-C465-4130-8B96-009350A3AC4B}"/>
                      </a:ext>
                    </a:extLst>
                  </p:cNvPr>
                  <p:cNvSpPr txBox="1"/>
                  <p:nvPr/>
                </p:nvSpPr>
                <p:spPr>
                  <a:xfrm>
                    <a:off x="885283" y="1500812"/>
                    <a:ext cx="314660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sz="2400" dirty="0"/>
                      <a:t>T</a:t>
                    </a:r>
                  </a:p>
                </p:txBody>
              </p:sp>
              <p:sp>
                <p:nvSpPr>
                  <p:cNvPr id="21" name="TextBox 20">
                    <a:extLst>
                      <a:ext uri="{FF2B5EF4-FFF2-40B4-BE49-F238E27FC236}">
                        <a16:creationId xmlns:a16="http://schemas.microsoft.com/office/drawing/2014/main" id="{4C3D7978-1FBB-4D5E-A8FC-7F641D0E7D1B}"/>
                      </a:ext>
                    </a:extLst>
                  </p:cNvPr>
                  <p:cNvSpPr txBox="1"/>
                  <p:nvPr/>
                </p:nvSpPr>
                <p:spPr>
                  <a:xfrm>
                    <a:off x="828043" y="3181558"/>
                    <a:ext cx="550352" cy="4432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sz="2400" dirty="0"/>
                      <a:t>T</a:t>
                    </a:r>
                    <a:r>
                      <a:rPr lang="en-GB" sz="2400" baseline="-25000" dirty="0"/>
                      <a:t>1</a:t>
                    </a:r>
                    <a:endParaRPr lang="en-GB" sz="2400" dirty="0"/>
                  </a:p>
                </p:txBody>
              </p:sp>
              <p:sp>
                <p:nvSpPr>
                  <p:cNvPr id="22" name="TextBox 21">
                    <a:extLst>
                      <a:ext uri="{FF2B5EF4-FFF2-40B4-BE49-F238E27FC236}">
                        <a16:creationId xmlns:a16="http://schemas.microsoft.com/office/drawing/2014/main" id="{DD18F8F1-62C3-49AF-B25E-AB9A5E12E72F}"/>
                      </a:ext>
                    </a:extLst>
                  </p:cNvPr>
                  <p:cNvSpPr txBox="1"/>
                  <p:nvPr/>
                </p:nvSpPr>
                <p:spPr>
                  <a:xfrm>
                    <a:off x="2760344" y="3077468"/>
                    <a:ext cx="314660" cy="4432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en-GB" sz="2400" dirty="0"/>
                  </a:p>
                </p:txBody>
              </p:sp>
              <p:sp>
                <p:nvSpPr>
                  <p:cNvPr id="23" name="TextBox 22">
                    <a:extLst>
                      <a:ext uri="{FF2B5EF4-FFF2-40B4-BE49-F238E27FC236}">
                        <a16:creationId xmlns:a16="http://schemas.microsoft.com/office/drawing/2014/main" id="{AA2C1E27-4476-4BA6-AF43-B1DA3E91A49E}"/>
                      </a:ext>
                    </a:extLst>
                  </p:cNvPr>
                  <p:cNvSpPr txBox="1"/>
                  <p:nvPr/>
                </p:nvSpPr>
                <p:spPr>
                  <a:xfrm>
                    <a:off x="3186668" y="2967335"/>
                    <a:ext cx="314660" cy="4432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en-GB" sz="2400" dirty="0"/>
                  </a:p>
                </p:txBody>
              </p:sp>
              <p:sp>
                <p:nvSpPr>
                  <p:cNvPr id="24" name="TextBox 23">
                    <a:extLst>
                      <a:ext uri="{FF2B5EF4-FFF2-40B4-BE49-F238E27FC236}">
                        <a16:creationId xmlns:a16="http://schemas.microsoft.com/office/drawing/2014/main" id="{5A4A404D-10A6-425B-8EDF-2D658F6CBA71}"/>
                      </a:ext>
                    </a:extLst>
                  </p:cNvPr>
                  <p:cNvSpPr txBox="1"/>
                  <p:nvPr/>
                </p:nvSpPr>
                <p:spPr>
                  <a:xfrm>
                    <a:off x="2548792" y="3426343"/>
                    <a:ext cx="440054" cy="44324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GB" sz="2400" dirty="0"/>
                      <a:t>1</a:t>
                    </a:r>
                  </a:p>
                </p:txBody>
              </p:sp>
            </p:grpSp>
          </p:grp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B1F4A411-2DB7-47CB-8209-2CA4AD10908C}"/>
                  </a:ext>
                </a:extLst>
              </p:cNvPr>
              <p:cNvSpPr txBox="1"/>
              <p:nvPr/>
            </p:nvSpPr>
            <p:spPr>
              <a:xfrm>
                <a:off x="9046446" y="3071391"/>
                <a:ext cx="438924" cy="480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2’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26CC750B-C2BA-48F3-AEE7-D97683999A57}"/>
                  </a:ext>
                </a:extLst>
              </p:cNvPr>
              <p:cNvSpPr txBox="1"/>
              <p:nvPr/>
            </p:nvSpPr>
            <p:spPr>
              <a:xfrm>
                <a:off x="9436023" y="2820335"/>
                <a:ext cx="43892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7946A5E-E253-4A3D-A690-877B931B2773}"/>
                  </a:ext>
                </a:extLst>
              </p:cNvPr>
              <p:cNvSpPr txBox="1"/>
              <p:nvPr/>
            </p:nvSpPr>
            <p:spPr>
              <a:xfrm>
                <a:off x="7450164" y="2799810"/>
                <a:ext cx="548938" cy="4808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</a:t>
                </a:r>
                <a:r>
                  <a:rPr lang="en-GB" sz="2400" baseline="-25000" dirty="0"/>
                  <a:t>2</a:t>
                </a:r>
                <a:endParaRPr lang="en-GB" sz="2400" dirty="0"/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0F0F3397-B3A0-438C-B0AB-03F711475F84}"/>
                  </a:ext>
                </a:extLst>
              </p:cNvPr>
              <p:cNvSpPr txBox="1"/>
              <p:nvPr/>
            </p:nvSpPr>
            <p:spPr>
              <a:xfrm>
                <a:off x="7432984" y="3229358"/>
                <a:ext cx="54893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T</a:t>
                </a:r>
                <a:r>
                  <a:rPr lang="en-GB" sz="2400" baseline="-25000" dirty="0"/>
                  <a:t>2’</a:t>
                </a:r>
                <a:endParaRPr lang="en-GB" sz="2400" dirty="0"/>
              </a:p>
            </p:txBody>
          </p:sp>
        </p:grp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6AC30CE-BF04-469C-9B31-1EBAD8A54684}"/>
                </a:ext>
              </a:extLst>
            </p:cNvPr>
            <p:cNvCxnSpPr/>
            <p:nvPr/>
          </p:nvCxnSpPr>
          <p:spPr>
            <a:xfrm>
              <a:off x="10573613" y="2517554"/>
              <a:ext cx="0" cy="911446"/>
            </a:xfrm>
            <a:prstGeom prst="line">
              <a:avLst/>
            </a:prstGeom>
            <a:ln w="9525" cap="flat" cmpd="sng" algn="ctr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80A67887-917C-4DC1-AE5E-C4CB199AE64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0585240" y="2488864"/>
              <a:ext cx="284614" cy="71126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118208F9-D93B-4D9E-B47B-CCB62B784BC7}"/>
                </a:ext>
              </a:extLst>
            </p:cNvPr>
            <p:cNvSpPr/>
            <p:nvPr/>
          </p:nvSpPr>
          <p:spPr>
            <a:xfrm rot="3903658">
              <a:off x="10571519" y="2798734"/>
              <a:ext cx="322923" cy="175468"/>
            </a:xfrm>
            <a:prstGeom prst="rightArrow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9F3D558-AF48-4998-AF73-888A3FAB32B6}"/>
                </a:ext>
              </a:extLst>
            </p:cNvPr>
            <p:cNvSpPr txBox="1"/>
            <p:nvPr/>
          </p:nvSpPr>
          <p:spPr>
            <a:xfrm>
              <a:off x="10805381" y="1943808"/>
              <a:ext cx="4389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5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6E9B219-5B79-4100-B1B8-B846D8DBE1CD}"/>
                </a:ext>
              </a:extLst>
            </p:cNvPr>
            <p:cNvSpPr txBox="1"/>
            <p:nvPr/>
          </p:nvSpPr>
          <p:spPr>
            <a:xfrm>
              <a:off x="11321969" y="2608203"/>
              <a:ext cx="4389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1</a:t>
              </a: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2A287B6B-5A47-4DDE-9061-7F873BA9D2B8}"/>
                </a:ext>
              </a:extLst>
            </p:cNvPr>
            <p:cNvSpPr txBox="1"/>
            <p:nvPr/>
          </p:nvSpPr>
          <p:spPr>
            <a:xfrm>
              <a:off x="10360644" y="2106764"/>
              <a:ext cx="4389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3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C2329CDD-0483-4FE3-9083-92B7DAA722CD}"/>
                </a:ext>
              </a:extLst>
            </p:cNvPr>
            <p:cNvSpPr txBox="1"/>
            <p:nvPr/>
          </p:nvSpPr>
          <p:spPr>
            <a:xfrm>
              <a:off x="10832623" y="3148746"/>
              <a:ext cx="4389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4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63194C51-1C2F-4ACF-9817-522DE39B20D1}"/>
                </a:ext>
              </a:extLst>
            </p:cNvPr>
            <p:cNvSpPr txBox="1"/>
            <p:nvPr/>
          </p:nvSpPr>
          <p:spPr>
            <a:xfrm>
              <a:off x="10424041" y="3462948"/>
              <a:ext cx="43892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4’</a:t>
              </a:r>
            </a:p>
          </p:txBody>
        </p:sp>
      </p:grpSp>
      <p:pic>
        <p:nvPicPr>
          <p:cNvPr id="46" name="Picture 2" descr="Open Cycle Gas Turbines | IPIECA">
            <a:extLst>
              <a:ext uri="{FF2B5EF4-FFF2-40B4-BE49-F238E27FC236}">
                <a16:creationId xmlns:a16="http://schemas.microsoft.com/office/drawing/2014/main" id="{703E693B-FFC3-46A0-9E1D-D9EE878D6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7802" y="4656970"/>
            <a:ext cx="2386309" cy="2042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200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17155-EF4A-461C-9AE0-257BBFB1A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6124"/>
            <a:ext cx="10515600" cy="700666"/>
          </a:xfrm>
        </p:spPr>
        <p:txBody>
          <a:bodyPr/>
          <a:lstStyle/>
          <a:p>
            <a:pPr algn="ctr"/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Gas turbine plant - </a:t>
            </a:r>
            <a:r>
              <a:rPr kumimoji="0" lang="en-GB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example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D9A9CF2-BF93-4925-87D6-08DCD7CBB56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27004" y="956790"/>
                <a:ext cx="11487528" cy="558934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GB" sz="2200" u="sng" dirty="0"/>
                  <a:t>Note:</a:t>
                </a:r>
                <a:r>
                  <a:rPr lang="en-GB" sz="2200" dirty="0"/>
                  <a:t> </a:t>
                </a:r>
              </a:p>
              <a:p>
                <a:pPr marL="0" indent="0">
                  <a:buNone/>
                </a:pPr>
                <a:r>
                  <a:rPr lang="en-GB" sz="2200" dirty="0"/>
                  <a:t>	power output from gas turbine plant will be the power developed by the turbine, less the 	power delivered to the compressor, i.e.</a:t>
                </a:r>
              </a:p>
              <a:p>
                <a:pPr marL="0" indent="0">
                  <a:buNone/>
                </a:pPr>
                <a:r>
                  <a:rPr lang="en-GB" sz="2200" dirty="0"/>
                  <a:t>			Net power = turbine power – compressor power</a:t>
                </a:r>
              </a:p>
              <a:p>
                <a:pPr marL="0" indent="0">
                  <a:buNone/>
                </a:pPr>
                <a:endParaRPr lang="en-GB" sz="800" dirty="0"/>
              </a:p>
              <a:p>
                <a:pPr marL="0" indent="0">
                  <a:buNone/>
                </a:pPr>
                <a:r>
                  <a:rPr lang="en-GB" sz="2200" dirty="0"/>
                  <a:t>	Turbine power	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</m:oMath>
                </a14:m>
                <a:r>
                  <a:rPr lang="en-GB" sz="2200" dirty="0"/>
                  <a:t>  </a:t>
                </a:r>
                <a14:m>
                  <m:oMath xmlns:m="http://schemas.openxmlformats.org/officeDocument/2006/math">
                    <m:r>
                      <a:rPr lang="en-GB" sz="200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sSub>
                      <m:sSub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d>
                      <m:d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</m:d>
                  </m:oMath>
                </a14:m>
                <a:endParaRPr lang="en-GB" sz="2200" dirty="0"/>
              </a:p>
              <a:p>
                <a:pPr marL="0" indent="0">
                  <a:buNone/>
                </a:pPr>
                <a:endParaRPr lang="en-GB" sz="100" dirty="0"/>
              </a:p>
              <a:p>
                <a:pPr marL="0" indent="0">
                  <a:buNone/>
                </a:pPr>
                <a:r>
                  <a:rPr lang="en-GB" sz="2200" dirty="0"/>
                  <a:t>			= 1 x 1005 x (923 – 630.17) = 294,294.2 W</a:t>
                </a:r>
              </a:p>
              <a:p>
                <a:pPr marL="0" indent="0">
                  <a:buNone/>
                </a:pPr>
                <a:endParaRPr lang="en-GB" sz="2200" dirty="0"/>
              </a:p>
              <a:p>
                <a:pPr marL="0" indent="0">
                  <a:buNone/>
                </a:pPr>
                <a:r>
                  <a:rPr lang="en-GB" sz="2200" dirty="0"/>
                  <a:t>	Compressor power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̇"/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d>
                      <m:d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0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i="1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GB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000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 </m:t>
                    </m:r>
                    <m:acc>
                      <m:accPr>
                        <m:chr m:val="̇"/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acc>
                    <m:sSub>
                      <m:sSub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d>
                      <m:dPr>
                        <m:ctrlPr>
                          <a:rPr lang="en-GB" sz="20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GB" sz="20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GB" sz="20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endParaRPr lang="en-GB" sz="2200" dirty="0"/>
              </a:p>
              <a:p>
                <a:pPr marL="0" indent="0">
                  <a:buNone/>
                </a:pPr>
                <a:endParaRPr lang="en-GB" sz="100" dirty="0"/>
              </a:p>
              <a:p>
                <a:pPr marL="0" indent="0">
                  <a:buNone/>
                </a:pPr>
                <a:r>
                  <a:rPr lang="en-GB" sz="2200" dirty="0"/>
                  <a:t>				= 1 x 1005 x (483.51 – 288) = 196,487.6 W</a:t>
                </a:r>
              </a:p>
              <a:p>
                <a:pPr marL="0" indent="0">
                  <a:buNone/>
                </a:pPr>
                <a:endParaRPr lang="en-GB" sz="100" dirty="0"/>
              </a:p>
              <a:p>
                <a:pPr marL="0" indent="0">
                  <a:buNone/>
                </a:pPr>
                <a:r>
                  <a:rPr lang="en-GB" sz="2200" dirty="0"/>
                  <a:t>	Hence, net power = 294,294.2 – 196,487.6 = 97,806.6 W	     (</a:t>
                </a:r>
                <a:r>
                  <a:rPr lang="en-GB" sz="2200" i="1" dirty="0"/>
                  <a:t>97.8 kW output turbine power</a:t>
                </a:r>
                <a:r>
                  <a:rPr lang="en-GB" sz="2200" dirty="0"/>
                  <a:t>)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D9A9CF2-BF93-4925-87D6-08DCD7CBB56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7004" y="956790"/>
                <a:ext cx="11487528" cy="5589345"/>
              </a:xfrm>
              <a:blipFill>
                <a:blip r:embed="rId2"/>
                <a:stretch>
                  <a:fillRect l="-690" t="-14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56094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E433F-4135-4B68-945E-388C5A2D4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1560"/>
            <a:ext cx="10515600" cy="5125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temperature of a gas entering a turbine is 725°C.  If the gas leaves the turbine at a temperature of 495°C, and the mass flow rate of the gas is 3.25 kg/s, calculate the power developed by the turbine for the ideal Joule cycle.  Take </a:t>
            </a:r>
            <a:r>
              <a:rPr lang="en-GB" sz="24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GB" sz="2400" i="1" baseline="-25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980 J/</a:t>
            </a:r>
            <a:r>
              <a:rPr lang="en-GB" sz="24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kgK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 marL="0" indent="0">
              <a:buNone/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the power output was required to be increased to 800 kW, what would be the necessary inlet steam temperature (assuming that the exiting gas temperature does not change)?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176C761-9355-4757-906C-5F44D0C9D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0020"/>
            <a:ext cx="10515600" cy="840106"/>
          </a:xfrm>
        </p:spPr>
        <p:txBody>
          <a:bodyPr>
            <a:normAutofit/>
          </a:bodyPr>
          <a:lstStyle/>
          <a:p>
            <a:pPr algn="ctr"/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Gas turbine plant - </a:t>
            </a:r>
            <a:r>
              <a:rPr lang="en-GB" sz="4000" i="1" dirty="0">
                <a:solidFill>
                  <a:prstClr val="black"/>
                </a:solidFill>
                <a:latin typeface="Calibri Light" panose="020F0302020204030204"/>
              </a:rPr>
              <a:t>Problem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115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947</Words>
  <Application>Microsoft Office PowerPoint</Application>
  <PresentationFormat>Widescreen</PresentationFormat>
  <Paragraphs>92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Cambria Math</vt:lpstr>
      <vt:lpstr>Times New Roman</vt:lpstr>
      <vt:lpstr>Office Theme</vt:lpstr>
      <vt:lpstr>Office Theme</vt:lpstr>
      <vt:lpstr>Office Theme</vt:lpstr>
      <vt:lpstr>Gas Turbine Plant</vt:lpstr>
      <vt:lpstr>The Gas Turbine Plant</vt:lpstr>
      <vt:lpstr>The Gas Turbine Plant</vt:lpstr>
      <vt:lpstr>The Gas Turbine Plant</vt:lpstr>
      <vt:lpstr>Isentropic efficiency – copy from lecture 1</vt:lpstr>
      <vt:lpstr>Gas turbine plant - example</vt:lpstr>
      <vt:lpstr>Gas turbine plant - example</vt:lpstr>
      <vt:lpstr>Gas turbine plant - Problem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Gas Turbine Plant</dc:title>
  <dc:creator>Robert Goodson</dc:creator>
  <cp:lastModifiedBy>Robert Goodson</cp:lastModifiedBy>
  <cp:revision>2</cp:revision>
  <dcterms:created xsi:type="dcterms:W3CDTF">2021-03-26T15:24:49Z</dcterms:created>
  <dcterms:modified xsi:type="dcterms:W3CDTF">2021-03-26T15:26:39Z</dcterms:modified>
</cp:coreProperties>
</file>