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62"/>
  </p:notesMasterIdLst>
  <p:sldIdLst>
    <p:sldId id="256" r:id="rId2"/>
    <p:sldId id="366" r:id="rId3"/>
    <p:sldId id="359" r:id="rId4"/>
    <p:sldId id="567" r:id="rId5"/>
    <p:sldId id="360" r:id="rId6"/>
    <p:sldId id="361" r:id="rId7"/>
    <p:sldId id="262" r:id="rId8"/>
    <p:sldId id="475" r:id="rId9"/>
    <p:sldId id="565" r:id="rId10"/>
    <p:sldId id="738" r:id="rId11"/>
    <p:sldId id="568" r:id="rId12"/>
    <p:sldId id="502" r:id="rId13"/>
    <p:sldId id="714" r:id="rId14"/>
    <p:sldId id="741" r:id="rId15"/>
    <p:sldId id="742" r:id="rId16"/>
    <p:sldId id="589" r:id="rId17"/>
    <p:sldId id="745" r:id="rId18"/>
    <p:sldId id="518" r:id="rId19"/>
    <p:sldId id="748" r:id="rId20"/>
    <p:sldId id="750" r:id="rId21"/>
    <p:sldId id="746" r:id="rId22"/>
    <p:sldId id="520" r:id="rId23"/>
    <p:sldId id="739" r:id="rId24"/>
    <p:sldId id="740" r:id="rId25"/>
    <p:sldId id="747" r:id="rId26"/>
    <p:sldId id="272" r:id="rId27"/>
    <p:sldId id="757" r:id="rId28"/>
    <p:sldId id="530" r:id="rId29"/>
    <p:sldId id="491" r:id="rId30"/>
    <p:sldId id="492" r:id="rId31"/>
    <p:sldId id="566" r:id="rId32"/>
    <p:sldId id="495" r:id="rId33"/>
    <p:sldId id="545" r:id="rId34"/>
    <p:sldId id="546" r:id="rId35"/>
    <p:sldId id="752" r:id="rId36"/>
    <p:sldId id="509" r:id="rId37"/>
    <p:sldId id="571" r:id="rId38"/>
    <p:sldId id="555" r:id="rId39"/>
    <p:sldId id="556" r:id="rId40"/>
    <p:sldId id="753" r:id="rId41"/>
    <p:sldId id="754" r:id="rId42"/>
    <p:sldId id="755" r:id="rId43"/>
    <p:sldId id="756" r:id="rId44"/>
    <p:sldId id="558" r:id="rId45"/>
    <p:sldId id="559" r:id="rId46"/>
    <p:sldId id="560" r:id="rId47"/>
    <p:sldId id="569" r:id="rId48"/>
    <p:sldId id="562" r:id="rId49"/>
    <p:sldId id="573" r:id="rId50"/>
    <p:sldId id="564" r:id="rId51"/>
    <p:sldId id="579" r:id="rId52"/>
    <p:sldId id="522" r:id="rId53"/>
    <p:sldId id="578" r:id="rId54"/>
    <p:sldId id="570" r:id="rId55"/>
    <p:sldId id="527" r:id="rId56"/>
    <p:sldId id="575" r:id="rId57"/>
    <p:sldId id="576" r:id="rId58"/>
    <p:sldId id="577" r:id="rId59"/>
    <p:sldId id="572" r:id="rId60"/>
    <p:sldId id="385" r:id="rId6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8" d="100"/>
          <a:sy n="98"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6958EB-774F-44C2-B5F8-6BA35429109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140420F-2C48-4281-866A-B16F8FCB191A}">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Working in small groups discuss how a confectionary company could segment the UK market.</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25D6BC2B-4AF6-40D0-9E3C-2D0BC667D1A0}" type="parTrans" cxnId="{A55B41A3-3F50-45F6-8793-1CD8F3C4F675}">
      <dgm:prSet/>
      <dgm:spPr/>
      <dgm:t>
        <a:bodyPr/>
        <a:lstStyle/>
        <a:p>
          <a:endParaRPr lang="en-US"/>
        </a:p>
      </dgm:t>
    </dgm:pt>
    <dgm:pt modelId="{1DD40545-5D28-4279-84CA-1DA04851C298}" type="sibTrans" cxnId="{A55B41A3-3F50-45F6-8793-1CD8F3C4F675}">
      <dgm:prSet/>
      <dgm:spPr/>
      <dgm:t>
        <a:bodyPr/>
        <a:lstStyle/>
        <a:p>
          <a:endParaRPr lang="en-US"/>
        </a:p>
      </dgm:t>
    </dgm:pt>
    <dgm:pt modelId="{53FD0C07-00D9-4616-8988-2BF3FA2D4794}">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How would you describe the whole market?</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8B6BEFCE-E3E3-43D0-B45F-BAA339D02629}" type="parTrans" cxnId="{ABBF0178-9505-4FE9-B99E-A1F2304F1ACE}">
      <dgm:prSet/>
      <dgm:spPr/>
      <dgm:t>
        <a:bodyPr/>
        <a:lstStyle/>
        <a:p>
          <a:endParaRPr lang="en-US"/>
        </a:p>
      </dgm:t>
    </dgm:pt>
    <dgm:pt modelId="{C932F052-F7BC-4CB0-996B-B8211924C235}" type="sibTrans" cxnId="{ABBF0178-9505-4FE9-B99E-A1F2304F1ACE}">
      <dgm:prSet/>
      <dgm:spPr/>
      <dgm:t>
        <a:bodyPr/>
        <a:lstStyle/>
        <a:p>
          <a:endParaRPr lang="en-US"/>
        </a:p>
      </dgm:t>
    </dgm:pt>
    <dgm:pt modelId="{73350BF6-215B-4291-8787-1C84CBB5F71B}">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List as many ways as you can think of to segment the market.</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723F2A02-CF26-4779-B0D3-E0846EEB7662}" type="parTrans" cxnId="{53DDCECF-AA82-40C7-9E0C-CD996686361A}">
      <dgm:prSet/>
      <dgm:spPr/>
      <dgm:t>
        <a:bodyPr/>
        <a:lstStyle/>
        <a:p>
          <a:endParaRPr lang="en-US"/>
        </a:p>
      </dgm:t>
    </dgm:pt>
    <dgm:pt modelId="{C130D3D7-C067-4EF8-8D46-AC9BD639F325}" type="sibTrans" cxnId="{53DDCECF-AA82-40C7-9E0C-CD996686361A}">
      <dgm:prSet/>
      <dgm:spPr/>
      <dgm:t>
        <a:bodyPr/>
        <a:lstStyle/>
        <a:p>
          <a:endParaRPr lang="en-US"/>
        </a:p>
      </dgm:t>
    </dgm:pt>
    <dgm:pt modelId="{BDF2E6B4-4376-4A2F-B710-5DBBC4E5AE75}" type="pres">
      <dgm:prSet presAssocID="{EA6958EB-774F-44C2-B5F8-6BA35429109B}" presName="linear" presStyleCnt="0">
        <dgm:presLayoutVars>
          <dgm:animLvl val="lvl"/>
          <dgm:resizeHandles val="exact"/>
        </dgm:presLayoutVars>
      </dgm:prSet>
      <dgm:spPr/>
    </dgm:pt>
    <dgm:pt modelId="{999948FF-EB43-4AC5-923C-420A7B9097C5}" type="pres">
      <dgm:prSet presAssocID="{C140420F-2C48-4281-866A-B16F8FCB191A}" presName="parentText" presStyleLbl="node1" presStyleIdx="0" presStyleCnt="3">
        <dgm:presLayoutVars>
          <dgm:chMax val="0"/>
          <dgm:bulletEnabled val="1"/>
        </dgm:presLayoutVars>
      </dgm:prSet>
      <dgm:spPr/>
    </dgm:pt>
    <dgm:pt modelId="{E5EE7BD5-5690-404D-977E-16190EA31DDC}" type="pres">
      <dgm:prSet presAssocID="{1DD40545-5D28-4279-84CA-1DA04851C298}" presName="spacer" presStyleCnt="0"/>
      <dgm:spPr/>
    </dgm:pt>
    <dgm:pt modelId="{CB1C2DBB-D22F-4EBC-AF45-72DC3C9258E9}" type="pres">
      <dgm:prSet presAssocID="{53FD0C07-00D9-4616-8988-2BF3FA2D4794}" presName="parentText" presStyleLbl="node1" presStyleIdx="1" presStyleCnt="3">
        <dgm:presLayoutVars>
          <dgm:chMax val="0"/>
          <dgm:bulletEnabled val="1"/>
        </dgm:presLayoutVars>
      </dgm:prSet>
      <dgm:spPr/>
    </dgm:pt>
    <dgm:pt modelId="{B77CC736-13B3-4EBD-914F-6142C343473C}" type="pres">
      <dgm:prSet presAssocID="{C932F052-F7BC-4CB0-996B-B8211924C235}" presName="spacer" presStyleCnt="0"/>
      <dgm:spPr/>
    </dgm:pt>
    <dgm:pt modelId="{8328892B-74E1-4109-ABC2-169ADEE69E67}" type="pres">
      <dgm:prSet presAssocID="{73350BF6-215B-4291-8787-1C84CBB5F71B}" presName="parentText" presStyleLbl="node1" presStyleIdx="2" presStyleCnt="3">
        <dgm:presLayoutVars>
          <dgm:chMax val="0"/>
          <dgm:bulletEnabled val="1"/>
        </dgm:presLayoutVars>
      </dgm:prSet>
      <dgm:spPr/>
    </dgm:pt>
  </dgm:ptLst>
  <dgm:cxnLst>
    <dgm:cxn modelId="{E233251C-E359-4DA0-9EA2-1D6334CFB356}" type="presOf" srcId="{EA6958EB-774F-44C2-B5F8-6BA35429109B}" destId="{BDF2E6B4-4376-4A2F-B710-5DBBC4E5AE75}" srcOrd="0" destOrd="0" presId="urn:microsoft.com/office/officeart/2005/8/layout/vList2"/>
    <dgm:cxn modelId="{601C0D60-9383-4481-8BB3-94A96061769F}" type="presOf" srcId="{53FD0C07-00D9-4616-8988-2BF3FA2D4794}" destId="{CB1C2DBB-D22F-4EBC-AF45-72DC3C9258E9}" srcOrd="0" destOrd="0" presId="urn:microsoft.com/office/officeart/2005/8/layout/vList2"/>
    <dgm:cxn modelId="{ABBF0178-9505-4FE9-B99E-A1F2304F1ACE}" srcId="{EA6958EB-774F-44C2-B5F8-6BA35429109B}" destId="{53FD0C07-00D9-4616-8988-2BF3FA2D4794}" srcOrd="1" destOrd="0" parTransId="{8B6BEFCE-E3E3-43D0-B45F-BAA339D02629}" sibTransId="{C932F052-F7BC-4CB0-996B-B8211924C235}"/>
    <dgm:cxn modelId="{B16A5B78-B660-4F11-AE9C-2FF8E02EB83B}" type="presOf" srcId="{C140420F-2C48-4281-866A-B16F8FCB191A}" destId="{999948FF-EB43-4AC5-923C-420A7B9097C5}" srcOrd="0" destOrd="0" presId="urn:microsoft.com/office/officeart/2005/8/layout/vList2"/>
    <dgm:cxn modelId="{A55B41A3-3F50-45F6-8793-1CD8F3C4F675}" srcId="{EA6958EB-774F-44C2-B5F8-6BA35429109B}" destId="{C140420F-2C48-4281-866A-B16F8FCB191A}" srcOrd="0" destOrd="0" parTransId="{25D6BC2B-4AF6-40D0-9E3C-2D0BC667D1A0}" sibTransId="{1DD40545-5D28-4279-84CA-1DA04851C298}"/>
    <dgm:cxn modelId="{53DDCECF-AA82-40C7-9E0C-CD996686361A}" srcId="{EA6958EB-774F-44C2-B5F8-6BA35429109B}" destId="{73350BF6-215B-4291-8787-1C84CBB5F71B}" srcOrd="2" destOrd="0" parTransId="{723F2A02-CF26-4779-B0D3-E0846EEB7662}" sibTransId="{C130D3D7-C067-4EF8-8D46-AC9BD639F325}"/>
    <dgm:cxn modelId="{D00FFAD3-B74A-44EB-9C2A-54AE5BB6C90B}" type="presOf" srcId="{73350BF6-215B-4291-8787-1C84CBB5F71B}" destId="{8328892B-74E1-4109-ABC2-169ADEE69E67}" srcOrd="0" destOrd="0" presId="urn:microsoft.com/office/officeart/2005/8/layout/vList2"/>
    <dgm:cxn modelId="{FDA24AA3-03EB-45CD-AD13-AF12C3E28CBB}" type="presParOf" srcId="{BDF2E6B4-4376-4A2F-B710-5DBBC4E5AE75}" destId="{999948FF-EB43-4AC5-923C-420A7B9097C5}" srcOrd="0" destOrd="0" presId="urn:microsoft.com/office/officeart/2005/8/layout/vList2"/>
    <dgm:cxn modelId="{57E41E8E-ABAD-42BC-A0C7-B7B6528B9AB0}" type="presParOf" srcId="{BDF2E6B4-4376-4A2F-B710-5DBBC4E5AE75}" destId="{E5EE7BD5-5690-404D-977E-16190EA31DDC}" srcOrd="1" destOrd="0" presId="urn:microsoft.com/office/officeart/2005/8/layout/vList2"/>
    <dgm:cxn modelId="{358B9210-C60B-4DFF-8BAA-AF29C60D6A8F}" type="presParOf" srcId="{BDF2E6B4-4376-4A2F-B710-5DBBC4E5AE75}" destId="{CB1C2DBB-D22F-4EBC-AF45-72DC3C9258E9}" srcOrd="2" destOrd="0" presId="urn:microsoft.com/office/officeart/2005/8/layout/vList2"/>
    <dgm:cxn modelId="{1776E1CA-5748-4354-952B-5898DF64054E}" type="presParOf" srcId="{BDF2E6B4-4376-4A2F-B710-5DBBC4E5AE75}" destId="{B77CC736-13B3-4EBD-914F-6142C343473C}" srcOrd="3" destOrd="0" presId="urn:microsoft.com/office/officeart/2005/8/layout/vList2"/>
    <dgm:cxn modelId="{622F10FA-2FBE-41B4-8A83-6CA63211543C}" type="presParOf" srcId="{BDF2E6B4-4376-4A2F-B710-5DBBC4E5AE75}" destId="{8328892B-74E1-4109-ABC2-169ADEE69E6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D556A6-35C9-48E4-8E42-A2FA630D8943}"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A7E7776F-610A-4715-B40F-9844498F2E23}">
      <dgm:prSet custT="1"/>
      <dgm:spPr/>
      <dgm:t>
        <a:bodyPr/>
        <a:lstStyle/>
        <a:p>
          <a:r>
            <a:rPr lang="en-GB" sz="2800" dirty="0">
              <a:latin typeface="Calibri" panose="020F0502020204030204" pitchFamily="34" charset="0"/>
              <a:ea typeface="Calibri" panose="020F0502020204030204" pitchFamily="34" charset="0"/>
              <a:cs typeface="Calibri" panose="020F0502020204030204" pitchFamily="34" charset="0"/>
            </a:rPr>
            <a:t>Creating an image for a product in the minds of target customers</a:t>
          </a:r>
          <a:endParaRPr lang="en-US" sz="2800" dirty="0">
            <a:latin typeface="Calibri" panose="020F0502020204030204" pitchFamily="34" charset="0"/>
            <a:ea typeface="Calibri" panose="020F0502020204030204" pitchFamily="34" charset="0"/>
            <a:cs typeface="Calibri" panose="020F0502020204030204" pitchFamily="34" charset="0"/>
          </a:endParaRPr>
        </a:p>
      </dgm:t>
    </dgm:pt>
    <dgm:pt modelId="{057BD666-4271-4AE9-BF12-9D6191BE0180}" type="parTrans" cxnId="{5102926B-A0B5-4589-AB11-4A3269BD8AF4}">
      <dgm:prSet/>
      <dgm:spPr/>
      <dgm:t>
        <a:bodyPr/>
        <a:lstStyle/>
        <a:p>
          <a:endParaRPr lang="en-US"/>
        </a:p>
      </dgm:t>
    </dgm:pt>
    <dgm:pt modelId="{B6C51E01-39BF-48EA-A25E-C941D5DC60DC}" type="sibTrans" cxnId="{5102926B-A0B5-4589-AB11-4A3269BD8AF4}">
      <dgm:prSet/>
      <dgm:spPr/>
      <dgm:t>
        <a:bodyPr/>
        <a:lstStyle/>
        <a:p>
          <a:endParaRPr lang="en-US"/>
        </a:p>
      </dgm:t>
    </dgm:pt>
    <dgm:pt modelId="{9DAE8565-87F4-46B1-ADE1-52DBFB4AF62B}">
      <dgm:prSet custT="1"/>
      <dgm:spPr/>
      <dgm:t>
        <a:bodyPr/>
        <a:lstStyle/>
        <a:p>
          <a:r>
            <a:rPr lang="en-GB" sz="2800" dirty="0">
              <a:latin typeface="Calibri" panose="020F0502020204030204" pitchFamily="34" charset="0"/>
              <a:ea typeface="Calibri" panose="020F0502020204030204" pitchFamily="34" charset="0"/>
              <a:cs typeface="Calibri" panose="020F0502020204030204" pitchFamily="34" charset="0"/>
            </a:rPr>
            <a:t>Based on customer perceptions</a:t>
          </a:r>
          <a:endParaRPr lang="en-US" sz="2800" dirty="0">
            <a:latin typeface="Calibri" panose="020F0502020204030204" pitchFamily="34" charset="0"/>
            <a:ea typeface="Calibri" panose="020F0502020204030204" pitchFamily="34" charset="0"/>
            <a:cs typeface="Calibri" panose="020F0502020204030204" pitchFamily="34" charset="0"/>
          </a:endParaRPr>
        </a:p>
      </dgm:t>
    </dgm:pt>
    <dgm:pt modelId="{79CF6E7F-AF75-462D-A4D4-7B624FE49109}" type="parTrans" cxnId="{51EB4A9F-47A0-4A5E-B33F-87333AF0CC9D}">
      <dgm:prSet/>
      <dgm:spPr/>
      <dgm:t>
        <a:bodyPr/>
        <a:lstStyle/>
        <a:p>
          <a:endParaRPr lang="en-US"/>
        </a:p>
      </dgm:t>
    </dgm:pt>
    <dgm:pt modelId="{6CFAC465-E453-4F4E-BCC5-817EA74F0C30}" type="sibTrans" cxnId="{51EB4A9F-47A0-4A5E-B33F-87333AF0CC9D}">
      <dgm:prSet/>
      <dgm:spPr/>
      <dgm:t>
        <a:bodyPr/>
        <a:lstStyle/>
        <a:p>
          <a:endParaRPr lang="en-US"/>
        </a:p>
      </dgm:t>
    </dgm:pt>
    <dgm:pt modelId="{99C793FB-5C97-43FA-AFE5-CAD2E5B28423}">
      <dgm:prSet custT="1"/>
      <dgm:spPr/>
      <dgm:t>
        <a:bodyPr/>
        <a:lstStyle/>
        <a:p>
          <a:r>
            <a:rPr lang="en-GB" sz="2800" dirty="0">
              <a:latin typeface="Calibri" panose="020F0502020204030204" pitchFamily="34" charset="0"/>
              <a:ea typeface="Calibri" panose="020F0502020204030204" pitchFamily="34" charset="0"/>
              <a:cs typeface="Calibri" panose="020F0502020204030204" pitchFamily="34" charset="0"/>
            </a:rPr>
            <a:t>Price</a:t>
          </a:r>
          <a:endParaRPr lang="en-US" sz="2800" dirty="0">
            <a:latin typeface="Calibri" panose="020F0502020204030204" pitchFamily="34" charset="0"/>
            <a:ea typeface="Calibri" panose="020F0502020204030204" pitchFamily="34" charset="0"/>
            <a:cs typeface="Calibri" panose="020F0502020204030204" pitchFamily="34" charset="0"/>
          </a:endParaRPr>
        </a:p>
      </dgm:t>
    </dgm:pt>
    <dgm:pt modelId="{A55008E6-0EBD-4085-8746-7E143D9606C1}" type="parTrans" cxnId="{13D2CD5F-7FA1-44B5-8B04-34F90B15C618}">
      <dgm:prSet/>
      <dgm:spPr/>
      <dgm:t>
        <a:bodyPr/>
        <a:lstStyle/>
        <a:p>
          <a:endParaRPr lang="en-US"/>
        </a:p>
      </dgm:t>
    </dgm:pt>
    <dgm:pt modelId="{6F79AA02-B9B3-4EF4-9CF7-DE436E0E0BC1}" type="sibTrans" cxnId="{13D2CD5F-7FA1-44B5-8B04-34F90B15C618}">
      <dgm:prSet/>
      <dgm:spPr/>
      <dgm:t>
        <a:bodyPr/>
        <a:lstStyle/>
        <a:p>
          <a:endParaRPr lang="en-US"/>
        </a:p>
      </dgm:t>
    </dgm:pt>
    <dgm:pt modelId="{AF952D15-EF78-4FA5-9F47-BC98064A67EA}">
      <dgm:prSet custT="1"/>
      <dgm:spPr/>
      <dgm:t>
        <a:bodyPr/>
        <a:lstStyle/>
        <a:p>
          <a:r>
            <a:rPr lang="en-GB" sz="2800" dirty="0">
              <a:latin typeface="Calibri" panose="020F0502020204030204" pitchFamily="34" charset="0"/>
              <a:ea typeface="Calibri" panose="020F0502020204030204" pitchFamily="34" charset="0"/>
              <a:cs typeface="Calibri" panose="020F0502020204030204" pitchFamily="34" charset="0"/>
            </a:rPr>
            <a:t>Service</a:t>
          </a:r>
          <a:endParaRPr lang="en-US" sz="2800" dirty="0">
            <a:latin typeface="Calibri" panose="020F0502020204030204" pitchFamily="34" charset="0"/>
            <a:ea typeface="Calibri" panose="020F0502020204030204" pitchFamily="34" charset="0"/>
            <a:cs typeface="Calibri" panose="020F0502020204030204" pitchFamily="34" charset="0"/>
          </a:endParaRPr>
        </a:p>
      </dgm:t>
    </dgm:pt>
    <dgm:pt modelId="{B1B63374-F8E9-4601-906A-32CB5908EEBB}" type="parTrans" cxnId="{3E7D8B91-5803-4A23-A27E-97BE66FAA85B}">
      <dgm:prSet/>
      <dgm:spPr/>
      <dgm:t>
        <a:bodyPr/>
        <a:lstStyle/>
        <a:p>
          <a:endParaRPr lang="en-US"/>
        </a:p>
      </dgm:t>
    </dgm:pt>
    <dgm:pt modelId="{CE40841B-F90E-4501-A6D5-C6D90E8B3B66}" type="sibTrans" cxnId="{3E7D8B91-5803-4A23-A27E-97BE66FAA85B}">
      <dgm:prSet/>
      <dgm:spPr/>
      <dgm:t>
        <a:bodyPr/>
        <a:lstStyle/>
        <a:p>
          <a:endParaRPr lang="en-US"/>
        </a:p>
      </dgm:t>
    </dgm:pt>
    <dgm:pt modelId="{F4698694-8F12-4939-BB4C-1CD34DEF7F14}">
      <dgm:prSet custT="1"/>
      <dgm:spPr/>
      <dgm:t>
        <a:bodyPr/>
        <a:lstStyle/>
        <a:p>
          <a:r>
            <a:rPr lang="en-GB" sz="2800" dirty="0">
              <a:latin typeface="Calibri" panose="020F0502020204030204" pitchFamily="34" charset="0"/>
              <a:ea typeface="Calibri" panose="020F0502020204030204" pitchFamily="34" charset="0"/>
              <a:cs typeface="Calibri" panose="020F0502020204030204" pitchFamily="34" charset="0"/>
            </a:rPr>
            <a:t>Quality</a:t>
          </a:r>
          <a:endParaRPr lang="en-US" sz="2800" dirty="0">
            <a:latin typeface="Calibri" panose="020F0502020204030204" pitchFamily="34" charset="0"/>
            <a:ea typeface="Calibri" panose="020F0502020204030204" pitchFamily="34" charset="0"/>
            <a:cs typeface="Calibri" panose="020F0502020204030204" pitchFamily="34" charset="0"/>
          </a:endParaRPr>
        </a:p>
      </dgm:t>
    </dgm:pt>
    <dgm:pt modelId="{09B46BCE-1583-4DCC-BDD8-13235CA66B43}" type="parTrans" cxnId="{5C7EA9D7-FC2B-4D2F-996F-05A72BCBB916}">
      <dgm:prSet/>
      <dgm:spPr/>
      <dgm:t>
        <a:bodyPr/>
        <a:lstStyle/>
        <a:p>
          <a:endParaRPr lang="en-US"/>
        </a:p>
      </dgm:t>
    </dgm:pt>
    <dgm:pt modelId="{71A02738-3292-4313-A5FF-AB516EFC560A}" type="sibTrans" cxnId="{5C7EA9D7-FC2B-4D2F-996F-05A72BCBB916}">
      <dgm:prSet/>
      <dgm:spPr/>
      <dgm:t>
        <a:bodyPr/>
        <a:lstStyle/>
        <a:p>
          <a:endParaRPr lang="en-US"/>
        </a:p>
      </dgm:t>
    </dgm:pt>
    <dgm:pt modelId="{7062EC16-6E7A-4513-8C83-9766DF1E017A}">
      <dgm:prSet custT="1"/>
      <dgm:spPr/>
      <dgm:t>
        <a:bodyPr/>
        <a:lstStyle/>
        <a:p>
          <a:r>
            <a:rPr lang="en-GB" sz="2800" dirty="0">
              <a:latin typeface="Calibri" panose="020F0502020204030204" pitchFamily="34" charset="0"/>
              <a:ea typeface="Calibri" panose="020F0502020204030204" pitchFamily="34" charset="0"/>
              <a:cs typeface="Calibri" panose="020F0502020204030204" pitchFamily="34" charset="0"/>
            </a:rPr>
            <a:t>Value</a:t>
          </a:r>
          <a:endParaRPr lang="en-US" sz="2800" dirty="0">
            <a:latin typeface="Calibri" panose="020F0502020204030204" pitchFamily="34" charset="0"/>
            <a:ea typeface="Calibri" panose="020F0502020204030204" pitchFamily="34" charset="0"/>
            <a:cs typeface="Calibri" panose="020F0502020204030204" pitchFamily="34" charset="0"/>
          </a:endParaRPr>
        </a:p>
      </dgm:t>
    </dgm:pt>
    <dgm:pt modelId="{10EEA519-FB6D-4892-B671-73118D468B7F}" type="parTrans" cxnId="{453C82CD-1758-4317-B8C2-9B267F87FE80}">
      <dgm:prSet/>
      <dgm:spPr/>
      <dgm:t>
        <a:bodyPr/>
        <a:lstStyle/>
        <a:p>
          <a:endParaRPr lang="en-US"/>
        </a:p>
      </dgm:t>
    </dgm:pt>
    <dgm:pt modelId="{5B2891A4-6427-4FBE-9C16-273179FCE68D}" type="sibTrans" cxnId="{453C82CD-1758-4317-B8C2-9B267F87FE80}">
      <dgm:prSet/>
      <dgm:spPr/>
      <dgm:t>
        <a:bodyPr/>
        <a:lstStyle/>
        <a:p>
          <a:endParaRPr lang="en-US"/>
        </a:p>
      </dgm:t>
    </dgm:pt>
    <dgm:pt modelId="{6D6567DE-DF89-4EE8-9123-10C45355AED5}">
      <dgm:prSet custT="1"/>
      <dgm:spPr/>
      <dgm:t>
        <a:bodyPr/>
        <a:lstStyle/>
        <a:p>
          <a:r>
            <a:rPr lang="en-US" sz="2800" dirty="0">
              <a:latin typeface="Calibri" panose="020F0502020204030204" pitchFamily="34" charset="0"/>
              <a:ea typeface="Calibri" panose="020F0502020204030204" pitchFamily="34" charset="0"/>
              <a:cs typeface="Calibri" panose="020F0502020204030204" pitchFamily="34" charset="0"/>
            </a:rPr>
            <a:t>Marketers research through perceptual maps</a:t>
          </a:r>
        </a:p>
      </dgm:t>
    </dgm:pt>
    <dgm:pt modelId="{8535DF49-3F31-43A3-9388-3533D2BE8BE6}" type="parTrans" cxnId="{B83E290F-E801-4183-A48F-3DA51097193B}">
      <dgm:prSet/>
      <dgm:spPr/>
      <dgm:t>
        <a:bodyPr/>
        <a:lstStyle/>
        <a:p>
          <a:endParaRPr lang="en-US"/>
        </a:p>
      </dgm:t>
    </dgm:pt>
    <dgm:pt modelId="{0830CC9A-5498-4875-84CF-2CB812920754}" type="sibTrans" cxnId="{B83E290F-E801-4183-A48F-3DA51097193B}">
      <dgm:prSet/>
      <dgm:spPr/>
      <dgm:t>
        <a:bodyPr/>
        <a:lstStyle/>
        <a:p>
          <a:endParaRPr lang="en-US"/>
        </a:p>
      </dgm:t>
    </dgm:pt>
    <dgm:pt modelId="{322434C8-7DEC-4866-BF4B-9C11D1D76A49}" type="pres">
      <dgm:prSet presAssocID="{8ED556A6-35C9-48E4-8E42-A2FA630D8943}" presName="diagram" presStyleCnt="0">
        <dgm:presLayoutVars>
          <dgm:dir/>
          <dgm:resizeHandles val="exact"/>
        </dgm:presLayoutVars>
      </dgm:prSet>
      <dgm:spPr/>
    </dgm:pt>
    <dgm:pt modelId="{90F6AE17-C86C-4796-B2F3-4DC87D2EE20E}" type="pres">
      <dgm:prSet presAssocID="{A7E7776F-610A-4715-B40F-9844498F2E23}" presName="node" presStyleLbl="node1" presStyleIdx="0" presStyleCnt="3" custScaleY="165457">
        <dgm:presLayoutVars>
          <dgm:bulletEnabled val="1"/>
        </dgm:presLayoutVars>
      </dgm:prSet>
      <dgm:spPr/>
    </dgm:pt>
    <dgm:pt modelId="{99C398DB-E467-4D7F-A202-472236F825DA}" type="pres">
      <dgm:prSet presAssocID="{B6C51E01-39BF-48EA-A25E-C941D5DC60DC}" presName="sibTrans" presStyleCnt="0"/>
      <dgm:spPr/>
    </dgm:pt>
    <dgm:pt modelId="{3A954187-06E9-47BB-BEB1-79BF5BF8F952}" type="pres">
      <dgm:prSet presAssocID="{9DAE8565-87F4-46B1-ADE1-52DBFB4AF62B}" presName="node" presStyleLbl="node1" presStyleIdx="1" presStyleCnt="3" custScaleX="119887" custScaleY="165843">
        <dgm:presLayoutVars>
          <dgm:bulletEnabled val="1"/>
        </dgm:presLayoutVars>
      </dgm:prSet>
      <dgm:spPr/>
    </dgm:pt>
    <dgm:pt modelId="{F12267EF-C200-4981-A5E9-1DFEB1308C79}" type="pres">
      <dgm:prSet presAssocID="{6CFAC465-E453-4F4E-BCC5-817EA74F0C30}" presName="sibTrans" presStyleCnt="0"/>
      <dgm:spPr/>
    </dgm:pt>
    <dgm:pt modelId="{309FFA69-4B01-4C43-B047-F72CA45D69DA}" type="pres">
      <dgm:prSet presAssocID="{6D6567DE-DF89-4EE8-9123-10C45355AED5}" presName="node" presStyleLbl="node1" presStyleIdx="2" presStyleCnt="3" custScaleY="163386">
        <dgm:presLayoutVars>
          <dgm:bulletEnabled val="1"/>
        </dgm:presLayoutVars>
      </dgm:prSet>
      <dgm:spPr/>
    </dgm:pt>
  </dgm:ptLst>
  <dgm:cxnLst>
    <dgm:cxn modelId="{5352FA02-B95A-4B80-90EC-52CE19C630F9}" type="presOf" srcId="{9DAE8565-87F4-46B1-ADE1-52DBFB4AF62B}" destId="{3A954187-06E9-47BB-BEB1-79BF5BF8F952}" srcOrd="0" destOrd="0" presId="urn:microsoft.com/office/officeart/2005/8/layout/default"/>
    <dgm:cxn modelId="{B83E290F-E801-4183-A48F-3DA51097193B}" srcId="{8ED556A6-35C9-48E4-8E42-A2FA630D8943}" destId="{6D6567DE-DF89-4EE8-9123-10C45355AED5}" srcOrd="2" destOrd="0" parTransId="{8535DF49-3F31-43A3-9388-3533D2BE8BE6}" sibTransId="{0830CC9A-5498-4875-84CF-2CB812920754}"/>
    <dgm:cxn modelId="{2559F035-F18E-47FF-8189-22FEC8E60823}" type="presOf" srcId="{AF952D15-EF78-4FA5-9F47-BC98064A67EA}" destId="{3A954187-06E9-47BB-BEB1-79BF5BF8F952}" srcOrd="0" destOrd="2" presId="urn:microsoft.com/office/officeart/2005/8/layout/default"/>
    <dgm:cxn modelId="{13D2CD5F-7FA1-44B5-8B04-34F90B15C618}" srcId="{9DAE8565-87F4-46B1-ADE1-52DBFB4AF62B}" destId="{99C793FB-5C97-43FA-AFE5-CAD2E5B28423}" srcOrd="0" destOrd="0" parTransId="{A55008E6-0EBD-4085-8746-7E143D9606C1}" sibTransId="{6F79AA02-B9B3-4EF4-9CF7-DE436E0E0BC1}"/>
    <dgm:cxn modelId="{AAB90842-6EE4-4540-B20C-985DCFB7C018}" type="presOf" srcId="{A7E7776F-610A-4715-B40F-9844498F2E23}" destId="{90F6AE17-C86C-4796-B2F3-4DC87D2EE20E}" srcOrd="0" destOrd="0" presId="urn:microsoft.com/office/officeart/2005/8/layout/default"/>
    <dgm:cxn modelId="{3C774968-3A9F-44CF-836B-610B8CD0A69A}" type="presOf" srcId="{6D6567DE-DF89-4EE8-9123-10C45355AED5}" destId="{309FFA69-4B01-4C43-B047-F72CA45D69DA}" srcOrd="0" destOrd="0" presId="urn:microsoft.com/office/officeart/2005/8/layout/default"/>
    <dgm:cxn modelId="{5102926B-A0B5-4589-AB11-4A3269BD8AF4}" srcId="{8ED556A6-35C9-48E4-8E42-A2FA630D8943}" destId="{A7E7776F-610A-4715-B40F-9844498F2E23}" srcOrd="0" destOrd="0" parTransId="{057BD666-4271-4AE9-BF12-9D6191BE0180}" sibTransId="{B6C51E01-39BF-48EA-A25E-C941D5DC60DC}"/>
    <dgm:cxn modelId="{4D335372-C932-4BC9-8292-7368EDE3D7CC}" type="presOf" srcId="{F4698694-8F12-4939-BB4C-1CD34DEF7F14}" destId="{3A954187-06E9-47BB-BEB1-79BF5BF8F952}" srcOrd="0" destOrd="3" presId="urn:microsoft.com/office/officeart/2005/8/layout/default"/>
    <dgm:cxn modelId="{BCD70784-3990-4DF0-8A37-3290B1801F8D}" type="presOf" srcId="{8ED556A6-35C9-48E4-8E42-A2FA630D8943}" destId="{322434C8-7DEC-4866-BF4B-9C11D1D76A49}" srcOrd="0" destOrd="0" presId="urn:microsoft.com/office/officeart/2005/8/layout/default"/>
    <dgm:cxn modelId="{3D7CE58E-A0ED-4F79-96AE-06F47310CE81}" type="presOf" srcId="{7062EC16-6E7A-4513-8C83-9766DF1E017A}" destId="{3A954187-06E9-47BB-BEB1-79BF5BF8F952}" srcOrd="0" destOrd="4" presId="urn:microsoft.com/office/officeart/2005/8/layout/default"/>
    <dgm:cxn modelId="{3E7D8B91-5803-4A23-A27E-97BE66FAA85B}" srcId="{9DAE8565-87F4-46B1-ADE1-52DBFB4AF62B}" destId="{AF952D15-EF78-4FA5-9F47-BC98064A67EA}" srcOrd="1" destOrd="0" parTransId="{B1B63374-F8E9-4601-906A-32CB5908EEBB}" sibTransId="{CE40841B-F90E-4501-A6D5-C6D90E8B3B66}"/>
    <dgm:cxn modelId="{51EB4A9F-47A0-4A5E-B33F-87333AF0CC9D}" srcId="{8ED556A6-35C9-48E4-8E42-A2FA630D8943}" destId="{9DAE8565-87F4-46B1-ADE1-52DBFB4AF62B}" srcOrd="1" destOrd="0" parTransId="{79CF6E7F-AF75-462D-A4D4-7B624FE49109}" sibTransId="{6CFAC465-E453-4F4E-BCC5-817EA74F0C30}"/>
    <dgm:cxn modelId="{453C82CD-1758-4317-B8C2-9B267F87FE80}" srcId="{9DAE8565-87F4-46B1-ADE1-52DBFB4AF62B}" destId="{7062EC16-6E7A-4513-8C83-9766DF1E017A}" srcOrd="3" destOrd="0" parTransId="{10EEA519-FB6D-4892-B671-73118D468B7F}" sibTransId="{5B2891A4-6427-4FBE-9C16-273179FCE68D}"/>
    <dgm:cxn modelId="{5C7EA9D7-FC2B-4D2F-996F-05A72BCBB916}" srcId="{9DAE8565-87F4-46B1-ADE1-52DBFB4AF62B}" destId="{F4698694-8F12-4939-BB4C-1CD34DEF7F14}" srcOrd="2" destOrd="0" parTransId="{09B46BCE-1583-4DCC-BDD8-13235CA66B43}" sibTransId="{71A02738-3292-4313-A5FF-AB516EFC560A}"/>
    <dgm:cxn modelId="{0BF102E8-2DAE-4104-954F-499A8496C2E4}" type="presOf" srcId="{99C793FB-5C97-43FA-AFE5-CAD2E5B28423}" destId="{3A954187-06E9-47BB-BEB1-79BF5BF8F952}" srcOrd="0" destOrd="1" presId="urn:microsoft.com/office/officeart/2005/8/layout/default"/>
    <dgm:cxn modelId="{8F7936A4-5914-4401-B7F7-E8894361245B}" type="presParOf" srcId="{322434C8-7DEC-4866-BF4B-9C11D1D76A49}" destId="{90F6AE17-C86C-4796-B2F3-4DC87D2EE20E}" srcOrd="0" destOrd="0" presId="urn:microsoft.com/office/officeart/2005/8/layout/default"/>
    <dgm:cxn modelId="{61DE9EE4-C712-4134-AD77-5AB914E87C6B}" type="presParOf" srcId="{322434C8-7DEC-4866-BF4B-9C11D1D76A49}" destId="{99C398DB-E467-4D7F-A202-472236F825DA}" srcOrd="1" destOrd="0" presId="urn:microsoft.com/office/officeart/2005/8/layout/default"/>
    <dgm:cxn modelId="{BBF94D2A-50B3-4F3C-B163-7FACB0AD118C}" type="presParOf" srcId="{322434C8-7DEC-4866-BF4B-9C11D1D76A49}" destId="{3A954187-06E9-47BB-BEB1-79BF5BF8F952}" srcOrd="2" destOrd="0" presId="urn:microsoft.com/office/officeart/2005/8/layout/default"/>
    <dgm:cxn modelId="{C13C19E5-AD20-4936-9B71-65EE689F3A00}" type="presParOf" srcId="{322434C8-7DEC-4866-BF4B-9C11D1D76A49}" destId="{F12267EF-C200-4981-A5E9-1DFEB1308C79}" srcOrd="3" destOrd="0" presId="urn:microsoft.com/office/officeart/2005/8/layout/default"/>
    <dgm:cxn modelId="{DBAA0A62-D91B-4410-85F5-8B872086455B}" type="presParOf" srcId="{322434C8-7DEC-4866-BF4B-9C11D1D76A49}" destId="{309FFA69-4B01-4C43-B047-F72CA45D69DA}"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D1454A-7A15-40A4-B6BB-A561ED6C31A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E051579-8B43-49C2-B1BF-839E1BE91530}">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Traditionally, marketing considerations were known as the 4Ps: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4C7CF801-AA9E-4F41-A2A9-A2D858F5C627}" type="parTrans" cxnId="{8367E4FE-EC8A-4975-B047-E1FB058520B4}">
      <dgm:prSet/>
      <dgm:spPr/>
      <dgm:t>
        <a:bodyPr/>
        <a:lstStyle/>
        <a:p>
          <a:endParaRPr lang="en-US"/>
        </a:p>
      </dgm:t>
    </dgm:pt>
    <dgm:pt modelId="{685684FF-C917-4734-B67B-3F333C756335}" type="sibTrans" cxnId="{8367E4FE-EC8A-4975-B047-E1FB058520B4}">
      <dgm:prSet/>
      <dgm:spPr/>
      <dgm:t>
        <a:bodyPr/>
        <a:lstStyle/>
        <a:p>
          <a:endParaRPr lang="en-US"/>
        </a:p>
      </dgm:t>
    </dgm:pt>
    <dgm:pt modelId="{D034DEB5-C234-4922-B219-E6E50A8183AF}">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Product</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A453AF7D-6065-4722-83CD-7731F57C3399}" type="parTrans" cxnId="{336B275B-76FA-4893-80AD-6C912A60176B}">
      <dgm:prSet/>
      <dgm:spPr/>
      <dgm:t>
        <a:bodyPr/>
        <a:lstStyle/>
        <a:p>
          <a:endParaRPr lang="en-US"/>
        </a:p>
      </dgm:t>
    </dgm:pt>
    <dgm:pt modelId="{594828F4-7BCF-457B-9826-4B84175D29B0}" type="sibTrans" cxnId="{336B275B-76FA-4893-80AD-6C912A60176B}">
      <dgm:prSet/>
      <dgm:spPr/>
      <dgm:t>
        <a:bodyPr/>
        <a:lstStyle/>
        <a:p>
          <a:endParaRPr lang="en-US"/>
        </a:p>
      </dgm:t>
    </dgm:pt>
    <dgm:pt modelId="{8E4DCA06-B2CA-451B-A302-4BF79811F41F}">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Price</a:t>
          </a:r>
          <a:endParaRPr lang="en-US">
            <a:latin typeface="Calibri" panose="020F0502020204030204" pitchFamily="34" charset="0"/>
            <a:ea typeface="Calibri" panose="020F0502020204030204" pitchFamily="34" charset="0"/>
            <a:cs typeface="Calibri" panose="020F0502020204030204" pitchFamily="34" charset="0"/>
          </a:endParaRPr>
        </a:p>
      </dgm:t>
    </dgm:pt>
    <dgm:pt modelId="{D2C818D2-401E-4570-A79D-18E6708C6EF0}" type="parTrans" cxnId="{C11A3D99-D891-4B4B-BE6D-7D7E2C964048}">
      <dgm:prSet/>
      <dgm:spPr/>
      <dgm:t>
        <a:bodyPr/>
        <a:lstStyle/>
        <a:p>
          <a:endParaRPr lang="en-US"/>
        </a:p>
      </dgm:t>
    </dgm:pt>
    <dgm:pt modelId="{4894CB4A-4A4B-4149-A10E-2C18E1C7C65D}" type="sibTrans" cxnId="{C11A3D99-D891-4B4B-BE6D-7D7E2C964048}">
      <dgm:prSet/>
      <dgm:spPr/>
      <dgm:t>
        <a:bodyPr/>
        <a:lstStyle/>
        <a:p>
          <a:endParaRPr lang="en-US"/>
        </a:p>
      </dgm:t>
    </dgm:pt>
    <dgm:pt modelId="{36A430FD-F7C7-4098-94D1-C7000DB1EEC3}">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Place</a:t>
          </a:r>
          <a:endParaRPr lang="en-US">
            <a:latin typeface="Calibri" panose="020F0502020204030204" pitchFamily="34" charset="0"/>
            <a:ea typeface="Calibri" panose="020F0502020204030204" pitchFamily="34" charset="0"/>
            <a:cs typeface="Calibri" panose="020F0502020204030204" pitchFamily="34" charset="0"/>
          </a:endParaRPr>
        </a:p>
      </dgm:t>
    </dgm:pt>
    <dgm:pt modelId="{8A970AEF-08FF-4BA7-A404-23613AFACE0D}" type="parTrans" cxnId="{2D3B4DF1-7C31-4B54-9F34-58C462740638}">
      <dgm:prSet/>
      <dgm:spPr/>
      <dgm:t>
        <a:bodyPr/>
        <a:lstStyle/>
        <a:p>
          <a:endParaRPr lang="en-US"/>
        </a:p>
      </dgm:t>
    </dgm:pt>
    <dgm:pt modelId="{0226F18F-6C41-40B8-B972-A6913FE004CE}" type="sibTrans" cxnId="{2D3B4DF1-7C31-4B54-9F34-58C462740638}">
      <dgm:prSet/>
      <dgm:spPr/>
      <dgm:t>
        <a:bodyPr/>
        <a:lstStyle/>
        <a:p>
          <a:endParaRPr lang="en-US"/>
        </a:p>
      </dgm:t>
    </dgm:pt>
    <dgm:pt modelId="{E7B55AFE-099F-407F-9A4A-C40A37E81946}">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Promotion </a:t>
          </a:r>
          <a:endParaRPr lang="en-US">
            <a:latin typeface="Calibri" panose="020F0502020204030204" pitchFamily="34" charset="0"/>
            <a:ea typeface="Calibri" panose="020F0502020204030204" pitchFamily="34" charset="0"/>
            <a:cs typeface="Calibri" panose="020F0502020204030204" pitchFamily="34" charset="0"/>
          </a:endParaRPr>
        </a:p>
      </dgm:t>
    </dgm:pt>
    <dgm:pt modelId="{1BF8283D-655A-40EF-909E-3FE49038E861}" type="parTrans" cxnId="{474C4AB7-ED44-4804-8E46-601D3CD3F64F}">
      <dgm:prSet/>
      <dgm:spPr/>
      <dgm:t>
        <a:bodyPr/>
        <a:lstStyle/>
        <a:p>
          <a:endParaRPr lang="en-US"/>
        </a:p>
      </dgm:t>
    </dgm:pt>
    <dgm:pt modelId="{DD59E596-9063-4339-BA58-843F631D0540}" type="sibTrans" cxnId="{474C4AB7-ED44-4804-8E46-601D3CD3F64F}">
      <dgm:prSet/>
      <dgm:spPr/>
      <dgm:t>
        <a:bodyPr/>
        <a:lstStyle/>
        <a:p>
          <a:endParaRPr lang="en-US"/>
        </a:p>
      </dgm:t>
    </dgm:pt>
    <dgm:pt modelId="{08E7769F-CEA0-4369-8076-3C9C4636E8E4}">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As marketing became a more sophisticated discipline, a further 3 ‘P’s’ were added:</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2BF7BAAE-3183-445D-88A0-77FEFD1780CD}" type="parTrans" cxnId="{BD349BA6-C5F0-45C9-B61B-CAA4F07361D3}">
      <dgm:prSet/>
      <dgm:spPr/>
      <dgm:t>
        <a:bodyPr/>
        <a:lstStyle/>
        <a:p>
          <a:endParaRPr lang="en-US"/>
        </a:p>
      </dgm:t>
    </dgm:pt>
    <dgm:pt modelId="{8CFF804E-2CB1-41B0-B566-D2C46789735B}" type="sibTrans" cxnId="{BD349BA6-C5F0-45C9-B61B-CAA4F07361D3}">
      <dgm:prSet/>
      <dgm:spPr/>
      <dgm:t>
        <a:bodyPr/>
        <a:lstStyle/>
        <a:p>
          <a:endParaRPr lang="en-US"/>
        </a:p>
      </dgm:t>
    </dgm:pt>
    <dgm:pt modelId="{05FEE30B-B9FB-4F39-AE3D-ACCAC47C9670}">
      <dgm:prSet/>
      <dgm:spPr/>
      <dgm:t>
        <a:bodyPr/>
        <a:lstStyle/>
        <a:p>
          <a:pPr>
            <a:lnSpc>
              <a:spcPct val="100000"/>
            </a:lnSpc>
          </a:pPr>
          <a:r>
            <a:rPr lang="en-GB">
              <a:latin typeface="Calibri" panose="020F0502020204030204" pitchFamily="34" charset="0"/>
              <a:ea typeface="Calibri" panose="020F0502020204030204" pitchFamily="34" charset="0"/>
              <a:cs typeface="Calibri" panose="020F0502020204030204" pitchFamily="34" charset="0"/>
            </a:rPr>
            <a:t>People</a:t>
          </a:r>
          <a:endParaRPr lang="en-US">
            <a:latin typeface="Calibri" panose="020F0502020204030204" pitchFamily="34" charset="0"/>
            <a:ea typeface="Calibri" panose="020F0502020204030204" pitchFamily="34" charset="0"/>
            <a:cs typeface="Calibri" panose="020F0502020204030204" pitchFamily="34" charset="0"/>
          </a:endParaRPr>
        </a:p>
      </dgm:t>
    </dgm:pt>
    <dgm:pt modelId="{4109DEA6-5B81-4069-862D-F0EB41EFA4E1}" type="parTrans" cxnId="{2B342DE3-6B6E-45E2-B913-3E507358C73D}">
      <dgm:prSet/>
      <dgm:spPr/>
      <dgm:t>
        <a:bodyPr/>
        <a:lstStyle/>
        <a:p>
          <a:endParaRPr lang="en-US"/>
        </a:p>
      </dgm:t>
    </dgm:pt>
    <dgm:pt modelId="{BAAEB3B5-A91D-4A39-9264-70AD566EAA63}" type="sibTrans" cxnId="{2B342DE3-6B6E-45E2-B913-3E507358C73D}">
      <dgm:prSet/>
      <dgm:spPr/>
      <dgm:t>
        <a:bodyPr/>
        <a:lstStyle/>
        <a:p>
          <a:endParaRPr lang="en-US"/>
        </a:p>
      </dgm:t>
    </dgm:pt>
    <dgm:pt modelId="{82750F93-FC8E-4A3B-A6A2-96EC7A671DC6}">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Process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1031A73-AF6E-4A14-9A4A-AEF19C26AD4B}" type="parTrans" cxnId="{0BFDB36F-8CC0-4D78-A852-2DA1867FC9ED}">
      <dgm:prSet/>
      <dgm:spPr/>
      <dgm:t>
        <a:bodyPr/>
        <a:lstStyle/>
        <a:p>
          <a:endParaRPr lang="en-US"/>
        </a:p>
      </dgm:t>
    </dgm:pt>
    <dgm:pt modelId="{8C6E6D5C-09AE-4A33-A8AE-A22FC34E0AA3}" type="sibTrans" cxnId="{0BFDB36F-8CC0-4D78-A852-2DA1867FC9ED}">
      <dgm:prSet/>
      <dgm:spPr/>
      <dgm:t>
        <a:bodyPr/>
        <a:lstStyle/>
        <a:p>
          <a:endParaRPr lang="en-US"/>
        </a:p>
      </dgm:t>
    </dgm:pt>
    <dgm:pt modelId="{1F367BB9-8175-492C-90E4-6DB540D3AFE4}">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Physical evidence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E12D8355-B19C-4E7D-B20E-FB6E0BA05CC1}" type="parTrans" cxnId="{03DD3A43-7DAB-4F08-AE88-FCED7963DF91}">
      <dgm:prSet/>
      <dgm:spPr/>
      <dgm:t>
        <a:bodyPr/>
        <a:lstStyle/>
        <a:p>
          <a:endParaRPr lang="en-US"/>
        </a:p>
      </dgm:t>
    </dgm:pt>
    <dgm:pt modelId="{2B60D83B-7FE6-456D-A64B-FFF0EF47FDCD}" type="sibTrans" cxnId="{03DD3A43-7DAB-4F08-AE88-FCED7963DF91}">
      <dgm:prSet/>
      <dgm:spPr/>
      <dgm:t>
        <a:bodyPr/>
        <a:lstStyle/>
        <a:p>
          <a:endParaRPr lang="en-US"/>
        </a:p>
      </dgm:t>
    </dgm:pt>
    <dgm:pt modelId="{82B59F7A-7278-45C3-B82C-F5C402F5D996}">
      <dgm:prSet/>
      <dgm:spPr/>
      <dgm:t>
        <a:bodyPr/>
        <a:lstStyle/>
        <a:p>
          <a:pPr>
            <a:lnSpc>
              <a:spcPct val="100000"/>
            </a:lnSpc>
          </a:pPr>
          <a:r>
            <a:rPr lang="en-GB" dirty="0">
              <a:latin typeface="Calibri" panose="020F0502020204030204" pitchFamily="34" charset="0"/>
              <a:ea typeface="Calibri" panose="020F0502020204030204" pitchFamily="34" charset="0"/>
              <a:cs typeface="Calibri" panose="020F0502020204030204" pitchFamily="34" charset="0"/>
            </a:rPr>
            <a:t>Originally formulated for the service industry, they are just as important in other sectors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88AEB84B-45DD-43F7-97ED-97CF71348C00}" type="parTrans" cxnId="{71C1623F-7810-4756-A021-5EA765F9931E}">
      <dgm:prSet/>
      <dgm:spPr/>
      <dgm:t>
        <a:bodyPr/>
        <a:lstStyle/>
        <a:p>
          <a:endParaRPr lang="en-US"/>
        </a:p>
      </dgm:t>
    </dgm:pt>
    <dgm:pt modelId="{1FD27A22-302B-4825-B0CB-AA7D8A8DA036}" type="sibTrans" cxnId="{71C1623F-7810-4756-A021-5EA765F9931E}">
      <dgm:prSet/>
      <dgm:spPr/>
      <dgm:t>
        <a:bodyPr/>
        <a:lstStyle/>
        <a:p>
          <a:endParaRPr lang="en-US"/>
        </a:p>
      </dgm:t>
    </dgm:pt>
    <dgm:pt modelId="{CF3BD006-B626-4033-9BB9-97A6EF7D3D64}" type="pres">
      <dgm:prSet presAssocID="{48D1454A-7A15-40A4-B6BB-A561ED6C31A2}" presName="root" presStyleCnt="0">
        <dgm:presLayoutVars>
          <dgm:dir/>
          <dgm:resizeHandles val="exact"/>
        </dgm:presLayoutVars>
      </dgm:prSet>
      <dgm:spPr/>
    </dgm:pt>
    <dgm:pt modelId="{AA8954EE-6D07-4664-8FA2-6A28AFFAE079}" type="pres">
      <dgm:prSet presAssocID="{BE051579-8B43-49C2-B1BF-839E1BE91530}" presName="compNode" presStyleCnt="0"/>
      <dgm:spPr/>
    </dgm:pt>
    <dgm:pt modelId="{2859615D-E42B-41DF-9B74-08B35D9DE129}" type="pres">
      <dgm:prSet presAssocID="{BE051579-8B43-49C2-B1BF-839E1BE91530}" presName="bgRect" presStyleLbl="bgShp" presStyleIdx="0" presStyleCnt="3"/>
      <dgm:spPr/>
    </dgm:pt>
    <dgm:pt modelId="{F1ACCED7-ED6B-4F49-ACCF-525301661C5F}" type="pres">
      <dgm:prSet presAssocID="{BE051579-8B43-49C2-B1BF-839E1BE9153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56C99F28-F569-4FF2-91F8-F49D49255095}" type="pres">
      <dgm:prSet presAssocID="{BE051579-8B43-49C2-B1BF-839E1BE91530}" presName="spaceRect" presStyleCnt="0"/>
      <dgm:spPr/>
    </dgm:pt>
    <dgm:pt modelId="{C986FFAD-3161-4BF8-B556-3D4612DABDE7}" type="pres">
      <dgm:prSet presAssocID="{BE051579-8B43-49C2-B1BF-839E1BE91530}" presName="parTx" presStyleLbl="revTx" presStyleIdx="0" presStyleCnt="5">
        <dgm:presLayoutVars>
          <dgm:chMax val="0"/>
          <dgm:chPref val="0"/>
        </dgm:presLayoutVars>
      </dgm:prSet>
      <dgm:spPr/>
    </dgm:pt>
    <dgm:pt modelId="{DFB2EFFD-9285-4098-BB0D-90F81105446B}" type="pres">
      <dgm:prSet presAssocID="{BE051579-8B43-49C2-B1BF-839E1BE91530}" presName="desTx" presStyleLbl="revTx" presStyleIdx="1" presStyleCnt="5">
        <dgm:presLayoutVars/>
      </dgm:prSet>
      <dgm:spPr/>
    </dgm:pt>
    <dgm:pt modelId="{72722760-6544-450A-B960-CA2666DD72A8}" type="pres">
      <dgm:prSet presAssocID="{685684FF-C917-4734-B67B-3F333C756335}" presName="sibTrans" presStyleCnt="0"/>
      <dgm:spPr/>
    </dgm:pt>
    <dgm:pt modelId="{30D158DC-56D0-4DA9-8F7B-E94E099117CB}" type="pres">
      <dgm:prSet presAssocID="{08E7769F-CEA0-4369-8076-3C9C4636E8E4}" presName="compNode" presStyleCnt="0"/>
      <dgm:spPr/>
    </dgm:pt>
    <dgm:pt modelId="{F65D1466-92BB-4E0C-81C2-DA42A06B32C6}" type="pres">
      <dgm:prSet presAssocID="{08E7769F-CEA0-4369-8076-3C9C4636E8E4}" presName="bgRect" presStyleLbl="bgShp" presStyleIdx="1" presStyleCnt="3"/>
      <dgm:spPr/>
    </dgm:pt>
    <dgm:pt modelId="{D8BE1227-0A97-413F-B584-90D76053FE73}" type="pres">
      <dgm:prSet presAssocID="{08E7769F-CEA0-4369-8076-3C9C4636E8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A4565AF4-42B5-491B-9CA9-C2C058FEBF4A}" type="pres">
      <dgm:prSet presAssocID="{08E7769F-CEA0-4369-8076-3C9C4636E8E4}" presName="spaceRect" presStyleCnt="0"/>
      <dgm:spPr/>
    </dgm:pt>
    <dgm:pt modelId="{7672771F-93CB-4C97-9260-C85D9643BA59}" type="pres">
      <dgm:prSet presAssocID="{08E7769F-CEA0-4369-8076-3C9C4636E8E4}" presName="parTx" presStyleLbl="revTx" presStyleIdx="2" presStyleCnt="5">
        <dgm:presLayoutVars>
          <dgm:chMax val="0"/>
          <dgm:chPref val="0"/>
        </dgm:presLayoutVars>
      </dgm:prSet>
      <dgm:spPr/>
    </dgm:pt>
    <dgm:pt modelId="{0E624F69-290E-45E2-8198-DB213D23935A}" type="pres">
      <dgm:prSet presAssocID="{08E7769F-CEA0-4369-8076-3C9C4636E8E4}" presName="desTx" presStyleLbl="revTx" presStyleIdx="3" presStyleCnt="5">
        <dgm:presLayoutVars/>
      </dgm:prSet>
      <dgm:spPr/>
    </dgm:pt>
    <dgm:pt modelId="{8906E036-A47A-496C-8A9E-DCA6E4C8A910}" type="pres">
      <dgm:prSet presAssocID="{8CFF804E-2CB1-41B0-B566-D2C46789735B}" presName="sibTrans" presStyleCnt="0"/>
      <dgm:spPr/>
    </dgm:pt>
    <dgm:pt modelId="{7C6F2ED0-E6F4-47D7-BD3F-1137F801B597}" type="pres">
      <dgm:prSet presAssocID="{82B59F7A-7278-45C3-B82C-F5C402F5D996}" presName="compNode" presStyleCnt="0"/>
      <dgm:spPr/>
    </dgm:pt>
    <dgm:pt modelId="{530E5E05-EB61-4061-8C8D-C4D6DBE5832F}" type="pres">
      <dgm:prSet presAssocID="{82B59F7A-7278-45C3-B82C-F5C402F5D996}" presName="bgRect" presStyleLbl="bgShp" presStyleIdx="2" presStyleCnt="3"/>
      <dgm:spPr/>
    </dgm:pt>
    <dgm:pt modelId="{3959B113-FAE5-44A3-B370-223E8E7BC4DD}" type="pres">
      <dgm:prSet presAssocID="{82B59F7A-7278-45C3-B82C-F5C402F5D99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AB95CEF3-D7FD-47B6-A306-E4BBB11546EA}" type="pres">
      <dgm:prSet presAssocID="{82B59F7A-7278-45C3-B82C-F5C402F5D996}" presName="spaceRect" presStyleCnt="0"/>
      <dgm:spPr/>
    </dgm:pt>
    <dgm:pt modelId="{2D1DDD7A-0C50-45E1-B92F-25EBE1DCB461}" type="pres">
      <dgm:prSet presAssocID="{82B59F7A-7278-45C3-B82C-F5C402F5D996}" presName="parTx" presStyleLbl="revTx" presStyleIdx="4" presStyleCnt="5">
        <dgm:presLayoutVars>
          <dgm:chMax val="0"/>
          <dgm:chPref val="0"/>
        </dgm:presLayoutVars>
      </dgm:prSet>
      <dgm:spPr/>
    </dgm:pt>
  </dgm:ptLst>
  <dgm:cxnLst>
    <dgm:cxn modelId="{DF52D405-3548-4CD3-88EC-43C89ADF51B3}" type="presOf" srcId="{36A430FD-F7C7-4098-94D1-C7000DB1EEC3}" destId="{DFB2EFFD-9285-4098-BB0D-90F81105446B}" srcOrd="0" destOrd="2" presId="urn:microsoft.com/office/officeart/2018/2/layout/IconVerticalSolidList"/>
    <dgm:cxn modelId="{93CF1B1C-1097-4F09-A992-AF64D634FF45}" type="presOf" srcId="{82750F93-FC8E-4A3B-A6A2-96EC7A671DC6}" destId="{0E624F69-290E-45E2-8198-DB213D23935A}" srcOrd="0" destOrd="1" presId="urn:microsoft.com/office/officeart/2018/2/layout/IconVerticalSolidList"/>
    <dgm:cxn modelId="{AA58521D-5328-437F-AE92-D12DB21AFAD9}" type="presOf" srcId="{05FEE30B-B9FB-4F39-AE3D-ACCAC47C9670}" destId="{0E624F69-290E-45E2-8198-DB213D23935A}" srcOrd="0" destOrd="0" presId="urn:microsoft.com/office/officeart/2018/2/layout/IconVerticalSolidList"/>
    <dgm:cxn modelId="{8C66FA39-D737-415C-BA2E-2F67C4258E63}" type="presOf" srcId="{1F367BB9-8175-492C-90E4-6DB540D3AFE4}" destId="{0E624F69-290E-45E2-8198-DB213D23935A}" srcOrd="0" destOrd="2" presId="urn:microsoft.com/office/officeart/2018/2/layout/IconVerticalSolidList"/>
    <dgm:cxn modelId="{71C1623F-7810-4756-A021-5EA765F9931E}" srcId="{48D1454A-7A15-40A4-B6BB-A561ED6C31A2}" destId="{82B59F7A-7278-45C3-B82C-F5C402F5D996}" srcOrd="2" destOrd="0" parTransId="{88AEB84B-45DD-43F7-97ED-97CF71348C00}" sibTransId="{1FD27A22-302B-4825-B0CB-AA7D8A8DA036}"/>
    <dgm:cxn modelId="{336B275B-76FA-4893-80AD-6C912A60176B}" srcId="{BE051579-8B43-49C2-B1BF-839E1BE91530}" destId="{D034DEB5-C234-4922-B219-E6E50A8183AF}" srcOrd="0" destOrd="0" parTransId="{A453AF7D-6065-4722-83CD-7731F57C3399}" sibTransId="{594828F4-7BCF-457B-9826-4B84175D29B0}"/>
    <dgm:cxn modelId="{03DD3A43-7DAB-4F08-AE88-FCED7963DF91}" srcId="{08E7769F-CEA0-4369-8076-3C9C4636E8E4}" destId="{1F367BB9-8175-492C-90E4-6DB540D3AFE4}" srcOrd="2" destOrd="0" parTransId="{E12D8355-B19C-4E7D-B20E-FB6E0BA05CC1}" sibTransId="{2B60D83B-7FE6-456D-A64B-FFF0EF47FDCD}"/>
    <dgm:cxn modelId="{8864B464-6C27-4E32-99E1-FAFE9E857B6C}" type="presOf" srcId="{E7B55AFE-099F-407F-9A4A-C40A37E81946}" destId="{DFB2EFFD-9285-4098-BB0D-90F81105446B}" srcOrd="0" destOrd="3" presId="urn:microsoft.com/office/officeart/2018/2/layout/IconVerticalSolidList"/>
    <dgm:cxn modelId="{0BFDB36F-8CC0-4D78-A852-2DA1867FC9ED}" srcId="{08E7769F-CEA0-4369-8076-3C9C4636E8E4}" destId="{82750F93-FC8E-4A3B-A6A2-96EC7A671DC6}" srcOrd="1" destOrd="0" parTransId="{51031A73-AF6E-4A14-9A4A-AEF19C26AD4B}" sibTransId="{8C6E6D5C-09AE-4A33-A8AE-A22FC34E0AA3}"/>
    <dgm:cxn modelId="{6CEB387C-3A65-4F53-8830-B63D852C6106}" type="presOf" srcId="{48D1454A-7A15-40A4-B6BB-A561ED6C31A2}" destId="{CF3BD006-B626-4033-9BB9-97A6EF7D3D64}" srcOrd="0" destOrd="0" presId="urn:microsoft.com/office/officeart/2018/2/layout/IconVerticalSolidList"/>
    <dgm:cxn modelId="{89A88780-52AF-419C-BA7B-7CCF19D372E5}" type="presOf" srcId="{BE051579-8B43-49C2-B1BF-839E1BE91530}" destId="{C986FFAD-3161-4BF8-B556-3D4612DABDE7}" srcOrd="0" destOrd="0" presId="urn:microsoft.com/office/officeart/2018/2/layout/IconVerticalSolidList"/>
    <dgm:cxn modelId="{C11A3D99-D891-4B4B-BE6D-7D7E2C964048}" srcId="{BE051579-8B43-49C2-B1BF-839E1BE91530}" destId="{8E4DCA06-B2CA-451B-A302-4BF79811F41F}" srcOrd="1" destOrd="0" parTransId="{D2C818D2-401E-4570-A79D-18E6708C6EF0}" sibTransId="{4894CB4A-4A4B-4149-A10E-2C18E1C7C65D}"/>
    <dgm:cxn modelId="{BD349BA6-C5F0-45C9-B61B-CAA4F07361D3}" srcId="{48D1454A-7A15-40A4-B6BB-A561ED6C31A2}" destId="{08E7769F-CEA0-4369-8076-3C9C4636E8E4}" srcOrd="1" destOrd="0" parTransId="{2BF7BAAE-3183-445D-88A0-77FEFD1780CD}" sibTransId="{8CFF804E-2CB1-41B0-B566-D2C46789735B}"/>
    <dgm:cxn modelId="{474C4AB7-ED44-4804-8E46-601D3CD3F64F}" srcId="{BE051579-8B43-49C2-B1BF-839E1BE91530}" destId="{E7B55AFE-099F-407F-9A4A-C40A37E81946}" srcOrd="3" destOrd="0" parTransId="{1BF8283D-655A-40EF-909E-3FE49038E861}" sibTransId="{DD59E596-9063-4339-BA58-843F631D0540}"/>
    <dgm:cxn modelId="{8E6346BA-4AC7-4D7D-AC8B-C15771B9B6DC}" type="presOf" srcId="{82B59F7A-7278-45C3-B82C-F5C402F5D996}" destId="{2D1DDD7A-0C50-45E1-B92F-25EBE1DCB461}" srcOrd="0" destOrd="0" presId="urn:microsoft.com/office/officeart/2018/2/layout/IconVerticalSolidList"/>
    <dgm:cxn modelId="{DF9F92BD-7AA3-4650-9799-09AF93E927C2}" type="presOf" srcId="{D034DEB5-C234-4922-B219-E6E50A8183AF}" destId="{DFB2EFFD-9285-4098-BB0D-90F81105446B}" srcOrd="0" destOrd="0" presId="urn:microsoft.com/office/officeart/2018/2/layout/IconVerticalSolidList"/>
    <dgm:cxn modelId="{2855AAD7-8C95-4CCE-8AA0-583DD52FD5D9}" type="presOf" srcId="{8E4DCA06-B2CA-451B-A302-4BF79811F41F}" destId="{DFB2EFFD-9285-4098-BB0D-90F81105446B}" srcOrd="0" destOrd="1" presId="urn:microsoft.com/office/officeart/2018/2/layout/IconVerticalSolidList"/>
    <dgm:cxn modelId="{2B342DE3-6B6E-45E2-B913-3E507358C73D}" srcId="{08E7769F-CEA0-4369-8076-3C9C4636E8E4}" destId="{05FEE30B-B9FB-4F39-AE3D-ACCAC47C9670}" srcOrd="0" destOrd="0" parTransId="{4109DEA6-5B81-4069-862D-F0EB41EFA4E1}" sibTransId="{BAAEB3B5-A91D-4A39-9264-70AD566EAA63}"/>
    <dgm:cxn modelId="{692921E5-F883-4354-B19C-07E08EAD2754}" type="presOf" srcId="{08E7769F-CEA0-4369-8076-3C9C4636E8E4}" destId="{7672771F-93CB-4C97-9260-C85D9643BA59}" srcOrd="0" destOrd="0" presId="urn:microsoft.com/office/officeart/2018/2/layout/IconVerticalSolidList"/>
    <dgm:cxn modelId="{2D3B4DF1-7C31-4B54-9F34-58C462740638}" srcId="{BE051579-8B43-49C2-B1BF-839E1BE91530}" destId="{36A430FD-F7C7-4098-94D1-C7000DB1EEC3}" srcOrd="2" destOrd="0" parTransId="{8A970AEF-08FF-4BA7-A404-23613AFACE0D}" sibTransId="{0226F18F-6C41-40B8-B972-A6913FE004CE}"/>
    <dgm:cxn modelId="{8367E4FE-EC8A-4975-B047-E1FB058520B4}" srcId="{48D1454A-7A15-40A4-B6BB-A561ED6C31A2}" destId="{BE051579-8B43-49C2-B1BF-839E1BE91530}" srcOrd="0" destOrd="0" parTransId="{4C7CF801-AA9E-4F41-A2A9-A2D858F5C627}" sibTransId="{685684FF-C917-4734-B67B-3F333C756335}"/>
    <dgm:cxn modelId="{BDB5F5C3-C73F-4D74-911E-4BB802D0A998}" type="presParOf" srcId="{CF3BD006-B626-4033-9BB9-97A6EF7D3D64}" destId="{AA8954EE-6D07-4664-8FA2-6A28AFFAE079}" srcOrd="0" destOrd="0" presId="urn:microsoft.com/office/officeart/2018/2/layout/IconVerticalSolidList"/>
    <dgm:cxn modelId="{948786B3-1F3C-4260-B812-60BEB4508FB8}" type="presParOf" srcId="{AA8954EE-6D07-4664-8FA2-6A28AFFAE079}" destId="{2859615D-E42B-41DF-9B74-08B35D9DE129}" srcOrd="0" destOrd="0" presId="urn:microsoft.com/office/officeart/2018/2/layout/IconVerticalSolidList"/>
    <dgm:cxn modelId="{7426D8BB-9F78-4544-9F04-65A0226B77F4}" type="presParOf" srcId="{AA8954EE-6D07-4664-8FA2-6A28AFFAE079}" destId="{F1ACCED7-ED6B-4F49-ACCF-525301661C5F}" srcOrd="1" destOrd="0" presId="urn:microsoft.com/office/officeart/2018/2/layout/IconVerticalSolidList"/>
    <dgm:cxn modelId="{3BAF221A-029D-4957-A5B7-60A6AE9440AD}" type="presParOf" srcId="{AA8954EE-6D07-4664-8FA2-6A28AFFAE079}" destId="{56C99F28-F569-4FF2-91F8-F49D49255095}" srcOrd="2" destOrd="0" presId="urn:microsoft.com/office/officeart/2018/2/layout/IconVerticalSolidList"/>
    <dgm:cxn modelId="{E462E066-0759-4124-93B6-6E5421B8AF66}" type="presParOf" srcId="{AA8954EE-6D07-4664-8FA2-6A28AFFAE079}" destId="{C986FFAD-3161-4BF8-B556-3D4612DABDE7}" srcOrd="3" destOrd="0" presId="urn:microsoft.com/office/officeart/2018/2/layout/IconVerticalSolidList"/>
    <dgm:cxn modelId="{3BA3DE03-31BB-4C6F-BBB9-8BC558FAFE97}" type="presParOf" srcId="{AA8954EE-6D07-4664-8FA2-6A28AFFAE079}" destId="{DFB2EFFD-9285-4098-BB0D-90F81105446B}" srcOrd="4" destOrd="0" presId="urn:microsoft.com/office/officeart/2018/2/layout/IconVerticalSolidList"/>
    <dgm:cxn modelId="{55591C9E-BF83-4B6B-BBEF-7FA4AEBA34CA}" type="presParOf" srcId="{CF3BD006-B626-4033-9BB9-97A6EF7D3D64}" destId="{72722760-6544-450A-B960-CA2666DD72A8}" srcOrd="1" destOrd="0" presId="urn:microsoft.com/office/officeart/2018/2/layout/IconVerticalSolidList"/>
    <dgm:cxn modelId="{C9246F34-C806-4751-ADF4-F0674F10F856}" type="presParOf" srcId="{CF3BD006-B626-4033-9BB9-97A6EF7D3D64}" destId="{30D158DC-56D0-4DA9-8F7B-E94E099117CB}" srcOrd="2" destOrd="0" presId="urn:microsoft.com/office/officeart/2018/2/layout/IconVerticalSolidList"/>
    <dgm:cxn modelId="{ECD251AB-37D2-4D1A-A1AB-5A09EF30FACA}" type="presParOf" srcId="{30D158DC-56D0-4DA9-8F7B-E94E099117CB}" destId="{F65D1466-92BB-4E0C-81C2-DA42A06B32C6}" srcOrd="0" destOrd="0" presId="urn:microsoft.com/office/officeart/2018/2/layout/IconVerticalSolidList"/>
    <dgm:cxn modelId="{FF8FD541-B8D1-4812-A8C4-E2414ABD85AA}" type="presParOf" srcId="{30D158DC-56D0-4DA9-8F7B-E94E099117CB}" destId="{D8BE1227-0A97-413F-B584-90D76053FE73}" srcOrd="1" destOrd="0" presId="urn:microsoft.com/office/officeart/2018/2/layout/IconVerticalSolidList"/>
    <dgm:cxn modelId="{5A6D6695-6209-4DF1-A2EF-8315988A1679}" type="presParOf" srcId="{30D158DC-56D0-4DA9-8F7B-E94E099117CB}" destId="{A4565AF4-42B5-491B-9CA9-C2C058FEBF4A}" srcOrd="2" destOrd="0" presId="urn:microsoft.com/office/officeart/2018/2/layout/IconVerticalSolidList"/>
    <dgm:cxn modelId="{BADA6350-FDEC-4B34-92D9-AD0F3E54400D}" type="presParOf" srcId="{30D158DC-56D0-4DA9-8F7B-E94E099117CB}" destId="{7672771F-93CB-4C97-9260-C85D9643BA59}" srcOrd="3" destOrd="0" presId="urn:microsoft.com/office/officeart/2018/2/layout/IconVerticalSolidList"/>
    <dgm:cxn modelId="{8B86FB28-FAA9-4D56-9A5A-3DA7B9A0FFFD}" type="presParOf" srcId="{30D158DC-56D0-4DA9-8F7B-E94E099117CB}" destId="{0E624F69-290E-45E2-8198-DB213D23935A}" srcOrd="4" destOrd="0" presId="urn:microsoft.com/office/officeart/2018/2/layout/IconVerticalSolidList"/>
    <dgm:cxn modelId="{E6430E23-A80A-46C8-BC2F-5F92264BC42C}" type="presParOf" srcId="{CF3BD006-B626-4033-9BB9-97A6EF7D3D64}" destId="{8906E036-A47A-496C-8A9E-DCA6E4C8A910}" srcOrd="3" destOrd="0" presId="urn:microsoft.com/office/officeart/2018/2/layout/IconVerticalSolidList"/>
    <dgm:cxn modelId="{E9477927-5B2A-4A36-ABE7-8F8FBBF8DC4D}" type="presParOf" srcId="{CF3BD006-B626-4033-9BB9-97A6EF7D3D64}" destId="{7C6F2ED0-E6F4-47D7-BD3F-1137F801B597}" srcOrd="4" destOrd="0" presId="urn:microsoft.com/office/officeart/2018/2/layout/IconVerticalSolidList"/>
    <dgm:cxn modelId="{02A09E99-B74F-45F5-B23E-650ED295CB18}" type="presParOf" srcId="{7C6F2ED0-E6F4-47D7-BD3F-1137F801B597}" destId="{530E5E05-EB61-4061-8C8D-C4D6DBE5832F}" srcOrd="0" destOrd="0" presId="urn:microsoft.com/office/officeart/2018/2/layout/IconVerticalSolidList"/>
    <dgm:cxn modelId="{BC901A47-CAF2-459B-8F36-86478ACF5F79}" type="presParOf" srcId="{7C6F2ED0-E6F4-47D7-BD3F-1137F801B597}" destId="{3959B113-FAE5-44A3-B370-223E8E7BC4DD}" srcOrd="1" destOrd="0" presId="urn:microsoft.com/office/officeart/2018/2/layout/IconVerticalSolidList"/>
    <dgm:cxn modelId="{CFADA84D-DBDC-4398-BB63-7F60C72E5AC1}" type="presParOf" srcId="{7C6F2ED0-E6F4-47D7-BD3F-1137F801B597}" destId="{AB95CEF3-D7FD-47B6-A306-E4BBB11546EA}" srcOrd="2" destOrd="0" presId="urn:microsoft.com/office/officeart/2018/2/layout/IconVerticalSolidList"/>
    <dgm:cxn modelId="{419CFFB2-1B2C-49BD-95EF-03F81E94B16E}" type="presParOf" srcId="{7C6F2ED0-E6F4-47D7-BD3F-1137F801B597}" destId="{2D1DDD7A-0C50-45E1-B92F-25EBE1DCB46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948FF-EB43-4AC5-923C-420A7B9097C5}">
      <dsp:nvSpPr>
        <dsp:cNvPr id="0" name=""/>
        <dsp:cNvSpPr/>
      </dsp:nvSpPr>
      <dsp:spPr>
        <a:xfrm>
          <a:off x="0" y="62393"/>
          <a:ext cx="6391275" cy="16497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latin typeface="Calibri" panose="020F0502020204030204" pitchFamily="34" charset="0"/>
              <a:ea typeface="Calibri" panose="020F0502020204030204" pitchFamily="34" charset="0"/>
              <a:cs typeface="Calibri" panose="020F0502020204030204" pitchFamily="34" charset="0"/>
            </a:rPr>
            <a:t>Working in small groups discuss how a confectionary company could segment the UK market.</a:t>
          </a:r>
          <a:endParaRPr lang="en-US" sz="3000" kern="1200" dirty="0">
            <a:latin typeface="Calibri" panose="020F0502020204030204" pitchFamily="34" charset="0"/>
            <a:ea typeface="Calibri" panose="020F0502020204030204" pitchFamily="34" charset="0"/>
            <a:cs typeface="Calibri" panose="020F0502020204030204" pitchFamily="34" charset="0"/>
          </a:endParaRPr>
        </a:p>
      </dsp:txBody>
      <dsp:txXfrm>
        <a:off x="80532" y="142925"/>
        <a:ext cx="6230211" cy="1488636"/>
      </dsp:txXfrm>
    </dsp:sp>
    <dsp:sp modelId="{CB1C2DBB-D22F-4EBC-AF45-72DC3C9258E9}">
      <dsp:nvSpPr>
        <dsp:cNvPr id="0" name=""/>
        <dsp:cNvSpPr/>
      </dsp:nvSpPr>
      <dsp:spPr>
        <a:xfrm>
          <a:off x="0" y="1798493"/>
          <a:ext cx="6391275" cy="1649700"/>
        </a:xfrm>
        <a:prstGeom prst="roundRect">
          <a:avLst/>
        </a:prstGeom>
        <a:solidFill>
          <a:schemeClr val="accent2">
            <a:hueOff val="-419062"/>
            <a:satOff val="-4829"/>
            <a:lumOff val="10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latin typeface="Calibri" panose="020F0502020204030204" pitchFamily="34" charset="0"/>
              <a:ea typeface="Calibri" panose="020F0502020204030204" pitchFamily="34" charset="0"/>
              <a:cs typeface="Calibri" panose="020F0502020204030204" pitchFamily="34" charset="0"/>
            </a:rPr>
            <a:t>How would you describe the whole market?</a:t>
          </a:r>
          <a:endParaRPr lang="en-US" sz="3000" kern="1200" dirty="0">
            <a:latin typeface="Calibri" panose="020F0502020204030204" pitchFamily="34" charset="0"/>
            <a:ea typeface="Calibri" panose="020F0502020204030204" pitchFamily="34" charset="0"/>
            <a:cs typeface="Calibri" panose="020F0502020204030204" pitchFamily="34" charset="0"/>
          </a:endParaRPr>
        </a:p>
      </dsp:txBody>
      <dsp:txXfrm>
        <a:off x="80532" y="1879025"/>
        <a:ext cx="6230211" cy="1488636"/>
      </dsp:txXfrm>
    </dsp:sp>
    <dsp:sp modelId="{8328892B-74E1-4109-ABC2-169ADEE69E67}">
      <dsp:nvSpPr>
        <dsp:cNvPr id="0" name=""/>
        <dsp:cNvSpPr/>
      </dsp:nvSpPr>
      <dsp:spPr>
        <a:xfrm>
          <a:off x="0" y="3534593"/>
          <a:ext cx="6391275" cy="1649700"/>
        </a:xfrm>
        <a:prstGeom prst="roundRect">
          <a:avLst/>
        </a:prstGeom>
        <a:solidFill>
          <a:schemeClr val="accent2">
            <a:hueOff val="-838123"/>
            <a:satOff val="-9658"/>
            <a:lumOff val="21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latin typeface="Calibri" panose="020F0502020204030204" pitchFamily="34" charset="0"/>
              <a:ea typeface="Calibri" panose="020F0502020204030204" pitchFamily="34" charset="0"/>
              <a:cs typeface="Calibri" panose="020F0502020204030204" pitchFamily="34" charset="0"/>
            </a:rPr>
            <a:t>List as many ways as you can think of to segment the market.</a:t>
          </a:r>
          <a:endParaRPr lang="en-US" sz="3000" kern="1200" dirty="0">
            <a:latin typeface="Calibri" panose="020F0502020204030204" pitchFamily="34" charset="0"/>
            <a:ea typeface="Calibri" panose="020F0502020204030204" pitchFamily="34" charset="0"/>
            <a:cs typeface="Calibri" panose="020F0502020204030204" pitchFamily="34" charset="0"/>
          </a:endParaRPr>
        </a:p>
      </dsp:txBody>
      <dsp:txXfrm>
        <a:off x="80532" y="3615125"/>
        <a:ext cx="6230211" cy="14886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6AE17-C86C-4796-B2F3-4DC87D2EE20E}">
      <dsp:nvSpPr>
        <dsp:cNvPr id="0" name=""/>
        <dsp:cNvSpPr/>
      </dsp:nvSpPr>
      <dsp:spPr>
        <a:xfrm>
          <a:off x="4891" y="479116"/>
          <a:ext cx="3132224" cy="3109491"/>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Calibri" panose="020F0502020204030204" pitchFamily="34" charset="0"/>
              <a:ea typeface="Calibri" panose="020F0502020204030204" pitchFamily="34" charset="0"/>
              <a:cs typeface="Calibri" panose="020F0502020204030204" pitchFamily="34" charset="0"/>
            </a:rPr>
            <a:t>Creating an image for a product in the minds of target customers</a:t>
          </a:r>
          <a:endParaRPr lang="en-US" sz="2800" kern="1200" dirty="0">
            <a:latin typeface="Calibri" panose="020F0502020204030204" pitchFamily="34" charset="0"/>
            <a:ea typeface="Calibri" panose="020F0502020204030204" pitchFamily="34" charset="0"/>
            <a:cs typeface="Calibri" panose="020F0502020204030204" pitchFamily="34" charset="0"/>
          </a:endParaRPr>
        </a:p>
      </dsp:txBody>
      <dsp:txXfrm>
        <a:off x="4891" y="479116"/>
        <a:ext cx="3132224" cy="3109491"/>
      </dsp:txXfrm>
    </dsp:sp>
    <dsp:sp modelId="{3A954187-06E9-47BB-BEB1-79BF5BF8F952}">
      <dsp:nvSpPr>
        <dsp:cNvPr id="0" name=""/>
        <dsp:cNvSpPr/>
      </dsp:nvSpPr>
      <dsp:spPr>
        <a:xfrm>
          <a:off x="3450338" y="475489"/>
          <a:ext cx="3755130" cy="3116745"/>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Calibri" panose="020F0502020204030204" pitchFamily="34" charset="0"/>
              <a:ea typeface="Calibri" panose="020F0502020204030204" pitchFamily="34" charset="0"/>
              <a:cs typeface="Calibri" panose="020F0502020204030204" pitchFamily="34" charset="0"/>
            </a:rPr>
            <a:t>Based on customer perceptions</a:t>
          </a:r>
          <a:endParaRPr lang="en-US" sz="2800" kern="1200" dirty="0">
            <a:latin typeface="Calibri" panose="020F0502020204030204" pitchFamily="34" charset="0"/>
            <a:ea typeface="Calibri" panose="020F0502020204030204" pitchFamily="34" charset="0"/>
            <a:cs typeface="Calibri" panose="020F0502020204030204" pitchFamily="34" charset="0"/>
          </a:endParaRPr>
        </a:p>
        <a:p>
          <a:pPr marL="285750" lvl="1" indent="-285750" algn="l" defTabSz="1244600">
            <a:lnSpc>
              <a:spcPct val="90000"/>
            </a:lnSpc>
            <a:spcBef>
              <a:spcPct val="0"/>
            </a:spcBef>
            <a:spcAft>
              <a:spcPct val="15000"/>
            </a:spcAft>
            <a:buChar char="•"/>
          </a:pPr>
          <a:r>
            <a:rPr lang="en-GB" sz="2800" kern="1200" dirty="0">
              <a:latin typeface="Calibri" panose="020F0502020204030204" pitchFamily="34" charset="0"/>
              <a:ea typeface="Calibri" panose="020F0502020204030204" pitchFamily="34" charset="0"/>
              <a:cs typeface="Calibri" panose="020F0502020204030204" pitchFamily="34" charset="0"/>
            </a:rPr>
            <a:t>Price</a:t>
          </a:r>
          <a:endParaRPr lang="en-US" sz="2800" kern="1200" dirty="0">
            <a:latin typeface="Calibri" panose="020F0502020204030204" pitchFamily="34" charset="0"/>
            <a:ea typeface="Calibri" panose="020F0502020204030204" pitchFamily="34" charset="0"/>
            <a:cs typeface="Calibri" panose="020F0502020204030204" pitchFamily="34" charset="0"/>
          </a:endParaRPr>
        </a:p>
        <a:p>
          <a:pPr marL="285750" lvl="1" indent="-285750" algn="l" defTabSz="1244600">
            <a:lnSpc>
              <a:spcPct val="90000"/>
            </a:lnSpc>
            <a:spcBef>
              <a:spcPct val="0"/>
            </a:spcBef>
            <a:spcAft>
              <a:spcPct val="15000"/>
            </a:spcAft>
            <a:buChar char="•"/>
          </a:pPr>
          <a:r>
            <a:rPr lang="en-GB" sz="2800" kern="1200" dirty="0">
              <a:latin typeface="Calibri" panose="020F0502020204030204" pitchFamily="34" charset="0"/>
              <a:ea typeface="Calibri" panose="020F0502020204030204" pitchFamily="34" charset="0"/>
              <a:cs typeface="Calibri" panose="020F0502020204030204" pitchFamily="34" charset="0"/>
            </a:rPr>
            <a:t>Service</a:t>
          </a:r>
          <a:endParaRPr lang="en-US" sz="2800" kern="1200" dirty="0">
            <a:latin typeface="Calibri" panose="020F0502020204030204" pitchFamily="34" charset="0"/>
            <a:ea typeface="Calibri" panose="020F0502020204030204" pitchFamily="34" charset="0"/>
            <a:cs typeface="Calibri" panose="020F0502020204030204" pitchFamily="34" charset="0"/>
          </a:endParaRPr>
        </a:p>
        <a:p>
          <a:pPr marL="285750" lvl="1" indent="-285750" algn="l" defTabSz="1244600">
            <a:lnSpc>
              <a:spcPct val="90000"/>
            </a:lnSpc>
            <a:spcBef>
              <a:spcPct val="0"/>
            </a:spcBef>
            <a:spcAft>
              <a:spcPct val="15000"/>
            </a:spcAft>
            <a:buChar char="•"/>
          </a:pPr>
          <a:r>
            <a:rPr lang="en-GB" sz="2800" kern="1200" dirty="0">
              <a:latin typeface="Calibri" panose="020F0502020204030204" pitchFamily="34" charset="0"/>
              <a:ea typeface="Calibri" panose="020F0502020204030204" pitchFamily="34" charset="0"/>
              <a:cs typeface="Calibri" panose="020F0502020204030204" pitchFamily="34" charset="0"/>
            </a:rPr>
            <a:t>Quality</a:t>
          </a:r>
          <a:endParaRPr lang="en-US" sz="2800" kern="1200" dirty="0">
            <a:latin typeface="Calibri" panose="020F0502020204030204" pitchFamily="34" charset="0"/>
            <a:ea typeface="Calibri" panose="020F0502020204030204" pitchFamily="34" charset="0"/>
            <a:cs typeface="Calibri" panose="020F0502020204030204" pitchFamily="34" charset="0"/>
          </a:endParaRPr>
        </a:p>
        <a:p>
          <a:pPr marL="285750" lvl="1" indent="-285750" algn="l" defTabSz="1244600">
            <a:lnSpc>
              <a:spcPct val="90000"/>
            </a:lnSpc>
            <a:spcBef>
              <a:spcPct val="0"/>
            </a:spcBef>
            <a:spcAft>
              <a:spcPct val="15000"/>
            </a:spcAft>
            <a:buChar char="•"/>
          </a:pPr>
          <a:r>
            <a:rPr lang="en-GB" sz="2800" kern="1200" dirty="0">
              <a:latin typeface="Calibri" panose="020F0502020204030204" pitchFamily="34" charset="0"/>
              <a:ea typeface="Calibri" panose="020F0502020204030204" pitchFamily="34" charset="0"/>
              <a:cs typeface="Calibri" panose="020F0502020204030204" pitchFamily="34" charset="0"/>
            </a:rPr>
            <a:t>Value</a:t>
          </a:r>
          <a:endParaRPr lang="en-US" sz="2800" kern="1200" dirty="0">
            <a:latin typeface="Calibri" panose="020F0502020204030204" pitchFamily="34" charset="0"/>
            <a:ea typeface="Calibri" panose="020F0502020204030204" pitchFamily="34" charset="0"/>
            <a:cs typeface="Calibri" panose="020F0502020204030204" pitchFamily="34" charset="0"/>
          </a:endParaRPr>
        </a:p>
      </dsp:txBody>
      <dsp:txXfrm>
        <a:off x="3450338" y="475489"/>
        <a:ext cx="3755130" cy="3116745"/>
      </dsp:txXfrm>
    </dsp:sp>
    <dsp:sp modelId="{309FFA69-4B01-4C43-B047-F72CA45D69DA}">
      <dsp:nvSpPr>
        <dsp:cNvPr id="0" name=""/>
        <dsp:cNvSpPr/>
      </dsp:nvSpPr>
      <dsp:spPr>
        <a:xfrm>
          <a:off x="7518691" y="498576"/>
          <a:ext cx="3132224" cy="3070570"/>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Calibri" panose="020F0502020204030204" pitchFamily="34" charset="0"/>
              <a:ea typeface="Calibri" panose="020F0502020204030204" pitchFamily="34" charset="0"/>
              <a:cs typeface="Calibri" panose="020F0502020204030204" pitchFamily="34" charset="0"/>
            </a:rPr>
            <a:t>Marketers research through perceptual maps</a:t>
          </a:r>
        </a:p>
      </dsp:txBody>
      <dsp:txXfrm>
        <a:off x="7518691" y="498576"/>
        <a:ext cx="3132224" cy="30705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9615D-E42B-41DF-9B74-08B35D9DE129}">
      <dsp:nvSpPr>
        <dsp:cNvPr id="0" name=""/>
        <dsp:cNvSpPr/>
      </dsp:nvSpPr>
      <dsp:spPr>
        <a:xfrm>
          <a:off x="0" y="764"/>
          <a:ext cx="6863587" cy="179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CCED7-ED6B-4F49-ACCF-525301661C5F}">
      <dsp:nvSpPr>
        <dsp:cNvPr id="0" name=""/>
        <dsp:cNvSpPr/>
      </dsp:nvSpPr>
      <dsp:spPr>
        <a:xfrm>
          <a:off x="541476" y="403515"/>
          <a:ext cx="984501" cy="9845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86FFAD-3161-4BF8-B556-3D4612DABDE7}">
      <dsp:nvSpPr>
        <dsp:cNvPr id="0" name=""/>
        <dsp:cNvSpPr/>
      </dsp:nvSpPr>
      <dsp:spPr>
        <a:xfrm>
          <a:off x="2067453" y="764"/>
          <a:ext cx="3088614"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Calibri" panose="020F0502020204030204" pitchFamily="34" charset="0"/>
              <a:ea typeface="Calibri" panose="020F0502020204030204" pitchFamily="34" charset="0"/>
              <a:cs typeface="Calibri" panose="020F0502020204030204" pitchFamily="34" charset="0"/>
            </a:rPr>
            <a:t>Traditionally, marketing considerations were known as the 4Ps:</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2067453" y="764"/>
        <a:ext cx="3088614" cy="1790003"/>
      </dsp:txXfrm>
    </dsp:sp>
    <dsp:sp modelId="{DFB2EFFD-9285-4098-BB0D-90F81105446B}">
      <dsp:nvSpPr>
        <dsp:cNvPr id="0" name=""/>
        <dsp:cNvSpPr/>
      </dsp:nvSpPr>
      <dsp:spPr>
        <a:xfrm>
          <a:off x="5156068" y="764"/>
          <a:ext cx="1707518"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Calibri" panose="020F0502020204030204" pitchFamily="34" charset="0"/>
              <a:ea typeface="Calibri" panose="020F0502020204030204" pitchFamily="34" charset="0"/>
              <a:cs typeface="Calibri" panose="020F0502020204030204" pitchFamily="34" charset="0"/>
            </a:rPr>
            <a:t>Product</a:t>
          </a:r>
          <a:endParaRPr lang="en-US" sz="17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Price</a:t>
          </a:r>
          <a:endParaRPr lang="en-US" sz="1700" kern="120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Place</a:t>
          </a:r>
          <a:endParaRPr lang="en-US" sz="1700" kern="120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Promotion </a:t>
          </a:r>
          <a:endParaRPr lang="en-US" sz="1700" kern="1200">
            <a:latin typeface="Calibri" panose="020F0502020204030204" pitchFamily="34" charset="0"/>
            <a:ea typeface="Calibri" panose="020F0502020204030204" pitchFamily="34" charset="0"/>
            <a:cs typeface="Calibri" panose="020F0502020204030204" pitchFamily="34" charset="0"/>
          </a:endParaRPr>
        </a:p>
      </dsp:txBody>
      <dsp:txXfrm>
        <a:off x="5156068" y="764"/>
        <a:ext cx="1707518" cy="1790003"/>
      </dsp:txXfrm>
    </dsp:sp>
    <dsp:sp modelId="{F65D1466-92BB-4E0C-81C2-DA42A06B32C6}">
      <dsp:nvSpPr>
        <dsp:cNvPr id="0" name=""/>
        <dsp:cNvSpPr/>
      </dsp:nvSpPr>
      <dsp:spPr>
        <a:xfrm>
          <a:off x="0" y="2238269"/>
          <a:ext cx="6863587" cy="179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BE1227-0A97-413F-B584-90D76053FE73}">
      <dsp:nvSpPr>
        <dsp:cNvPr id="0" name=""/>
        <dsp:cNvSpPr/>
      </dsp:nvSpPr>
      <dsp:spPr>
        <a:xfrm>
          <a:off x="541476" y="2641020"/>
          <a:ext cx="984501" cy="9845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672771F-93CB-4C97-9260-C85D9643BA59}">
      <dsp:nvSpPr>
        <dsp:cNvPr id="0" name=""/>
        <dsp:cNvSpPr/>
      </dsp:nvSpPr>
      <dsp:spPr>
        <a:xfrm>
          <a:off x="2067453" y="2238269"/>
          <a:ext cx="3088614"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Calibri" panose="020F0502020204030204" pitchFamily="34" charset="0"/>
              <a:ea typeface="Calibri" panose="020F0502020204030204" pitchFamily="34" charset="0"/>
              <a:cs typeface="Calibri" panose="020F0502020204030204" pitchFamily="34" charset="0"/>
            </a:rPr>
            <a:t>As marketing became a more sophisticated discipline, a further 3 ‘P’s’ were added:</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2067453" y="2238269"/>
        <a:ext cx="3088614" cy="1790003"/>
      </dsp:txXfrm>
    </dsp:sp>
    <dsp:sp modelId="{0E624F69-290E-45E2-8198-DB213D23935A}">
      <dsp:nvSpPr>
        <dsp:cNvPr id="0" name=""/>
        <dsp:cNvSpPr/>
      </dsp:nvSpPr>
      <dsp:spPr>
        <a:xfrm>
          <a:off x="5156068" y="2238269"/>
          <a:ext cx="1707518"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755650">
            <a:lnSpc>
              <a:spcPct val="100000"/>
            </a:lnSpc>
            <a:spcBef>
              <a:spcPct val="0"/>
            </a:spcBef>
            <a:spcAft>
              <a:spcPct val="35000"/>
            </a:spcAft>
            <a:buNone/>
          </a:pPr>
          <a:r>
            <a:rPr lang="en-GB" sz="1700" kern="1200">
              <a:latin typeface="Calibri" panose="020F0502020204030204" pitchFamily="34" charset="0"/>
              <a:ea typeface="Calibri" panose="020F0502020204030204" pitchFamily="34" charset="0"/>
              <a:cs typeface="Calibri" panose="020F0502020204030204" pitchFamily="34" charset="0"/>
            </a:rPr>
            <a:t>People</a:t>
          </a:r>
          <a:endParaRPr lang="en-US" sz="1700" kern="120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dirty="0">
              <a:latin typeface="Calibri" panose="020F0502020204030204" pitchFamily="34" charset="0"/>
              <a:ea typeface="Calibri" panose="020F0502020204030204" pitchFamily="34" charset="0"/>
              <a:cs typeface="Calibri" panose="020F0502020204030204" pitchFamily="34" charset="0"/>
            </a:rPr>
            <a:t>Process</a:t>
          </a:r>
          <a:endParaRPr lang="en-US" sz="17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755650">
            <a:lnSpc>
              <a:spcPct val="100000"/>
            </a:lnSpc>
            <a:spcBef>
              <a:spcPct val="0"/>
            </a:spcBef>
            <a:spcAft>
              <a:spcPct val="35000"/>
            </a:spcAft>
            <a:buNone/>
          </a:pPr>
          <a:r>
            <a:rPr lang="en-GB" sz="1700" kern="1200" dirty="0">
              <a:latin typeface="Calibri" panose="020F0502020204030204" pitchFamily="34" charset="0"/>
              <a:ea typeface="Calibri" panose="020F0502020204030204" pitchFamily="34" charset="0"/>
              <a:cs typeface="Calibri" panose="020F0502020204030204" pitchFamily="34" charset="0"/>
            </a:rPr>
            <a:t>Physical evidence</a:t>
          </a:r>
          <a:endParaRPr lang="en-US" sz="1700" kern="1200" dirty="0">
            <a:latin typeface="Calibri" panose="020F0502020204030204" pitchFamily="34" charset="0"/>
            <a:ea typeface="Calibri" panose="020F0502020204030204" pitchFamily="34" charset="0"/>
            <a:cs typeface="Calibri" panose="020F0502020204030204" pitchFamily="34" charset="0"/>
          </a:endParaRPr>
        </a:p>
      </dsp:txBody>
      <dsp:txXfrm>
        <a:off x="5156068" y="2238269"/>
        <a:ext cx="1707518" cy="1790003"/>
      </dsp:txXfrm>
    </dsp:sp>
    <dsp:sp modelId="{530E5E05-EB61-4061-8C8D-C4D6DBE5832F}">
      <dsp:nvSpPr>
        <dsp:cNvPr id="0" name=""/>
        <dsp:cNvSpPr/>
      </dsp:nvSpPr>
      <dsp:spPr>
        <a:xfrm>
          <a:off x="0" y="4475773"/>
          <a:ext cx="6863587" cy="179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9B113-FAE5-44A3-B370-223E8E7BC4DD}">
      <dsp:nvSpPr>
        <dsp:cNvPr id="0" name=""/>
        <dsp:cNvSpPr/>
      </dsp:nvSpPr>
      <dsp:spPr>
        <a:xfrm>
          <a:off x="541476" y="4878524"/>
          <a:ext cx="984501" cy="9845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1DDD7A-0C50-45E1-B92F-25EBE1DCB461}">
      <dsp:nvSpPr>
        <dsp:cNvPr id="0" name=""/>
        <dsp:cNvSpPr/>
      </dsp:nvSpPr>
      <dsp:spPr>
        <a:xfrm>
          <a:off x="2067453" y="4475773"/>
          <a:ext cx="4796133" cy="179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42" tIns="189442" rIns="189442" bIns="189442"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Calibri" panose="020F0502020204030204" pitchFamily="34" charset="0"/>
              <a:ea typeface="Calibri" panose="020F0502020204030204" pitchFamily="34" charset="0"/>
              <a:cs typeface="Calibri" panose="020F0502020204030204" pitchFamily="34" charset="0"/>
            </a:rPr>
            <a:t>Originally formulated for the service industry, they are just as important in other sectors</a:t>
          </a:r>
          <a:endParaRPr lang="en-US" sz="2200" kern="1200" dirty="0">
            <a:latin typeface="Calibri" panose="020F0502020204030204" pitchFamily="34" charset="0"/>
            <a:ea typeface="Calibri" panose="020F0502020204030204" pitchFamily="34" charset="0"/>
            <a:cs typeface="Calibri" panose="020F0502020204030204" pitchFamily="34" charset="0"/>
          </a:endParaRPr>
        </a:p>
      </dsp:txBody>
      <dsp:txXfrm>
        <a:off x="2067453" y="4475773"/>
        <a:ext cx="4796133" cy="17900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D7C844-BF82-4F81-85B2-80404DF3CE00}" type="datetimeFigureOut">
              <a:rPr lang="en-GB" smtClean="0"/>
              <a:t>16/03/2025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66FDA9-168A-480A-8506-F2C6A863BB81}" type="slidenum">
              <a:rPr lang="en-GB" smtClean="0"/>
              <a:t>‹#›</a:t>
            </a:fld>
            <a:endParaRPr lang="en-GB"/>
          </a:p>
        </p:txBody>
      </p:sp>
    </p:spTree>
    <p:extLst>
      <p:ext uri="{BB962C8B-B14F-4D97-AF65-F5344CB8AC3E}">
        <p14:creationId xmlns:p14="http://schemas.microsoft.com/office/powerpoint/2010/main" val="618300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11</a:t>
            </a:fld>
            <a:endParaRPr lang="en-GB"/>
          </a:p>
        </p:txBody>
      </p:sp>
    </p:spTree>
    <p:extLst>
      <p:ext uri="{BB962C8B-B14F-4D97-AF65-F5344CB8AC3E}">
        <p14:creationId xmlns:p14="http://schemas.microsoft.com/office/powerpoint/2010/main" val="3137441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5BE4DD1D-020A-410B-B7A9-5A9F3B690D5F}" type="slidenum">
              <a:rPr lang="en-GB" smtClean="0"/>
              <a:pPr/>
              <a:t>18</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GB" dirty="0"/>
          </a:p>
          <a:p>
            <a:pPr>
              <a:buFont typeface="Wingdings" pitchFamily="2" charset="2"/>
              <a:buNone/>
            </a:pPr>
            <a:endParaRPr lang="en-GB" sz="1200" dirty="0"/>
          </a:p>
        </p:txBody>
      </p:sp>
    </p:spTree>
    <p:extLst>
      <p:ext uri="{BB962C8B-B14F-4D97-AF65-F5344CB8AC3E}">
        <p14:creationId xmlns:p14="http://schemas.microsoft.com/office/powerpoint/2010/main" val="3607487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5BE4DD1D-020A-410B-B7A9-5A9F3B690D5F}" type="slidenum">
              <a:rPr lang="en-GB" smtClean="0"/>
              <a:pPr/>
              <a:t>21</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GB" dirty="0"/>
          </a:p>
          <a:p>
            <a:pPr>
              <a:buFont typeface="Wingdings" pitchFamily="2" charset="2"/>
              <a:buNone/>
            </a:pPr>
            <a:endParaRPr lang="en-GB" sz="1200" dirty="0"/>
          </a:p>
        </p:txBody>
      </p:sp>
    </p:spTree>
    <p:extLst>
      <p:ext uri="{BB962C8B-B14F-4D97-AF65-F5344CB8AC3E}">
        <p14:creationId xmlns:p14="http://schemas.microsoft.com/office/powerpoint/2010/main" val="25321825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25</a:t>
            </a:fld>
            <a:endParaRPr lang="en-GB"/>
          </a:p>
        </p:txBody>
      </p:sp>
    </p:spTree>
    <p:extLst>
      <p:ext uri="{BB962C8B-B14F-4D97-AF65-F5344CB8AC3E}">
        <p14:creationId xmlns:p14="http://schemas.microsoft.com/office/powerpoint/2010/main" val="839661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36</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2407386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37</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1432384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4D144A85-03BD-466A-834B-5AC365390E2F}" type="slidenum">
              <a:rPr lang="en-US" smtClean="0"/>
              <a:pPr eaLnBrk="1" hangingPunct="1"/>
              <a:t>38</a:t>
            </a:fld>
            <a:endParaRPr 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algn="ctr">
              <a:spcBef>
                <a:spcPct val="0"/>
              </a:spcBef>
              <a:buFontTx/>
              <a:buNone/>
            </a:pPr>
            <a:r>
              <a:rPr lang="en-US" dirty="0">
                <a:solidFill>
                  <a:srgbClr val="000000"/>
                </a:solidFill>
              </a:rPr>
              <a:t>Market Penetration</a:t>
            </a:r>
            <a:r>
              <a:rPr lang="en-US" sz="1200" dirty="0">
                <a:solidFill>
                  <a:srgbClr val="000000"/>
                </a:solidFill>
              </a:rPr>
              <a:t> </a:t>
            </a:r>
          </a:p>
          <a:p>
            <a:pPr>
              <a:spcBef>
                <a:spcPct val="0"/>
              </a:spcBef>
              <a:buFontTx/>
              <a:buNone/>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Setting a Low Price for a New Product in Order to “Penetrate” the Market Quickly and Deeply.</a:t>
            </a:r>
          </a:p>
          <a:p>
            <a:pPr>
              <a:spcBef>
                <a:spcPct val="0"/>
              </a:spcBef>
              <a:buClr>
                <a:schemeClr val="accent2"/>
              </a:buClr>
              <a:buFont typeface="Wingdings" pitchFamily="2" charset="2"/>
              <a:buChar char="Ø"/>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Attract a Large Number of Buyers and Win a Larger Market Share.</a:t>
            </a:r>
          </a:p>
          <a:p>
            <a:pPr eaLnBrk="1" hangingPunct="1">
              <a:lnSpc>
                <a:spcPct val="90000"/>
              </a:lnSpc>
            </a:pPr>
            <a:endParaRPr lang="en-US" dirty="0"/>
          </a:p>
          <a:p>
            <a:pPr eaLnBrk="1" hangingPunct="1">
              <a:lnSpc>
                <a:spcPct val="90000"/>
              </a:lnSpc>
            </a:pPr>
            <a:r>
              <a:rPr lang="en-US" dirty="0"/>
              <a:t>Use Under These Conditions:</a:t>
            </a:r>
          </a:p>
          <a:p>
            <a:pPr lvl="1" eaLnBrk="1" hangingPunct="1">
              <a:lnSpc>
                <a:spcPct val="90000"/>
              </a:lnSpc>
            </a:pPr>
            <a:r>
              <a:rPr lang="en-US" sz="2200" dirty="0"/>
              <a:t>Market Must be Highly Price-Sensitive so a Low Price Produces More Market Growth.</a:t>
            </a:r>
          </a:p>
          <a:p>
            <a:pPr lvl="1" eaLnBrk="1" hangingPunct="1">
              <a:lnSpc>
                <a:spcPct val="90000"/>
              </a:lnSpc>
            </a:pPr>
            <a:r>
              <a:rPr lang="en-US" sz="2200" dirty="0"/>
              <a:t>Production/ Distribution Costs Must Fall as Sales Volume Increases.</a:t>
            </a:r>
          </a:p>
          <a:p>
            <a:pPr lvl="1" eaLnBrk="1" hangingPunct="1">
              <a:lnSpc>
                <a:spcPct val="90000"/>
              </a:lnSpc>
            </a:pPr>
            <a:r>
              <a:rPr lang="en-US" sz="2200" dirty="0"/>
              <a:t>Must Keep Out Competition &amp; Maintain Its Low Price Position or Benefits May Only be Temporary.</a:t>
            </a:r>
          </a:p>
          <a:p>
            <a:pPr lvl="1" eaLnBrk="1" hangingPunct="1">
              <a:lnSpc>
                <a:spcPct val="90000"/>
              </a:lnSpc>
            </a:pPr>
            <a:endParaRPr lang="en-US" sz="2200" dirty="0"/>
          </a:p>
          <a:p>
            <a:pPr algn="ctr">
              <a:spcBef>
                <a:spcPct val="0"/>
              </a:spcBef>
              <a:buFontTx/>
              <a:buNone/>
            </a:pPr>
            <a:r>
              <a:rPr lang="en-US" dirty="0">
                <a:solidFill>
                  <a:srgbClr val="000000"/>
                </a:solidFill>
              </a:rPr>
              <a:t>Market Skimming</a:t>
            </a:r>
            <a:r>
              <a:rPr lang="en-US" sz="2200" dirty="0">
                <a:solidFill>
                  <a:srgbClr val="000000"/>
                </a:solidFill>
              </a:rPr>
              <a:t> </a:t>
            </a:r>
          </a:p>
          <a:p>
            <a:pPr>
              <a:spcBef>
                <a:spcPct val="0"/>
              </a:spcBef>
              <a:buFontTx/>
              <a:buNone/>
            </a:pPr>
            <a:endParaRPr lang="en-US" sz="2200" dirty="0">
              <a:solidFill>
                <a:srgbClr val="000000"/>
              </a:solidFill>
            </a:endParaRPr>
          </a:p>
          <a:p>
            <a:pPr>
              <a:spcBef>
                <a:spcPct val="0"/>
              </a:spcBef>
              <a:buClr>
                <a:schemeClr val="hlink"/>
              </a:buClr>
              <a:buFont typeface="Wingdings" pitchFamily="2" charset="2"/>
              <a:buChar char="Ø"/>
            </a:pPr>
            <a:r>
              <a:rPr lang="en-US" sz="2400" dirty="0">
                <a:solidFill>
                  <a:srgbClr val="000000"/>
                </a:solidFill>
              </a:rPr>
              <a:t>Setting a High Price for a New Product to “Skim” Maximum Revenues from the Target Market.</a:t>
            </a:r>
          </a:p>
          <a:p>
            <a:pPr>
              <a:lnSpc>
                <a:spcPct val="90000"/>
              </a:lnSpc>
              <a:spcBef>
                <a:spcPct val="50000"/>
              </a:spcBef>
              <a:buClr>
                <a:schemeClr val="hlink"/>
              </a:buClr>
              <a:buFont typeface="Wingdings" pitchFamily="2" charset="2"/>
              <a:buChar char="Ø"/>
            </a:pPr>
            <a:r>
              <a:rPr lang="en-US" sz="2400" dirty="0">
                <a:solidFill>
                  <a:srgbClr val="000000"/>
                </a:solidFill>
              </a:rPr>
              <a:t>Results in Fewer, But More Profitable Sales.</a:t>
            </a:r>
          </a:p>
          <a:p>
            <a:pPr>
              <a:lnSpc>
                <a:spcPct val="90000"/>
              </a:lnSpc>
              <a:spcBef>
                <a:spcPct val="50000"/>
              </a:spcBef>
              <a:buClr>
                <a:schemeClr val="hlink"/>
              </a:buClr>
              <a:buFont typeface="Wingdings" pitchFamily="2" charset="2"/>
              <a:buChar char="Ø"/>
            </a:pPr>
            <a:endParaRPr lang="en-US" sz="2400" dirty="0">
              <a:solidFill>
                <a:srgbClr val="000000"/>
              </a:solidFill>
            </a:endParaRPr>
          </a:p>
          <a:p>
            <a:pPr eaLnBrk="1" hangingPunct="1">
              <a:lnSpc>
                <a:spcPct val="90000"/>
              </a:lnSpc>
            </a:pPr>
            <a:r>
              <a:rPr lang="en-US" dirty="0"/>
              <a:t>Use Under These Conditions:</a:t>
            </a:r>
          </a:p>
          <a:p>
            <a:pPr lvl="1" eaLnBrk="1" hangingPunct="1">
              <a:lnSpc>
                <a:spcPct val="90000"/>
              </a:lnSpc>
            </a:pPr>
            <a:r>
              <a:rPr lang="en-US" sz="2200" dirty="0"/>
              <a:t>Product’s Quality and Image Must Support Its Higher Price.</a:t>
            </a:r>
          </a:p>
          <a:p>
            <a:pPr lvl="1" eaLnBrk="1" hangingPunct="1">
              <a:lnSpc>
                <a:spcPct val="90000"/>
              </a:lnSpc>
            </a:pPr>
            <a:r>
              <a:rPr lang="en-US" sz="2200" dirty="0"/>
              <a:t>Costs Can’t be so High that They Cancel the Advantage of Charging More.</a:t>
            </a:r>
          </a:p>
          <a:p>
            <a:pPr lvl="1" eaLnBrk="1" hangingPunct="1">
              <a:lnSpc>
                <a:spcPct val="90000"/>
              </a:lnSpc>
            </a:pPr>
            <a:r>
              <a:rPr lang="en-US" sz="2200" dirty="0"/>
              <a:t>Competitors Shouldn’t be Able to Enter Market Easily and Undercut the High Price.</a:t>
            </a:r>
          </a:p>
          <a:p>
            <a:pPr>
              <a:lnSpc>
                <a:spcPct val="90000"/>
              </a:lnSpc>
              <a:spcBef>
                <a:spcPct val="50000"/>
              </a:spcBef>
              <a:buClr>
                <a:schemeClr val="hlink"/>
              </a:buClr>
              <a:buFont typeface="Wingdings" pitchFamily="2" charset="2"/>
              <a:buNone/>
            </a:pPr>
            <a:endParaRPr lang="en-US" sz="2400" dirty="0">
              <a:solidFill>
                <a:srgbClr val="000000"/>
              </a:solidFill>
            </a:endParaRPr>
          </a:p>
          <a:p>
            <a:pPr lvl="1" eaLnBrk="1" hangingPunct="1">
              <a:lnSpc>
                <a:spcPct val="90000"/>
              </a:lnSpc>
            </a:pPr>
            <a:endParaRPr lang="en-US" sz="2200" dirty="0"/>
          </a:p>
          <a:p>
            <a:pPr eaLnBrk="1" hangingPunct="1"/>
            <a:endParaRPr lang="en-GB" dirty="0">
              <a:latin typeface="Arial" pitchFamily="34" charset="0"/>
            </a:endParaRPr>
          </a:p>
        </p:txBody>
      </p:sp>
    </p:spTree>
    <p:extLst>
      <p:ext uri="{BB962C8B-B14F-4D97-AF65-F5344CB8AC3E}">
        <p14:creationId xmlns:p14="http://schemas.microsoft.com/office/powerpoint/2010/main" val="14804834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558390F6-D512-4678-A8EB-78B6307E8C5B}" type="slidenum">
              <a:rPr lang="en-GB" smtClean="0"/>
              <a:pPr/>
              <a:t>44</a:t>
            </a:fld>
            <a:endParaRPr lang="en-GB"/>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r>
              <a:rPr lang="en-GB" dirty="0"/>
              <a:t>Retailers – M&amp;S, John Lewis, </a:t>
            </a:r>
            <a:r>
              <a:rPr lang="en-GB" dirty="0" err="1"/>
              <a:t>Sainsburys</a:t>
            </a:r>
            <a:endParaRPr lang="en-GB" dirty="0"/>
          </a:p>
          <a:p>
            <a:pPr eaLnBrk="1" hangingPunct="1"/>
            <a:r>
              <a:rPr lang="en-GB" dirty="0"/>
              <a:t>Wholesalers – Bookers, Cash &amp; Carry </a:t>
            </a:r>
          </a:p>
          <a:p>
            <a:pPr eaLnBrk="1" hangingPunct="1"/>
            <a:r>
              <a:rPr lang="en-GB" dirty="0"/>
              <a:t>Distributors/dealers  - Car dealer e.g. Ford</a:t>
            </a:r>
          </a:p>
          <a:p>
            <a:pPr eaLnBrk="1" hangingPunct="1"/>
            <a:r>
              <a:rPr lang="en-GB" dirty="0"/>
              <a:t>Agents /sales people – Estate Agents</a:t>
            </a:r>
          </a:p>
          <a:p>
            <a:pPr eaLnBrk="1" hangingPunct="1"/>
            <a:r>
              <a:rPr lang="en-GB" dirty="0"/>
              <a:t>Franchises - Subway</a:t>
            </a:r>
          </a:p>
          <a:p>
            <a:pPr eaLnBrk="1" hangingPunct="1"/>
            <a:endParaRPr lang="en-GB" dirty="0"/>
          </a:p>
        </p:txBody>
      </p:sp>
    </p:spTree>
    <p:extLst>
      <p:ext uri="{BB962C8B-B14F-4D97-AF65-F5344CB8AC3E}">
        <p14:creationId xmlns:p14="http://schemas.microsoft.com/office/powerpoint/2010/main" val="626493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6B6B9802-9E52-4462-BBA3-C55586644040}" type="slidenum">
              <a:rPr lang="en-GB" smtClean="0"/>
              <a:pPr/>
              <a:t>45</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A</a:t>
            </a:r>
            <a:r>
              <a:rPr lang="en-GB" sz="1200" kern="0" dirty="0">
                <a:latin typeface="+mn-lt"/>
                <a:ea typeface="+mn-ea"/>
              </a:rPr>
              <a:t> - Bakery; buying train tickets online</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B</a:t>
            </a:r>
            <a:r>
              <a:rPr lang="en-GB" sz="1200" kern="0" dirty="0">
                <a:latin typeface="+mn-lt"/>
                <a:ea typeface="+mn-ea"/>
              </a:rPr>
              <a:t> – M&amp;S; John Lewis; Asda, </a:t>
            </a:r>
            <a:r>
              <a:rPr lang="en-GB" sz="1200" kern="0" dirty="0" err="1">
                <a:latin typeface="+mn-lt"/>
                <a:ea typeface="+mn-ea"/>
              </a:rPr>
              <a:t>etc</a:t>
            </a: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C</a:t>
            </a:r>
            <a:r>
              <a:rPr lang="en-GB" sz="1200" kern="0" dirty="0">
                <a:latin typeface="+mn-lt"/>
                <a:ea typeface="+mn-ea"/>
              </a:rPr>
              <a:t> – Coca cola – sell large volumes of their products to wholesalers who then sell on to retailers.</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D </a:t>
            </a:r>
            <a:r>
              <a:rPr lang="en-GB" sz="1200" kern="0" dirty="0">
                <a:latin typeface="+mn-lt"/>
                <a:ea typeface="+mn-ea"/>
              </a:rPr>
              <a:t>– Biscuits – the producer may hire an agent to sell the biscuits to wholesalers.</a:t>
            </a:r>
          </a:p>
          <a:p>
            <a:pPr eaLnBrk="1" hangingPunct="1"/>
            <a:endParaRPr lang="en-GB" dirty="0"/>
          </a:p>
        </p:txBody>
      </p:sp>
    </p:spTree>
    <p:extLst>
      <p:ext uri="{BB962C8B-B14F-4D97-AF65-F5344CB8AC3E}">
        <p14:creationId xmlns:p14="http://schemas.microsoft.com/office/powerpoint/2010/main" val="2297284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fontAlgn="base">
              <a:spcBef>
                <a:spcPct val="0"/>
              </a:spcBef>
              <a:spcAft>
                <a:spcPct val="0"/>
              </a:spcAft>
              <a:defRPr sz="2400">
                <a:solidFill>
                  <a:schemeClr val="tx1"/>
                </a:solidFill>
                <a:latin typeface="Arial" charset="0"/>
                <a:ea typeface="ＭＳ Ｐゴシック" pitchFamily="34" charset="-128"/>
              </a:defRPr>
            </a:lvl6pPr>
            <a:lvl7pPr marL="2971800" indent="-228600" fontAlgn="base">
              <a:spcBef>
                <a:spcPct val="0"/>
              </a:spcBef>
              <a:spcAft>
                <a:spcPct val="0"/>
              </a:spcAft>
              <a:defRPr sz="2400">
                <a:solidFill>
                  <a:schemeClr val="tx1"/>
                </a:solidFill>
                <a:latin typeface="Arial" charset="0"/>
                <a:ea typeface="ＭＳ Ｐゴシック" pitchFamily="34" charset="-128"/>
              </a:defRPr>
            </a:lvl7pPr>
            <a:lvl8pPr marL="3429000" indent="-228600" fontAlgn="base">
              <a:spcBef>
                <a:spcPct val="0"/>
              </a:spcBef>
              <a:spcAft>
                <a:spcPct val="0"/>
              </a:spcAft>
              <a:defRPr sz="2400">
                <a:solidFill>
                  <a:schemeClr val="tx1"/>
                </a:solidFill>
                <a:latin typeface="Arial" charset="0"/>
                <a:ea typeface="ＭＳ Ｐゴシック" pitchFamily="34" charset="-128"/>
              </a:defRPr>
            </a:lvl8pPr>
            <a:lvl9pPr marL="3886200" indent="-228600" fontAlgn="base">
              <a:spcBef>
                <a:spcPct val="0"/>
              </a:spcBef>
              <a:spcAft>
                <a:spcPct val="0"/>
              </a:spcAft>
              <a:defRPr sz="2400">
                <a:solidFill>
                  <a:schemeClr val="tx1"/>
                </a:solidFill>
                <a:latin typeface="Arial" charset="0"/>
                <a:ea typeface="ＭＳ Ｐゴシック" pitchFamily="34" charset="-128"/>
              </a:defRPr>
            </a:lvl9pPr>
          </a:lstStyle>
          <a:p>
            <a:fld id="{4B94117B-5981-4C40-8DD6-970BC5EE9165}" type="slidenum">
              <a:rPr lang="en-GB" sz="1200" smtClean="0"/>
              <a:pPr/>
              <a:t>52</a:t>
            </a:fld>
            <a:endParaRPr lang="en-GB" sz="12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Char char="•"/>
            </a:pPr>
            <a:r>
              <a:rPr lang="en-GB">
                <a:ea typeface="ＭＳ Ｐゴシック" pitchFamily="34" charset="-128"/>
              </a:rPr>
              <a:t> recent good brand awareness = Intel</a:t>
            </a:r>
          </a:p>
          <a:p>
            <a:pPr eaLnBrk="1" hangingPunct="1">
              <a:spcBef>
                <a:spcPct val="0"/>
              </a:spcBef>
              <a:buFontTx/>
              <a:buChar char="•"/>
            </a:pPr>
            <a:r>
              <a:rPr lang="en-GB">
                <a:ea typeface="ＭＳ Ｐゴシック" pitchFamily="34" charset="-128"/>
              </a:rPr>
              <a:t> recognition - if choice is made at point of purchase e.g. chocolate</a:t>
            </a:r>
          </a:p>
          <a:p>
            <a:pPr eaLnBrk="1" hangingPunct="1">
              <a:spcBef>
                <a:spcPct val="0"/>
              </a:spcBef>
              <a:buFontTx/>
              <a:buChar char="•"/>
            </a:pPr>
            <a:r>
              <a:rPr lang="en-GB">
                <a:ea typeface="ＭＳ Ｐゴシック" pitchFamily="34" charset="-128"/>
              </a:rPr>
              <a:t> recall - if choice is made prior to purchase e.g. movie</a:t>
            </a:r>
          </a:p>
          <a:p>
            <a:pPr lvl="1" eaLnBrk="1" hangingPunct="1">
              <a:spcBef>
                <a:spcPct val="0"/>
              </a:spcBef>
              <a:buFontTx/>
              <a:buChar char="•"/>
            </a:pPr>
            <a:r>
              <a:rPr lang="en-GB">
                <a:ea typeface="ＭＳ Ｐゴシック" pitchFamily="34" charset="-128"/>
              </a:rPr>
              <a:t> some ads focus on “ask for it by name”</a:t>
            </a:r>
          </a:p>
          <a:p>
            <a:pPr eaLnBrk="1" hangingPunct="1">
              <a:spcBef>
                <a:spcPct val="0"/>
              </a:spcBef>
              <a:buFontTx/>
              <a:buChar char="•"/>
            </a:pPr>
            <a:r>
              <a:rPr lang="en-GB">
                <a:ea typeface="ＭＳ Ｐゴシック" pitchFamily="34" charset="-128"/>
              </a:rPr>
              <a:t>obtain info - perhaps to build customer profile, or to build dB etc</a:t>
            </a:r>
          </a:p>
          <a:p>
            <a:pPr eaLnBrk="1" hangingPunct="1">
              <a:spcBef>
                <a:spcPct val="0"/>
              </a:spcBef>
              <a:buFontTx/>
              <a:buChar char="•"/>
            </a:pPr>
            <a:r>
              <a:rPr lang="en-GB">
                <a:ea typeface="ＭＳ Ｐゴシック" pitchFamily="34" charset="-128"/>
              </a:rPr>
              <a:t> or change image, target audience... (PIMMS)</a:t>
            </a:r>
          </a:p>
          <a:p>
            <a:pPr eaLnBrk="1" hangingPunct="1">
              <a:spcBef>
                <a:spcPct val="0"/>
              </a:spcBef>
              <a:buFontTx/>
              <a:buChar char="•"/>
            </a:pPr>
            <a:endParaRPr lang="en-GB">
              <a:ea typeface="ＭＳ Ｐゴシック" pitchFamily="34" charset="-128"/>
            </a:endParaRPr>
          </a:p>
        </p:txBody>
      </p:sp>
    </p:spTree>
    <p:extLst>
      <p:ext uri="{BB962C8B-B14F-4D97-AF65-F5344CB8AC3E}">
        <p14:creationId xmlns:p14="http://schemas.microsoft.com/office/powerpoint/2010/main" val="1565187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53</a:t>
            </a:fld>
            <a:endParaRPr lang="en-GB"/>
          </a:p>
        </p:txBody>
      </p:sp>
    </p:spTree>
    <p:extLst>
      <p:ext uri="{BB962C8B-B14F-4D97-AF65-F5344CB8AC3E}">
        <p14:creationId xmlns:p14="http://schemas.microsoft.com/office/powerpoint/2010/main" val="36467085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58</a:t>
            </a:fld>
            <a:endParaRPr lang="en-GB"/>
          </a:p>
        </p:txBody>
      </p:sp>
    </p:spTree>
    <p:extLst>
      <p:ext uri="{BB962C8B-B14F-4D97-AF65-F5344CB8AC3E}">
        <p14:creationId xmlns:p14="http://schemas.microsoft.com/office/powerpoint/2010/main" val="862864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12962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17028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273891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4FD999-B2F7-4518-965F-9806CB6EFBEF}"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91449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4FD999-B2F7-4518-965F-9806CB6EFBEF}"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22783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4FD999-B2F7-4518-965F-9806CB6EFBEF}" type="datetimeFigureOut">
              <a:rPr lang="en-GB" smtClean="0"/>
              <a:t>16/03/2025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87072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4FD999-B2F7-4518-965F-9806CB6EFBEF}" type="datetimeFigureOut">
              <a:rPr lang="en-GB" smtClean="0"/>
              <a:t>16/03/2025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408930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03172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28802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4FD999-B2F7-4518-965F-9806CB6EFBEF}"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818593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17817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3598305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6619416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54797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84FD999-B2F7-4518-965F-9806CB6EFBEF}" type="datetimeFigureOut">
              <a:rPr lang="en-GB" smtClean="0"/>
              <a:t>16/03/2025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471658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2734254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84FD999-B2F7-4518-965F-9806CB6EFBEF}"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802AB04-009C-414E-A83A-21100323273D}" type="slidenum">
              <a:rPr lang="en-GB" smtClean="0"/>
              <a:t>‹#›</a:t>
            </a:fld>
            <a:endParaRPr lang="en-GB"/>
          </a:p>
        </p:txBody>
      </p:sp>
    </p:spTree>
    <p:extLst>
      <p:ext uri="{BB962C8B-B14F-4D97-AF65-F5344CB8AC3E}">
        <p14:creationId xmlns:p14="http://schemas.microsoft.com/office/powerpoint/2010/main" val="17591569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2540000" y="274638"/>
            <a:ext cx="9245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1" y="1905000"/>
            <a:ext cx="4622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740401" y="19050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740401" y="39243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p:cNvSpPr>
            <a:spLocks noGrp="1" noChangeArrowheads="1"/>
          </p:cNvSpPr>
          <p:nvPr>
            <p:ph type="ftr" sz="quarter" idx="10"/>
          </p:nvPr>
        </p:nvSpPr>
        <p:spPr>
          <a:ln/>
        </p:spPr>
        <p:txBody>
          <a:bodyPr/>
          <a:lstStyle>
            <a:lvl1pPr>
              <a:defRPr/>
            </a:lvl1pPr>
          </a:lstStyle>
          <a:p>
            <a:pPr>
              <a:defRPr/>
            </a:pPr>
            <a:r>
              <a:rPr lang="en-GB"/>
              <a:t>PRESENTATION TITLE - GO HEADER &amp; FOOTER TO EDIT THIS TEXT</a:t>
            </a:r>
            <a:endParaRPr lang="en-US"/>
          </a:p>
        </p:txBody>
      </p:sp>
    </p:spTree>
    <p:extLst>
      <p:ext uri="{BB962C8B-B14F-4D97-AF65-F5344CB8AC3E}">
        <p14:creationId xmlns:p14="http://schemas.microsoft.com/office/powerpoint/2010/main" val="10020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84FD999-B2F7-4518-965F-9806CB6EFBEF}" type="datetimeFigureOut">
              <a:rPr lang="en-GB" smtClean="0"/>
              <a:t>16/03/2025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802AB04-009C-414E-A83A-21100323273D}" type="slidenum">
              <a:rPr lang="en-GB" smtClean="0"/>
              <a:t>‹#›</a:t>
            </a:fld>
            <a:endParaRPr lang="en-GB"/>
          </a:p>
        </p:txBody>
      </p:sp>
    </p:spTree>
    <p:extLst>
      <p:ext uri="{BB962C8B-B14F-4D97-AF65-F5344CB8AC3E}">
        <p14:creationId xmlns:p14="http://schemas.microsoft.com/office/powerpoint/2010/main" val="359108631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 id="2147483713"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3.bin"/><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ZUOCx1iO8gI?feature=oembed" TargetMode="External"/><Relationship Id="rId4" Type="http://schemas.openxmlformats.org/officeDocument/2006/relationships/image" Target="../media/image17.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29.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xml"/><Relationship Id="rId1" Type="http://schemas.openxmlformats.org/officeDocument/2006/relationships/video" Target="https://www.youtube.com/embed/XI2qK1UASxI?feature=oembed"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M8nC4dgKB9g?feature=oembed" TargetMode="External"/><Relationship Id="rId4" Type="http://schemas.openxmlformats.org/officeDocument/2006/relationships/image" Target="../media/image39.jpeg"/></Relationships>
</file>

<file path=ppt/slides/_rels/slide5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A62lvdhNylU?feature=oembed" TargetMode="External"/><Relationship Id="rId4" Type="http://schemas.openxmlformats.org/officeDocument/2006/relationships/image" Target="../media/image40.jpe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cim.co.uk/content-hub/quick-read/planning-a-marketing-strategy/" TargetMode="External"/><Relationship Id="rId2" Type="http://schemas.openxmlformats.org/officeDocument/2006/relationships/hyperlink" Target="https://www.cim.co.uk/content-hub/quick-read/the-7ps-of-marketing/" TargetMode="External"/><Relationship Id="rId1" Type="http://schemas.openxmlformats.org/officeDocument/2006/relationships/slideLayout" Target="../slideLayouts/slideLayout2.xml"/><Relationship Id="rId4" Type="http://schemas.openxmlformats.org/officeDocument/2006/relationships/hyperlink" Target="https://www.smartinsights.com/marketing-planning/marketing-models/how-to-use-the-7ps-marketing-mi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F2A1-5C90-463B-AA42-FF0F808A54D8}"/>
              </a:ext>
            </a:extLst>
          </p:cNvPr>
          <p:cNvSpPr>
            <a:spLocks noGrp="1"/>
          </p:cNvSpPr>
          <p:nvPr>
            <p:ph type="ctrTitle"/>
          </p:nvPr>
        </p:nvSpPr>
        <p:spPr>
          <a:xfrm>
            <a:off x="1186774" y="1939158"/>
            <a:ext cx="9627000" cy="3547241"/>
          </a:xfrm>
        </p:spPr>
        <p:txBody>
          <a:bodyPr>
            <a:normAutofit fontScale="90000"/>
          </a:bodyPr>
          <a:lstStyle/>
          <a:p>
            <a:pPr algn="ctr"/>
            <a:r>
              <a:rPr lang="en-GB" sz="6000" b="1" dirty="0">
                <a:latin typeface="Calibri" panose="020F0502020204030204" pitchFamily="34" charset="0"/>
                <a:cs typeface="Calibri" panose="020F0502020204030204" pitchFamily="34" charset="0"/>
              </a:rPr>
              <a:t>BMBM5024</a:t>
            </a: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Marketing In Practice</a:t>
            </a:r>
            <a:br>
              <a:rPr lang="en-GB" sz="6000" b="1" dirty="0">
                <a:latin typeface="Calibri" panose="020F0502020204030204" pitchFamily="34" charset="0"/>
                <a:cs typeface="Calibri" panose="020F0502020204030204" pitchFamily="34" charset="0"/>
              </a:rPr>
            </a:b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 </a:t>
            </a:r>
            <a:r>
              <a:rPr lang="en-GB" sz="4900" b="1" dirty="0">
                <a:latin typeface="Calibri" panose="020F0502020204030204" pitchFamily="34" charset="0"/>
                <a:cs typeface="Calibri" panose="020F0502020204030204" pitchFamily="34" charset="0"/>
              </a:rPr>
              <a:t>Segmentation, Targeting and Positioning </a:t>
            </a:r>
          </a:p>
        </p:txBody>
      </p:sp>
    </p:spTree>
    <p:extLst>
      <p:ext uri="{BB962C8B-B14F-4D97-AF65-F5344CB8AC3E}">
        <p14:creationId xmlns:p14="http://schemas.microsoft.com/office/powerpoint/2010/main" val="3189753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4A1CA-AB02-44EC-D140-D10147808822}"/>
              </a:ext>
            </a:extLst>
          </p:cNvPr>
          <p:cNvSpPr>
            <a:spLocks noGrp="1"/>
          </p:cNvSpPr>
          <p:nvPr>
            <p:ph type="title"/>
          </p:nvPr>
        </p:nvSpPr>
        <p:spPr>
          <a:xfrm>
            <a:off x="503584" y="973668"/>
            <a:ext cx="10774016" cy="706964"/>
          </a:xfrm>
        </p:spPr>
        <p:txBody>
          <a:bodyPr/>
          <a:lstStyle/>
          <a:p>
            <a:r>
              <a:rPr lang="en-GB" sz="4800" b="1" dirty="0">
                <a:latin typeface="Calibri" panose="020F0502020204030204" pitchFamily="34" charset="0"/>
                <a:cs typeface="Calibri" panose="020F0502020204030204" pitchFamily="34" charset="0"/>
              </a:rPr>
              <a:t>Lecture Content</a:t>
            </a:r>
          </a:p>
        </p:txBody>
      </p:sp>
      <p:sp>
        <p:nvSpPr>
          <p:cNvPr id="3" name="Content Placeholder 2">
            <a:extLst>
              <a:ext uri="{FF2B5EF4-FFF2-40B4-BE49-F238E27FC236}">
                <a16:creationId xmlns:a16="http://schemas.microsoft.com/office/drawing/2014/main" id="{573575BE-251D-04DE-F8F2-EEC13A58D638}"/>
              </a:ext>
            </a:extLst>
          </p:cNvPr>
          <p:cNvSpPr>
            <a:spLocks noGrp="1"/>
          </p:cNvSpPr>
          <p:nvPr>
            <p:ph idx="1"/>
          </p:nvPr>
        </p:nvSpPr>
        <p:spPr>
          <a:xfrm>
            <a:off x="503584" y="2385391"/>
            <a:ext cx="11105320" cy="4068417"/>
          </a:xfrm>
        </p:spPr>
        <p:txBody>
          <a:bodyPr>
            <a:normAutofit/>
          </a:bodyPr>
          <a:lstStyle/>
          <a:p>
            <a:pPr marL="0" indent="0">
              <a:buNone/>
            </a:pPr>
            <a:r>
              <a:rPr lang="en-GB" sz="2400" dirty="0">
                <a:solidFill>
                  <a:schemeClr val="tx2">
                    <a:lumMod val="50000"/>
                  </a:schemeClr>
                </a:solidFill>
                <a:latin typeface="Calibri" panose="020F0502020204030204" pitchFamily="34" charset="0"/>
                <a:cs typeface="Calibri" panose="020F0502020204030204" pitchFamily="34" charset="0"/>
              </a:rPr>
              <a:t>Today’s lecture will cover:</a:t>
            </a:r>
          </a:p>
          <a:p>
            <a:pPr marL="0" indent="0">
              <a:buNone/>
            </a:pPr>
            <a:endParaRPr lang="en-GB" sz="1000" dirty="0">
              <a:solidFill>
                <a:schemeClr val="tx2">
                  <a:lumMod val="50000"/>
                </a:schemeClr>
              </a:solidFill>
              <a:latin typeface="Calibri" panose="020F0502020204030204" pitchFamily="34" charset="0"/>
              <a:cs typeface="Calibri" panose="020F0502020204030204" pitchFamily="34" charset="0"/>
            </a:endParaRPr>
          </a:p>
          <a:p>
            <a:r>
              <a:rPr lang="en-GB" sz="2400" dirty="0">
                <a:solidFill>
                  <a:schemeClr val="tx2">
                    <a:lumMod val="50000"/>
                  </a:schemeClr>
                </a:solidFill>
                <a:latin typeface="Calibri" panose="020F0502020204030204" pitchFamily="34" charset="0"/>
                <a:cs typeface="Calibri" panose="020F0502020204030204" pitchFamily="34" charset="0"/>
              </a:rPr>
              <a:t>Segmentation, Targeting and Positioning</a:t>
            </a:r>
          </a:p>
          <a:p>
            <a:r>
              <a:rPr lang="en-GB" sz="2400" dirty="0">
                <a:solidFill>
                  <a:schemeClr val="tx2">
                    <a:lumMod val="50000"/>
                  </a:schemeClr>
                </a:solidFill>
                <a:latin typeface="Calibri" panose="020F0502020204030204" pitchFamily="34" charset="0"/>
                <a:cs typeface="Calibri" panose="020F0502020204030204" pitchFamily="34" charset="0"/>
              </a:rPr>
              <a:t>The Marketing Mix (Tactics and Action)</a:t>
            </a:r>
          </a:p>
        </p:txBody>
      </p:sp>
    </p:spTree>
    <p:extLst>
      <p:ext uri="{BB962C8B-B14F-4D97-AF65-F5344CB8AC3E}">
        <p14:creationId xmlns:p14="http://schemas.microsoft.com/office/powerpoint/2010/main" val="1031459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7832-7285-37A4-A019-FAD457D681A6}"/>
              </a:ext>
            </a:extLst>
          </p:cNvPr>
          <p:cNvSpPr>
            <a:spLocks noGrp="1"/>
          </p:cNvSpPr>
          <p:nvPr>
            <p:ph type="title"/>
          </p:nvPr>
        </p:nvSpPr>
        <p:spPr>
          <a:xfrm>
            <a:off x="768626" y="973668"/>
            <a:ext cx="9147741" cy="706964"/>
          </a:xfrm>
        </p:spPr>
        <p:txBody>
          <a:bodyPr/>
          <a:lstStyle/>
          <a:p>
            <a:r>
              <a:rPr lang="en-GB" sz="4400" b="1"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1F3F90F9-3CFD-A3CE-A782-37DB4290EAD4}"/>
              </a:ext>
            </a:extLst>
          </p:cNvPr>
          <p:cNvSpPr>
            <a:spLocks noGrp="1"/>
          </p:cNvSpPr>
          <p:nvPr>
            <p:ph idx="1"/>
          </p:nvPr>
        </p:nvSpPr>
        <p:spPr>
          <a:xfrm>
            <a:off x="636104" y="2603499"/>
            <a:ext cx="10933044" cy="3876813"/>
          </a:xfrm>
        </p:spPr>
        <p:txBody>
          <a:bodyPr>
            <a:normAutofit lnSpcReduction="10000"/>
          </a:bodyPr>
          <a:lstStyle/>
          <a:p>
            <a:pPr marL="0" indent="0">
              <a:buNone/>
            </a:pPr>
            <a:r>
              <a:rPr lang="en-GB" altLang="en-US" sz="2400" dirty="0">
                <a:solidFill>
                  <a:schemeClr val="tx2">
                    <a:lumMod val="50000"/>
                  </a:schemeClr>
                </a:solidFill>
                <a:latin typeface="Calibri" panose="020F0502020204030204" pitchFamily="34" charset="0"/>
                <a:cs typeface="Calibri" panose="020F0502020204030204" pitchFamily="34" charset="0"/>
              </a:rPr>
              <a:t>In assignment 2 you will be preparing a strategic marketing plan to take your company forwards in a new direction.</a:t>
            </a:r>
          </a:p>
          <a:p>
            <a:pPr marL="0" indent="0">
              <a:buNone/>
            </a:pPr>
            <a:endParaRPr lang="en-GB" altLang="en-US" sz="1200" dirty="0">
              <a:solidFill>
                <a:schemeClr val="tx2">
                  <a:lumMod val="50000"/>
                </a:schemeClr>
              </a:solidFill>
              <a:latin typeface="Calibri" panose="020F0502020204030204" pitchFamily="34" charset="0"/>
              <a:cs typeface="Calibri" panose="020F0502020204030204" pitchFamily="34" charset="0"/>
            </a:endParaRPr>
          </a:p>
          <a:p>
            <a:pPr marL="0" indent="0">
              <a:buNone/>
            </a:pPr>
            <a:r>
              <a:rPr lang="en-GB" altLang="en-US" sz="2400" dirty="0">
                <a:solidFill>
                  <a:schemeClr val="tx2">
                    <a:lumMod val="50000"/>
                  </a:schemeClr>
                </a:solidFill>
                <a:latin typeface="Calibri" panose="020F0502020204030204" pitchFamily="34" charset="0"/>
                <a:cs typeface="Calibri" panose="020F0502020204030204" pitchFamily="34" charset="0"/>
              </a:rPr>
              <a:t>Your marketing plan should include:</a:t>
            </a:r>
          </a:p>
          <a:p>
            <a:r>
              <a:rPr lang="en-GB" altLang="en-US" sz="2400" dirty="0">
                <a:solidFill>
                  <a:schemeClr val="tx2">
                    <a:lumMod val="50000"/>
                  </a:schemeClr>
                </a:solidFill>
                <a:latin typeface="Calibri" panose="020F0502020204030204" pitchFamily="34" charset="0"/>
                <a:cs typeface="Calibri" panose="020F0502020204030204" pitchFamily="34" charset="0"/>
              </a:rPr>
              <a:t>Clear identification of the new planned direction </a:t>
            </a:r>
          </a:p>
          <a:p>
            <a:r>
              <a:rPr lang="en-GB" altLang="en-US" sz="2400" dirty="0">
                <a:solidFill>
                  <a:schemeClr val="tx2">
                    <a:lumMod val="50000"/>
                  </a:schemeClr>
                </a:solidFill>
                <a:latin typeface="Calibri" panose="020F0502020204030204" pitchFamily="34" charset="0"/>
                <a:cs typeface="Calibri" panose="020F0502020204030204" pitchFamily="34" charset="0"/>
              </a:rPr>
              <a:t>A clearly defined target market</a:t>
            </a:r>
          </a:p>
          <a:p>
            <a:r>
              <a:rPr lang="en-GB" altLang="en-US" sz="2400" dirty="0">
                <a:solidFill>
                  <a:schemeClr val="tx2">
                    <a:lumMod val="50000"/>
                  </a:schemeClr>
                </a:solidFill>
                <a:latin typeface="Calibri" panose="020F0502020204030204" pitchFamily="34" charset="0"/>
                <a:cs typeface="Calibri" panose="020F0502020204030204" pitchFamily="34" charset="0"/>
              </a:rPr>
              <a:t>Clear marketing objectives</a:t>
            </a:r>
          </a:p>
          <a:p>
            <a:r>
              <a:rPr lang="en-GB" altLang="en-US" sz="2400" dirty="0">
                <a:solidFill>
                  <a:schemeClr val="tx2">
                    <a:lumMod val="50000"/>
                  </a:schemeClr>
                </a:solidFill>
                <a:latin typeface="Calibri" panose="020F0502020204030204" pitchFamily="34" charset="0"/>
                <a:cs typeface="Calibri" panose="020F0502020204030204" pitchFamily="34" charset="0"/>
              </a:rPr>
              <a:t>Marketing mix decisions</a:t>
            </a:r>
          </a:p>
          <a:p>
            <a:r>
              <a:rPr lang="en-GB" altLang="en-US" sz="2400" dirty="0">
                <a:solidFill>
                  <a:schemeClr val="tx2">
                    <a:lumMod val="50000"/>
                  </a:schemeClr>
                </a:solidFill>
                <a:latin typeface="Calibri" panose="020F0502020204030204" pitchFamily="34" charset="0"/>
                <a:cs typeface="Calibri" panose="020F0502020204030204" pitchFamily="34" charset="0"/>
              </a:rPr>
              <a:t>Clear metrics that will be used to evaluate the outcomes of the plan</a:t>
            </a:r>
          </a:p>
          <a:p>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309175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AA070-DC80-26DA-E331-96EBFB34D95C}"/>
              </a:ext>
            </a:extLst>
          </p:cNvPr>
          <p:cNvSpPr>
            <a:spLocks noGrp="1"/>
          </p:cNvSpPr>
          <p:nvPr>
            <p:ph type="title"/>
          </p:nvPr>
        </p:nvSpPr>
        <p:spPr>
          <a:xfrm>
            <a:off x="838200" y="365125"/>
            <a:ext cx="10515600" cy="1541495"/>
          </a:xfrm>
        </p:spPr>
        <p:txBody>
          <a:bodyPr/>
          <a:lstStyle/>
          <a:p>
            <a:r>
              <a:rPr lang="en-GB" b="1" u="sng" dirty="0"/>
              <a:t>What is a Marketing Plan?</a:t>
            </a:r>
          </a:p>
        </p:txBody>
      </p:sp>
      <p:sp>
        <p:nvSpPr>
          <p:cNvPr id="3" name="Content Placeholder 2">
            <a:extLst>
              <a:ext uri="{FF2B5EF4-FFF2-40B4-BE49-F238E27FC236}">
                <a16:creationId xmlns:a16="http://schemas.microsoft.com/office/drawing/2014/main" id="{22EC4D1B-7BA1-F920-0F08-145AB2BCD0DB}"/>
              </a:ext>
            </a:extLst>
          </p:cNvPr>
          <p:cNvSpPr>
            <a:spLocks noGrp="1"/>
          </p:cNvSpPr>
          <p:nvPr>
            <p:ph idx="1"/>
          </p:nvPr>
        </p:nvSpPr>
        <p:spPr>
          <a:xfrm>
            <a:off x="515566" y="2603500"/>
            <a:ext cx="11108987" cy="3416300"/>
          </a:xfrm>
        </p:spPr>
        <p:txBody>
          <a:bodyPr/>
          <a:lstStyle/>
          <a:p>
            <a:r>
              <a:rPr lang="en-GB" dirty="0"/>
              <a:t>A marketing plan is about analysing your current market position (marketing audit), deciding where you want to be then establishing a route to get there. This is the basis of all the organisation’s marketing activity.</a:t>
            </a:r>
          </a:p>
          <a:p>
            <a:pPr marL="0" indent="0">
              <a:buNone/>
            </a:pPr>
            <a:endParaRPr lang="en-GB" dirty="0"/>
          </a:p>
          <a:p>
            <a:r>
              <a:rPr lang="en-GB" dirty="0"/>
              <a:t>A marketing plan should:</a:t>
            </a:r>
          </a:p>
          <a:p>
            <a:pPr lvl="1"/>
            <a:r>
              <a:rPr lang="en-GB" dirty="0"/>
              <a:t>Outline marketing goals and objectives </a:t>
            </a:r>
          </a:p>
          <a:p>
            <a:pPr lvl="1"/>
            <a:r>
              <a:rPr lang="en-GB" dirty="0"/>
              <a:t>Identify the target market</a:t>
            </a:r>
          </a:p>
          <a:p>
            <a:pPr lvl="1"/>
            <a:r>
              <a:rPr lang="en-GB" dirty="0"/>
              <a:t>Detail specific marketing activities (strategy, tactics, action)</a:t>
            </a:r>
          </a:p>
          <a:p>
            <a:pPr lvl="1"/>
            <a:r>
              <a:rPr lang="en-GB" dirty="0"/>
              <a:t>Identify how you will measure performance (control)</a:t>
            </a:r>
          </a:p>
        </p:txBody>
      </p:sp>
    </p:spTree>
    <p:extLst>
      <p:ext uri="{BB962C8B-B14F-4D97-AF65-F5344CB8AC3E}">
        <p14:creationId xmlns:p14="http://schemas.microsoft.com/office/powerpoint/2010/main" val="3870667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83D63B-5531-BD59-A533-FD2ECBFDCBD0}"/>
              </a:ext>
            </a:extLst>
          </p:cNvPr>
          <p:cNvSpPr>
            <a:spLocks noGrp="1"/>
          </p:cNvSpPr>
          <p:nvPr>
            <p:ph type="title"/>
          </p:nvPr>
        </p:nvSpPr>
        <p:spPr/>
        <p:txBody>
          <a:bodyPr/>
          <a:lstStyle/>
          <a:p>
            <a:r>
              <a:rPr lang="en-GB" sz="4400" b="1" dirty="0">
                <a:latin typeface="Calibri" panose="020F0502020204030204" pitchFamily="34" charset="0"/>
                <a:cs typeface="Calibri" panose="020F0502020204030204" pitchFamily="34" charset="0"/>
              </a:rPr>
              <a:t>The SOSTAC Planning Framework</a:t>
            </a:r>
          </a:p>
        </p:txBody>
      </p:sp>
      <p:sp>
        <p:nvSpPr>
          <p:cNvPr id="3" name="Content Placeholder 2">
            <a:extLst>
              <a:ext uri="{FF2B5EF4-FFF2-40B4-BE49-F238E27FC236}">
                <a16:creationId xmlns:a16="http://schemas.microsoft.com/office/drawing/2014/main" id="{CE2D85AC-BCDD-1851-85D2-4B1AD4D723D1}"/>
              </a:ext>
            </a:extLst>
          </p:cNvPr>
          <p:cNvSpPr>
            <a:spLocks noGrp="1"/>
          </p:cNvSpPr>
          <p:nvPr>
            <p:ph sz="half" idx="1"/>
          </p:nvPr>
        </p:nvSpPr>
        <p:spPr>
          <a:xfrm>
            <a:off x="808384" y="2603500"/>
            <a:ext cx="4825160" cy="3416301"/>
          </a:xfrm>
        </p:spPr>
        <p:txBody>
          <a:bodyPr>
            <a:normAutofit/>
          </a:bodyPr>
          <a:lstStyle/>
          <a:p>
            <a:r>
              <a:rPr lang="en-GB" sz="2800" b="1" dirty="0">
                <a:latin typeface="Calibri" panose="020F0502020204030204" pitchFamily="34" charset="0"/>
                <a:cs typeface="Calibri" panose="020F0502020204030204" pitchFamily="34" charset="0"/>
              </a:rPr>
              <a:t>SOSTAC </a:t>
            </a:r>
            <a:r>
              <a:rPr lang="en-GB" sz="2800" dirty="0">
                <a:latin typeface="Calibri" panose="020F0502020204030204" pitchFamily="34" charset="0"/>
                <a:cs typeface="Calibri" panose="020F0502020204030204" pitchFamily="34" charset="0"/>
              </a:rPr>
              <a:t>- Is a Framework developed to structure a marketing plan, or a marketing strategy.</a:t>
            </a:r>
          </a:p>
        </p:txBody>
      </p:sp>
      <p:sp>
        <p:nvSpPr>
          <p:cNvPr id="5" name="Content Placeholder 4">
            <a:extLst>
              <a:ext uri="{FF2B5EF4-FFF2-40B4-BE49-F238E27FC236}">
                <a16:creationId xmlns:a16="http://schemas.microsoft.com/office/drawing/2014/main" id="{63FF74D0-79F5-B798-C8F2-6816781EDD0E}"/>
              </a:ext>
            </a:extLst>
          </p:cNvPr>
          <p:cNvSpPr>
            <a:spLocks noGrp="1"/>
          </p:cNvSpPr>
          <p:nvPr>
            <p:ph sz="half" idx="2"/>
          </p:nvPr>
        </p:nvSpPr>
        <p:spPr/>
        <p:txBody>
          <a:bodyPr>
            <a:normAutofit/>
          </a:bodyPr>
          <a:lstStyle/>
          <a:p>
            <a:r>
              <a:rPr lang="en-GB" sz="2800" dirty="0">
                <a:latin typeface="Calibri" panose="020F0502020204030204" pitchFamily="34" charset="0"/>
                <a:cs typeface="Calibri" panose="020F0502020204030204" pitchFamily="34" charset="0"/>
              </a:rPr>
              <a:t>Situation</a:t>
            </a:r>
          </a:p>
          <a:p>
            <a:r>
              <a:rPr lang="en-GB" sz="2800" dirty="0">
                <a:latin typeface="Calibri" panose="020F0502020204030204" pitchFamily="34" charset="0"/>
                <a:cs typeface="Calibri" panose="020F0502020204030204" pitchFamily="34" charset="0"/>
              </a:rPr>
              <a:t>Objectives</a:t>
            </a:r>
          </a:p>
          <a:p>
            <a:r>
              <a:rPr lang="en-GB" sz="2800" dirty="0">
                <a:latin typeface="Calibri" panose="020F0502020204030204" pitchFamily="34" charset="0"/>
                <a:cs typeface="Calibri" panose="020F0502020204030204" pitchFamily="34" charset="0"/>
              </a:rPr>
              <a:t>Strategy</a:t>
            </a:r>
          </a:p>
          <a:p>
            <a:r>
              <a:rPr lang="en-GB" sz="2800" dirty="0">
                <a:latin typeface="Calibri" panose="020F0502020204030204" pitchFamily="34" charset="0"/>
                <a:cs typeface="Calibri" panose="020F0502020204030204" pitchFamily="34" charset="0"/>
              </a:rPr>
              <a:t>Tactics</a:t>
            </a:r>
          </a:p>
          <a:p>
            <a:r>
              <a:rPr lang="en-GB" sz="2800" dirty="0">
                <a:latin typeface="Calibri" panose="020F0502020204030204" pitchFamily="34" charset="0"/>
                <a:cs typeface="Calibri" panose="020F0502020204030204" pitchFamily="34" charset="0"/>
              </a:rPr>
              <a:t>Action</a:t>
            </a:r>
          </a:p>
          <a:p>
            <a:r>
              <a:rPr lang="en-GB" sz="2800" dirty="0">
                <a:latin typeface="Calibri" panose="020F0502020204030204" pitchFamily="34" charset="0"/>
                <a:cs typeface="Calibri" panose="020F0502020204030204" pitchFamily="34" charset="0"/>
              </a:rPr>
              <a:t>Control</a:t>
            </a:r>
          </a:p>
        </p:txBody>
      </p:sp>
    </p:spTree>
    <p:extLst>
      <p:ext uri="{BB962C8B-B14F-4D97-AF65-F5344CB8AC3E}">
        <p14:creationId xmlns:p14="http://schemas.microsoft.com/office/powerpoint/2010/main" val="1059571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D1C7BDE-372A-225E-DB22-CC304AC423FD}"/>
              </a:ext>
            </a:extLst>
          </p:cNvPr>
          <p:cNvSpPr>
            <a:spLocks noGrp="1"/>
          </p:cNvSpPr>
          <p:nvPr>
            <p:ph type="title"/>
          </p:nvPr>
        </p:nvSpPr>
        <p:spPr/>
        <p:txBody>
          <a:bodyPr/>
          <a:lstStyle/>
          <a:p>
            <a:endParaRPr lang="en-GB"/>
          </a:p>
        </p:txBody>
      </p:sp>
      <p:pic>
        <p:nvPicPr>
          <p:cNvPr id="7" name="Content Placeholder 4" descr="Timeline&#10;&#10;Description automatically generated">
            <a:extLst>
              <a:ext uri="{FF2B5EF4-FFF2-40B4-BE49-F238E27FC236}">
                <a16:creationId xmlns:a16="http://schemas.microsoft.com/office/drawing/2014/main" id="{162C7A96-1FDE-E389-870D-3A119B0A7A4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6228" b="11277"/>
          <a:stretch/>
        </p:blipFill>
        <p:spPr>
          <a:xfrm>
            <a:off x="92765" y="1"/>
            <a:ext cx="12099235" cy="6890380"/>
          </a:xfrm>
          <a:prstGeom prst="rect">
            <a:avLst/>
          </a:prstGeom>
        </p:spPr>
      </p:pic>
    </p:spTree>
    <p:extLst>
      <p:ext uri="{BB962C8B-B14F-4D97-AF65-F5344CB8AC3E}">
        <p14:creationId xmlns:p14="http://schemas.microsoft.com/office/powerpoint/2010/main" val="255591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FC2BB-F51D-40C9-ABE1-0AAC3DD8916B}"/>
              </a:ext>
            </a:extLst>
          </p:cNvPr>
          <p:cNvSpPr>
            <a:spLocks noGrp="1"/>
          </p:cNvSpPr>
          <p:nvPr>
            <p:ph type="title"/>
          </p:nvPr>
        </p:nvSpPr>
        <p:spPr>
          <a:xfrm>
            <a:off x="640079" y="325370"/>
            <a:ext cx="4899329" cy="1463674"/>
          </a:xfrm>
        </p:spPr>
        <p:txBody>
          <a:bodyPr anchor="b">
            <a:normAutofit/>
          </a:bodyPr>
          <a:lstStyle/>
          <a:p>
            <a:r>
              <a:rPr lang="en-GB" sz="5400" dirty="0">
                <a:latin typeface="Calibri" panose="020F0502020204030204" pitchFamily="34" charset="0"/>
                <a:cs typeface="Calibri" panose="020F0502020204030204" pitchFamily="34" charset="0"/>
              </a:rPr>
              <a:t>Assignment 2</a:t>
            </a:r>
          </a:p>
        </p:txBody>
      </p:sp>
      <p:sp>
        <p:nvSpPr>
          <p:cNvPr id="3" name="Content Placeholder 2">
            <a:extLst>
              <a:ext uri="{FF2B5EF4-FFF2-40B4-BE49-F238E27FC236}">
                <a16:creationId xmlns:a16="http://schemas.microsoft.com/office/drawing/2014/main" id="{340F6BDA-72F6-43AF-A83B-D4BEFE83B04D}"/>
              </a:ext>
            </a:extLst>
          </p:cNvPr>
          <p:cNvSpPr>
            <a:spLocks noGrp="1"/>
          </p:cNvSpPr>
          <p:nvPr>
            <p:ph idx="1"/>
          </p:nvPr>
        </p:nvSpPr>
        <p:spPr>
          <a:xfrm>
            <a:off x="640080" y="2872899"/>
            <a:ext cx="4243589" cy="3320668"/>
          </a:xfrm>
        </p:spPr>
        <p:txBody>
          <a:bodyPr>
            <a:normAutofit/>
          </a:bodyPr>
          <a:lstStyle/>
          <a:p>
            <a:pPr marL="0" indent="0">
              <a:buNone/>
            </a:pPr>
            <a:r>
              <a:rPr lang="en-GB" sz="4000" dirty="0">
                <a:solidFill>
                  <a:schemeClr val="tx2">
                    <a:lumMod val="50000"/>
                  </a:schemeClr>
                </a:solidFill>
                <a:latin typeface="Calibri" panose="020F0502020204030204" pitchFamily="34" charset="0"/>
                <a:cs typeface="Calibri" panose="020F0502020204030204" pitchFamily="34" charset="0"/>
              </a:rPr>
              <a:t>Please use the SOSTAC Framework to structure the marketing plan</a:t>
            </a:r>
          </a:p>
        </p:txBody>
      </p:sp>
      <p:pic>
        <p:nvPicPr>
          <p:cNvPr id="5" name="Picture 4" descr="Person writing on a notepad">
            <a:extLst>
              <a:ext uri="{FF2B5EF4-FFF2-40B4-BE49-F238E27FC236}">
                <a16:creationId xmlns:a16="http://schemas.microsoft.com/office/drawing/2014/main" id="{E30F0B79-16B1-FEDA-0B50-4784D3140AE9}"/>
              </a:ext>
            </a:extLst>
          </p:cNvPr>
          <p:cNvPicPr>
            <a:picLocks noChangeAspect="1"/>
          </p:cNvPicPr>
          <p:nvPr/>
        </p:nvPicPr>
        <p:blipFill rotWithShape="1">
          <a:blip r:embed="rId2"/>
          <a:srcRect l="13947" r="65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57738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7832-7285-37A4-A019-FAD457D681A6}"/>
              </a:ext>
            </a:extLst>
          </p:cNvPr>
          <p:cNvSpPr>
            <a:spLocks noGrp="1"/>
          </p:cNvSpPr>
          <p:nvPr>
            <p:ph type="title"/>
          </p:nvPr>
        </p:nvSpPr>
        <p:spPr>
          <a:xfrm>
            <a:off x="768626" y="973668"/>
            <a:ext cx="9147741" cy="706964"/>
          </a:xfrm>
        </p:spPr>
        <p:txBody>
          <a:bodyPr/>
          <a:lstStyle/>
          <a:p>
            <a:r>
              <a:rPr lang="en-GB" sz="4400" b="1" dirty="0">
                <a:latin typeface="Calibri" panose="020F0502020204030204" pitchFamily="34" charset="0"/>
                <a:cs typeface="Calibri" panose="020F0502020204030204" pitchFamily="34" charset="0"/>
              </a:rPr>
              <a:t>What is a new direction?</a:t>
            </a:r>
          </a:p>
        </p:txBody>
      </p:sp>
      <p:sp>
        <p:nvSpPr>
          <p:cNvPr id="3" name="Content Placeholder 2">
            <a:extLst>
              <a:ext uri="{FF2B5EF4-FFF2-40B4-BE49-F238E27FC236}">
                <a16:creationId xmlns:a16="http://schemas.microsoft.com/office/drawing/2014/main" id="{1F3F90F9-3CFD-A3CE-A782-37DB4290EAD4}"/>
              </a:ext>
            </a:extLst>
          </p:cNvPr>
          <p:cNvSpPr>
            <a:spLocks noGrp="1"/>
          </p:cNvSpPr>
          <p:nvPr>
            <p:ph idx="1"/>
          </p:nvPr>
        </p:nvSpPr>
        <p:spPr>
          <a:xfrm>
            <a:off x="636104" y="2603499"/>
            <a:ext cx="10933044" cy="3876813"/>
          </a:xfrm>
        </p:spPr>
        <p:txBody>
          <a:bodyPr>
            <a:normAutofit/>
          </a:bodyPr>
          <a:lstStyle/>
          <a:p>
            <a:r>
              <a:rPr lang="en-GB" altLang="en-US" sz="2400" dirty="0">
                <a:solidFill>
                  <a:schemeClr val="tx2">
                    <a:lumMod val="50000"/>
                  </a:schemeClr>
                </a:solidFill>
                <a:latin typeface="Calibri" panose="020F0502020204030204" pitchFamily="34" charset="0"/>
                <a:cs typeface="Calibri" panose="020F0502020204030204" pitchFamily="34" charset="0"/>
              </a:rPr>
              <a:t>Launching a new product or service.</a:t>
            </a:r>
          </a:p>
          <a:p>
            <a:r>
              <a:rPr lang="en-GB" altLang="en-US" sz="2400" dirty="0">
                <a:solidFill>
                  <a:schemeClr val="tx2">
                    <a:lumMod val="50000"/>
                  </a:schemeClr>
                </a:solidFill>
                <a:latin typeface="Calibri" panose="020F0502020204030204" pitchFamily="34" charset="0"/>
                <a:cs typeface="Calibri" panose="020F0502020204030204" pitchFamily="34" charset="0"/>
              </a:rPr>
              <a:t>Repositioning an existing product or service.</a:t>
            </a:r>
          </a:p>
          <a:p>
            <a:r>
              <a:rPr lang="en-GB" altLang="en-US" sz="2400" dirty="0">
                <a:solidFill>
                  <a:schemeClr val="tx2">
                    <a:lumMod val="50000"/>
                  </a:schemeClr>
                </a:solidFill>
                <a:latin typeface="Calibri" panose="020F0502020204030204" pitchFamily="34" charset="0"/>
                <a:cs typeface="Calibri" panose="020F0502020204030204" pitchFamily="34" charset="0"/>
              </a:rPr>
              <a:t>Increasing brand awareness. </a:t>
            </a:r>
          </a:p>
          <a:p>
            <a:r>
              <a:rPr lang="en-GB" altLang="en-US" sz="2400" dirty="0">
                <a:solidFill>
                  <a:schemeClr val="tx2">
                    <a:lumMod val="50000"/>
                  </a:schemeClr>
                </a:solidFill>
                <a:latin typeface="Calibri" panose="020F0502020204030204" pitchFamily="34" charset="0"/>
                <a:cs typeface="Calibri" panose="020F0502020204030204" pitchFamily="34" charset="0"/>
              </a:rPr>
              <a:t>Increasing awareness of a specific product or service.</a:t>
            </a:r>
          </a:p>
          <a:p>
            <a:r>
              <a:rPr lang="en-GB" altLang="en-US" sz="2400" dirty="0">
                <a:solidFill>
                  <a:schemeClr val="tx2">
                    <a:lumMod val="50000"/>
                  </a:schemeClr>
                </a:solidFill>
                <a:latin typeface="Calibri" panose="020F0502020204030204" pitchFamily="34" charset="0"/>
                <a:cs typeface="Calibri" panose="020F0502020204030204" pitchFamily="34" charset="0"/>
              </a:rPr>
              <a:t>Entering a new market.</a:t>
            </a:r>
          </a:p>
          <a:p>
            <a:pPr marL="0" indent="0">
              <a:buNone/>
            </a:pPr>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altLang="en-US" sz="2400" dirty="0">
              <a:solidFill>
                <a:schemeClr val="tx2">
                  <a:lumMod val="50000"/>
                </a:schemeClr>
              </a:solidFill>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050728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707137" y="1048512"/>
            <a:ext cx="3875802" cy="4840224"/>
          </a:xfrm>
        </p:spPr>
        <p:txBody>
          <a:bodyPr anchor="ctr">
            <a:normAutofit/>
          </a:bodyPr>
          <a:lstStyle/>
          <a:p>
            <a:r>
              <a:rPr lang="en-GB" sz="4800" b="1" dirty="0">
                <a:solidFill>
                  <a:srgbClr val="EBEBEB"/>
                </a:solidFill>
                <a:latin typeface="Calibri" panose="020F0502020204030204" pitchFamily="34" charset="0"/>
                <a:ea typeface="Calibri" panose="020F0502020204030204" pitchFamily="34" charset="0"/>
                <a:cs typeface="Calibri" panose="020F0502020204030204" pitchFamily="34" charset="0"/>
              </a:rPr>
              <a:t>Segmentation Targeting</a:t>
            </a:r>
            <a:br>
              <a:rPr lang="en-GB" sz="4800" b="1" dirty="0">
                <a:solidFill>
                  <a:srgbClr val="EBEBEB"/>
                </a:solidFill>
                <a:latin typeface="Calibri" panose="020F0502020204030204" pitchFamily="34" charset="0"/>
                <a:ea typeface="Calibri" panose="020F0502020204030204" pitchFamily="34" charset="0"/>
                <a:cs typeface="Calibri" panose="020F0502020204030204" pitchFamily="34" charset="0"/>
              </a:rPr>
            </a:br>
            <a:r>
              <a:rPr lang="en-GB" sz="4800" b="1" dirty="0">
                <a:solidFill>
                  <a:srgbClr val="EBEBEB"/>
                </a:solidFill>
                <a:latin typeface="Calibri" panose="020F0502020204030204" pitchFamily="34" charset="0"/>
                <a:ea typeface="Calibri" panose="020F0502020204030204" pitchFamily="34" charset="0"/>
                <a:cs typeface="Calibri" panose="020F0502020204030204" pitchFamily="34" charset="0"/>
              </a:rPr>
              <a:t>Positioning</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290076" y="437513"/>
            <a:ext cx="6194787" cy="6053671"/>
          </a:xfrm>
        </p:spPr>
        <p:txBody>
          <a:bodyPr anchor="ctr">
            <a:normAutofit/>
          </a:bodyPr>
          <a:lstStyle/>
          <a:p>
            <a:endParaRPr lang="en-GB" sz="2000" dirty="0"/>
          </a:p>
          <a:p>
            <a:r>
              <a:rPr lang="en-GB" sz="2400" dirty="0">
                <a:latin typeface="Calibri" panose="020F0502020204030204" pitchFamily="34" charset="0"/>
                <a:ea typeface="Calibri" panose="020F0502020204030204" pitchFamily="34" charset="0"/>
                <a:cs typeface="Calibri" panose="020F0502020204030204" pitchFamily="34" charset="0"/>
              </a:rPr>
              <a:t>This is the part of the ‘strategy’ section of the marketing plan.</a:t>
            </a:r>
          </a:p>
          <a:p>
            <a:r>
              <a:rPr lang="en-GB" sz="2400" dirty="0">
                <a:latin typeface="Calibri" panose="020F0502020204030204" pitchFamily="34" charset="0"/>
                <a:ea typeface="Calibri" panose="020F0502020204030204" pitchFamily="34" charset="0"/>
                <a:cs typeface="Calibri" panose="020F0502020204030204" pitchFamily="34" charset="0"/>
              </a:rPr>
              <a:t>The organisation must assess the whole market (the total sum of buyers in the market / industry sector).</a:t>
            </a:r>
          </a:p>
          <a:p>
            <a:r>
              <a:rPr lang="en-GB" sz="2400" dirty="0">
                <a:latin typeface="Calibri" panose="020F0502020204030204" pitchFamily="34" charset="0"/>
                <a:ea typeface="Calibri" panose="020F0502020204030204" pitchFamily="34" charset="0"/>
                <a:cs typeface="Calibri" panose="020F0502020204030204" pitchFamily="34" charset="0"/>
              </a:rPr>
              <a:t>Then:</a:t>
            </a:r>
          </a:p>
          <a:p>
            <a:pPr lvl="1"/>
            <a:r>
              <a:rPr lang="en-GB" sz="2400" dirty="0">
                <a:latin typeface="Calibri" panose="020F0502020204030204" pitchFamily="34" charset="0"/>
                <a:ea typeface="Calibri" panose="020F0502020204030204" pitchFamily="34" charset="0"/>
                <a:cs typeface="Calibri" panose="020F0502020204030204" pitchFamily="34" charset="0"/>
              </a:rPr>
              <a:t>Split the market into groups</a:t>
            </a:r>
          </a:p>
          <a:p>
            <a:pPr lvl="1"/>
            <a:r>
              <a:rPr lang="en-GB" sz="2400" dirty="0">
                <a:latin typeface="Calibri" panose="020F0502020204030204" pitchFamily="34" charset="0"/>
                <a:ea typeface="Calibri" panose="020F0502020204030204" pitchFamily="34" charset="0"/>
                <a:cs typeface="Calibri" panose="020F0502020204030204" pitchFamily="34" charset="0"/>
              </a:rPr>
              <a:t>Decide which groups they will aim their products and services at</a:t>
            </a:r>
          </a:p>
          <a:p>
            <a:pPr lvl="1"/>
            <a:r>
              <a:rPr lang="en-GB" sz="2400" dirty="0">
                <a:latin typeface="Calibri" panose="020F0502020204030204" pitchFamily="34" charset="0"/>
                <a:ea typeface="Calibri" panose="020F0502020204030204" pitchFamily="34" charset="0"/>
                <a:cs typeface="Calibri" panose="020F0502020204030204" pitchFamily="34" charset="0"/>
              </a:rPr>
              <a:t>Decide what they will do differently from their competitors</a:t>
            </a:r>
          </a:p>
          <a:p>
            <a:endParaRPr lang="en-GB" sz="2000" dirty="0"/>
          </a:p>
          <a:p>
            <a:pPr marL="457200" lvl="1" indent="0">
              <a:buNone/>
            </a:pPr>
            <a:endParaRPr lang="en-GB" sz="2000" dirty="0"/>
          </a:p>
          <a:p>
            <a:endParaRPr lang="en-GB" sz="2000" dirty="0"/>
          </a:p>
        </p:txBody>
      </p:sp>
    </p:spTree>
    <p:extLst>
      <p:ext uri="{BB962C8B-B14F-4D97-AF65-F5344CB8AC3E}">
        <p14:creationId xmlns:p14="http://schemas.microsoft.com/office/powerpoint/2010/main" val="3962383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0" name="Rectangle 206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72" name="Freeform: Shape 207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07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C3829672-CBE5-1FBE-4E5D-AD035041EDB3}"/>
              </a:ext>
            </a:extLst>
          </p:cNvPr>
          <p:cNvSpPr>
            <a:spLocks noGrp="1"/>
          </p:cNvSpPr>
          <p:nvPr>
            <p:ph type="title"/>
          </p:nvPr>
        </p:nvSpPr>
        <p:spPr>
          <a:xfrm>
            <a:off x="804672" y="973668"/>
            <a:ext cx="3471600" cy="2135292"/>
          </a:xfrm>
        </p:spPr>
        <p:txBody>
          <a:bodyPr vert="horz" lIns="91440" tIns="45720" rIns="91440" bIns="45720" rtlCol="0">
            <a:noAutofit/>
          </a:bodyPr>
          <a:lstStyle/>
          <a:p>
            <a:pPr>
              <a:lnSpc>
                <a:spcPct val="90000"/>
              </a:lnSpc>
            </a:pPr>
            <a:r>
              <a:rPr lang="en-US" sz="2800" b="1" kern="1200" dirty="0">
                <a:solidFill>
                  <a:srgbClr val="EBEBEB"/>
                </a:solidFill>
                <a:latin typeface="Calibri" panose="020F0502020204030204" pitchFamily="34" charset="0"/>
                <a:ea typeface="Calibri" panose="020F0502020204030204" pitchFamily="34" charset="0"/>
                <a:cs typeface="Calibri" panose="020F0502020204030204" pitchFamily="34" charset="0"/>
              </a:rPr>
              <a:t>Segmentation, targeting and positioning (</a:t>
            </a:r>
            <a:r>
              <a:rPr lang="en-US" sz="2800" b="1" kern="1200" dirty="0" err="1">
                <a:solidFill>
                  <a:srgbClr val="EBEBEB"/>
                </a:solidFill>
                <a:latin typeface="Calibri" panose="020F0502020204030204" pitchFamily="34" charset="0"/>
                <a:ea typeface="Calibri" panose="020F0502020204030204" pitchFamily="34" charset="0"/>
                <a:cs typeface="Calibri" panose="020F0502020204030204" pitchFamily="34" charset="0"/>
              </a:rPr>
              <a:t>STP</a:t>
            </a:r>
            <a:r>
              <a:rPr lang="en-US" sz="2800" b="1" kern="1200" dirty="0">
                <a:solidFill>
                  <a:srgbClr val="EBEBEB"/>
                </a:solidFill>
                <a:latin typeface="Calibri" panose="020F0502020204030204" pitchFamily="34" charset="0"/>
                <a:ea typeface="Calibri" panose="020F0502020204030204" pitchFamily="34" charset="0"/>
                <a:cs typeface="Calibri" panose="020F0502020204030204" pitchFamily="34" charset="0"/>
              </a:rPr>
              <a:t>) Strategy is a three-step process.</a:t>
            </a:r>
          </a:p>
        </p:txBody>
      </p:sp>
      <p:pic>
        <p:nvPicPr>
          <p:cNvPr id="2050" name="Picture 2" descr="STP marketing funnel">
            <a:extLst>
              <a:ext uri="{FF2B5EF4-FFF2-40B4-BE49-F238E27FC236}">
                <a16:creationId xmlns:a16="http://schemas.microsoft.com/office/drawing/2014/main" id="{516C6574-5095-F063-26C0-8FF87D348D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28233" y="407488"/>
            <a:ext cx="5498528" cy="6178347"/>
          </a:xfrm>
          <a:prstGeom prst="rect">
            <a:avLst/>
          </a:prstGeom>
          <a:noFill/>
          <a:extLst>
            <a:ext uri="{909E8E84-426E-40DD-AFC4-6F175D3DCCD1}">
              <a14:hiddenFill xmlns:a14="http://schemas.microsoft.com/office/drawing/2010/main">
                <a:solidFill>
                  <a:srgbClr val="FFFFFF"/>
                </a:solidFill>
              </a14:hiddenFill>
            </a:ext>
          </a:extLst>
        </p:spPr>
      </p:pic>
      <p:sp>
        <p:nvSpPr>
          <p:cNvPr id="2074" name="Rectangle 2073">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5" name="Oval 2074">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Oval 206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4" name="Content Placeholder 2053">
            <a:extLst>
              <a:ext uri="{FF2B5EF4-FFF2-40B4-BE49-F238E27FC236}">
                <a16:creationId xmlns:a16="http://schemas.microsoft.com/office/drawing/2014/main" id="{AEF5E751-80A1-B1BD-B045-749C7C55365C}"/>
              </a:ext>
            </a:extLst>
          </p:cNvPr>
          <p:cNvSpPr>
            <a:spLocks noGrp="1"/>
          </p:cNvSpPr>
          <p:nvPr>
            <p:ph idx="1"/>
          </p:nvPr>
        </p:nvSpPr>
        <p:spPr>
          <a:xfrm>
            <a:off x="804672" y="3708649"/>
            <a:ext cx="3427409" cy="2311150"/>
          </a:xfrm>
        </p:spPr>
        <p:txBody>
          <a:bodyPr vert="horz" lIns="91440" tIns="45720" rIns="91440" bIns="45720" rtlCol="0">
            <a:normAutofit/>
          </a:bodyPr>
          <a:lstStyle/>
          <a:p>
            <a:pPr marL="0" indent="0">
              <a:buNone/>
            </a:pPr>
            <a:r>
              <a:rPr lang="en-US" sz="2800" b="1" kern="1200" dirty="0">
                <a:solidFill>
                  <a:srgbClr val="FFFFFF"/>
                </a:solidFill>
                <a:latin typeface="Calibri" panose="020F0502020204030204" pitchFamily="34" charset="0"/>
                <a:ea typeface="Calibri" panose="020F0502020204030204" pitchFamily="34" charset="0"/>
                <a:cs typeface="Calibri" panose="020F0502020204030204" pitchFamily="34" charset="0"/>
              </a:rPr>
              <a:t>Each step must be followed sequentially</a:t>
            </a:r>
          </a:p>
        </p:txBody>
      </p:sp>
      <p:sp>
        <p:nvSpPr>
          <p:cNvPr id="207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5" name="Slide Number Placeholder 4">
            <a:extLst>
              <a:ext uri="{FF2B5EF4-FFF2-40B4-BE49-F238E27FC236}">
                <a16:creationId xmlns:a16="http://schemas.microsoft.com/office/drawing/2014/main" id="{351135CA-C1A7-189C-F6E3-9A530C5C61A8}"/>
              </a:ext>
            </a:extLst>
          </p:cNvPr>
          <p:cNvSpPr>
            <a:spLocks noGrp="1"/>
          </p:cNvSpPr>
          <p:nvPr>
            <p:ph type="sldNum" sz="quarter" idx="12"/>
          </p:nvPr>
        </p:nvSpPr>
        <p:spPr>
          <a:xfrm>
            <a:off x="10352540" y="295729"/>
            <a:ext cx="838199" cy="767687"/>
          </a:xfrm>
        </p:spPr>
        <p:txBody>
          <a:bodyPr vert="horz" lIns="91440" tIns="45720" rIns="91440" bIns="45720" rtlCol="0">
            <a:normAutofit/>
          </a:bodyPr>
          <a:lstStyle/>
          <a:p>
            <a:pPr>
              <a:spcAft>
                <a:spcPts val="600"/>
              </a:spcAft>
            </a:pPr>
            <a:fld id="{3A98EE3D-8CD1-4C3F-BD1C-C98C9596463C}" type="slidenum">
              <a:rPr lang="en-US">
                <a:solidFill>
                  <a:srgbClr val="FFFFFF"/>
                </a:solidFill>
              </a:rPr>
              <a:pPr>
                <a:spcAft>
                  <a:spcPts val="600"/>
                </a:spcAft>
              </a:pPr>
              <a:t>10</a:t>
            </a:fld>
            <a:endParaRPr lang="en-US">
              <a:solidFill>
                <a:srgbClr val="FFFFFF"/>
              </a:solidFill>
            </a:endParaRPr>
          </a:p>
        </p:txBody>
      </p:sp>
    </p:spTree>
    <p:extLst>
      <p:ext uri="{BB962C8B-B14F-4D97-AF65-F5344CB8AC3E}">
        <p14:creationId xmlns:p14="http://schemas.microsoft.com/office/powerpoint/2010/main" val="99451511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6"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639098" y="629265"/>
            <a:ext cx="6072776" cy="666135"/>
          </a:xfrm>
        </p:spPr>
        <p:txBody>
          <a:bodyP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What is Segmentation?</a:t>
            </a:r>
          </a:p>
        </p:txBody>
      </p:sp>
      <p:sp>
        <p:nvSpPr>
          <p:cNvPr id="18" name="Freeform: Shape 17">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pic>
        <p:nvPicPr>
          <p:cNvPr id="3" name="Picture 2">
            <a:extLst>
              <a:ext uri="{FF2B5EF4-FFF2-40B4-BE49-F238E27FC236}">
                <a16:creationId xmlns:a16="http://schemas.microsoft.com/office/drawing/2014/main" id="{82E88165-EA7C-A126-EF1C-814DB60ED0F3}"/>
              </a:ext>
            </a:extLst>
          </p:cNvPr>
          <p:cNvPicPr>
            <a:picLocks noChangeAspect="1"/>
          </p:cNvPicPr>
          <p:nvPr/>
        </p:nvPicPr>
        <p:blipFill rotWithShape="1">
          <a:blip r:embed="rId3">
            <a:extLst>
              <a:ext uri="{28A0092B-C50C-407E-A947-70E740481C1C}">
                <a14:useLocalDpi xmlns:a14="http://schemas.microsoft.com/office/drawing/2010/main" val="0"/>
              </a:ext>
            </a:extLst>
          </a:blip>
          <a:srcRect l="13443" t="-1" r="13692" b="-1"/>
          <a:stretch/>
        </p:blipFill>
        <p:spPr>
          <a:xfrm>
            <a:off x="7418226" y="1548198"/>
            <a:ext cx="4125317" cy="3779185"/>
          </a:xfrm>
          <a:prstGeom prst="rect">
            <a:avLst/>
          </a:prstGeom>
        </p:spPr>
      </p:pic>
      <p:sp>
        <p:nvSpPr>
          <p:cNvPr id="20" name="Rectangle 19">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11</a:t>
            </a:fld>
            <a:endParaRPr lang="en-GB">
              <a:solidFill>
                <a:srgbClr val="FFFFFF"/>
              </a:solidFill>
            </a:endParaRPr>
          </a:p>
        </p:txBody>
      </p:sp>
      <p:sp>
        <p:nvSpPr>
          <p:cNvPr id="22" name="Oval 21">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Content Placeholder 6"/>
          <p:cNvSpPr>
            <a:spLocks noGrp="1"/>
          </p:cNvSpPr>
          <p:nvPr>
            <p:ph idx="1"/>
          </p:nvPr>
        </p:nvSpPr>
        <p:spPr>
          <a:xfrm>
            <a:off x="639098" y="1063416"/>
            <a:ext cx="6072776" cy="5167059"/>
          </a:xfrm>
        </p:spPr>
        <p:txBody>
          <a:bodyPr anchor="ctr">
            <a:normAutofit/>
          </a:bodyPr>
          <a:lstStyle/>
          <a:p>
            <a:pPr marL="0" indent="0" eaLnBrk="0" hangingPunct="0">
              <a:lnSpc>
                <a:spcPct val="90000"/>
              </a:lnSpc>
              <a:spcBef>
                <a:spcPct val="50000"/>
              </a:spcBef>
              <a:buNone/>
            </a:pPr>
            <a:r>
              <a:rPr lang="en-US" sz="2000" b="1" dirty="0">
                <a:solidFill>
                  <a:srgbClr val="FFFFFF"/>
                </a:solidFill>
                <a:latin typeface="Calibri" panose="020F0502020204030204" pitchFamily="34" charset="0"/>
                <a:ea typeface="Calibri" panose="020F0502020204030204" pitchFamily="34" charset="0"/>
                <a:cs typeface="Calibri" panose="020F0502020204030204" pitchFamily="34" charset="0"/>
              </a:rPr>
              <a:t>“The </a:t>
            </a:r>
            <a:r>
              <a:rPr lang="en-US" sz="2000" b="1" dirty="0">
                <a:solidFill>
                  <a:srgbClr val="FFFFF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subdividing</a:t>
            </a:r>
            <a:r>
              <a:rPr lang="en-US" sz="2000" b="1" dirty="0">
                <a:solidFill>
                  <a:srgbClr val="FFFFFF"/>
                </a:solidFill>
                <a:latin typeface="Calibri" panose="020F0502020204030204" pitchFamily="34" charset="0"/>
                <a:ea typeface="Calibri" panose="020F0502020204030204" pitchFamily="34" charset="0"/>
                <a:cs typeface="Calibri" panose="020F0502020204030204" pitchFamily="34" charset="0"/>
              </a:rPr>
              <a:t> of a market into distinct </a:t>
            </a:r>
            <a:r>
              <a:rPr lang="en-US" sz="2000" b="1" dirty="0">
                <a:solidFill>
                  <a:srgbClr val="FFFFF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subsets</a:t>
            </a:r>
            <a:r>
              <a:rPr lang="en-US" sz="2000" b="1" dirty="0">
                <a:solidFill>
                  <a:srgbClr val="FFFFFF"/>
                </a:solidFill>
                <a:latin typeface="Calibri" panose="020F0502020204030204" pitchFamily="34" charset="0"/>
                <a:ea typeface="Calibri" panose="020F0502020204030204" pitchFamily="34" charset="0"/>
                <a:cs typeface="Calibri" panose="020F0502020204030204" pitchFamily="34" charset="0"/>
              </a:rPr>
              <a:t> of customers where any subset may be selected as a </a:t>
            </a:r>
            <a:r>
              <a:rPr lang="en-US" sz="2000" b="1" dirty="0">
                <a:solidFill>
                  <a:srgbClr val="FFFFF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target market </a:t>
            </a:r>
            <a:r>
              <a:rPr lang="en-US" sz="2000" b="1" dirty="0">
                <a:solidFill>
                  <a:srgbClr val="FFFFFF"/>
                </a:solidFill>
                <a:latin typeface="Calibri" panose="020F0502020204030204" pitchFamily="34" charset="0"/>
                <a:ea typeface="Calibri" panose="020F0502020204030204" pitchFamily="34" charset="0"/>
                <a:cs typeface="Calibri" panose="020F0502020204030204" pitchFamily="34" charset="0"/>
              </a:rPr>
              <a:t>to be reached with a distinct </a:t>
            </a:r>
            <a:r>
              <a:rPr lang="en-US" sz="2000" b="1" dirty="0">
                <a:solidFill>
                  <a:srgbClr val="FFFFF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marketing mix”. </a:t>
            </a:r>
            <a:r>
              <a:rPr lang="en-US" sz="2000" b="1" dirty="0">
                <a:solidFill>
                  <a:srgbClr val="FFFFFF"/>
                </a:solidFill>
                <a:latin typeface="Calibri" panose="020F0502020204030204" pitchFamily="34" charset="0"/>
                <a:ea typeface="Calibri" panose="020F0502020204030204" pitchFamily="34" charset="0"/>
                <a:cs typeface="Calibri" panose="020F0502020204030204" pitchFamily="34" charset="0"/>
              </a:rPr>
              <a:t>(Kotler, 2022)</a:t>
            </a:r>
          </a:p>
          <a:p>
            <a:pPr marL="0" indent="0" eaLnBrk="0" hangingPunct="0">
              <a:lnSpc>
                <a:spcPct val="90000"/>
              </a:lnSpc>
              <a:spcBef>
                <a:spcPct val="50000"/>
              </a:spcBef>
              <a:buNone/>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r>
              <a:rPr lang="en-GB" sz="2000" b="1" dirty="0">
                <a:solidFill>
                  <a:srgbClr val="FFFFFF"/>
                </a:solidFill>
                <a:latin typeface="Calibri" panose="020F0502020204030204" pitchFamily="34" charset="0"/>
                <a:ea typeface="Calibri" panose="020F0502020204030204" pitchFamily="34" charset="0"/>
                <a:cs typeface="Calibri" panose="020F0502020204030204" pitchFamily="34" charset="0"/>
              </a:rPr>
              <a:t>Market segmentation</a:t>
            </a: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 is the process of dividing a broad consumer or business market, normally consisting of existing and potential customers, into sub-groups of consumers based on some type of shared characteristics. </a:t>
            </a:r>
          </a:p>
          <a:p>
            <a:pPr marL="0" indent="0">
              <a:lnSpc>
                <a:spcPct val="90000"/>
              </a:lnSpc>
              <a:buNone/>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The segments created are composed of consumers who will respond similarly to </a:t>
            </a:r>
            <a:r>
              <a:rPr lang="en-GB" sz="2000" b="1" dirty="0">
                <a:solidFill>
                  <a:srgbClr val="FFFFFF"/>
                </a:solidFill>
                <a:latin typeface="Calibri" panose="020F0502020204030204" pitchFamily="34" charset="0"/>
                <a:ea typeface="Calibri" panose="020F0502020204030204" pitchFamily="34" charset="0"/>
                <a:cs typeface="Calibri" panose="020F0502020204030204" pitchFamily="34" charset="0"/>
              </a:rPr>
              <a:t>marketing</a:t>
            </a: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 strategies and who share traits such as similar interests, needs, or locations.</a:t>
            </a:r>
          </a:p>
        </p:txBody>
      </p:sp>
    </p:spTree>
    <p:extLst>
      <p:ext uri="{BB962C8B-B14F-4D97-AF65-F5344CB8AC3E}">
        <p14:creationId xmlns:p14="http://schemas.microsoft.com/office/powerpoint/2010/main" val="34867940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Shape 19">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2"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670560" y="822609"/>
            <a:ext cx="3426605" cy="957423"/>
          </a:xfrm>
        </p:spPr>
        <p:txBody>
          <a:bodyPr>
            <a:normAutofit/>
          </a:bodyPr>
          <a:lstStyle/>
          <a:p>
            <a:pPr>
              <a:lnSpc>
                <a:spcPct val="90000"/>
              </a:lnSpc>
            </a:pPr>
            <a:r>
              <a:rPr lang="en-GB" sz="2800" b="1" dirty="0">
                <a:solidFill>
                  <a:srgbClr val="EBEBEB"/>
                </a:solidFill>
                <a:latin typeface="+mn-lt"/>
              </a:rPr>
              <a:t>Segmentation is All About Focus</a:t>
            </a:r>
          </a:p>
        </p:txBody>
      </p:sp>
      <p:pic>
        <p:nvPicPr>
          <p:cNvPr id="13" name="Picture 2" descr="What is market segmentation? How to do it yourself (with examples)"/>
          <p:cNvPicPr>
            <a:picLocks noChangeAspect="1" noChangeArrowheads="1"/>
          </p:cNvPicPr>
          <p:nvPr/>
        </p:nvPicPr>
        <p:blipFill rotWithShape="1">
          <a:blip r:embed="rId2">
            <a:extLst>
              <a:ext uri="{28A0092B-C50C-407E-A947-70E740481C1C}">
                <a14:useLocalDpi xmlns:a14="http://schemas.microsoft.com/office/drawing/2010/main" val="0"/>
              </a:ext>
            </a:extLst>
          </a:blip>
          <a:srcRect l="8503" t="7562" r="6466"/>
          <a:stretch/>
        </p:blipFill>
        <p:spPr bwMode="auto">
          <a:xfrm>
            <a:off x="5037596" y="1691926"/>
            <a:ext cx="7093001" cy="3855434"/>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23">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Oval 27">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Content Placeholder 11"/>
          <p:cNvSpPr>
            <a:spLocks noGrp="1"/>
          </p:cNvSpPr>
          <p:nvPr>
            <p:ph idx="1"/>
          </p:nvPr>
        </p:nvSpPr>
        <p:spPr>
          <a:xfrm>
            <a:off x="670560" y="1163477"/>
            <a:ext cx="3596441" cy="4856323"/>
          </a:xfrm>
        </p:spPr>
        <p:txBody>
          <a:bodyPr>
            <a:normAutofit/>
          </a:bodyPr>
          <a:lstStyle/>
          <a:p>
            <a:pPr marL="0" indent="0">
              <a:lnSpc>
                <a:spcPct val="90000"/>
              </a:lnSpc>
              <a:buNone/>
            </a:pPr>
            <a:endParaRPr lang="en-GB" sz="1700" dirty="0">
              <a:solidFill>
                <a:srgbClr val="FFFFFF"/>
              </a:solidFill>
            </a:endParaRPr>
          </a:p>
          <a:p>
            <a:pPr marL="311079" indent="-311079">
              <a:lnSpc>
                <a:spcPct val="90000"/>
              </a:lnSpc>
            </a:pPr>
            <a:endParaRPr lang="en-GB" sz="1700" dirty="0">
              <a:solidFill>
                <a:srgbClr val="FFFFFF"/>
              </a:solidFill>
            </a:endParaRPr>
          </a:p>
          <a:p>
            <a:pPr marL="311079" indent="-311079">
              <a:lnSpc>
                <a:spcPct val="90000"/>
              </a:lnSpc>
            </a:pPr>
            <a:endParaRPr lang="en-GB" sz="1700" dirty="0">
              <a:solidFill>
                <a:srgbClr val="FFFFFF"/>
              </a:solidFill>
            </a:endParaRPr>
          </a:p>
          <a:p>
            <a:pPr marL="0" indent="0">
              <a:lnSpc>
                <a:spcPct val="90000"/>
              </a:lnSpc>
              <a:buNone/>
            </a:pPr>
            <a:r>
              <a:rPr lang="en-GB" sz="2400" dirty="0">
                <a:solidFill>
                  <a:srgbClr val="FFFFFF"/>
                </a:solidFill>
                <a:latin typeface="Calibri" panose="020F0502020204030204" pitchFamily="34" charset="0"/>
                <a:ea typeface="Calibri" panose="020F0502020204030204" pitchFamily="34" charset="0"/>
                <a:cs typeface="Calibri" panose="020F0502020204030204" pitchFamily="34" charset="0"/>
              </a:rPr>
              <a:t>If customers within our marketplace have a choice, then we will be more successful if we focus on those customers most likely to buy our product.</a:t>
            </a:r>
          </a:p>
          <a:p>
            <a:pPr marL="0" indent="0">
              <a:lnSpc>
                <a:spcPct val="90000"/>
              </a:lnSpc>
              <a:buNone/>
            </a:pPr>
            <a:endParaRPr lang="en-GB" sz="24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r>
              <a:rPr lang="en-GB" sz="2400" dirty="0">
                <a:solidFill>
                  <a:srgbClr val="FFFFFF"/>
                </a:solidFill>
                <a:latin typeface="Calibri" panose="020F0502020204030204" pitchFamily="34" charset="0"/>
                <a:ea typeface="Calibri" panose="020F0502020204030204" pitchFamily="34" charset="0"/>
                <a:cs typeface="Calibri" panose="020F0502020204030204" pitchFamily="34" charset="0"/>
              </a:rPr>
              <a:t>Getting it right for a few customers is better than nearly right for many</a:t>
            </a:r>
          </a:p>
          <a:p>
            <a:pPr marL="311079" indent="-311079">
              <a:lnSpc>
                <a:spcPct val="90000"/>
              </a:lnSpc>
            </a:pPr>
            <a:endParaRPr lang="en-GB" sz="1700" dirty="0">
              <a:solidFill>
                <a:srgbClr val="FFFFFF"/>
              </a:solidFill>
            </a:endParaRPr>
          </a:p>
          <a:p>
            <a:pPr marL="311079" indent="-311079">
              <a:lnSpc>
                <a:spcPct val="90000"/>
              </a:lnSpc>
            </a:pPr>
            <a:endParaRPr lang="en-GB" sz="1700" dirty="0">
              <a:solidFill>
                <a:srgbClr val="FFFFFF"/>
              </a:solidFill>
            </a:endParaRPr>
          </a:p>
          <a:p>
            <a:pPr>
              <a:lnSpc>
                <a:spcPct val="90000"/>
              </a:lnSpc>
            </a:pPr>
            <a:endParaRPr lang="en-GB" sz="1700" dirty="0">
              <a:solidFill>
                <a:srgbClr val="FFFFFF"/>
              </a:solidFill>
            </a:endParaRPr>
          </a:p>
        </p:txBody>
      </p:sp>
      <p:sp>
        <p:nvSpPr>
          <p:cNvPr id="30"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5" name="Slide Number Placeholder 4"/>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12</a:t>
            </a:fld>
            <a:endParaRPr lang="en-GB">
              <a:solidFill>
                <a:srgbClr val="FFFFFF"/>
              </a:solidFill>
            </a:endParaRPr>
          </a:p>
        </p:txBody>
      </p:sp>
      <p:sp>
        <p:nvSpPr>
          <p:cNvPr id="10" name="AutoShape 5" descr="https://marketingexpert.cim.co.uk/img/chevron-down.svg"/>
          <p:cNvSpPr>
            <a:spLocks noChangeAspect="1" noChangeArrowheads="1"/>
          </p:cNvSpPr>
          <p:nvPr/>
        </p:nvSpPr>
        <p:spPr bwMode="auto">
          <a:xfrm>
            <a:off x="1246291" y="0"/>
            <a:ext cx="276509" cy="27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82953" tIns="41476" rIns="82953" bIns="41476" anchor="t" anchorCtr="0" upright="1">
            <a:noAutofit/>
          </a:bodyPr>
          <a:lstStyle/>
          <a:p>
            <a:endParaRPr lang="en-GB" sz="1633"/>
          </a:p>
        </p:txBody>
      </p:sp>
    </p:spTree>
    <p:extLst>
      <p:ext uri="{BB962C8B-B14F-4D97-AF65-F5344CB8AC3E}">
        <p14:creationId xmlns:p14="http://schemas.microsoft.com/office/powerpoint/2010/main" val="36157086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104C-DCA2-527E-54D9-EDF39A2F3442}"/>
              </a:ext>
            </a:extLst>
          </p:cNvPr>
          <p:cNvSpPr>
            <a:spLocks noGrp="1"/>
          </p:cNvSpPr>
          <p:nvPr>
            <p:ph type="title"/>
          </p:nvPr>
        </p:nvSpPr>
        <p:spPr/>
        <p:txBody>
          <a:bodyPr/>
          <a:lstStyle/>
          <a:p>
            <a:r>
              <a:rPr lang="en-GB" b="1" u="sng" dirty="0">
                <a:latin typeface="+mn-lt"/>
              </a:rPr>
              <a:t>Assumptions for Segmentation </a:t>
            </a:r>
          </a:p>
        </p:txBody>
      </p:sp>
      <p:sp>
        <p:nvSpPr>
          <p:cNvPr id="5" name="Slide Number Placeholder 4">
            <a:extLst>
              <a:ext uri="{FF2B5EF4-FFF2-40B4-BE49-F238E27FC236}">
                <a16:creationId xmlns:a16="http://schemas.microsoft.com/office/drawing/2014/main" id="{3F8C33B5-C7BE-7596-B256-5759607F0193}"/>
              </a:ext>
            </a:extLst>
          </p:cNvPr>
          <p:cNvSpPr>
            <a:spLocks noGrp="1"/>
          </p:cNvSpPr>
          <p:nvPr>
            <p:ph type="sldNum" sz="quarter" idx="12"/>
          </p:nvPr>
        </p:nvSpPr>
        <p:spPr/>
        <p:txBody>
          <a:bodyPr/>
          <a:lstStyle/>
          <a:p>
            <a:fld id="{3A98EE3D-8CD1-4C3F-BD1C-C98C9596463C}" type="slidenum">
              <a:rPr lang="en-US" smtClean="0"/>
              <a:t>13</a:t>
            </a:fld>
            <a:endParaRPr lang="en-US" dirty="0"/>
          </a:p>
        </p:txBody>
      </p:sp>
      <p:pic>
        <p:nvPicPr>
          <p:cNvPr id="14" name="Picture Placeholder 18" descr="People celebrating">
            <a:extLst>
              <a:ext uri="{FF2B5EF4-FFF2-40B4-BE49-F238E27FC236}">
                <a16:creationId xmlns:a16="http://schemas.microsoft.com/office/drawing/2014/main" id="{F2574F2A-56AC-36F6-5E62-CF0A35A6E62B}"/>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954268" y="2572883"/>
            <a:ext cx="2118245" cy="2037217"/>
          </a:xfrm>
          <a:prstGeom prst="rect">
            <a:avLst/>
          </a:prstGeom>
        </p:spPr>
      </p:pic>
      <p:pic>
        <p:nvPicPr>
          <p:cNvPr id="15" name="Picture Placeholder 20" descr="Group of photographers">
            <a:extLst>
              <a:ext uri="{FF2B5EF4-FFF2-40B4-BE49-F238E27FC236}">
                <a16:creationId xmlns:a16="http://schemas.microsoft.com/office/drawing/2014/main" id="{4F777534-CEF7-BFF6-9092-63FBD165C8A4}"/>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3658280" y="2572883"/>
            <a:ext cx="2118245" cy="2037217"/>
          </a:xfrm>
          <a:prstGeom prst="rect">
            <a:avLst/>
          </a:prstGeom>
        </p:spPr>
      </p:pic>
      <p:sp>
        <p:nvSpPr>
          <p:cNvPr id="16" name="Text Placeholder 5">
            <a:extLst>
              <a:ext uri="{FF2B5EF4-FFF2-40B4-BE49-F238E27FC236}">
                <a16:creationId xmlns:a16="http://schemas.microsoft.com/office/drawing/2014/main" id="{ED5DC9F2-EDE6-BA3D-2DCF-4725C3AA780B}"/>
              </a:ext>
            </a:extLst>
          </p:cNvPr>
          <p:cNvSpPr txBox="1">
            <a:spLocks/>
          </p:cNvSpPr>
          <p:nvPr/>
        </p:nvSpPr>
        <p:spPr>
          <a:xfrm>
            <a:off x="952500" y="4986745"/>
            <a:ext cx="2133600" cy="735961"/>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Not all buyers </a:t>
            </a:r>
            <a:r>
              <a:rPr lang="en-GB" dirty="0">
                <a:solidFill>
                  <a:srgbClr val="000000"/>
                </a:solidFill>
                <a:latin typeface="Franklin Gothic Demi"/>
              </a:rPr>
              <a:t>a</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re </a:t>
            </a:r>
            <a:r>
              <a:rPr lang="en-GB" dirty="0">
                <a:solidFill>
                  <a:srgbClr val="000000"/>
                </a:solidFill>
                <a:latin typeface="Franklin Gothic Demi"/>
              </a:rPr>
              <a:t>a</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like</a:t>
            </a:r>
          </a:p>
        </p:txBody>
      </p:sp>
      <p:sp>
        <p:nvSpPr>
          <p:cNvPr id="17" name="Text Placeholder 7">
            <a:extLst>
              <a:ext uri="{FF2B5EF4-FFF2-40B4-BE49-F238E27FC236}">
                <a16:creationId xmlns:a16="http://schemas.microsoft.com/office/drawing/2014/main" id="{890DB2ED-E72A-DC22-74E8-2E40C6D274B8}"/>
              </a:ext>
            </a:extLst>
          </p:cNvPr>
          <p:cNvSpPr txBox="1">
            <a:spLocks/>
          </p:cNvSpPr>
          <p:nvPr/>
        </p:nvSpPr>
        <p:spPr>
          <a:xfrm>
            <a:off x="3663042" y="4986745"/>
            <a:ext cx="2128157" cy="1506130"/>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lang="en-GB" noProof="0" dirty="0">
                <a:solidFill>
                  <a:srgbClr val="000000"/>
                </a:solidFill>
                <a:latin typeface="Franklin Gothic Demi"/>
              </a:rPr>
              <a:t>G</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roups of people with similar </a:t>
            </a:r>
            <a:r>
              <a:rPr lang="en-GB" dirty="0">
                <a:solidFill>
                  <a:srgbClr val="000000"/>
                </a:solidFill>
                <a:latin typeface="Franklin Gothic Demi"/>
              </a:rPr>
              <a:t>b</a:t>
            </a:r>
            <a:r>
              <a:rPr kumimoji="0" lang="en-GB" sz="1800" b="0" i="0" u="none" strike="noStrike" kern="1200" cap="none" spc="0" normalizeH="0" baseline="0" noProof="0" dirty="0" err="1">
                <a:ln>
                  <a:noFill/>
                </a:ln>
                <a:solidFill>
                  <a:srgbClr val="000000"/>
                </a:solidFill>
                <a:effectLst/>
                <a:uLnTx/>
                <a:uFillTx/>
                <a:latin typeface="Franklin Gothic Demi"/>
                <a:ea typeface="+mn-ea"/>
                <a:cs typeface="+mn-cs"/>
              </a:rPr>
              <a:t>ehaviour</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 backgrounds, values and </a:t>
            </a:r>
            <a:r>
              <a:rPr lang="en-GB" dirty="0">
                <a:solidFill>
                  <a:srgbClr val="000000"/>
                </a:solidFill>
                <a:latin typeface="Franklin Gothic Demi"/>
              </a:rPr>
              <a:t>n</a:t>
            </a:r>
            <a:r>
              <a:rPr kumimoji="0" lang="en-GB" sz="1800" b="0" i="0" u="none" strike="noStrike" kern="1200" cap="none" spc="0" normalizeH="0" baseline="0" noProof="0" dirty="0" err="1">
                <a:ln>
                  <a:noFill/>
                </a:ln>
                <a:solidFill>
                  <a:srgbClr val="000000"/>
                </a:solidFill>
                <a:effectLst/>
                <a:uLnTx/>
                <a:uFillTx/>
                <a:latin typeface="Franklin Gothic Demi"/>
                <a:ea typeface="+mn-ea"/>
                <a:cs typeface="+mn-cs"/>
              </a:rPr>
              <a:t>eeds</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 can be identified</a:t>
            </a:r>
          </a:p>
        </p:txBody>
      </p:sp>
      <p:sp>
        <p:nvSpPr>
          <p:cNvPr id="18" name="Text Placeholder 9">
            <a:extLst>
              <a:ext uri="{FF2B5EF4-FFF2-40B4-BE49-F238E27FC236}">
                <a16:creationId xmlns:a16="http://schemas.microsoft.com/office/drawing/2014/main" id="{304F9A23-A56D-667D-6A8C-7C8D0F40D949}"/>
              </a:ext>
            </a:extLst>
          </p:cNvPr>
          <p:cNvSpPr txBox="1">
            <a:spLocks/>
          </p:cNvSpPr>
          <p:nvPr/>
        </p:nvSpPr>
        <p:spPr>
          <a:xfrm>
            <a:off x="6367054" y="4986745"/>
            <a:ext cx="2129245" cy="1369605"/>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The </a:t>
            </a:r>
            <a:r>
              <a:rPr lang="en-GB" noProof="0" dirty="0">
                <a:solidFill>
                  <a:srgbClr val="000000"/>
                </a:solidFill>
                <a:latin typeface="Franklin Gothic Demi"/>
              </a:rPr>
              <a:t>g</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roups will be smaller </a:t>
            </a:r>
            <a:r>
              <a:rPr lang="en-GB" dirty="0">
                <a:solidFill>
                  <a:srgbClr val="000000"/>
                </a:solidFill>
                <a:latin typeface="Franklin Gothic Demi"/>
              </a:rPr>
              <a:t>with more similarities</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 than the market as a whole</a:t>
            </a:r>
          </a:p>
        </p:txBody>
      </p:sp>
      <p:sp>
        <p:nvSpPr>
          <p:cNvPr id="19" name="Text Placeholder 11">
            <a:extLst>
              <a:ext uri="{FF2B5EF4-FFF2-40B4-BE49-F238E27FC236}">
                <a16:creationId xmlns:a16="http://schemas.microsoft.com/office/drawing/2014/main" id="{47CF3D45-4300-B137-355A-292D41A3709B}"/>
              </a:ext>
            </a:extLst>
          </p:cNvPr>
          <p:cNvSpPr txBox="1">
            <a:spLocks/>
          </p:cNvSpPr>
          <p:nvPr/>
        </p:nvSpPr>
        <p:spPr>
          <a:xfrm>
            <a:off x="9110254" y="4986745"/>
            <a:ext cx="2129245" cy="1734730"/>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It is easier to satisfy a small group of similar customers than to try and to satisfy large groups of dissimilar customers</a:t>
            </a:r>
          </a:p>
        </p:txBody>
      </p:sp>
      <p:pic>
        <p:nvPicPr>
          <p:cNvPr id="20" name="Picture Placeholder 22" descr="Stick figure families holding hands">
            <a:extLst>
              <a:ext uri="{FF2B5EF4-FFF2-40B4-BE49-F238E27FC236}">
                <a16:creationId xmlns:a16="http://schemas.microsoft.com/office/drawing/2014/main" id="{4CB78868-C9A1-5517-A947-685E6C00C628}"/>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6362292" y="2572883"/>
            <a:ext cx="2118245" cy="2037217"/>
          </a:xfrm>
          <a:prstGeom prst="rect">
            <a:avLst/>
          </a:prstGeom>
        </p:spPr>
      </p:pic>
      <p:pic>
        <p:nvPicPr>
          <p:cNvPr id="21" name="Picture Placeholder 24" descr="Group of people having fun at music concert">
            <a:extLst>
              <a:ext uri="{FF2B5EF4-FFF2-40B4-BE49-F238E27FC236}">
                <a16:creationId xmlns:a16="http://schemas.microsoft.com/office/drawing/2014/main" id="{F0E85F7D-B389-0D53-1BC7-33BE3EF641BF}"/>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9112023" y="2572883"/>
            <a:ext cx="2118245" cy="2037217"/>
          </a:xfrm>
          <a:prstGeom prst="rect">
            <a:avLst/>
          </a:prstGeom>
        </p:spPr>
      </p:pic>
    </p:spTree>
    <p:extLst>
      <p:ext uri="{BB962C8B-B14F-4D97-AF65-F5344CB8AC3E}">
        <p14:creationId xmlns:p14="http://schemas.microsoft.com/office/powerpoint/2010/main" val="14809700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5E9B8759-0F45-2036-413B-2E8C9FBEB804}"/>
              </a:ext>
            </a:extLst>
          </p:cNvPr>
          <p:cNvSpPr>
            <a:spLocks noGrp="1"/>
          </p:cNvSpPr>
          <p:nvPr>
            <p:ph type="title"/>
          </p:nvPr>
        </p:nvSpPr>
        <p:spPr>
          <a:xfrm>
            <a:off x="1154955" y="973667"/>
            <a:ext cx="2942210" cy="4833745"/>
          </a:xfrm>
        </p:spPr>
        <p:txBody>
          <a:bodyPr>
            <a:normAutofit/>
          </a:bodyPr>
          <a:lstStyle/>
          <a:p>
            <a:r>
              <a:rPr lang="en-GB" sz="4400" b="1" u="sng" dirty="0">
                <a:solidFill>
                  <a:srgbClr val="EBEBEB"/>
                </a:solidFill>
                <a:latin typeface="Calibri" panose="020F0502020204030204" pitchFamily="34" charset="0"/>
                <a:ea typeface="Calibri" panose="020F0502020204030204" pitchFamily="34" charset="0"/>
                <a:cs typeface="Calibri" panose="020F0502020204030204" pitchFamily="34" charset="0"/>
              </a:rPr>
              <a:t>Class Task</a:t>
            </a:r>
          </a:p>
        </p:txBody>
      </p:sp>
      <p:sp>
        <p:nvSpPr>
          <p:cNvPr id="1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6CCF72C-BB61-0AD3-BCE8-56D034B2E632}"/>
              </a:ext>
            </a:extLst>
          </p:cNvPr>
          <p:cNvGraphicFramePr>
            <a:graphicFrameLocks noGrp="1"/>
          </p:cNvGraphicFramePr>
          <p:nvPr>
            <p:ph idx="1"/>
            <p:extLst>
              <p:ext uri="{D42A27DB-BD31-4B8C-83A1-F6EECF244321}">
                <p14:modId xmlns:p14="http://schemas.microsoft.com/office/powerpoint/2010/main" val="273126625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7334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647E2889-A182-CD26-C933-B68899730CEE}"/>
              </a:ext>
            </a:extLst>
          </p:cNvPr>
          <p:cNvSpPr>
            <a:spLocks noGrp="1"/>
          </p:cNvSpPr>
          <p:nvPr>
            <p:ph type="title"/>
          </p:nvPr>
        </p:nvSpPr>
        <p:spPr>
          <a:xfrm>
            <a:off x="639098" y="629265"/>
            <a:ext cx="5132438" cy="797199"/>
          </a:xfrm>
        </p:spPr>
        <p:txBody>
          <a:bodyPr vert="horz" lIns="91440" tIns="45720" rIns="91440" bIns="45720" rtlCol="0">
            <a:normAutofit/>
          </a:bodyPr>
          <a:lstStyle/>
          <a:p>
            <a:r>
              <a:rPr lang="en-US" b="1" u="sng" dirty="0">
                <a:solidFill>
                  <a:srgbClr val="EBEBEB"/>
                </a:solidFill>
                <a:latin typeface="Calibri" panose="020F0502020204030204" pitchFamily="34" charset="0"/>
                <a:ea typeface="Calibri" panose="020F0502020204030204" pitchFamily="34" charset="0"/>
                <a:cs typeface="Calibri" panose="020F0502020204030204" pitchFamily="34" charset="0"/>
              </a:rPr>
              <a:t>Segmentation Criteria</a:t>
            </a:r>
          </a:p>
        </p:txBody>
      </p:sp>
      <p:pic>
        <p:nvPicPr>
          <p:cNvPr id="5" name="Picture 4" descr="Colourful carved figures of humans">
            <a:extLst>
              <a:ext uri="{FF2B5EF4-FFF2-40B4-BE49-F238E27FC236}">
                <a16:creationId xmlns:a16="http://schemas.microsoft.com/office/drawing/2014/main" id="{401E5A68-6AC3-0121-200C-31FB32AD6963}"/>
              </a:ext>
            </a:extLst>
          </p:cNvPr>
          <p:cNvPicPr>
            <a:picLocks noChangeAspect="1"/>
          </p:cNvPicPr>
          <p:nvPr/>
        </p:nvPicPr>
        <p:blipFill rotWithShape="1">
          <a:blip r:embed="rId2"/>
          <a:srcRect l="18298" r="18297" b="-1"/>
          <a:stretch/>
        </p:blipFill>
        <p:spPr>
          <a:xfrm>
            <a:off x="6714836" y="724686"/>
            <a:ext cx="4828707" cy="5426208"/>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DCC3DC7-992F-5F95-29A1-913414BCA030}"/>
              </a:ext>
            </a:extLst>
          </p:cNvPr>
          <p:cNvSpPr>
            <a:spLocks noGrp="1"/>
          </p:cNvSpPr>
          <p:nvPr>
            <p:ph idx="1"/>
          </p:nvPr>
        </p:nvSpPr>
        <p:spPr>
          <a:xfrm>
            <a:off x="639099" y="1292352"/>
            <a:ext cx="5131062" cy="4938125"/>
          </a:xfrm>
        </p:spPr>
        <p:txBody>
          <a:bodyPr vert="horz" lIns="91440" tIns="45720" rIns="91440" bIns="45720" rtlCol="0" anchor="ctr">
            <a:normAutofit/>
          </a:bodyPr>
          <a:lstStyle/>
          <a:p>
            <a:pPr marL="0" indent="0">
              <a:buNone/>
            </a:pPr>
            <a:r>
              <a:rPr lang="en-US" sz="2400" dirty="0">
                <a:solidFill>
                  <a:srgbClr val="FFFFFF"/>
                </a:solidFill>
                <a:latin typeface="Calibri" panose="020F0502020204030204" pitchFamily="34" charset="0"/>
                <a:ea typeface="Calibri" panose="020F0502020204030204" pitchFamily="34" charset="0"/>
                <a:cs typeface="Calibri" panose="020F0502020204030204" pitchFamily="34" charset="0"/>
              </a:rPr>
              <a:t>Segmentation criteria describes the various ways we can group people in the market using their characteristics and features.</a:t>
            </a:r>
          </a:p>
          <a:p>
            <a:pPr marL="0" indent="0">
              <a:buNone/>
            </a:pPr>
            <a:endParaRPr lang="en-US" sz="24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r>
              <a:rPr lang="en-US" sz="2400" dirty="0">
                <a:solidFill>
                  <a:srgbClr val="FFFFFF"/>
                </a:solidFill>
                <a:latin typeface="Calibri" panose="020F0502020204030204" pitchFamily="34" charset="0"/>
                <a:ea typeface="Calibri" panose="020F0502020204030204" pitchFamily="34" charset="0"/>
                <a:cs typeface="Calibri" panose="020F0502020204030204" pitchFamily="34" charset="0"/>
              </a:rPr>
              <a:t>There are many segmentation criteria we could use.</a:t>
            </a:r>
          </a:p>
          <a:p>
            <a:pPr marL="0" indent="0">
              <a:buNone/>
            </a:pPr>
            <a:endParaRPr lang="en-US" sz="24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r>
              <a:rPr lang="en-US" sz="2400" dirty="0">
                <a:solidFill>
                  <a:srgbClr val="FFFFFF"/>
                </a:solidFill>
                <a:latin typeface="Calibri" panose="020F0502020204030204" pitchFamily="34" charset="0"/>
                <a:ea typeface="Calibri" panose="020F0502020204030204" pitchFamily="34" charset="0"/>
                <a:cs typeface="Calibri" panose="020F0502020204030204" pitchFamily="34" charset="0"/>
              </a:rPr>
              <a:t>We will focus on the four main methods</a:t>
            </a:r>
            <a:r>
              <a:rPr lang="en-US" dirty="0">
                <a:solidFill>
                  <a:srgbClr val="FFFFFF"/>
                </a:solidFill>
              </a:rPr>
              <a:t>.</a:t>
            </a:r>
          </a:p>
        </p:txBody>
      </p:sp>
    </p:spTree>
    <p:extLst>
      <p:ext uri="{BB962C8B-B14F-4D97-AF65-F5344CB8AC3E}">
        <p14:creationId xmlns:p14="http://schemas.microsoft.com/office/powerpoint/2010/main" val="7472742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685E468-6DB8-A332-2203-32971EC73861}"/>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4" name="Slide Number Placeholder 3">
            <a:extLst>
              <a:ext uri="{FF2B5EF4-FFF2-40B4-BE49-F238E27FC236}">
                <a16:creationId xmlns:a16="http://schemas.microsoft.com/office/drawing/2014/main" id="{B24630D2-E526-9895-AF14-687027317D8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10" name="Picture 9">
            <a:extLst>
              <a:ext uri="{FF2B5EF4-FFF2-40B4-BE49-F238E27FC236}">
                <a16:creationId xmlns:a16="http://schemas.microsoft.com/office/drawing/2014/main" id="{C0CED35E-90A2-D720-FB68-871D45D91BF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2019" y="394860"/>
            <a:ext cx="11782199" cy="2668351"/>
          </a:xfrm>
          <a:prstGeom prst="rect">
            <a:avLst/>
          </a:prstGeom>
        </p:spPr>
      </p:pic>
      <p:sp>
        <p:nvSpPr>
          <p:cNvPr id="12" name="TextBox 11">
            <a:extLst>
              <a:ext uri="{FF2B5EF4-FFF2-40B4-BE49-F238E27FC236}">
                <a16:creationId xmlns:a16="http://schemas.microsoft.com/office/drawing/2014/main" id="{DAAC0E91-951D-B1D2-B4C8-E71579BD8C3C}"/>
              </a:ext>
            </a:extLst>
          </p:cNvPr>
          <p:cNvSpPr txBox="1"/>
          <p:nvPr/>
        </p:nvSpPr>
        <p:spPr>
          <a:xfrm>
            <a:off x="6095999" y="3391115"/>
            <a:ext cx="2772631" cy="313932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Gender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Lifecycle (e.g. Young single, Young couple, Middle-aged, Family, Retired, etc.)</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Social Class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Terminal Education 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Income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solidFill>
                <a:latin typeface="Calibri" panose="020F0502020204030204" pitchFamily="34" charset="0"/>
                <a:ea typeface="Calibri" panose="020F0502020204030204" pitchFamily="34" charset="0"/>
                <a:cs typeface="Calibri" panose="020F0502020204030204" pitchFamily="34" charset="0"/>
              </a:rPr>
              <a:t>Ethnicity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black"/>
                </a:solidFill>
                <a:latin typeface="Calibri" panose="020F0502020204030204" pitchFamily="34" charset="0"/>
                <a:ea typeface="Calibri" panose="020F0502020204030204" pitchFamily="34" charset="0"/>
                <a:cs typeface="Calibri" panose="020F0502020204030204" pitchFamily="34" charset="0"/>
              </a:rPr>
              <a:t>P</a:t>
            </a:r>
            <a:r>
              <a:rPr kumimoji="0" lang="en-GB"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rofession</a:t>
            </a:r>
            <a:endPar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7AA09221-720B-DE9E-541E-C5731A1EADA4}"/>
              </a:ext>
            </a:extLst>
          </p:cNvPr>
          <p:cNvSpPr txBox="1"/>
          <p:nvPr/>
        </p:nvSpPr>
        <p:spPr>
          <a:xfrm>
            <a:off x="746515" y="3352799"/>
            <a:ext cx="2606249" cy="1323439"/>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Country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Region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Climate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Population/Density</a:t>
            </a:r>
          </a:p>
        </p:txBody>
      </p:sp>
      <p:sp>
        <p:nvSpPr>
          <p:cNvPr id="14" name="TextBox 13">
            <a:extLst>
              <a:ext uri="{FF2B5EF4-FFF2-40B4-BE49-F238E27FC236}">
                <a16:creationId xmlns:a16="http://schemas.microsoft.com/office/drawing/2014/main" id="{5CF78A39-7B24-919D-1FEE-55E5A5487AA8}"/>
              </a:ext>
            </a:extLst>
          </p:cNvPr>
          <p:cNvSpPr txBox="1"/>
          <p:nvPr/>
        </p:nvSpPr>
        <p:spPr>
          <a:xfrm>
            <a:off x="3452043" y="3316314"/>
            <a:ext cx="2643956" cy="34163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Lifestyle (e.g. Trendsetter, Sophisticate, Conservative)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Personality (e.g. Conscientious Extroverted, Introverted)</a:t>
            </a:r>
          </a:p>
          <a:p>
            <a:pPr marL="285750" lvl="0" indent="-285750">
              <a:buFont typeface="Arial" panose="020B0604020202020204" pitchFamily="34" charset="0"/>
              <a:buChar char="•"/>
            </a:pPr>
            <a:r>
              <a:rPr lang="en-GB" dirty="0">
                <a:solidFill>
                  <a:prstClr val="black"/>
                </a:solidFill>
                <a:latin typeface="Calibri" panose="020F0502020204030204" pitchFamily="34" charset="0"/>
                <a:ea typeface="Calibri" panose="020F0502020204030204" pitchFamily="34" charset="0"/>
                <a:cs typeface="Calibri" panose="020F0502020204030204" pitchFamily="34" charset="0"/>
              </a:rPr>
              <a:t>Values</a:t>
            </a:r>
          </a:p>
          <a:p>
            <a:pPr marL="285750" lvl="0" indent="-285750">
              <a:buFont typeface="Arial" panose="020B0604020202020204" pitchFamily="34" charset="0"/>
              <a:buChar char="•"/>
            </a:pPr>
            <a:r>
              <a:rPr lang="en-GB" dirty="0">
                <a:solidFill>
                  <a:prstClr val="black"/>
                </a:solidFill>
                <a:latin typeface="Calibri" panose="020F0502020204030204" pitchFamily="34" charset="0"/>
                <a:ea typeface="Calibri" panose="020F0502020204030204" pitchFamily="34" charset="0"/>
                <a:cs typeface="Calibri" panose="020F0502020204030204" pitchFamily="34" charset="0"/>
              </a:rPr>
              <a:t>Attitudes</a:t>
            </a:r>
          </a:p>
          <a:p>
            <a:pPr marL="285750" lvl="0" indent="-285750">
              <a:buFont typeface="Arial" panose="020B0604020202020204" pitchFamily="34" charset="0"/>
              <a:buChar char="•"/>
            </a:pPr>
            <a:r>
              <a:rPr lang="en-GB" dirty="0">
                <a:solidFill>
                  <a:prstClr val="black"/>
                </a:solidFill>
                <a:latin typeface="Calibri" panose="020F0502020204030204" pitchFamily="34" charset="0"/>
                <a:ea typeface="Calibri" panose="020F0502020204030204" pitchFamily="34" charset="0"/>
                <a:cs typeface="Calibri" panose="020F0502020204030204" pitchFamily="34" charset="0"/>
              </a:rPr>
              <a:t>Interests</a:t>
            </a:r>
          </a:p>
          <a:p>
            <a:pPr marL="285750" lvl="0" indent="-285750">
              <a:buFont typeface="Arial" panose="020B0604020202020204" pitchFamily="34" charset="0"/>
              <a:buChar cha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Risk aversion</a:t>
            </a:r>
          </a:p>
        </p:txBody>
      </p:sp>
      <p:sp>
        <p:nvSpPr>
          <p:cNvPr id="15" name="TextBox 14">
            <a:extLst>
              <a:ext uri="{FF2B5EF4-FFF2-40B4-BE49-F238E27FC236}">
                <a16:creationId xmlns:a16="http://schemas.microsoft.com/office/drawing/2014/main" id="{D855CCB9-0E66-F9BB-4353-52AC35CC3CF5}"/>
              </a:ext>
            </a:extLst>
          </p:cNvPr>
          <p:cNvSpPr txBox="1"/>
          <p:nvPr/>
        </p:nvSpPr>
        <p:spPr>
          <a:xfrm>
            <a:off x="8972745" y="3391115"/>
            <a:ext cx="2914455" cy="34163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Benefits sought (e.g. Convenience, Performance, Status)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Purchase Occasion (e.g. Self-buy, Gift)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Purchase Behaviour (e.g. Brand Loyalty, Brand Exploration)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Usage (e.g. Light, Heavy, Professional)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Media behaviour (Online, Offline</a:t>
            </a:r>
            <a:r>
              <a:rPr kumimoji="0" lang="en-GB" sz="16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36884006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BB685-1971-D69D-0B97-6FA279294D48}"/>
              </a:ext>
            </a:extLst>
          </p:cNvPr>
          <p:cNvSpPr>
            <a:spLocks noGrp="1"/>
          </p:cNvSpPr>
          <p:nvPr>
            <p:ph type="title"/>
          </p:nvPr>
        </p:nvSpPr>
        <p:spPr/>
        <p:txBody>
          <a:bodyPr/>
          <a:lstStyle/>
          <a:p>
            <a:r>
              <a:rPr lang="en-GB" dirty="0"/>
              <a:t>Examples of customer segmentation</a:t>
            </a:r>
          </a:p>
        </p:txBody>
      </p:sp>
      <p:sp>
        <p:nvSpPr>
          <p:cNvPr id="3" name="Content Placeholder 2">
            <a:extLst>
              <a:ext uri="{FF2B5EF4-FFF2-40B4-BE49-F238E27FC236}">
                <a16:creationId xmlns:a16="http://schemas.microsoft.com/office/drawing/2014/main" id="{50A6EDD5-7DFB-54FB-9EED-F75F52D76F46}"/>
              </a:ext>
            </a:extLst>
          </p:cNvPr>
          <p:cNvSpPr>
            <a:spLocks noGrp="1"/>
          </p:cNvSpPr>
          <p:nvPr>
            <p:ph idx="1"/>
          </p:nvPr>
        </p:nvSpPr>
        <p:spPr/>
        <p:txBody>
          <a:bodyPr/>
          <a:lstStyle/>
          <a:p>
            <a:r>
              <a:rPr lang="en-GB" dirty="0"/>
              <a:t>KLM use behavioural </a:t>
            </a:r>
          </a:p>
        </p:txBody>
      </p:sp>
      <p:pic>
        <p:nvPicPr>
          <p:cNvPr id="5" name="Picture 4">
            <a:extLst>
              <a:ext uri="{FF2B5EF4-FFF2-40B4-BE49-F238E27FC236}">
                <a16:creationId xmlns:a16="http://schemas.microsoft.com/office/drawing/2014/main" id="{66C3362C-A336-8635-4F9B-291D85E8D0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94925" y="2560364"/>
            <a:ext cx="5549900" cy="3187700"/>
          </a:xfrm>
          <a:prstGeom prst="rect">
            <a:avLst/>
          </a:prstGeom>
        </p:spPr>
      </p:pic>
    </p:spTree>
    <p:extLst>
      <p:ext uri="{BB962C8B-B14F-4D97-AF65-F5344CB8AC3E}">
        <p14:creationId xmlns:p14="http://schemas.microsoft.com/office/powerpoint/2010/main" val="4415008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65558" name="Rectangle 65557">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5559" name="Freeform: Shape 65558">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65560"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65561"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6628" name="Rectangle 2"/>
          <p:cNvSpPr>
            <a:spLocks noGrp="1" noChangeArrowheads="1"/>
          </p:cNvSpPr>
          <p:nvPr>
            <p:ph type="title"/>
          </p:nvPr>
        </p:nvSpPr>
        <p:spPr>
          <a:xfrm>
            <a:off x="639098" y="629265"/>
            <a:ext cx="6072776" cy="970935"/>
          </a:xfrm>
        </p:spPr>
        <p:txBody>
          <a:bodyPr>
            <a:normAutofit/>
          </a:bodyPr>
          <a:lstStyle/>
          <a:p>
            <a:pPr eaLnBrk="1" hangingPunct="1"/>
            <a:r>
              <a:rPr lang="en-US" b="1" u="sng" dirty="0">
                <a:solidFill>
                  <a:schemeClr val="tx1"/>
                </a:solidFill>
                <a:latin typeface="Calibri" panose="020F0502020204030204" pitchFamily="34" charset="0"/>
                <a:ea typeface="Calibri" panose="020F0502020204030204" pitchFamily="34" charset="0"/>
                <a:cs typeface="Calibri" panose="020F0502020204030204" pitchFamily="34" charset="0"/>
              </a:rPr>
              <a:t>Targeting</a:t>
            </a:r>
          </a:p>
        </p:txBody>
      </p:sp>
      <p:pic>
        <p:nvPicPr>
          <p:cNvPr id="1026" name="Picture 2" descr="How to Identify Your Target Market | Complete Controller">
            <a:extLst>
              <a:ext uri="{FF2B5EF4-FFF2-40B4-BE49-F238E27FC236}">
                <a16:creationId xmlns:a16="http://schemas.microsoft.com/office/drawing/2014/main" id="{810F4D08-A711-49D5-3664-53DAB3D6871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563" r="11147" b="-1"/>
          <a:stretch/>
        </p:blipFill>
        <p:spPr bwMode="auto">
          <a:xfrm>
            <a:off x="7418226" y="645106"/>
            <a:ext cx="4125317" cy="5585369"/>
          </a:xfrm>
          <a:prstGeom prst="rect">
            <a:avLst/>
          </a:prstGeom>
          <a:noFill/>
          <a:extLst>
            <a:ext uri="{909E8E84-426E-40DD-AFC4-6F175D3DCCD1}">
              <a14:hiddenFill xmlns:a14="http://schemas.microsoft.com/office/drawing/2010/main">
                <a:solidFill>
                  <a:srgbClr val="FFFFFF"/>
                </a:solidFill>
              </a14:hiddenFill>
            </a:ext>
          </a:extLst>
        </p:spPr>
      </p:pic>
      <p:sp>
        <p:nvSpPr>
          <p:cNvPr id="65562" name="Rectangle 65561">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lide Number Placeholder 2"/>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smtClean="0">
                <a:solidFill>
                  <a:srgbClr val="FFFFFF"/>
                </a:solidFill>
              </a:rPr>
              <a:pPr>
                <a:spcAft>
                  <a:spcPts val="600"/>
                </a:spcAft>
              </a:pPr>
              <a:t>18</a:t>
            </a:fld>
            <a:endParaRPr lang="en-GB">
              <a:solidFill>
                <a:srgbClr val="FFFFFF"/>
              </a:solidFill>
            </a:endParaRPr>
          </a:p>
        </p:txBody>
      </p:sp>
      <p:sp>
        <p:nvSpPr>
          <p:cNvPr id="65563" name="Oval 65562">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564" name="Oval 6556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539" name="Rectangle 3"/>
          <p:cNvSpPr>
            <a:spLocks noGrp="1" noChangeArrowheads="1"/>
          </p:cNvSpPr>
          <p:nvPr>
            <p:ph type="body" idx="4294967295"/>
          </p:nvPr>
        </p:nvSpPr>
        <p:spPr>
          <a:xfrm>
            <a:off x="639098" y="1280160"/>
            <a:ext cx="5940575" cy="4950315"/>
          </a:xfrm>
          <a:prstGeom prst="rect">
            <a:avLst/>
          </a:prstGeom>
        </p:spPr>
        <p:txBody>
          <a:bodyPr anchor="ctr">
            <a:normAutofit/>
          </a:bodyPr>
          <a:lstStyle/>
          <a:p>
            <a:pPr marL="0" indent="0">
              <a:spcBef>
                <a:spcPct val="95000"/>
              </a:spcBef>
              <a:buNone/>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In this step the organisation will consider each segment and </a:t>
            </a:r>
            <a:r>
              <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rPr>
              <a:t>select one or more segments </a:t>
            </a: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to develop products and services for. </a:t>
            </a:r>
          </a:p>
          <a:p>
            <a:pPr marL="0" indent="0">
              <a:spcBef>
                <a:spcPct val="95000"/>
              </a:spcBef>
              <a:buNone/>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When selecting target segments a company should consider:</a:t>
            </a:r>
          </a:p>
          <a:p>
            <a:pPr>
              <a:spcBef>
                <a:spcPct val="95000"/>
              </a:spcBef>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The size and profitability of the segment</a:t>
            </a:r>
          </a:p>
          <a:p>
            <a:pPr>
              <a:spcBef>
                <a:spcPct val="95000"/>
              </a:spcBef>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Forecast growth of the segment</a:t>
            </a:r>
          </a:p>
          <a:p>
            <a:pPr>
              <a:spcBef>
                <a:spcPct val="95000"/>
              </a:spcBef>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Which other companies are targeting this market  </a:t>
            </a:r>
          </a:p>
        </p:txBody>
      </p:sp>
    </p:spTree>
    <p:extLst>
      <p:ext uri="{BB962C8B-B14F-4D97-AF65-F5344CB8AC3E}">
        <p14:creationId xmlns:p14="http://schemas.microsoft.com/office/powerpoint/2010/main" val="1726726625"/>
      </p:ext>
    </p:extLst>
  </p:cSld>
  <p:clrMapOvr>
    <a:overrideClrMapping bg1="dk1" tx1="lt1" bg2="dk2" tx2="lt2" accent1="accent1" accent2="accent2" accent3="accent3" accent4="accent4" accent5="accent5" accent6="accent6" hlink="hlink" folHlink="folHlink"/>
  </p:clrMapOvr>
  <p:transition spd="slow">
    <p:randomBa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74" name="Group 2073">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75" name="Rectangle 2074">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76"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078" name="Rectangle 2077">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4A3348F-DAC2-8163-2820-A8966E83BA1F}"/>
              </a:ext>
            </a:extLst>
          </p:cNvPr>
          <p:cNvSpPr>
            <a:spLocks noGrp="1"/>
          </p:cNvSpPr>
          <p:nvPr>
            <p:ph type="title"/>
          </p:nvPr>
        </p:nvSpPr>
        <p:spPr>
          <a:xfrm>
            <a:off x="8382055" y="1241266"/>
            <a:ext cx="3161016" cy="3153753"/>
          </a:xfrm>
        </p:spPr>
        <p:txBody>
          <a:bodyPr vert="horz" lIns="91440" tIns="45720" rIns="91440" bIns="45720" rtlCol="0" anchor="b">
            <a:normAutofit/>
          </a:bodyPr>
          <a:lstStyle/>
          <a:p>
            <a:r>
              <a:rPr lang="en-US" sz="4600" b="1" i="0" kern="1200" dirty="0">
                <a:solidFill>
                  <a:srgbClr val="EBEBEB"/>
                </a:solidFill>
                <a:latin typeface="Calibri" panose="020F0502020204030204" pitchFamily="34" charset="0"/>
                <a:ea typeface="Calibri" panose="020F0502020204030204" pitchFamily="34" charset="0"/>
                <a:cs typeface="Calibri" panose="020F0502020204030204" pitchFamily="34" charset="0"/>
              </a:rPr>
              <a:t>Market Targeting Strategies</a:t>
            </a:r>
          </a:p>
        </p:txBody>
      </p:sp>
      <p:grpSp>
        <p:nvGrpSpPr>
          <p:cNvPr id="2080" name="Group 2079">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2081" name="Rectangle 2080">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2"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83"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pic>
        <p:nvPicPr>
          <p:cNvPr id="2050" name="Picture 2">
            <a:extLst>
              <a:ext uri="{FF2B5EF4-FFF2-40B4-BE49-F238E27FC236}">
                <a16:creationId xmlns:a16="http://schemas.microsoft.com/office/drawing/2014/main" id="{0E7DB13E-EDAF-98DF-80F0-1C9F6A37F7E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82880" y="681218"/>
            <a:ext cx="7766116" cy="5708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77358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74" name="Group 2073">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75" name="Rectangle 2074">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76"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078" name="Rectangle 2077">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4A3348F-DAC2-8163-2820-A8966E83BA1F}"/>
              </a:ext>
            </a:extLst>
          </p:cNvPr>
          <p:cNvSpPr>
            <a:spLocks noGrp="1"/>
          </p:cNvSpPr>
          <p:nvPr>
            <p:ph type="title"/>
          </p:nvPr>
        </p:nvSpPr>
        <p:spPr>
          <a:xfrm>
            <a:off x="8382055" y="1241266"/>
            <a:ext cx="3161016" cy="3153753"/>
          </a:xfrm>
        </p:spPr>
        <p:txBody>
          <a:bodyPr vert="horz" lIns="91440" tIns="45720" rIns="91440" bIns="45720" rtlCol="0" anchor="b">
            <a:normAutofit/>
          </a:bodyPr>
          <a:lstStyle/>
          <a:p>
            <a:r>
              <a:rPr lang="en-US" sz="4600" b="1" i="0" kern="1200" dirty="0">
                <a:solidFill>
                  <a:srgbClr val="EBEBEB"/>
                </a:solidFill>
                <a:latin typeface="Calibri" panose="020F0502020204030204" pitchFamily="34" charset="0"/>
                <a:ea typeface="Calibri" panose="020F0502020204030204" pitchFamily="34" charset="0"/>
                <a:cs typeface="Calibri" panose="020F0502020204030204" pitchFamily="34" charset="0"/>
              </a:rPr>
              <a:t>Market Targeting Strategies</a:t>
            </a:r>
          </a:p>
        </p:txBody>
      </p:sp>
      <p:grpSp>
        <p:nvGrpSpPr>
          <p:cNvPr id="2080" name="Group 2079">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2081" name="Rectangle 2080">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2"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83"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pSp>
      <p:sp>
        <p:nvSpPr>
          <p:cNvPr id="3" name="Content Placeholder 2">
            <a:extLst>
              <a:ext uri="{FF2B5EF4-FFF2-40B4-BE49-F238E27FC236}">
                <a16:creationId xmlns:a16="http://schemas.microsoft.com/office/drawing/2014/main" id="{5615C1C7-6147-72CB-9341-21A2176D187C}"/>
              </a:ext>
            </a:extLst>
          </p:cNvPr>
          <p:cNvSpPr>
            <a:spLocks noGrp="1"/>
          </p:cNvSpPr>
          <p:nvPr>
            <p:ph idx="1"/>
          </p:nvPr>
        </p:nvSpPr>
        <p:spPr>
          <a:xfrm>
            <a:off x="282102" y="496110"/>
            <a:ext cx="7772399" cy="5977457"/>
          </a:xfrm>
        </p:spPr>
        <p:txBody>
          <a:bodyPr>
            <a:normAutofit lnSpcReduction="10000"/>
          </a:bodyPr>
          <a:lstStyle/>
          <a:p>
            <a:pPr marL="0" indent="0">
              <a:lnSpc>
                <a:spcPct val="90000"/>
              </a:lnSpc>
              <a:buNone/>
            </a:pPr>
            <a:r>
              <a:rPr lang="en-GB" sz="2000"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Undifferentiated Marketing</a:t>
            </a:r>
            <a:r>
              <a:rPr lang="en-GB" sz="2000"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a:t>
            </a:r>
            <a:r>
              <a:rPr lang="en-GB" sz="2000" b="0" i="0" dirty="0">
                <a:effectLst/>
                <a:latin typeface="Calibri" panose="020F0502020204030204" pitchFamily="34" charset="0"/>
                <a:ea typeface="Calibri" panose="020F0502020204030204" pitchFamily="34" charset="0"/>
                <a:cs typeface="Calibri" panose="020F0502020204030204" pitchFamily="34" charset="0"/>
              </a:rPr>
              <a:t>- targets the whole market with one offer.</a:t>
            </a:r>
          </a:p>
          <a:p>
            <a:pPr>
              <a:lnSpc>
                <a:spcPct val="90000"/>
              </a:lnSpc>
              <a:buFont typeface="Arial" panose="020B0604020202020204" pitchFamily="34" charset="0"/>
              <a:buChar char="•"/>
            </a:pPr>
            <a:r>
              <a:rPr lang="en-GB" sz="2000" b="0" i="0" dirty="0">
                <a:effectLst/>
                <a:latin typeface="Calibri" panose="020F0502020204030204" pitchFamily="34" charset="0"/>
                <a:ea typeface="Calibri" panose="020F0502020204030204" pitchFamily="34" charset="0"/>
                <a:cs typeface="Calibri" panose="020F0502020204030204" pitchFamily="34" charset="0"/>
              </a:rPr>
              <a:t>Mass marketing</a:t>
            </a:r>
          </a:p>
          <a:p>
            <a:pPr>
              <a:lnSpc>
                <a:spcPct val="90000"/>
              </a:lnSpc>
              <a:buFont typeface="Arial" panose="020B0604020202020204" pitchFamily="34" charset="0"/>
              <a:buChar char="•"/>
            </a:pPr>
            <a:r>
              <a:rPr lang="en-GB" sz="2000" b="0" i="0" dirty="0">
                <a:effectLst/>
                <a:latin typeface="Calibri" panose="020F0502020204030204" pitchFamily="34" charset="0"/>
                <a:ea typeface="Calibri" panose="020F0502020204030204" pitchFamily="34" charset="0"/>
                <a:cs typeface="Calibri" panose="020F0502020204030204" pitchFamily="34" charset="0"/>
              </a:rPr>
              <a:t>Focuses on common needs rather than what’s different</a:t>
            </a:r>
          </a:p>
          <a:p>
            <a:pPr>
              <a:lnSpc>
                <a:spcPct val="90000"/>
              </a:lnSpc>
              <a:buFont typeface="Arial" panose="020B0604020202020204" pitchFamily="34" charset="0"/>
              <a:buChar char="•"/>
            </a:pPr>
            <a:endParaRPr lang="en-GB" sz="800" b="0" i="0"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r>
              <a:rPr lang="en-GB" sz="2000"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Differentiated Marketing</a:t>
            </a:r>
            <a:r>
              <a:rPr lang="en-GB" sz="2000"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a:t>
            </a:r>
            <a:r>
              <a:rPr lang="en-GB" sz="2000" b="0" i="0" dirty="0">
                <a:effectLst/>
                <a:latin typeface="Calibri" panose="020F0502020204030204" pitchFamily="34" charset="0"/>
                <a:ea typeface="Calibri" panose="020F0502020204030204" pitchFamily="34" charset="0"/>
                <a:cs typeface="Calibri" panose="020F0502020204030204" pitchFamily="34" charset="0"/>
              </a:rPr>
              <a:t>- targets several different market segments and designs separate offers for each.</a:t>
            </a:r>
            <a:br>
              <a:rPr lang="en-GB" sz="2000" dirty="0">
                <a:latin typeface="Calibri" panose="020F0502020204030204" pitchFamily="34" charset="0"/>
                <a:ea typeface="Calibri" panose="020F0502020204030204" pitchFamily="34" charset="0"/>
                <a:cs typeface="Calibri" panose="020F0502020204030204" pitchFamily="34" charset="0"/>
              </a:rPr>
            </a:br>
            <a:r>
              <a:rPr lang="en-GB" sz="2000" b="0" i="0" dirty="0">
                <a:effectLst/>
                <a:latin typeface="Calibri" panose="020F0502020204030204" pitchFamily="34" charset="0"/>
                <a:ea typeface="Calibri" panose="020F0502020204030204" pitchFamily="34" charset="0"/>
                <a:cs typeface="Calibri" panose="020F0502020204030204" pitchFamily="34" charset="0"/>
              </a:rPr>
              <a:t>Goal is to achieve higher sales and stronger position</a:t>
            </a:r>
          </a:p>
          <a:p>
            <a:pPr>
              <a:lnSpc>
                <a:spcPct val="90000"/>
              </a:lnSpc>
              <a:buFont typeface="Arial" panose="020B0604020202020204" pitchFamily="34" charset="0"/>
              <a:buChar char="•"/>
            </a:pPr>
            <a:r>
              <a:rPr lang="en-GB" sz="2000" b="0" i="0" dirty="0">
                <a:effectLst/>
                <a:latin typeface="Calibri" panose="020F0502020204030204" pitchFamily="34" charset="0"/>
                <a:ea typeface="Calibri" panose="020F0502020204030204" pitchFamily="34" charset="0"/>
                <a:cs typeface="Calibri" panose="020F0502020204030204" pitchFamily="34" charset="0"/>
              </a:rPr>
              <a:t>More expensive than undifferentiated marketing</a:t>
            </a:r>
          </a:p>
          <a:p>
            <a:pPr marL="0" indent="0">
              <a:lnSpc>
                <a:spcPct val="90000"/>
              </a:lnSpc>
              <a:buNone/>
            </a:pPr>
            <a:endParaRPr lang="en-GB" sz="800"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r>
              <a:rPr lang="en-GB" sz="2000"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Concentrated Marketing</a:t>
            </a:r>
            <a:r>
              <a:rPr lang="en-GB" sz="2000"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a:t>
            </a:r>
            <a:r>
              <a:rPr lang="en-GB" sz="2000" b="0" i="0" dirty="0">
                <a:effectLst/>
                <a:latin typeface="Calibri" panose="020F0502020204030204" pitchFamily="34" charset="0"/>
                <a:ea typeface="Calibri" panose="020F0502020204030204" pitchFamily="34" charset="0"/>
                <a:cs typeface="Calibri" panose="020F0502020204030204" pitchFamily="34" charset="0"/>
              </a:rPr>
              <a:t>- targets a large share of a small market</a:t>
            </a:r>
            <a:br>
              <a:rPr lang="en-GB" sz="2000" dirty="0">
                <a:latin typeface="Calibri" panose="020F0502020204030204" pitchFamily="34" charset="0"/>
                <a:ea typeface="Calibri" panose="020F0502020204030204" pitchFamily="34" charset="0"/>
                <a:cs typeface="Calibri" panose="020F0502020204030204" pitchFamily="34" charset="0"/>
              </a:rPr>
            </a:br>
            <a:r>
              <a:rPr lang="en-GB" sz="2000" b="0" i="0" dirty="0">
                <a:effectLst/>
                <a:latin typeface="Calibri" panose="020F0502020204030204" pitchFamily="34" charset="0"/>
                <a:ea typeface="Calibri" panose="020F0502020204030204" pitchFamily="34" charset="0"/>
                <a:cs typeface="Calibri" panose="020F0502020204030204" pitchFamily="34" charset="0"/>
              </a:rPr>
              <a:t>Limited company resources</a:t>
            </a:r>
          </a:p>
          <a:p>
            <a:pPr>
              <a:lnSpc>
                <a:spcPct val="90000"/>
              </a:lnSpc>
              <a:buFont typeface="Arial" panose="020B0604020202020204" pitchFamily="34" charset="0"/>
              <a:buChar char="•"/>
            </a:pPr>
            <a:r>
              <a:rPr lang="en-GB" sz="2000" b="0" i="0" dirty="0">
                <a:effectLst/>
                <a:latin typeface="Calibri" panose="020F0502020204030204" pitchFamily="34" charset="0"/>
                <a:ea typeface="Calibri" panose="020F0502020204030204" pitchFamily="34" charset="0"/>
                <a:cs typeface="Calibri" panose="020F0502020204030204" pitchFamily="34" charset="0"/>
              </a:rPr>
              <a:t>Knowledge of the market</a:t>
            </a:r>
          </a:p>
          <a:p>
            <a:pPr>
              <a:lnSpc>
                <a:spcPct val="90000"/>
              </a:lnSpc>
              <a:buFont typeface="Arial" panose="020B0604020202020204" pitchFamily="34" charset="0"/>
              <a:buChar char="•"/>
            </a:pPr>
            <a:r>
              <a:rPr lang="en-GB" sz="2000" b="0" i="0" dirty="0">
                <a:effectLst/>
                <a:latin typeface="Calibri" panose="020F0502020204030204" pitchFamily="34" charset="0"/>
                <a:ea typeface="Calibri" panose="020F0502020204030204" pitchFamily="34" charset="0"/>
                <a:cs typeface="Calibri" panose="020F0502020204030204" pitchFamily="34" charset="0"/>
              </a:rPr>
              <a:t>More effective and efficient</a:t>
            </a:r>
          </a:p>
          <a:p>
            <a:pPr marL="0" indent="0">
              <a:lnSpc>
                <a:spcPct val="90000"/>
              </a:lnSpc>
              <a:buNone/>
            </a:pPr>
            <a:endParaRPr lang="en-GB" sz="800"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buNone/>
            </a:pPr>
            <a:r>
              <a:rPr lang="en-GB" sz="2000"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Micromarketing</a:t>
            </a:r>
            <a:r>
              <a:rPr lang="en-GB" sz="2000"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 </a:t>
            </a:r>
            <a:r>
              <a:rPr lang="en-GB" sz="2000" b="0" i="0" dirty="0">
                <a:effectLst/>
                <a:latin typeface="Calibri" panose="020F0502020204030204" pitchFamily="34" charset="0"/>
                <a:ea typeface="Calibri" panose="020F0502020204030204" pitchFamily="34" charset="0"/>
                <a:cs typeface="Calibri" panose="020F0502020204030204" pitchFamily="34" charset="0"/>
              </a:rPr>
              <a:t>the practice of tailoring products and marketing programs to suit the tastes of specific individuals and locations.</a:t>
            </a:r>
            <a:br>
              <a:rPr lang="en-GB" sz="2000" dirty="0">
                <a:latin typeface="Calibri" panose="020F0502020204030204" pitchFamily="34" charset="0"/>
                <a:ea typeface="Calibri" panose="020F0502020204030204" pitchFamily="34" charset="0"/>
                <a:cs typeface="Calibri" panose="020F0502020204030204" pitchFamily="34" charset="0"/>
              </a:rPr>
            </a:br>
            <a:r>
              <a:rPr lang="en-GB" sz="2000" b="0" i="0" dirty="0">
                <a:effectLst/>
                <a:latin typeface="Calibri" panose="020F0502020204030204" pitchFamily="34" charset="0"/>
                <a:ea typeface="Calibri" panose="020F0502020204030204" pitchFamily="34" charset="0"/>
                <a:cs typeface="Calibri" panose="020F0502020204030204" pitchFamily="34" charset="0"/>
              </a:rPr>
              <a:t>Local marketing</a:t>
            </a:r>
          </a:p>
          <a:p>
            <a:pPr>
              <a:lnSpc>
                <a:spcPct val="90000"/>
              </a:lnSpc>
              <a:buFont typeface="Arial" panose="020B0604020202020204" pitchFamily="34" charset="0"/>
              <a:buChar char="•"/>
            </a:pPr>
            <a:r>
              <a:rPr lang="en-GB" sz="2000" b="0" i="0" dirty="0">
                <a:effectLst/>
                <a:latin typeface="Calibri" panose="020F0502020204030204" pitchFamily="34" charset="0"/>
                <a:ea typeface="Calibri" panose="020F0502020204030204" pitchFamily="34" charset="0"/>
                <a:cs typeface="Calibri" panose="020F0502020204030204" pitchFamily="34" charset="0"/>
              </a:rPr>
              <a:t>Individual marketing</a:t>
            </a:r>
          </a:p>
          <a:p>
            <a:endParaRPr lang="en-GB" dirty="0"/>
          </a:p>
        </p:txBody>
      </p:sp>
    </p:spTree>
    <p:extLst>
      <p:ext uri="{BB962C8B-B14F-4D97-AF65-F5344CB8AC3E}">
        <p14:creationId xmlns:p14="http://schemas.microsoft.com/office/powerpoint/2010/main" val="36009357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chemeClr val="bg2"/>
        </a:solidFill>
        <a:effectLst/>
      </p:bgPr>
    </p:bg>
    <p:spTree>
      <p:nvGrpSpPr>
        <p:cNvPr id="1" name=""/>
        <p:cNvGrpSpPr/>
        <p:nvPr/>
      </p:nvGrpSpPr>
      <p:grpSpPr>
        <a:xfrm>
          <a:off x="0" y="0"/>
          <a:ext cx="0" cy="0"/>
          <a:chOff x="0" y="0"/>
          <a:chExt cx="0" cy="0"/>
        </a:xfrm>
      </p:grpSpPr>
      <p:grpSp>
        <p:nvGrpSpPr>
          <p:cNvPr id="65545" name="Group 65544">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5546" name="Rectangle 65545">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5547"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6628" name="Rectangle 2"/>
          <p:cNvSpPr>
            <a:spLocks noGrp="1" noChangeArrowheads="1"/>
          </p:cNvSpPr>
          <p:nvPr>
            <p:ph type="title"/>
          </p:nvPr>
        </p:nvSpPr>
        <p:spPr>
          <a:xfrm>
            <a:off x="780288" y="973668"/>
            <a:ext cx="9136079" cy="706964"/>
          </a:xfrm>
        </p:spPr>
        <p:txBody>
          <a:bodyPr>
            <a:normAutofit/>
          </a:bodyPr>
          <a:lstStyle/>
          <a:p>
            <a:pPr eaLnBrk="1" hangingPunct="1"/>
            <a:r>
              <a:rPr lang="en-US" b="1" u="sng" dirty="0">
                <a:solidFill>
                  <a:srgbClr val="FFFFFF"/>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Positioning</a:t>
            </a:r>
          </a:p>
        </p:txBody>
      </p:sp>
      <p:sp>
        <p:nvSpPr>
          <p:cNvPr id="65549" name="Rectangle 65548">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lide Number Placeholder 2"/>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21</a:t>
            </a:fld>
            <a:endParaRPr lang="en-GB">
              <a:solidFill>
                <a:srgbClr val="FFFFFF"/>
              </a:solidFill>
            </a:endParaRPr>
          </a:p>
        </p:txBody>
      </p:sp>
      <p:graphicFrame>
        <p:nvGraphicFramePr>
          <p:cNvPr id="65543" name="Rectangle 3">
            <a:extLst>
              <a:ext uri="{FF2B5EF4-FFF2-40B4-BE49-F238E27FC236}">
                <a16:creationId xmlns:a16="http://schemas.microsoft.com/office/drawing/2014/main" id="{DBF8AAA2-A1A5-B8E4-A236-9363382BAFCE}"/>
              </a:ext>
            </a:extLst>
          </p:cNvPr>
          <p:cNvGraphicFramePr/>
          <p:nvPr>
            <p:extLst>
              <p:ext uri="{D42A27DB-BD31-4B8C-83A1-F6EECF244321}">
                <p14:modId xmlns:p14="http://schemas.microsoft.com/office/powerpoint/2010/main" val="734242902"/>
              </p:ext>
            </p:extLst>
          </p:nvPr>
        </p:nvGraphicFramePr>
        <p:xfrm>
          <a:off x="780288" y="1816608"/>
          <a:ext cx="10655808" cy="40677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366109"/>
      </p:ext>
    </p:extLst>
  </p:cSld>
  <p:clrMapOvr>
    <a:overrideClrMapping bg1="dk1" tx1="lt1" bg2="dk2" tx2="lt2" accent1="accent1" accent2="accent2" accent3="accent3" accent4="accent4" accent5="accent5" accent6="accent6" hlink="hlink" folHlink="folHlink"/>
  </p:clrMapOvr>
  <p:transition spd="slow">
    <p:randomBa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1835151" y="2060849"/>
            <a:ext cx="3657600" cy="646331"/>
          </a:xfrm>
          <a:prstGeom prst="rect">
            <a:avLst/>
          </a:prstGeom>
          <a:noFill/>
          <a:ln w="9525">
            <a:noFill/>
            <a:miter lim="800000"/>
            <a:headEnd/>
            <a:tailEnd/>
          </a:ln>
        </p:spPr>
        <p:txBody>
          <a:bodyPr>
            <a:spAutoFit/>
          </a:bodyPr>
          <a:lstStyle/>
          <a:p>
            <a:pPr>
              <a:spcBef>
                <a:spcPct val="50000"/>
              </a:spcBef>
            </a:pPr>
            <a:r>
              <a:rPr lang="en-GB" sz="3600" b="1" dirty="0">
                <a:solidFill>
                  <a:srgbClr val="66FF33"/>
                </a:solidFill>
                <a:latin typeface="+mj-lt"/>
              </a:rPr>
              <a:t>COWBOY BRAND</a:t>
            </a:r>
          </a:p>
        </p:txBody>
      </p:sp>
      <p:sp>
        <p:nvSpPr>
          <p:cNvPr id="23555" name="Text Box 3"/>
          <p:cNvSpPr txBox="1">
            <a:spLocks noChangeArrowheads="1"/>
          </p:cNvSpPr>
          <p:nvPr/>
        </p:nvSpPr>
        <p:spPr bwMode="auto">
          <a:xfrm>
            <a:off x="6331614" y="1867613"/>
            <a:ext cx="3657600" cy="646331"/>
          </a:xfrm>
          <a:prstGeom prst="rect">
            <a:avLst/>
          </a:prstGeom>
          <a:noFill/>
          <a:ln w="9525">
            <a:noFill/>
            <a:miter lim="800000"/>
            <a:headEnd/>
            <a:tailEnd/>
          </a:ln>
        </p:spPr>
        <p:txBody>
          <a:bodyPr>
            <a:spAutoFit/>
          </a:bodyPr>
          <a:lstStyle/>
          <a:p>
            <a:pPr>
              <a:spcBef>
                <a:spcPct val="50000"/>
              </a:spcBef>
            </a:pPr>
            <a:r>
              <a:rPr lang="en-GB" sz="3600" b="1" dirty="0">
                <a:solidFill>
                  <a:srgbClr val="FF9966"/>
                </a:solidFill>
                <a:latin typeface="+mj-lt"/>
              </a:rPr>
              <a:t>PREMIUM BRAND</a:t>
            </a:r>
          </a:p>
        </p:txBody>
      </p:sp>
      <p:sp>
        <p:nvSpPr>
          <p:cNvPr id="23556" name="Text Box 4"/>
          <p:cNvSpPr txBox="1">
            <a:spLocks noChangeArrowheads="1"/>
          </p:cNvSpPr>
          <p:nvPr/>
        </p:nvSpPr>
        <p:spPr bwMode="auto">
          <a:xfrm>
            <a:off x="6254750" y="4395789"/>
            <a:ext cx="3657600" cy="646331"/>
          </a:xfrm>
          <a:prstGeom prst="rect">
            <a:avLst/>
          </a:prstGeom>
          <a:noFill/>
          <a:ln w="9525">
            <a:noFill/>
            <a:miter lim="800000"/>
            <a:headEnd/>
            <a:tailEnd/>
          </a:ln>
        </p:spPr>
        <p:txBody>
          <a:bodyPr>
            <a:spAutoFit/>
          </a:bodyPr>
          <a:lstStyle/>
          <a:p>
            <a:pPr>
              <a:spcBef>
                <a:spcPct val="50000"/>
              </a:spcBef>
            </a:pPr>
            <a:r>
              <a:rPr lang="en-GB" sz="3600" b="1">
                <a:solidFill>
                  <a:schemeClr val="hlink"/>
                </a:solidFill>
                <a:latin typeface="+mj-lt"/>
              </a:rPr>
              <a:t>BARGAIN BRAND</a:t>
            </a:r>
          </a:p>
        </p:txBody>
      </p:sp>
      <p:sp>
        <p:nvSpPr>
          <p:cNvPr id="23557" name="Text Box 5"/>
          <p:cNvSpPr txBox="1">
            <a:spLocks noChangeArrowheads="1"/>
          </p:cNvSpPr>
          <p:nvPr/>
        </p:nvSpPr>
        <p:spPr bwMode="auto">
          <a:xfrm>
            <a:off x="2368550" y="4319589"/>
            <a:ext cx="3657600" cy="646331"/>
          </a:xfrm>
          <a:prstGeom prst="rect">
            <a:avLst/>
          </a:prstGeom>
          <a:noFill/>
          <a:ln w="9525">
            <a:noFill/>
            <a:miter lim="800000"/>
            <a:headEnd/>
            <a:tailEnd/>
          </a:ln>
        </p:spPr>
        <p:txBody>
          <a:bodyPr>
            <a:spAutoFit/>
          </a:bodyPr>
          <a:lstStyle/>
          <a:p>
            <a:pPr>
              <a:spcBef>
                <a:spcPct val="50000"/>
              </a:spcBef>
            </a:pPr>
            <a:r>
              <a:rPr lang="en-GB" sz="3600" b="1">
                <a:solidFill>
                  <a:srgbClr val="FF99CC"/>
                </a:solidFill>
                <a:latin typeface="+mj-lt"/>
              </a:rPr>
              <a:t>ECONOMY BRAND</a:t>
            </a:r>
          </a:p>
        </p:txBody>
      </p:sp>
      <p:sp>
        <p:nvSpPr>
          <p:cNvPr id="23558" name="Line 6"/>
          <p:cNvSpPr>
            <a:spLocks noChangeShapeType="1"/>
          </p:cNvSpPr>
          <p:nvPr/>
        </p:nvSpPr>
        <p:spPr bwMode="auto">
          <a:xfrm>
            <a:off x="5492750" y="1881189"/>
            <a:ext cx="0" cy="4114800"/>
          </a:xfrm>
          <a:prstGeom prst="line">
            <a:avLst/>
          </a:prstGeom>
          <a:noFill/>
          <a:ln w="9525">
            <a:solidFill>
              <a:schemeClr val="tx1"/>
            </a:solidFill>
            <a:round/>
            <a:headEnd/>
            <a:tailEnd/>
          </a:ln>
        </p:spPr>
        <p:txBody>
          <a:bodyPr wrap="none" anchor="ctr"/>
          <a:lstStyle/>
          <a:p>
            <a:endParaRPr lang="en-GB" sz="2053"/>
          </a:p>
        </p:txBody>
      </p:sp>
      <p:sp>
        <p:nvSpPr>
          <p:cNvPr id="23559" name="Line 7"/>
          <p:cNvSpPr>
            <a:spLocks noChangeShapeType="1"/>
          </p:cNvSpPr>
          <p:nvPr/>
        </p:nvSpPr>
        <p:spPr bwMode="auto">
          <a:xfrm>
            <a:off x="2139951" y="3709988"/>
            <a:ext cx="7696200" cy="0"/>
          </a:xfrm>
          <a:prstGeom prst="line">
            <a:avLst/>
          </a:prstGeom>
          <a:noFill/>
          <a:ln w="9525">
            <a:solidFill>
              <a:schemeClr val="tx1"/>
            </a:solidFill>
            <a:round/>
            <a:headEnd/>
            <a:tailEnd/>
          </a:ln>
        </p:spPr>
        <p:txBody>
          <a:bodyPr wrap="none" anchor="ctr"/>
          <a:lstStyle/>
          <a:p>
            <a:endParaRPr lang="en-GB" sz="2053"/>
          </a:p>
        </p:txBody>
      </p:sp>
      <p:sp>
        <p:nvSpPr>
          <p:cNvPr id="226312" name="Text Box 8"/>
          <p:cNvSpPr txBox="1">
            <a:spLocks noChangeArrowheads="1"/>
          </p:cNvSpPr>
          <p:nvPr/>
        </p:nvSpPr>
        <p:spPr bwMode="auto">
          <a:xfrm>
            <a:off x="2640013" y="544513"/>
            <a:ext cx="6629400" cy="584775"/>
          </a:xfrm>
          <a:prstGeom prst="rect">
            <a:avLst/>
          </a:prstGeom>
          <a:noFill/>
          <a:ln w="9525">
            <a:noFill/>
            <a:miter lim="800000"/>
            <a:headEnd/>
            <a:tailEnd/>
          </a:ln>
          <a:effectLst/>
        </p:spPr>
        <p:txBody>
          <a:bodyPr>
            <a:spAutoFit/>
          </a:bodyPr>
          <a:lstStyle/>
          <a:p>
            <a:pPr algn="ctr">
              <a:spcBef>
                <a:spcPct val="50000"/>
              </a:spcBef>
              <a:defRPr/>
            </a:pPr>
            <a:r>
              <a:rPr lang="en-GB" sz="3200" b="1" u="sng">
                <a:solidFill>
                  <a:schemeClr val="tx2"/>
                </a:solidFill>
                <a:effectLst>
                  <a:outerShdw blurRad="38100" dist="38100" dir="2700000" algn="tl">
                    <a:srgbClr val="FFFFFF"/>
                  </a:outerShdw>
                </a:effectLst>
                <a:latin typeface="+mj-lt"/>
              </a:rPr>
              <a:t>PERCEPTUAL MAP</a:t>
            </a:r>
          </a:p>
        </p:txBody>
      </p:sp>
      <p:sp>
        <p:nvSpPr>
          <p:cNvPr id="23561" name="Text Box 9"/>
          <p:cNvSpPr txBox="1">
            <a:spLocks noChangeArrowheads="1"/>
          </p:cNvSpPr>
          <p:nvPr/>
        </p:nvSpPr>
        <p:spPr bwMode="auto">
          <a:xfrm>
            <a:off x="8418513" y="3327400"/>
            <a:ext cx="2286000" cy="408253"/>
          </a:xfrm>
          <a:prstGeom prst="rect">
            <a:avLst/>
          </a:prstGeom>
          <a:noFill/>
          <a:ln w="9525">
            <a:noFill/>
            <a:miter lim="800000"/>
            <a:headEnd/>
            <a:tailEnd/>
          </a:ln>
        </p:spPr>
        <p:txBody>
          <a:bodyPr>
            <a:spAutoFit/>
          </a:bodyPr>
          <a:lstStyle/>
          <a:p>
            <a:pPr>
              <a:spcBef>
                <a:spcPct val="50000"/>
              </a:spcBef>
            </a:pPr>
            <a:r>
              <a:rPr lang="en-GB" sz="2053" b="1">
                <a:solidFill>
                  <a:srgbClr val="FF3300"/>
                </a:solidFill>
                <a:latin typeface="+mj-lt"/>
              </a:rPr>
              <a:t>HIGH QUALITY</a:t>
            </a:r>
          </a:p>
        </p:txBody>
      </p:sp>
      <p:sp>
        <p:nvSpPr>
          <p:cNvPr id="23562" name="Text Box 10"/>
          <p:cNvSpPr txBox="1">
            <a:spLocks noChangeArrowheads="1"/>
          </p:cNvSpPr>
          <p:nvPr/>
        </p:nvSpPr>
        <p:spPr bwMode="auto">
          <a:xfrm>
            <a:off x="4578350" y="1271589"/>
            <a:ext cx="2590800" cy="408253"/>
          </a:xfrm>
          <a:prstGeom prst="rect">
            <a:avLst/>
          </a:prstGeom>
          <a:noFill/>
          <a:ln w="9525">
            <a:noFill/>
            <a:miter lim="800000"/>
            <a:headEnd/>
            <a:tailEnd/>
          </a:ln>
        </p:spPr>
        <p:txBody>
          <a:bodyPr>
            <a:spAutoFit/>
          </a:bodyPr>
          <a:lstStyle/>
          <a:p>
            <a:pPr>
              <a:spcBef>
                <a:spcPct val="50000"/>
              </a:spcBef>
            </a:pPr>
            <a:r>
              <a:rPr lang="en-GB" sz="2053" b="1">
                <a:solidFill>
                  <a:srgbClr val="FF3300"/>
                </a:solidFill>
                <a:latin typeface="+mj-lt"/>
              </a:rPr>
              <a:t>HIGH PRICE (£)</a:t>
            </a:r>
          </a:p>
        </p:txBody>
      </p:sp>
      <p:sp>
        <p:nvSpPr>
          <p:cNvPr id="23563" name="Text Box 11"/>
          <p:cNvSpPr txBox="1">
            <a:spLocks noChangeArrowheads="1"/>
          </p:cNvSpPr>
          <p:nvPr/>
        </p:nvSpPr>
        <p:spPr bwMode="auto">
          <a:xfrm>
            <a:off x="4425950" y="5767389"/>
            <a:ext cx="2743200" cy="408253"/>
          </a:xfrm>
          <a:prstGeom prst="rect">
            <a:avLst/>
          </a:prstGeom>
          <a:noFill/>
          <a:ln w="9525">
            <a:noFill/>
            <a:miter lim="800000"/>
            <a:headEnd/>
            <a:tailEnd/>
          </a:ln>
        </p:spPr>
        <p:txBody>
          <a:bodyPr>
            <a:spAutoFit/>
          </a:bodyPr>
          <a:lstStyle/>
          <a:p>
            <a:pPr>
              <a:spcBef>
                <a:spcPct val="50000"/>
              </a:spcBef>
            </a:pPr>
            <a:r>
              <a:rPr lang="en-GB" sz="2053" b="1">
                <a:solidFill>
                  <a:srgbClr val="FF3300"/>
                </a:solidFill>
                <a:latin typeface="+mj-lt"/>
              </a:rPr>
              <a:t>LOW PRICE (£)</a:t>
            </a:r>
          </a:p>
        </p:txBody>
      </p:sp>
      <p:sp>
        <p:nvSpPr>
          <p:cNvPr id="23564" name="Text Box 12"/>
          <p:cNvSpPr txBox="1">
            <a:spLocks noChangeArrowheads="1"/>
          </p:cNvSpPr>
          <p:nvPr/>
        </p:nvSpPr>
        <p:spPr bwMode="auto">
          <a:xfrm>
            <a:off x="2063750" y="3328988"/>
            <a:ext cx="2286000" cy="408253"/>
          </a:xfrm>
          <a:prstGeom prst="rect">
            <a:avLst/>
          </a:prstGeom>
          <a:noFill/>
          <a:ln w="9525">
            <a:noFill/>
            <a:miter lim="800000"/>
            <a:headEnd/>
            <a:tailEnd/>
          </a:ln>
        </p:spPr>
        <p:txBody>
          <a:bodyPr>
            <a:spAutoFit/>
          </a:bodyPr>
          <a:lstStyle/>
          <a:p>
            <a:pPr>
              <a:spcBef>
                <a:spcPct val="50000"/>
              </a:spcBef>
            </a:pPr>
            <a:r>
              <a:rPr lang="en-GB" sz="2053" b="1">
                <a:solidFill>
                  <a:srgbClr val="FF3300"/>
                </a:solidFill>
                <a:latin typeface="+mj-lt"/>
              </a:rPr>
              <a:t>LOW QUALITY</a:t>
            </a:r>
          </a:p>
        </p:txBody>
      </p:sp>
      <p:sp>
        <p:nvSpPr>
          <p:cNvPr id="3" name="Slide Number Placeholder 2"/>
          <p:cNvSpPr>
            <a:spLocks noGrp="1"/>
          </p:cNvSpPr>
          <p:nvPr>
            <p:ph type="sldNum" sz="quarter" idx="12"/>
          </p:nvPr>
        </p:nvSpPr>
        <p:spPr/>
        <p:txBody>
          <a:bodyPr/>
          <a:lstStyle/>
          <a:p>
            <a:fld id="{EE8B5B23-501E-492D-B9F8-670A28B9E001}" type="slidenum">
              <a:rPr lang="en-GB" altLang="en-US" smtClean="0"/>
              <a:pPr/>
              <a:t>22</a:t>
            </a:fld>
            <a:endParaRPr lang="en-GB" altLang="en-US"/>
          </a:p>
        </p:txBody>
      </p:sp>
    </p:spTree>
    <p:extLst>
      <p:ext uri="{BB962C8B-B14F-4D97-AF65-F5344CB8AC3E}">
        <p14:creationId xmlns:p14="http://schemas.microsoft.com/office/powerpoint/2010/main" val="892339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E511B-C28A-A7DA-FCEB-3646784CF0C0}"/>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14E70E0C-3646-0095-E09E-6B7E4DEEBF23}"/>
              </a:ext>
            </a:extLst>
          </p:cNvPr>
          <p:cNvSpPr>
            <a:spLocks noGrp="1"/>
          </p:cNvSpPr>
          <p:nvPr>
            <p:ph idx="1"/>
          </p:nvPr>
        </p:nvSpPr>
        <p:spPr>
          <a:xfrm>
            <a:off x="457200" y="2603500"/>
            <a:ext cx="11235447" cy="3670840"/>
          </a:xfrm>
        </p:spPr>
        <p:txBody>
          <a:bodyP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Identify brands of either cars or clothing </a:t>
            </a:r>
          </a:p>
          <a:p>
            <a:r>
              <a:rPr lang="en-GB" sz="2400" dirty="0">
                <a:latin typeface="Calibri" panose="020F0502020204030204" pitchFamily="34" charset="0"/>
                <a:ea typeface="Calibri" panose="020F0502020204030204" pitchFamily="34" charset="0"/>
                <a:cs typeface="Calibri" panose="020F0502020204030204" pitchFamily="34" charset="0"/>
              </a:rPr>
              <a:t>Produce a perceptual map based on price and quality criteria</a:t>
            </a:r>
          </a:p>
          <a:p>
            <a:r>
              <a:rPr lang="en-GB" sz="2400" dirty="0">
                <a:latin typeface="Calibri" panose="020F0502020204030204" pitchFamily="34" charset="0"/>
                <a:ea typeface="Calibri" panose="020F0502020204030204" pitchFamily="34" charset="0"/>
                <a:cs typeface="Calibri" panose="020F0502020204030204" pitchFamily="34" charset="0"/>
              </a:rPr>
              <a:t>Plot the brands on the perceptual map</a:t>
            </a:r>
          </a:p>
          <a:p>
            <a:r>
              <a:rPr lang="en-GB" sz="2400" dirty="0">
                <a:latin typeface="Calibri" panose="020F0502020204030204" pitchFamily="34" charset="0"/>
                <a:ea typeface="Calibri" panose="020F0502020204030204" pitchFamily="34" charset="0"/>
                <a:cs typeface="Calibri" panose="020F0502020204030204" pitchFamily="34" charset="0"/>
              </a:rPr>
              <a:t>Cn you identify any gaps in the market?</a:t>
            </a:r>
          </a:p>
        </p:txBody>
      </p:sp>
    </p:spTree>
    <p:extLst>
      <p:ext uri="{BB962C8B-B14F-4D97-AF65-F5344CB8AC3E}">
        <p14:creationId xmlns:p14="http://schemas.microsoft.com/office/powerpoint/2010/main" val="37041321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CF09-49A1-A13A-575C-DFEF656D9160}"/>
              </a:ext>
            </a:extLst>
          </p:cNvPr>
          <p:cNvSpPr>
            <a:spLocks noGrp="1"/>
          </p:cNvSpPr>
          <p:nvPr>
            <p:ph type="title"/>
          </p:nvPr>
        </p:nvSpPr>
        <p:spPr/>
        <p:txBody>
          <a:bodyPr/>
          <a:lstStyle/>
          <a:p>
            <a:endParaRPr lang="en-GB"/>
          </a:p>
        </p:txBody>
      </p:sp>
      <p:pic>
        <p:nvPicPr>
          <p:cNvPr id="3074" name="Picture 2" descr="Perception Map Empty">
            <a:extLst>
              <a:ext uri="{FF2B5EF4-FFF2-40B4-BE49-F238E27FC236}">
                <a16:creationId xmlns:a16="http://schemas.microsoft.com/office/drawing/2014/main" id="{D68494D2-A86A-A2F3-9033-D8809E4632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92097" y="2353109"/>
            <a:ext cx="7010400" cy="4344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60298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8759-0F45-2036-413B-2E8C9FBEB804}"/>
              </a:ext>
            </a:extLst>
          </p:cNvPr>
          <p:cNvSpPr>
            <a:spLocks noGrp="1"/>
          </p:cNvSpPr>
          <p:nvPr>
            <p:ph type="title"/>
          </p:nvPr>
        </p:nvSpPr>
        <p:spPr/>
        <p:txBody>
          <a:bodyPr/>
          <a:lstStyle/>
          <a:p>
            <a:endParaRPr lang="en-GB" b="1" dirty="0"/>
          </a:p>
        </p:txBody>
      </p:sp>
      <p:sp>
        <p:nvSpPr>
          <p:cNvPr id="3" name="Content Placeholder 2">
            <a:extLst>
              <a:ext uri="{FF2B5EF4-FFF2-40B4-BE49-F238E27FC236}">
                <a16:creationId xmlns:a16="http://schemas.microsoft.com/office/drawing/2014/main" id="{8EF0B365-08CB-F9DF-B4D5-7E64480F6D84}"/>
              </a:ext>
            </a:extLst>
          </p:cNvPr>
          <p:cNvSpPr>
            <a:spLocks noGrp="1"/>
          </p:cNvSpPr>
          <p:nvPr>
            <p:ph idx="1"/>
          </p:nvPr>
        </p:nvSpPr>
        <p:spPr/>
        <p:txBody>
          <a:bodyPr/>
          <a:lstStyle/>
          <a:p>
            <a:pPr marL="0" indent="0">
              <a:buNone/>
            </a:pPr>
            <a:endParaRPr lang="en-GB" dirty="0"/>
          </a:p>
          <a:p>
            <a:endParaRPr lang="en-GB" dirty="0"/>
          </a:p>
        </p:txBody>
      </p:sp>
      <p:pic>
        <p:nvPicPr>
          <p:cNvPr id="5" name="Online Media 4" title="Market Segmentation | How Gymshark use Market Segmentation Explained.">
            <a:hlinkClick r:id="" action="ppaction://media"/>
            <a:extLst>
              <a:ext uri="{FF2B5EF4-FFF2-40B4-BE49-F238E27FC236}">
                <a16:creationId xmlns:a16="http://schemas.microsoft.com/office/drawing/2014/main" id="{66C970BD-AAF8-3AC5-58BC-DF3AB4346765}"/>
              </a:ext>
            </a:extLst>
          </p:cNvPr>
          <p:cNvPicPr>
            <a:picLocks noRot="1" noChangeAspect="1"/>
          </p:cNvPicPr>
          <p:nvPr>
            <a:videoFile r:link="rId1"/>
          </p:nvPr>
        </p:nvPicPr>
        <p:blipFill>
          <a:blip r:embed="rId4"/>
          <a:stretch>
            <a:fillRect/>
          </a:stretch>
        </p:blipFill>
        <p:spPr>
          <a:xfrm>
            <a:off x="1016000" y="558800"/>
            <a:ext cx="10160000" cy="5740400"/>
          </a:xfrm>
          <a:prstGeom prst="rect">
            <a:avLst/>
          </a:prstGeom>
        </p:spPr>
      </p:pic>
    </p:spTree>
    <p:extLst>
      <p:ext uri="{BB962C8B-B14F-4D97-AF65-F5344CB8AC3E}">
        <p14:creationId xmlns:p14="http://schemas.microsoft.com/office/powerpoint/2010/main" val="768380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BBC89-6AA8-2FF9-E581-C614F0F2CF5D}"/>
              </a:ext>
            </a:extLst>
          </p:cNvPr>
          <p:cNvSpPr>
            <a:spLocks noGrp="1"/>
          </p:cNvSpPr>
          <p:nvPr>
            <p:ph type="title"/>
          </p:nvPr>
        </p:nvSpPr>
        <p:spPr/>
        <p:txBody>
          <a:bodyPr/>
          <a:lstStyle/>
          <a:p>
            <a:r>
              <a:rPr lang="en-GB" b="1" dirty="0">
                <a:latin typeface="+mn-lt"/>
              </a:rPr>
              <a:t>Task</a:t>
            </a:r>
          </a:p>
        </p:txBody>
      </p:sp>
      <p:sp>
        <p:nvSpPr>
          <p:cNvPr id="3" name="Content Placeholder 2">
            <a:extLst>
              <a:ext uri="{FF2B5EF4-FFF2-40B4-BE49-F238E27FC236}">
                <a16:creationId xmlns:a16="http://schemas.microsoft.com/office/drawing/2014/main" id="{5C76D64D-6980-8F15-AC6B-EA25B5F4507F}"/>
              </a:ext>
            </a:extLst>
          </p:cNvPr>
          <p:cNvSpPr>
            <a:spLocks noGrp="1"/>
          </p:cNvSpPr>
          <p:nvPr>
            <p:ph idx="1"/>
          </p:nvPr>
        </p:nvSpPr>
        <p:spPr>
          <a:xfrm>
            <a:off x="525294" y="2603499"/>
            <a:ext cx="10476689" cy="3836212"/>
          </a:xfrm>
        </p:spPr>
        <p:txBody>
          <a:bodyPr>
            <a:no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Consider segmentation, targeting and positioning for your chosen assignment organisation</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How do they segment the market?</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Which segments do they target?</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How are they positioned?</a:t>
            </a:r>
          </a:p>
        </p:txBody>
      </p:sp>
    </p:spTree>
    <p:extLst>
      <p:ext uri="{BB962C8B-B14F-4D97-AF65-F5344CB8AC3E}">
        <p14:creationId xmlns:p14="http://schemas.microsoft.com/office/powerpoint/2010/main" val="8613329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F2A1-5C90-463B-AA42-FF0F808A54D8}"/>
              </a:ext>
            </a:extLst>
          </p:cNvPr>
          <p:cNvSpPr>
            <a:spLocks noGrp="1"/>
          </p:cNvSpPr>
          <p:nvPr>
            <p:ph type="ctrTitle"/>
          </p:nvPr>
        </p:nvSpPr>
        <p:spPr>
          <a:xfrm>
            <a:off x="1186774" y="1939158"/>
            <a:ext cx="9627000" cy="3547241"/>
          </a:xfrm>
        </p:spPr>
        <p:txBody>
          <a:bodyPr>
            <a:normAutofit fontScale="90000"/>
          </a:bodyPr>
          <a:lstStyle/>
          <a:p>
            <a:pPr algn="ctr"/>
            <a:r>
              <a:rPr lang="en-GB" sz="6000" b="1" dirty="0">
                <a:latin typeface="Calibri" panose="020F0502020204030204" pitchFamily="34" charset="0"/>
                <a:cs typeface="Calibri" panose="020F0502020204030204" pitchFamily="34" charset="0"/>
              </a:rPr>
              <a:t>BMBM5024</a:t>
            </a: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Marketing In Practice</a:t>
            </a:r>
            <a:br>
              <a:rPr lang="en-GB" sz="6000" b="1" dirty="0">
                <a:latin typeface="Calibri" panose="020F0502020204030204" pitchFamily="34" charset="0"/>
                <a:cs typeface="Calibri" panose="020F0502020204030204" pitchFamily="34" charset="0"/>
              </a:rPr>
            </a:br>
            <a:br>
              <a:rPr lang="en-GB" sz="6000" b="1" dirty="0">
                <a:latin typeface="Calibri" panose="020F0502020204030204" pitchFamily="34" charset="0"/>
                <a:cs typeface="Calibri" panose="020F0502020204030204" pitchFamily="34" charset="0"/>
              </a:rPr>
            </a:br>
            <a:r>
              <a:rPr lang="en-GB" sz="6000" b="1">
                <a:latin typeface="Calibri" panose="020F0502020204030204" pitchFamily="34" charset="0"/>
                <a:cs typeface="Calibri" panose="020F0502020204030204" pitchFamily="34" charset="0"/>
              </a:rPr>
              <a:t> </a:t>
            </a:r>
            <a:r>
              <a:rPr lang="en-GB" sz="4900" b="1">
                <a:latin typeface="Calibri" panose="020F0502020204030204" pitchFamily="34" charset="0"/>
                <a:cs typeface="Calibri" panose="020F0502020204030204" pitchFamily="34" charset="0"/>
              </a:rPr>
              <a:t>The </a:t>
            </a:r>
            <a:r>
              <a:rPr lang="en-GB" sz="4900" b="1" dirty="0">
                <a:latin typeface="Calibri" panose="020F0502020204030204" pitchFamily="34" charset="0"/>
                <a:cs typeface="Calibri" panose="020F0502020204030204" pitchFamily="34" charset="0"/>
              </a:rPr>
              <a:t>Marketing </a:t>
            </a:r>
            <a:r>
              <a:rPr lang="en-GB" sz="4900" b="1">
                <a:latin typeface="Calibri" panose="020F0502020204030204" pitchFamily="34" charset="0"/>
                <a:cs typeface="Calibri" panose="020F0502020204030204" pitchFamily="34" charset="0"/>
              </a:rPr>
              <a:t>Mix – 7Ps</a:t>
            </a:r>
            <a:endParaRPr lang="en-GB" sz="49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701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2"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973667"/>
            <a:ext cx="2942210" cy="4833745"/>
          </a:xfrm>
        </p:spPr>
        <p:txBody>
          <a:bodyPr>
            <a:normAutofit/>
          </a:bodyPr>
          <a:lstStyle/>
          <a:p>
            <a:r>
              <a:rPr lang="en-GB" sz="3300" b="1" u="sng">
                <a:solidFill>
                  <a:srgbClr val="EBEBEB"/>
                </a:solidFill>
                <a:latin typeface="+mn-lt"/>
              </a:rPr>
              <a:t>The Marketing Strategy and Tactics Development</a:t>
            </a:r>
          </a:p>
        </p:txBody>
      </p:sp>
      <p:sp>
        <p:nvSpPr>
          <p:cNvPr id="24" name="Rectangle 23">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28</a:t>
            </a:fld>
            <a:endParaRPr lang="en-GB">
              <a:solidFill>
                <a:srgbClr val="FFFFFF"/>
              </a:solidFill>
            </a:endParaRPr>
          </a:p>
        </p:txBody>
      </p:sp>
      <p:graphicFrame>
        <p:nvGraphicFramePr>
          <p:cNvPr id="10" name="Content Placeholder 7">
            <a:extLst>
              <a:ext uri="{FF2B5EF4-FFF2-40B4-BE49-F238E27FC236}">
                <a16:creationId xmlns:a16="http://schemas.microsoft.com/office/drawing/2014/main" id="{AC7C708B-2658-81AD-AD59-E9B111500183}"/>
              </a:ext>
            </a:extLst>
          </p:cNvPr>
          <p:cNvGraphicFramePr>
            <a:graphicFrameLocks noGrp="1"/>
          </p:cNvGraphicFramePr>
          <p:nvPr>
            <p:ph idx="1"/>
            <p:extLst>
              <p:ext uri="{D42A27DB-BD31-4B8C-83A1-F6EECF244321}">
                <p14:modId xmlns:p14="http://schemas.microsoft.com/office/powerpoint/2010/main" val="2535715373"/>
              </p:ext>
            </p:extLst>
          </p:nvPr>
        </p:nvGraphicFramePr>
        <p:xfrm>
          <a:off x="5194300" y="295730"/>
          <a:ext cx="6863587" cy="6266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743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u="sng" dirty="0">
                <a:latin typeface="+mn-lt"/>
              </a:rPr>
              <a:t>The Marketing Mix (7Ps)</a:t>
            </a:r>
          </a:p>
        </p:txBody>
      </p:sp>
      <p:sp>
        <p:nvSpPr>
          <p:cNvPr id="5" name="Slide Number Placeholder 4"/>
          <p:cNvSpPr>
            <a:spLocks noGrp="1"/>
          </p:cNvSpPr>
          <p:nvPr>
            <p:ph type="sldNum" sz="quarter" idx="12"/>
          </p:nvPr>
        </p:nvSpPr>
        <p:spPr/>
        <p:txBody>
          <a:bodyPr/>
          <a:lstStyle/>
          <a:p>
            <a:fld id="{7B914098-EA5F-4E0F-8262-B37EEDEAEE84}" type="slidenum">
              <a:rPr lang="en-GB" smtClean="0"/>
              <a:t>29</a:t>
            </a:fld>
            <a:endParaRPr lang="en-GB" dirty="0"/>
          </a:p>
        </p:txBody>
      </p:sp>
      <p:pic>
        <p:nvPicPr>
          <p:cNvPr id="3" name="Content Placeholder 2"/>
          <p:cNvPicPr>
            <a:picLocks noGrp="1" noChangeAspect="1"/>
          </p:cNvPicPr>
          <p:nvPr>
            <p:ph idx="1"/>
          </p:nvPr>
        </p:nvPicPr>
        <p:blipFill rotWithShape="1">
          <a:blip r:embed="rId2"/>
          <a:srcRect l="21061" t="10813" r="15526" b="6917"/>
          <a:stretch/>
        </p:blipFill>
        <p:spPr>
          <a:xfrm>
            <a:off x="466927" y="1821307"/>
            <a:ext cx="11206264" cy="5036693"/>
          </a:xfrm>
          <a:prstGeom prst="rect">
            <a:avLst/>
          </a:prstGeom>
        </p:spPr>
      </p:pic>
    </p:spTree>
    <p:extLst>
      <p:ext uri="{BB962C8B-B14F-4D97-AF65-F5344CB8AC3E}">
        <p14:creationId xmlns:p14="http://schemas.microsoft.com/office/powerpoint/2010/main" val="64375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478465" y="97458"/>
            <a:ext cx="11196084" cy="1663248"/>
          </a:xfrm>
        </p:spPr>
        <p:txBody>
          <a:bodyPr>
            <a:noAutofit/>
          </a:bodyPr>
          <a:lstStyle/>
          <a:p>
            <a:r>
              <a:rPr lang="en-GB" sz="3200" b="1" u="sng" dirty="0">
                <a:latin typeface="+mn-lt"/>
              </a:rPr>
              <a:t>The Extended Marketing Mix within the External Environment </a:t>
            </a:r>
          </a:p>
        </p:txBody>
      </p:sp>
      <p:pic>
        <p:nvPicPr>
          <p:cNvPr id="3074" name="Picture 2" descr="Image result for pest analysis"/>
          <p:cNvPicPr>
            <a:picLocks noChangeAspect="1" noChangeArrowheads="1"/>
          </p:cNvPicPr>
          <p:nvPr/>
        </p:nvPicPr>
        <p:blipFill rotWithShape="1">
          <a:blip r:embed="rId2">
            <a:extLst>
              <a:ext uri="{28A0092B-C50C-407E-A947-70E740481C1C}">
                <a14:useLocalDpi xmlns:a14="http://schemas.microsoft.com/office/drawing/2010/main" val="0"/>
              </a:ext>
            </a:extLst>
          </a:blip>
          <a:srcRect l="25244" t="3247" r="25165"/>
          <a:stretch/>
        </p:blipFill>
        <p:spPr bwMode="auto">
          <a:xfrm>
            <a:off x="478465" y="1945532"/>
            <a:ext cx="11196084" cy="491246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1924"/>
          <a:stretch/>
        </p:blipFill>
        <p:spPr>
          <a:xfrm>
            <a:off x="4027251" y="2850205"/>
            <a:ext cx="4192621" cy="2996830"/>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30</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PRODUCT</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dirty="0">
              <a:solidFill>
                <a:schemeClr val="tx1"/>
              </a:solidFill>
            </a:endParaRPr>
          </a:p>
          <a:p>
            <a:pPr marL="0" indent="0">
              <a:buNone/>
            </a:pPr>
            <a:r>
              <a:rPr lang="en-GB" dirty="0">
                <a:solidFill>
                  <a:schemeClr val="tx1"/>
                </a:solidFill>
              </a:rPr>
              <a:t>   </a:t>
            </a:r>
          </a:p>
          <a:p>
            <a:pPr marL="457200" lvl="1" indent="0">
              <a:buNone/>
            </a:pPr>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860030643"/>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Freeform: Shape 23">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p:cNvSpPr>
            <a:spLocks noGrp="1"/>
          </p:cNvSpPr>
          <p:nvPr>
            <p:ph type="title"/>
          </p:nvPr>
        </p:nvSpPr>
        <p:spPr>
          <a:xfrm>
            <a:off x="639098" y="629265"/>
            <a:ext cx="6072776" cy="816795"/>
          </a:xfrm>
        </p:spPr>
        <p:txBody>
          <a:bodyPr>
            <a:normAutofit/>
          </a:bodyPr>
          <a:lstStyle/>
          <a:p>
            <a:r>
              <a:rPr lang="en-GB" b="1" u="sng" dirty="0">
                <a:solidFill>
                  <a:schemeClr val="tx1"/>
                </a:solidFill>
                <a:latin typeface="Calibri" panose="020F0502020204030204" pitchFamily="34" charset="0"/>
                <a:ea typeface="Calibri" panose="020F0502020204030204" pitchFamily="34" charset="0"/>
                <a:cs typeface="Calibri" panose="020F0502020204030204" pitchFamily="34" charset="0"/>
              </a:rPr>
              <a:t>PRODUCT</a:t>
            </a:r>
          </a:p>
        </p:txBody>
      </p:sp>
      <p:pic>
        <p:nvPicPr>
          <p:cNvPr id="6" name="Picture 5" descr="Cardboard boxes on conveyor belt">
            <a:extLst>
              <a:ext uri="{FF2B5EF4-FFF2-40B4-BE49-F238E27FC236}">
                <a16:creationId xmlns:a16="http://schemas.microsoft.com/office/drawing/2014/main" id="{97F75477-AA94-9963-7FC3-64736E53017C}"/>
              </a:ext>
            </a:extLst>
          </p:cNvPr>
          <p:cNvPicPr>
            <a:picLocks noChangeAspect="1"/>
          </p:cNvPicPr>
          <p:nvPr/>
        </p:nvPicPr>
        <p:blipFill rotWithShape="1">
          <a:blip r:embed="rId3"/>
          <a:srcRect l="31245" r="19454"/>
          <a:stretch/>
        </p:blipFill>
        <p:spPr>
          <a:xfrm>
            <a:off x="7418226" y="645106"/>
            <a:ext cx="4125317" cy="5585369"/>
          </a:xfrm>
          <a:prstGeom prst="rect">
            <a:avLst/>
          </a:prstGeom>
        </p:spPr>
      </p:pic>
      <p:sp>
        <p:nvSpPr>
          <p:cNvPr id="27" name="Rectangle 2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32</a:t>
            </a:fld>
            <a:endParaRPr lang="en-GB">
              <a:solidFill>
                <a:srgbClr val="FFFFFF"/>
              </a:solidFill>
            </a:endParaRPr>
          </a:p>
        </p:txBody>
      </p:sp>
      <p:sp>
        <p:nvSpPr>
          <p:cNvPr id="21" name="Oval 20">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639098" y="1143000"/>
            <a:ext cx="6000989" cy="5087475"/>
          </a:xfrm>
        </p:spPr>
        <p:txBody>
          <a:bodyPr anchor="ctr">
            <a:normAutofit/>
          </a:bodyPr>
          <a:lstStyle/>
          <a:p>
            <a:pPr marL="0" indent="0">
              <a:lnSpc>
                <a:spcPct val="90000"/>
              </a:lnSpc>
              <a:spcBef>
                <a:spcPct val="50000"/>
              </a:spcBef>
              <a:buNone/>
              <a:defRPr/>
            </a:pPr>
            <a:endParaRPr lang="en-GB" sz="2000" b="1"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spcBef>
                <a:spcPct val="50000"/>
              </a:spcBef>
              <a:defRPr/>
            </a:pPr>
            <a:r>
              <a:rPr lang="en-GB" sz="2400" b="1" dirty="0">
                <a:solidFill>
                  <a:schemeClr val="tx1"/>
                </a:solidFill>
                <a:latin typeface="Calibri" panose="020F0502020204030204" pitchFamily="34" charset="0"/>
                <a:ea typeface="Calibri" panose="020F0502020204030204" pitchFamily="34" charset="0"/>
                <a:cs typeface="Calibri" panose="020F0502020204030204" pitchFamily="34" charset="0"/>
              </a:rPr>
              <a:t>Product</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 can be a physical good, service, idea, person, or place that can offer tangible and intangible attributes that individuals or organisations regard as so necessary, worthwhile or satisfying that they are prepared to exchange money to acquire it.</a:t>
            </a:r>
          </a:p>
          <a:p>
            <a:pPr>
              <a:lnSpc>
                <a:spcPct val="90000"/>
              </a:lnSpc>
              <a:spcBef>
                <a:spcPct val="50000"/>
              </a:spcBef>
              <a:defRPr/>
            </a:pPr>
            <a:endPar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spcBef>
                <a:spcPct val="50000"/>
              </a:spcBef>
              <a:defRPr/>
            </a:pPr>
            <a:r>
              <a:rPr lang="en-GB" sz="2400" b="1" dirty="0">
                <a:solidFill>
                  <a:schemeClr val="tx1"/>
                </a:solidFill>
                <a:latin typeface="Calibri" panose="020F0502020204030204" pitchFamily="34" charset="0"/>
                <a:ea typeface="Calibri" panose="020F0502020204030204" pitchFamily="34" charset="0"/>
                <a:cs typeface="Calibri" panose="020F0502020204030204" pitchFamily="34" charset="0"/>
              </a:rPr>
              <a:t>Product decisions </a:t>
            </a: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 Product development, adaptations, portfolio management.</a:t>
            </a:r>
          </a:p>
          <a:p>
            <a:pPr>
              <a:lnSpc>
                <a:spcPct val="90000"/>
              </a:lnSpc>
            </a:pPr>
            <a:endParaRPr lang="en-GB" sz="1700" dirty="0">
              <a:solidFill>
                <a:schemeClr val="tx1"/>
              </a:solidFill>
            </a:endParaRPr>
          </a:p>
        </p:txBody>
      </p:sp>
    </p:spTree>
    <p:extLst>
      <p:ext uri="{BB962C8B-B14F-4D97-AF65-F5344CB8AC3E}">
        <p14:creationId xmlns:p14="http://schemas.microsoft.com/office/powerpoint/2010/main" val="1271100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NEW PRODUCT AND SERVICE DESIGN</a:t>
            </a:r>
          </a:p>
        </p:txBody>
      </p:sp>
      <p:sp>
        <p:nvSpPr>
          <p:cNvPr id="3" name="Content Placeholder 2"/>
          <p:cNvSpPr>
            <a:spLocks noGrp="1"/>
          </p:cNvSpPr>
          <p:nvPr>
            <p:ph idx="1"/>
          </p:nvPr>
        </p:nvSpPr>
        <p:spPr>
          <a:xfrm>
            <a:off x="5290077" y="437513"/>
            <a:ext cx="6478588" cy="5954325"/>
          </a:xfrm>
        </p:spPr>
        <p:txBody>
          <a:bodyPr anchor="ctr">
            <a:normAutofit/>
          </a:bodyPr>
          <a:lstStyle/>
          <a:p>
            <a:pPr marL="414772"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New product development (NPD) is the process of bringing a new product to the marketplace. </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Your business may need to engage in this process due to:   </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Increasing competition</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Changes in consumer preferences </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Advances in technology </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To capitalise on a new opportunity</a:t>
            </a:r>
          </a:p>
          <a:p>
            <a:pPr marL="1065733" lvl="4"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Resource efficiencies</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Innovative businesses thrive by understanding what their market wants, making smart product improvements, and developing new products that meet and exceed their customers' expectations.</a:t>
            </a: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33</a:t>
            </a:fld>
            <a:endParaRPr lang="en-GB" sz="1000">
              <a:solidFill>
                <a:schemeClr val="accent1"/>
              </a:solidFill>
            </a:endParaRPr>
          </a:p>
        </p:txBody>
      </p:sp>
    </p:spTree>
    <p:extLst>
      <p:ext uri="{BB962C8B-B14F-4D97-AF65-F5344CB8AC3E}">
        <p14:creationId xmlns:p14="http://schemas.microsoft.com/office/powerpoint/2010/main" val="3095353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30"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32" name="Freeform: Shape 31">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34"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639098" y="629265"/>
            <a:ext cx="5132438" cy="1199535"/>
          </a:xfrm>
        </p:spPr>
        <p:txBody>
          <a:bodyP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NEW PRODUCT AND SERVICE DESIGN</a:t>
            </a:r>
          </a:p>
        </p:txBody>
      </p:sp>
      <p:pic>
        <p:nvPicPr>
          <p:cNvPr id="23" name="Picture 22" descr="Cardboard boxes on conveyor belt">
            <a:extLst>
              <a:ext uri="{FF2B5EF4-FFF2-40B4-BE49-F238E27FC236}">
                <a16:creationId xmlns:a16="http://schemas.microsoft.com/office/drawing/2014/main" id="{D53DAED3-1128-E4C7-1C2F-677B1FA0D5DF}"/>
              </a:ext>
            </a:extLst>
          </p:cNvPr>
          <p:cNvPicPr>
            <a:picLocks noChangeAspect="1"/>
          </p:cNvPicPr>
          <p:nvPr/>
        </p:nvPicPr>
        <p:blipFill rotWithShape="1">
          <a:blip r:embed="rId2"/>
          <a:srcRect l="12808" r="2661" b="-1"/>
          <a:stretch/>
        </p:blipFill>
        <p:spPr>
          <a:xfrm>
            <a:off x="6714836" y="1531275"/>
            <a:ext cx="4828707" cy="3813031"/>
          </a:xfrm>
          <a:prstGeom prst="rect">
            <a:avLst/>
          </a:prstGeom>
        </p:spPr>
      </p:pic>
      <p:sp>
        <p:nvSpPr>
          <p:cNvPr id="36" name="Rectangle 35">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34</a:t>
            </a:fld>
            <a:endParaRPr lang="en-GB">
              <a:solidFill>
                <a:srgbClr val="FFFFFF"/>
              </a:solidFill>
            </a:endParaRPr>
          </a:p>
        </p:txBody>
      </p:sp>
      <p:sp>
        <p:nvSpPr>
          <p:cNvPr id="3" name="Content Placeholder 2"/>
          <p:cNvSpPr>
            <a:spLocks noGrp="1"/>
          </p:cNvSpPr>
          <p:nvPr>
            <p:ph idx="1"/>
          </p:nvPr>
        </p:nvSpPr>
        <p:spPr>
          <a:xfrm>
            <a:off x="639098" y="1731264"/>
            <a:ext cx="5322579" cy="4499213"/>
          </a:xfrm>
        </p:spPr>
        <p:txBody>
          <a:bodyPr anchor="ctr">
            <a:normAutofit/>
          </a:bodyPr>
          <a:lstStyle/>
          <a:p>
            <a:pPr>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'New products' can be:</a:t>
            </a:r>
          </a:p>
          <a:p>
            <a:pPr>
              <a:lnSpc>
                <a:spcPct val="90000"/>
              </a:lnSpc>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Products that your business has never made or sold before but have been taken to market by others</a:t>
            </a:r>
          </a:p>
          <a:p>
            <a:pPr marL="414772" indent="-414772">
              <a:lnSpc>
                <a:spcPct val="90000"/>
              </a:lnSpc>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Product innovations created and brought to the market for the first time. </a:t>
            </a:r>
          </a:p>
          <a:p>
            <a:pPr marL="414772" indent="-414772">
              <a:lnSpc>
                <a:spcPct val="90000"/>
              </a:lnSpc>
            </a:pPr>
            <a:endPar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endParaRPr>
          </a:p>
          <a:p>
            <a:pPr marL="414772" indent="-414772">
              <a:lnSpc>
                <a:spcPct val="90000"/>
              </a:lnSpc>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They may be completely original products, or existing products that you have modified and improved.</a:t>
            </a:r>
          </a:p>
        </p:txBody>
      </p:sp>
    </p:spTree>
    <p:extLst>
      <p:ext uri="{BB962C8B-B14F-4D97-AF65-F5344CB8AC3E}">
        <p14:creationId xmlns:p14="http://schemas.microsoft.com/office/powerpoint/2010/main" val="16098354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PRICE</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endParaRPr lang="en-GB">
              <a:solidFill>
                <a:schemeClr val="tx1"/>
              </a:solidFill>
            </a:endParaRPr>
          </a:p>
        </p:txBody>
      </p:sp>
    </p:spTree>
    <p:extLst>
      <p:ext uri="{BB962C8B-B14F-4D97-AF65-F5344CB8AC3E}">
        <p14:creationId xmlns:p14="http://schemas.microsoft.com/office/powerpoint/2010/main" val="541303319"/>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744279" y="348865"/>
            <a:ext cx="10671341" cy="1443359"/>
          </a:xfrm>
        </p:spPr>
        <p:txBody>
          <a:bodyPr vert="horz" lIns="91440" tIns="45720" rIns="91440" bIns="45720" rtlCol="0" anchor="ctr">
            <a:normAutofit/>
          </a:bodyPr>
          <a:lstStyle/>
          <a:p>
            <a:r>
              <a:rPr lang="en-US" sz="4000" b="1" u="sng" kern="1200" dirty="0">
                <a:solidFill>
                  <a:srgbClr val="FFFFFF"/>
                </a:solidFill>
                <a:latin typeface="Calibri" panose="020F0502020204030204" pitchFamily="34" charset="0"/>
                <a:ea typeface="Calibri" panose="020F0502020204030204" pitchFamily="34" charset="0"/>
                <a:cs typeface="Calibri" panose="020F0502020204030204" pitchFamily="34" charset="0"/>
              </a:rPr>
              <a:t>Price Decision</a:t>
            </a:r>
          </a:p>
        </p:txBody>
      </p:sp>
      <p:sp>
        <p:nvSpPr>
          <p:cNvPr id="3" name="TextBox 2">
            <a:extLst>
              <a:ext uri="{FF2B5EF4-FFF2-40B4-BE49-F238E27FC236}">
                <a16:creationId xmlns:a16="http://schemas.microsoft.com/office/drawing/2014/main" id="{8E6D3850-87E5-91F2-740A-7B9F0187E938}"/>
              </a:ext>
            </a:extLst>
          </p:cNvPr>
          <p:cNvSpPr txBox="1"/>
          <p:nvPr/>
        </p:nvSpPr>
        <p:spPr>
          <a:xfrm>
            <a:off x="744279" y="2456795"/>
            <a:ext cx="11008809" cy="3908762"/>
          </a:xfrm>
          <a:prstGeom prst="rect">
            <a:avLst/>
          </a:prstGeom>
          <a:noFill/>
        </p:spPr>
        <p:txBody>
          <a:bodyPr wrap="square">
            <a:spAutoFit/>
          </a:bodyPr>
          <a:lstStyle/>
          <a:p>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GB" sz="2400" b="1" dirty="0">
                <a:latin typeface="Calibri" panose="020F0502020204030204" pitchFamily="34" charset="0"/>
                <a:ea typeface="Calibri" panose="020F0502020204030204" pitchFamily="34" charset="0"/>
                <a:cs typeface="Calibri" panose="020F0502020204030204" pitchFamily="34" charset="0"/>
              </a:rPr>
              <a:t>Price</a:t>
            </a:r>
            <a:r>
              <a:rPr lang="en-GB" sz="2400" dirty="0">
                <a:latin typeface="Calibri" panose="020F0502020204030204" pitchFamily="34" charset="0"/>
                <a:ea typeface="Calibri" panose="020F0502020204030204" pitchFamily="34" charset="0"/>
                <a:cs typeface="Calibri" panose="020F0502020204030204" pitchFamily="34" charset="0"/>
              </a:rPr>
              <a:t> refers to the amount customers must pay to acquire the product.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Pricing decisions are crucial as they influence consumer perceptions and buying behaviour and profitability.</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b="0" i="0" dirty="0">
                <a:latin typeface="Calibri" panose="020F0502020204030204" pitchFamily="34" charset="0"/>
                <a:ea typeface="Calibri" panose="020F0502020204030204" pitchFamily="34" charset="0"/>
                <a:cs typeface="Calibri" panose="020F0502020204030204" pitchFamily="34" charset="0"/>
              </a:rPr>
              <a:t>The more you charge, the more value or quality your customers will expect for their money - If you are the most expensive provider in your market, customers will expect you to provide a better service.</a:t>
            </a:r>
            <a:endParaRPr lang="en-US" sz="2400" dirty="0">
              <a:latin typeface="Calibri" panose="020F0502020204030204" pitchFamily="34" charset="0"/>
              <a:ea typeface="Calibri" panose="020F0502020204030204" pitchFamily="34" charset="0"/>
              <a:cs typeface="Calibri" panose="020F0502020204030204" pitchFamily="34" charset="0"/>
            </a:endParaRPr>
          </a:p>
          <a:p>
            <a:endParaRPr lang="en-GB"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157175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1371597" y="348865"/>
            <a:ext cx="10044023" cy="877729"/>
          </a:xfrm>
        </p:spPr>
        <p:txBody>
          <a:bodyPr vert="horz" lIns="91440" tIns="45720" rIns="91440" bIns="45720" rtlCol="0" anchor="ctr">
            <a:normAutofit/>
          </a:bodyPr>
          <a:lstStyle/>
          <a:p>
            <a:r>
              <a:rPr lang="en-US" sz="4000" b="1" u="sng" kern="1200">
                <a:solidFill>
                  <a:srgbClr val="FFFFFF"/>
                </a:solidFill>
                <a:latin typeface="+mj-lt"/>
                <a:ea typeface="+mj-ea"/>
                <a:cs typeface="+mj-cs"/>
              </a:rPr>
              <a:t>Influences on Pricing Decision</a:t>
            </a:r>
          </a:p>
        </p:txBody>
      </p:sp>
      <p:sp>
        <p:nvSpPr>
          <p:cNvPr id="152579" name="Oval 3"/>
          <p:cNvSpPr>
            <a:spLocks noChangeArrowheads="1"/>
          </p:cNvSpPr>
          <p:nvPr/>
        </p:nvSpPr>
        <p:spPr bwMode="auto">
          <a:xfrm>
            <a:off x="7154598" y="2998830"/>
            <a:ext cx="1844039" cy="763051"/>
          </a:xfrm>
          <a:prstGeom prst="ellipse">
            <a:avLst/>
          </a:prstGeom>
          <a:gradFill rotWithShape="1">
            <a:gsLst>
              <a:gs pos="0">
                <a:srgbClr val="FFFFFF"/>
              </a:gs>
              <a:gs pos="100000">
                <a:srgbClr val="33CCCC"/>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758952">
              <a:spcAft>
                <a:spcPts val="600"/>
              </a:spcAft>
            </a:pPr>
            <a:r>
              <a:rPr lang="en-US" sz="1992" kern="1200">
                <a:solidFill>
                  <a:schemeClr val="tx1"/>
                </a:solidFill>
                <a:latin typeface="+mn-lt"/>
                <a:ea typeface="+mn-ea"/>
                <a:cs typeface="+mn-cs"/>
              </a:rPr>
              <a:t>Company </a:t>
            </a:r>
          </a:p>
          <a:p>
            <a:pPr algn="ctr" defTabSz="758952">
              <a:spcAft>
                <a:spcPts val="600"/>
              </a:spcAft>
            </a:pPr>
            <a:r>
              <a:rPr lang="en-US" sz="1992" kern="1200">
                <a:solidFill>
                  <a:schemeClr val="tx1"/>
                </a:solidFill>
                <a:latin typeface="+mn-lt"/>
                <a:ea typeface="+mn-ea"/>
                <a:cs typeface="+mn-cs"/>
              </a:rPr>
              <a:t>resources</a:t>
            </a:r>
            <a:endParaRPr lang="en-US" sz="2400"/>
          </a:p>
        </p:txBody>
      </p:sp>
      <p:sp>
        <p:nvSpPr>
          <p:cNvPr id="152580" name="Oval 4"/>
          <p:cNvSpPr>
            <a:spLocks noChangeArrowheads="1"/>
          </p:cNvSpPr>
          <p:nvPr/>
        </p:nvSpPr>
        <p:spPr bwMode="auto">
          <a:xfrm>
            <a:off x="5310559" y="3889056"/>
            <a:ext cx="1844039" cy="826638"/>
          </a:xfrm>
          <a:prstGeom prst="ellipse">
            <a:avLst/>
          </a:prstGeom>
          <a:gradFill rotWithShape="1">
            <a:gsLst>
              <a:gs pos="0">
                <a:srgbClr val="FFCC00"/>
              </a:gs>
              <a:gs pos="50000">
                <a:schemeClr val="bg1"/>
              </a:gs>
              <a:gs pos="100000">
                <a:srgbClr val="FF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Pricing </a:t>
            </a:r>
          </a:p>
          <a:p>
            <a:pPr algn="ctr" defTabSz="758952">
              <a:spcAft>
                <a:spcPts val="600"/>
              </a:spcAft>
              <a:defRPr/>
            </a:pPr>
            <a:r>
              <a:rPr lang="en-US" sz="1992" kern="1200">
                <a:solidFill>
                  <a:schemeClr val="tx1"/>
                </a:solidFill>
                <a:latin typeface="Arial" charset="0"/>
                <a:ea typeface="+mn-ea"/>
                <a:cs typeface="+mn-cs"/>
              </a:rPr>
              <a:t>decision</a:t>
            </a:r>
            <a:endParaRPr lang="en-US" sz="2400">
              <a:latin typeface="Arial" charset="0"/>
            </a:endParaRPr>
          </a:p>
        </p:txBody>
      </p:sp>
      <p:sp>
        <p:nvSpPr>
          <p:cNvPr id="152581" name="Oval 5"/>
          <p:cNvSpPr>
            <a:spLocks noChangeArrowheads="1"/>
          </p:cNvSpPr>
          <p:nvPr/>
        </p:nvSpPr>
        <p:spPr bwMode="auto">
          <a:xfrm>
            <a:off x="5310559" y="5478746"/>
            <a:ext cx="1844039" cy="826638"/>
          </a:xfrm>
          <a:prstGeom prst="ellipse">
            <a:avLst/>
          </a:prstGeom>
          <a:gradFill rotWithShape="1">
            <a:gsLst>
              <a:gs pos="0">
                <a:srgbClr val="FF3300"/>
              </a:gs>
              <a:gs pos="50000">
                <a:schemeClr val="bg1"/>
              </a:gs>
              <a:gs pos="100000">
                <a:srgbClr val="FF33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Market demand</a:t>
            </a:r>
            <a:endParaRPr lang="en-US" sz="2400">
              <a:latin typeface="Arial" charset="0"/>
            </a:endParaRPr>
          </a:p>
        </p:txBody>
      </p:sp>
      <p:sp>
        <p:nvSpPr>
          <p:cNvPr id="152582" name="Oval 6"/>
          <p:cNvSpPr>
            <a:spLocks noChangeArrowheads="1"/>
          </p:cNvSpPr>
          <p:nvPr/>
        </p:nvSpPr>
        <p:spPr bwMode="auto">
          <a:xfrm>
            <a:off x="3090128" y="2831914"/>
            <a:ext cx="2220431" cy="929968"/>
          </a:xfrm>
          <a:prstGeom prst="ellipse">
            <a:avLst/>
          </a:prstGeom>
          <a:gradFill rotWithShape="1">
            <a:gsLst>
              <a:gs pos="0">
                <a:srgbClr val="0066CC"/>
              </a:gs>
              <a:gs pos="50000">
                <a:schemeClr val="bg1"/>
              </a:gs>
              <a:gs pos="100000">
                <a:srgbClr val="0066CC"/>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Company and </a:t>
            </a:r>
          </a:p>
          <a:p>
            <a:pPr algn="ctr" defTabSz="758952">
              <a:spcAft>
                <a:spcPts val="600"/>
              </a:spcAft>
              <a:defRPr/>
            </a:pPr>
            <a:r>
              <a:rPr lang="en-US" sz="1992" kern="1200">
                <a:solidFill>
                  <a:schemeClr val="tx1"/>
                </a:solidFill>
                <a:latin typeface="Arial" charset="0"/>
                <a:ea typeface="+mn-ea"/>
                <a:cs typeface="+mn-cs"/>
              </a:rPr>
              <a:t>marketing objectives</a:t>
            </a:r>
            <a:endParaRPr lang="en-US" sz="2400">
              <a:latin typeface="Arial" charset="0"/>
            </a:endParaRPr>
          </a:p>
        </p:txBody>
      </p:sp>
      <p:sp>
        <p:nvSpPr>
          <p:cNvPr id="152583" name="Oval 7"/>
          <p:cNvSpPr>
            <a:spLocks noChangeArrowheads="1"/>
          </p:cNvSpPr>
          <p:nvPr/>
        </p:nvSpPr>
        <p:spPr bwMode="auto">
          <a:xfrm>
            <a:off x="3275758" y="4970045"/>
            <a:ext cx="1844039" cy="763051"/>
          </a:xfrm>
          <a:prstGeom prst="ellipse">
            <a:avLst/>
          </a:prstGeom>
          <a:gradFill rotWithShape="1">
            <a:gsLst>
              <a:gs pos="0">
                <a:srgbClr val="00CC00"/>
              </a:gs>
              <a:gs pos="50000">
                <a:schemeClr val="bg1"/>
              </a:gs>
              <a:gs pos="100000">
                <a:srgbClr val="00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Competition/</a:t>
            </a:r>
          </a:p>
          <a:p>
            <a:pPr algn="ctr" defTabSz="758952">
              <a:spcAft>
                <a:spcPts val="600"/>
              </a:spcAft>
              <a:defRPr/>
            </a:pPr>
            <a:r>
              <a:rPr lang="en-US" sz="1992" kern="1200">
                <a:solidFill>
                  <a:schemeClr val="tx1"/>
                </a:solidFill>
                <a:latin typeface="Arial" charset="0"/>
                <a:ea typeface="+mn-ea"/>
                <a:cs typeface="+mn-cs"/>
              </a:rPr>
              <a:t>market structure</a:t>
            </a:r>
            <a:endParaRPr lang="en-US" sz="2400">
              <a:latin typeface="Arial" charset="0"/>
            </a:endParaRPr>
          </a:p>
        </p:txBody>
      </p:sp>
      <p:sp>
        <p:nvSpPr>
          <p:cNvPr id="152584" name="Oval 8"/>
          <p:cNvSpPr>
            <a:spLocks noChangeArrowheads="1"/>
          </p:cNvSpPr>
          <p:nvPr/>
        </p:nvSpPr>
        <p:spPr bwMode="auto">
          <a:xfrm>
            <a:off x="7281773" y="4906457"/>
            <a:ext cx="1844039" cy="763051"/>
          </a:xfrm>
          <a:prstGeom prst="ellipse">
            <a:avLst/>
          </a:prstGeom>
          <a:gradFill rotWithShape="1">
            <a:gsLst>
              <a:gs pos="0">
                <a:schemeClr val="accent2"/>
              </a:gs>
              <a:gs pos="50000">
                <a:schemeClr val="bg1"/>
              </a:gs>
              <a:gs pos="100000">
                <a:schemeClr val="accent2"/>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Product costs</a:t>
            </a:r>
            <a:endParaRPr lang="en-US" sz="2400">
              <a:latin typeface="Arial" charset="0"/>
            </a:endParaRPr>
          </a:p>
        </p:txBody>
      </p:sp>
      <p:cxnSp>
        <p:nvCxnSpPr>
          <p:cNvPr id="152585" name="AutoShape 9"/>
          <p:cNvCxnSpPr>
            <a:cxnSpLocks noChangeShapeType="1"/>
            <a:stCxn id="152582" idx="6"/>
            <a:endCxn id="152580" idx="1"/>
          </p:cNvCxnSpPr>
          <p:nvPr/>
        </p:nvCxnSpPr>
        <p:spPr bwMode="auto">
          <a:xfrm>
            <a:off x="5310559" y="3296897"/>
            <a:ext cx="270054" cy="71321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6" name="AutoShape 10"/>
          <p:cNvCxnSpPr>
            <a:cxnSpLocks noChangeShapeType="1"/>
            <a:stCxn id="152583" idx="6"/>
            <a:endCxn id="152580" idx="3"/>
          </p:cNvCxnSpPr>
          <p:nvPr/>
        </p:nvCxnSpPr>
        <p:spPr bwMode="auto">
          <a:xfrm flipV="1">
            <a:off x="5119796" y="4595143"/>
            <a:ext cx="461010" cy="75642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7" name="AutoShape 11"/>
          <p:cNvCxnSpPr>
            <a:cxnSpLocks noChangeShapeType="1"/>
            <a:stCxn id="152584" idx="2"/>
            <a:endCxn id="152580" idx="5"/>
          </p:cNvCxnSpPr>
          <p:nvPr/>
        </p:nvCxnSpPr>
        <p:spPr bwMode="auto">
          <a:xfrm rot="10800000">
            <a:off x="6884352" y="4595143"/>
            <a:ext cx="397422" cy="692839"/>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8" name="AutoShape 12"/>
          <p:cNvCxnSpPr>
            <a:cxnSpLocks noChangeShapeType="1"/>
            <a:stCxn id="152579" idx="2"/>
            <a:endCxn id="152580" idx="7"/>
          </p:cNvCxnSpPr>
          <p:nvPr/>
        </p:nvCxnSpPr>
        <p:spPr bwMode="auto">
          <a:xfrm rot="10800000" flipV="1">
            <a:off x="6884351" y="3380356"/>
            <a:ext cx="270247" cy="629252"/>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9" name="AutoShape 13"/>
          <p:cNvCxnSpPr>
            <a:cxnSpLocks noChangeShapeType="1"/>
            <a:stCxn id="152581" idx="0"/>
            <a:endCxn id="152580" idx="4"/>
          </p:cNvCxnSpPr>
          <p:nvPr/>
        </p:nvCxnSpPr>
        <p:spPr bwMode="auto">
          <a:xfrm flipV="1">
            <a:off x="6232578" y="4715695"/>
            <a:ext cx="0" cy="763051"/>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
        <p:nvSpPr>
          <p:cNvPr id="17" name="Oval 6"/>
          <p:cNvSpPr>
            <a:spLocks noChangeArrowheads="1"/>
          </p:cNvSpPr>
          <p:nvPr/>
        </p:nvSpPr>
        <p:spPr bwMode="auto">
          <a:xfrm>
            <a:off x="5149711" y="2112579"/>
            <a:ext cx="2220431" cy="929968"/>
          </a:xfrm>
          <a:prstGeom prst="ellipse">
            <a:avLst/>
          </a:prstGeom>
          <a:solidFill>
            <a:schemeClr val="accent2">
              <a:lumMod val="20000"/>
              <a:lumOff val="80000"/>
            </a:schemeClr>
          </a:soli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Pricing policies</a:t>
            </a:r>
            <a:endParaRPr lang="en-US" sz="2400">
              <a:latin typeface="Arial" charset="0"/>
            </a:endParaRPr>
          </a:p>
        </p:txBody>
      </p:sp>
      <p:cxnSp>
        <p:nvCxnSpPr>
          <p:cNvPr id="18" name="AutoShape 13"/>
          <p:cNvCxnSpPr>
            <a:cxnSpLocks noChangeShapeType="1"/>
          </p:cNvCxnSpPr>
          <p:nvPr/>
        </p:nvCxnSpPr>
        <p:spPr bwMode="auto">
          <a:xfrm>
            <a:off x="6232578" y="3074341"/>
            <a:ext cx="0" cy="814715"/>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8818395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2580"/>
                                        </p:tgtEl>
                                        <p:attrNameLst>
                                          <p:attrName>style.visibility</p:attrName>
                                        </p:attrNameLst>
                                      </p:cBhvr>
                                      <p:to>
                                        <p:strVal val="visible"/>
                                      </p:to>
                                    </p:set>
                                    <p:animEffect transition="in" filter="blinds(horizontal)">
                                      <p:cBhvr>
                                        <p:cTn id="7" dur="500"/>
                                        <p:tgtEl>
                                          <p:spTgt spid="1525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2582"/>
                                        </p:tgtEl>
                                        <p:attrNameLst>
                                          <p:attrName>style.visibility</p:attrName>
                                        </p:attrNameLst>
                                      </p:cBhvr>
                                      <p:to>
                                        <p:strVal val="visible"/>
                                      </p:to>
                                    </p:set>
                                    <p:animEffect transition="in" filter="blinds(horizontal)">
                                      <p:cBhvr>
                                        <p:cTn id="12" dur="500"/>
                                        <p:tgtEl>
                                          <p:spTgt spid="152582"/>
                                        </p:tgtEl>
                                      </p:cBhvr>
                                    </p:animEffect>
                                  </p:childTnLst>
                                </p:cTn>
                              </p:par>
                            </p:childTnLst>
                          </p:cTn>
                        </p:par>
                        <p:par>
                          <p:cTn id="13" fill="hold" nodeType="afterGroup">
                            <p:stCondLst>
                              <p:cond delay="500"/>
                            </p:stCondLst>
                            <p:childTnLst>
                              <p:par>
                                <p:cTn id="14" presetID="3" presetClass="entr" presetSubtype="10" fill="hold" nodeType="afterEffect">
                                  <p:stCondLst>
                                    <p:cond delay="0"/>
                                  </p:stCondLst>
                                  <p:childTnLst>
                                    <p:set>
                                      <p:cBhvr>
                                        <p:cTn id="15" dur="1" fill="hold">
                                          <p:stCondLst>
                                            <p:cond delay="0"/>
                                          </p:stCondLst>
                                        </p:cTn>
                                        <p:tgtEl>
                                          <p:spTgt spid="152585"/>
                                        </p:tgtEl>
                                        <p:attrNameLst>
                                          <p:attrName>style.visibility</p:attrName>
                                        </p:attrNameLst>
                                      </p:cBhvr>
                                      <p:to>
                                        <p:strVal val="visible"/>
                                      </p:to>
                                    </p:set>
                                    <p:animEffect transition="in" filter="blinds(horizontal)">
                                      <p:cBhvr>
                                        <p:cTn id="16" dur="500"/>
                                        <p:tgtEl>
                                          <p:spTgt spid="152585"/>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52579"/>
                                        </p:tgtEl>
                                        <p:attrNameLst>
                                          <p:attrName>style.visibility</p:attrName>
                                        </p:attrNameLst>
                                      </p:cBhvr>
                                      <p:to>
                                        <p:strVal val="visible"/>
                                      </p:to>
                                    </p:set>
                                    <p:animEffect transition="in" filter="blinds(horizontal)">
                                      <p:cBhvr>
                                        <p:cTn id="21" dur="500"/>
                                        <p:tgtEl>
                                          <p:spTgt spid="152579"/>
                                        </p:tgtEl>
                                      </p:cBhvr>
                                    </p:animEffect>
                                  </p:childTnLst>
                                </p:cTn>
                              </p:par>
                            </p:childTnLst>
                          </p:cTn>
                        </p:par>
                        <p:par>
                          <p:cTn id="22" fill="hold" nodeType="afterGroup">
                            <p:stCondLst>
                              <p:cond delay="500"/>
                            </p:stCondLst>
                            <p:childTnLst>
                              <p:par>
                                <p:cTn id="23" presetID="3" presetClass="entr" presetSubtype="10" fill="hold" nodeType="afterEffect">
                                  <p:stCondLst>
                                    <p:cond delay="0"/>
                                  </p:stCondLst>
                                  <p:childTnLst>
                                    <p:set>
                                      <p:cBhvr>
                                        <p:cTn id="24" dur="1" fill="hold">
                                          <p:stCondLst>
                                            <p:cond delay="0"/>
                                          </p:stCondLst>
                                        </p:cTn>
                                        <p:tgtEl>
                                          <p:spTgt spid="152588"/>
                                        </p:tgtEl>
                                        <p:attrNameLst>
                                          <p:attrName>style.visibility</p:attrName>
                                        </p:attrNameLst>
                                      </p:cBhvr>
                                      <p:to>
                                        <p:strVal val="visible"/>
                                      </p:to>
                                    </p:set>
                                    <p:animEffect transition="in" filter="blinds(horizontal)">
                                      <p:cBhvr>
                                        <p:cTn id="25" dur="500"/>
                                        <p:tgtEl>
                                          <p:spTgt spid="152588"/>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152583"/>
                                        </p:tgtEl>
                                        <p:attrNameLst>
                                          <p:attrName>style.visibility</p:attrName>
                                        </p:attrNameLst>
                                      </p:cBhvr>
                                      <p:to>
                                        <p:strVal val="visible"/>
                                      </p:to>
                                    </p:set>
                                    <p:animEffect transition="in" filter="blinds(horizontal)">
                                      <p:cBhvr>
                                        <p:cTn id="30" dur="500"/>
                                        <p:tgtEl>
                                          <p:spTgt spid="152583"/>
                                        </p:tgtEl>
                                      </p:cBhvr>
                                    </p:animEffect>
                                  </p:childTnLst>
                                </p:cTn>
                              </p:par>
                            </p:childTnLst>
                          </p:cTn>
                        </p:par>
                        <p:par>
                          <p:cTn id="31" fill="hold" nodeType="afterGroup">
                            <p:stCondLst>
                              <p:cond delay="500"/>
                            </p:stCondLst>
                            <p:childTnLst>
                              <p:par>
                                <p:cTn id="32" presetID="3" presetClass="entr" presetSubtype="10" fill="hold" nodeType="afterEffect">
                                  <p:stCondLst>
                                    <p:cond delay="0"/>
                                  </p:stCondLst>
                                  <p:childTnLst>
                                    <p:set>
                                      <p:cBhvr>
                                        <p:cTn id="33" dur="1" fill="hold">
                                          <p:stCondLst>
                                            <p:cond delay="0"/>
                                          </p:stCondLst>
                                        </p:cTn>
                                        <p:tgtEl>
                                          <p:spTgt spid="152586"/>
                                        </p:tgtEl>
                                        <p:attrNameLst>
                                          <p:attrName>style.visibility</p:attrName>
                                        </p:attrNameLst>
                                      </p:cBhvr>
                                      <p:to>
                                        <p:strVal val="visible"/>
                                      </p:to>
                                    </p:set>
                                    <p:animEffect transition="in" filter="blinds(horizontal)">
                                      <p:cBhvr>
                                        <p:cTn id="34" dur="500"/>
                                        <p:tgtEl>
                                          <p:spTgt spid="152586"/>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3" presetClass="entr" presetSubtype="10" fill="hold" grpId="0" nodeType="clickEffect">
                                  <p:stCondLst>
                                    <p:cond delay="0"/>
                                  </p:stCondLst>
                                  <p:childTnLst>
                                    <p:set>
                                      <p:cBhvr>
                                        <p:cTn id="38" dur="1" fill="hold">
                                          <p:stCondLst>
                                            <p:cond delay="0"/>
                                          </p:stCondLst>
                                        </p:cTn>
                                        <p:tgtEl>
                                          <p:spTgt spid="152581"/>
                                        </p:tgtEl>
                                        <p:attrNameLst>
                                          <p:attrName>style.visibility</p:attrName>
                                        </p:attrNameLst>
                                      </p:cBhvr>
                                      <p:to>
                                        <p:strVal val="visible"/>
                                      </p:to>
                                    </p:set>
                                    <p:animEffect transition="in" filter="blinds(horizontal)">
                                      <p:cBhvr>
                                        <p:cTn id="39" dur="500"/>
                                        <p:tgtEl>
                                          <p:spTgt spid="152581"/>
                                        </p:tgtEl>
                                      </p:cBhvr>
                                    </p:animEffect>
                                  </p:childTnLst>
                                </p:cTn>
                              </p:par>
                            </p:childTnLst>
                          </p:cTn>
                        </p:par>
                        <p:par>
                          <p:cTn id="40" fill="hold" nodeType="afterGroup">
                            <p:stCondLst>
                              <p:cond delay="500"/>
                            </p:stCondLst>
                            <p:childTnLst>
                              <p:par>
                                <p:cTn id="41" presetID="3" presetClass="entr" presetSubtype="10" fill="hold" nodeType="afterEffect">
                                  <p:stCondLst>
                                    <p:cond delay="0"/>
                                  </p:stCondLst>
                                  <p:childTnLst>
                                    <p:set>
                                      <p:cBhvr>
                                        <p:cTn id="42" dur="1" fill="hold">
                                          <p:stCondLst>
                                            <p:cond delay="0"/>
                                          </p:stCondLst>
                                        </p:cTn>
                                        <p:tgtEl>
                                          <p:spTgt spid="152589"/>
                                        </p:tgtEl>
                                        <p:attrNameLst>
                                          <p:attrName>style.visibility</p:attrName>
                                        </p:attrNameLst>
                                      </p:cBhvr>
                                      <p:to>
                                        <p:strVal val="visible"/>
                                      </p:to>
                                    </p:set>
                                    <p:animEffect transition="in" filter="blinds(horizontal)">
                                      <p:cBhvr>
                                        <p:cTn id="43" dur="500"/>
                                        <p:tgtEl>
                                          <p:spTgt spid="152589"/>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3" presetClass="entr" presetSubtype="10" fill="hold" grpId="0" nodeType="clickEffect">
                                  <p:stCondLst>
                                    <p:cond delay="0"/>
                                  </p:stCondLst>
                                  <p:childTnLst>
                                    <p:set>
                                      <p:cBhvr>
                                        <p:cTn id="47" dur="1" fill="hold">
                                          <p:stCondLst>
                                            <p:cond delay="0"/>
                                          </p:stCondLst>
                                        </p:cTn>
                                        <p:tgtEl>
                                          <p:spTgt spid="152584"/>
                                        </p:tgtEl>
                                        <p:attrNameLst>
                                          <p:attrName>style.visibility</p:attrName>
                                        </p:attrNameLst>
                                      </p:cBhvr>
                                      <p:to>
                                        <p:strVal val="visible"/>
                                      </p:to>
                                    </p:set>
                                    <p:animEffect transition="in" filter="blinds(horizontal)">
                                      <p:cBhvr>
                                        <p:cTn id="48" dur="500"/>
                                        <p:tgtEl>
                                          <p:spTgt spid="152584"/>
                                        </p:tgtEl>
                                      </p:cBhvr>
                                    </p:animEffect>
                                  </p:childTnLst>
                                </p:cTn>
                              </p:par>
                            </p:childTnLst>
                          </p:cTn>
                        </p:par>
                        <p:par>
                          <p:cTn id="49" fill="hold" nodeType="afterGroup">
                            <p:stCondLst>
                              <p:cond delay="500"/>
                            </p:stCondLst>
                            <p:childTnLst>
                              <p:par>
                                <p:cTn id="50" presetID="3" presetClass="entr" presetSubtype="10" fill="hold" nodeType="afterEffect">
                                  <p:stCondLst>
                                    <p:cond delay="0"/>
                                  </p:stCondLst>
                                  <p:childTnLst>
                                    <p:set>
                                      <p:cBhvr>
                                        <p:cTn id="51" dur="1" fill="hold">
                                          <p:stCondLst>
                                            <p:cond delay="0"/>
                                          </p:stCondLst>
                                        </p:cTn>
                                        <p:tgtEl>
                                          <p:spTgt spid="152587"/>
                                        </p:tgtEl>
                                        <p:attrNameLst>
                                          <p:attrName>style.visibility</p:attrName>
                                        </p:attrNameLst>
                                      </p:cBhvr>
                                      <p:to>
                                        <p:strVal val="visible"/>
                                      </p:to>
                                    </p:set>
                                    <p:animEffect transition="in" filter="blinds(horizontal)">
                                      <p:cBhvr>
                                        <p:cTn id="52" dur="500"/>
                                        <p:tgtEl>
                                          <p:spTgt spid="152587"/>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blinds(horizontal)">
                                      <p:cBhvr>
                                        <p:cTn id="57" dur="500"/>
                                        <p:tgtEl>
                                          <p:spTgt spid="17"/>
                                        </p:tgtEl>
                                      </p:cBhvr>
                                    </p:animEffect>
                                  </p:childTnLst>
                                </p:cTn>
                              </p:par>
                            </p:childTnLst>
                          </p:cTn>
                        </p:par>
                        <p:par>
                          <p:cTn id="58" fill="hold">
                            <p:stCondLst>
                              <p:cond delay="500"/>
                            </p:stCondLst>
                            <p:childTnLst>
                              <p:par>
                                <p:cTn id="59" presetID="3" presetClass="entr" presetSubtype="10" fill="hold" nodeType="afterEffect">
                                  <p:stCondLst>
                                    <p:cond delay="0"/>
                                  </p:stCondLst>
                                  <p:childTnLst>
                                    <p:set>
                                      <p:cBhvr>
                                        <p:cTn id="60" dur="1" fill="hold">
                                          <p:stCondLst>
                                            <p:cond delay="0"/>
                                          </p:stCondLst>
                                        </p:cTn>
                                        <p:tgtEl>
                                          <p:spTgt spid="18"/>
                                        </p:tgtEl>
                                        <p:attrNameLst>
                                          <p:attrName>style.visibility</p:attrName>
                                        </p:attrNameLst>
                                      </p:cBhvr>
                                      <p:to>
                                        <p:strVal val="visible"/>
                                      </p:to>
                                    </p:set>
                                    <p:animEffect transition="in" filter="blinds(horizontal)">
                                      <p:cBhvr>
                                        <p:cTn id="6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79" grpId="0" animBg="1"/>
      <p:bldP spid="152580" grpId="0" animBg="1"/>
      <p:bldP spid="152581" grpId="0" animBg="1"/>
      <p:bldP spid="152582" grpId="0" animBg="1"/>
      <p:bldP spid="152583" grpId="0" animBg="1"/>
      <p:bldP spid="152584" grpId="0" animBg="1"/>
      <p:bldP spid="1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4"/>
          <p:cNvSpPr>
            <a:spLocks noGrp="1" noChangeArrowheads="1"/>
          </p:cNvSpPr>
          <p:nvPr>
            <p:ph type="title"/>
          </p:nvPr>
        </p:nvSpPr>
        <p:spPr>
          <a:xfrm>
            <a:off x="885371" y="709752"/>
            <a:ext cx="10900229" cy="936168"/>
          </a:xfrm>
        </p:spPr>
        <p:txBody>
          <a:bodyPr/>
          <a:lstStyle/>
          <a:p>
            <a:pPr eaLnBrk="1" hangingPunct="1"/>
            <a:r>
              <a:rPr lang="en-US" sz="3200" b="1" u="sng" dirty="0">
                <a:latin typeface="Calibri" panose="020F0502020204030204" pitchFamily="34" charset="0"/>
                <a:ea typeface="Calibri" panose="020F0502020204030204" pitchFamily="34" charset="0"/>
                <a:cs typeface="Calibri" panose="020F0502020204030204" pitchFamily="34" charset="0"/>
              </a:rPr>
              <a:t>New Product Pricing Strategies</a:t>
            </a:r>
          </a:p>
        </p:txBody>
      </p:sp>
      <p:sp>
        <p:nvSpPr>
          <p:cNvPr id="161797" name="Rectangle 5"/>
          <p:cNvSpPr>
            <a:spLocks noGrp="1" noChangeArrowheads="1"/>
          </p:cNvSpPr>
          <p:nvPr>
            <p:ph type="body" sz="half" idx="1"/>
          </p:nvPr>
        </p:nvSpPr>
        <p:spPr>
          <a:xfrm>
            <a:off x="583660" y="2198450"/>
            <a:ext cx="5093240" cy="4384911"/>
          </a:xfrm>
        </p:spPr>
        <p:txBody>
          <a:bodyPr/>
          <a:lstStyle/>
          <a:p>
            <a:pPr eaLnBrk="1" hangingPunct="1">
              <a:lnSpc>
                <a:spcPct val="90000"/>
              </a:lnSpc>
              <a:buFontTx/>
              <a:buNone/>
            </a:pPr>
            <a:r>
              <a:rPr lang="en-US" sz="2400" b="1" dirty="0">
                <a:latin typeface="Calibri" panose="020F0502020204030204" pitchFamily="34" charset="0"/>
                <a:ea typeface="Calibri" panose="020F0502020204030204" pitchFamily="34" charset="0"/>
                <a:cs typeface="Calibri" panose="020F0502020204030204" pitchFamily="34" charset="0"/>
              </a:rPr>
              <a:t>Penetration</a:t>
            </a:r>
          </a:p>
          <a:p>
            <a:pPr eaLnBrk="1" hangingPunct="1">
              <a:lnSpc>
                <a:spcPct val="90000"/>
              </a:lnSpc>
            </a:pPr>
            <a:r>
              <a:rPr lang="en-US" sz="2400" dirty="0">
                <a:latin typeface="Calibri" panose="020F0502020204030204" pitchFamily="34" charset="0"/>
                <a:ea typeface="Calibri" panose="020F0502020204030204" pitchFamily="34" charset="0"/>
                <a:cs typeface="Calibri" panose="020F0502020204030204" pitchFamily="34" charset="0"/>
              </a:rPr>
              <a:t>Using an aggressively low price to gain volume</a:t>
            </a:r>
          </a:p>
          <a:p>
            <a:pPr>
              <a:lnSpc>
                <a:spcPct val="90000"/>
              </a:lnSpc>
            </a:pPr>
            <a:endParaRPr lang="en-US" sz="2400" dirty="0">
              <a:latin typeface="Calibri" panose="020F0502020204030204" pitchFamily="34" charset="0"/>
              <a:ea typeface="Calibri" panose="020F0502020204030204" pitchFamily="34" charset="0"/>
              <a:cs typeface="Calibri" panose="020F0502020204030204" pitchFamily="34" charset="0"/>
            </a:endParaRPr>
          </a:p>
          <a:p>
            <a:pPr eaLnBrk="1" hangingPunct="1">
              <a:lnSpc>
                <a:spcPct val="90000"/>
              </a:lnSpc>
              <a:buFontTx/>
              <a:buNone/>
            </a:pPr>
            <a:r>
              <a:rPr lang="en-US" sz="2400" b="1" dirty="0">
                <a:latin typeface="Calibri" panose="020F0502020204030204" pitchFamily="34" charset="0"/>
                <a:ea typeface="Calibri" panose="020F0502020204030204" pitchFamily="34" charset="0"/>
                <a:cs typeface="Calibri" panose="020F0502020204030204" pitchFamily="34" charset="0"/>
              </a:rPr>
              <a:t>Skimming</a:t>
            </a:r>
          </a:p>
          <a:p>
            <a:pPr eaLnBrk="1" hangingPunct="1">
              <a:lnSpc>
                <a:spcPct val="90000"/>
              </a:lnSpc>
            </a:pPr>
            <a:r>
              <a:rPr lang="en-US" sz="2400" dirty="0">
                <a:latin typeface="Calibri" panose="020F0502020204030204" pitchFamily="34" charset="0"/>
                <a:ea typeface="Calibri" panose="020F0502020204030204" pitchFamily="34" charset="0"/>
                <a:cs typeface="Calibri" panose="020F0502020204030204" pitchFamily="34" charset="0"/>
              </a:rPr>
              <a:t>Setting a high price to attract the least price-sensitive market segments</a:t>
            </a:r>
          </a:p>
        </p:txBody>
      </p:sp>
      <p:pic>
        <p:nvPicPr>
          <p:cNvPr id="8197" name="Content Placeholder 10" descr="file.gif"/>
          <p:cNvPicPr>
            <a:picLocks noGrp="1" noChangeAspect="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821651" y="2310654"/>
            <a:ext cx="3321050" cy="1347787"/>
          </a:xfrm>
        </p:spPr>
      </p:pic>
      <p:sp>
        <p:nvSpPr>
          <p:cNvPr id="2" name="TextBox 1"/>
          <p:cNvSpPr txBox="1"/>
          <p:nvPr/>
        </p:nvSpPr>
        <p:spPr>
          <a:xfrm>
            <a:off x="1906621" y="5700408"/>
            <a:ext cx="8443609" cy="707886"/>
          </a:xfrm>
          <a:prstGeom prst="rect">
            <a:avLst/>
          </a:prstGeom>
          <a:noFill/>
        </p:spPr>
        <p:txBody>
          <a:bodyPr wrap="square" rtlCol="0">
            <a:spAutoFit/>
          </a:bodyPr>
          <a:lstStyle/>
          <a:p>
            <a:r>
              <a:rPr lang="en-GB" sz="2000" b="1" dirty="0">
                <a:solidFill>
                  <a:srgbClr val="FF0000"/>
                </a:solidFill>
              </a:rPr>
              <a:t>Task: Under what conditions should these strategies be undertaken?</a:t>
            </a:r>
          </a:p>
        </p:txBody>
      </p:sp>
      <p:pic>
        <p:nvPicPr>
          <p:cNvPr id="4" name="Content Placeholder 3"/>
          <p:cNvPicPr>
            <a:picLocks noGrp="1" noChangeAspect="1"/>
          </p:cNvPicPr>
          <p:nvPr>
            <p:ph sz="quarter" idx="3"/>
          </p:nvPr>
        </p:nvPicPr>
        <p:blipFill>
          <a:blip r:embed="rId4">
            <a:extLst>
              <a:ext uri="{28A0092B-C50C-407E-A947-70E740481C1C}">
                <a14:useLocalDpi xmlns:a14="http://schemas.microsoft.com/office/drawing/2010/main" val="0"/>
              </a:ext>
            </a:extLst>
          </a:blip>
          <a:stretch>
            <a:fillRect/>
          </a:stretch>
        </p:blipFill>
        <p:spPr>
          <a:xfrm>
            <a:off x="7548726" y="3658441"/>
            <a:ext cx="1866900" cy="1866900"/>
          </a:xfrm>
        </p:spPr>
      </p:pic>
    </p:spTree>
    <p:extLst>
      <p:ext uri="{BB962C8B-B14F-4D97-AF65-F5344CB8AC3E}">
        <p14:creationId xmlns:p14="http://schemas.microsoft.com/office/powerpoint/2010/main" val="314248952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1797">
                                            <p:txEl>
                                              <p:pRg st="0" end="0"/>
                                            </p:txEl>
                                          </p:spTgt>
                                        </p:tgtEl>
                                        <p:attrNameLst>
                                          <p:attrName>style.visibility</p:attrName>
                                        </p:attrNameLst>
                                      </p:cBhvr>
                                      <p:to>
                                        <p:strVal val="visible"/>
                                      </p:to>
                                    </p:set>
                                    <p:animEffect transition="in" filter="blinds(horizontal)">
                                      <p:cBhvr>
                                        <p:cTn id="7" dur="500"/>
                                        <p:tgtEl>
                                          <p:spTgt spid="16179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1797">
                                            <p:txEl>
                                              <p:pRg st="1" end="1"/>
                                            </p:txEl>
                                          </p:spTgt>
                                        </p:tgtEl>
                                        <p:attrNameLst>
                                          <p:attrName>style.visibility</p:attrName>
                                        </p:attrNameLst>
                                      </p:cBhvr>
                                      <p:to>
                                        <p:strVal val="visible"/>
                                      </p:to>
                                    </p:set>
                                    <p:animEffect transition="in" filter="blinds(horizontal)">
                                      <p:cBhvr>
                                        <p:cTn id="12" dur="500"/>
                                        <p:tgtEl>
                                          <p:spTgt spid="16179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1797">
                                            <p:txEl>
                                              <p:pRg st="3" end="3"/>
                                            </p:txEl>
                                          </p:spTgt>
                                        </p:tgtEl>
                                        <p:attrNameLst>
                                          <p:attrName>style.visibility</p:attrName>
                                        </p:attrNameLst>
                                      </p:cBhvr>
                                      <p:to>
                                        <p:strVal val="visible"/>
                                      </p:to>
                                    </p:set>
                                    <p:animEffect transition="in" filter="blinds(horizontal)">
                                      <p:cBhvr>
                                        <p:cTn id="17" dur="500"/>
                                        <p:tgtEl>
                                          <p:spTgt spid="16179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1797">
                                            <p:txEl>
                                              <p:pRg st="4" end="4"/>
                                            </p:txEl>
                                          </p:spTgt>
                                        </p:tgtEl>
                                        <p:attrNameLst>
                                          <p:attrName>style.visibility</p:attrName>
                                        </p:attrNameLst>
                                      </p:cBhvr>
                                      <p:to>
                                        <p:strVal val="visible"/>
                                      </p:to>
                                    </p:set>
                                    <p:animEffect transition="in" filter="blinds(horizontal)">
                                      <p:cBhvr>
                                        <p:cTn id="22" dur="500"/>
                                        <p:tgtEl>
                                          <p:spTgt spid="16179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7"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 name="Freeform: Shape 20">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a:solidFill>
                  <a:srgbClr val="EBEBEB"/>
                </a:solidFill>
                <a:latin typeface="+mn-lt"/>
              </a:rPr>
              <a:t>Pricing Policies</a:t>
            </a:r>
          </a:p>
        </p:txBody>
      </p:sp>
      <p:sp>
        <p:nvSpPr>
          <p:cNvPr id="3" name="Content Placeholder 2"/>
          <p:cNvSpPr>
            <a:spLocks noGrp="1"/>
          </p:cNvSpPr>
          <p:nvPr>
            <p:ph idx="1"/>
          </p:nvPr>
        </p:nvSpPr>
        <p:spPr>
          <a:xfrm>
            <a:off x="5290076" y="437513"/>
            <a:ext cx="6532329" cy="5954325"/>
          </a:xfrm>
        </p:spPr>
        <p:txBody>
          <a:bodyPr anchor="ctr">
            <a:norm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The following factors must be considered:</a:t>
            </a:r>
          </a:p>
          <a:p>
            <a:endParaRPr lang="en-GB" sz="2400" dirty="0">
              <a:latin typeface="Calibri" panose="020F0502020204030204" pitchFamily="34" charset="0"/>
              <a:ea typeface="Calibri" panose="020F0502020204030204" pitchFamily="34" charset="0"/>
              <a:cs typeface="Calibri" panose="020F0502020204030204" pitchFamily="34" charset="0"/>
            </a:endParaRP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Company objectives</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Positioning</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Market </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Demand</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Cost, volume, profit</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Competition</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Product life cycle</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Marketing mix </a:t>
            </a:r>
          </a:p>
          <a:p>
            <a:pPr marL="414772" indent="-414772"/>
            <a:r>
              <a:rPr lang="en-GB" sz="2400" dirty="0">
                <a:latin typeface="Calibri" panose="020F0502020204030204" pitchFamily="34" charset="0"/>
                <a:ea typeface="Calibri" panose="020F0502020204030204" pitchFamily="34" charset="0"/>
                <a:cs typeface="Calibri" panose="020F0502020204030204" pitchFamily="34" charset="0"/>
              </a:rPr>
              <a:t>Promotional pricing</a:t>
            </a:r>
          </a:p>
          <a:p>
            <a:endParaRPr lang="en-GB" sz="2000" dirty="0"/>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39</a:t>
            </a:fld>
            <a:endParaRPr lang="en-GB" sz="1000">
              <a:solidFill>
                <a:schemeClr val="accent1"/>
              </a:solidFill>
            </a:endParaRPr>
          </a:p>
        </p:txBody>
      </p:sp>
    </p:spTree>
    <p:extLst>
      <p:ext uri="{BB962C8B-B14F-4D97-AF65-F5344CB8AC3E}">
        <p14:creationId xmlns:p14="http://schemas.microsoft.com/office/powerpoint/2010/main" val="1851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1" name="Freeform: Shape 20">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dirty="0">
                <a:solidFill>
                  <a:srgbClr val="EBEBEB"/>
                </a:solidFill>
                <a:latin typeface="+mn-lt"/>
              </a:rPr>
              <a:t>Pricing Strategies</a:t>
            </a:r>
          </a:p>
        </p:txBody>
      </p:sp>
      <p:sp>
        <p:nvSpPr>
          <p:cNvPr id="3" name="Content Placeholder 2"/>
          <p:cNvSpPr>
            <a:spLocks noGrp="1"/>
          </p:cNvSpPr>
          <p:nvPr>
            <p:ph idx="1"/>
          </p:nvPr>
        </p:nvSpPr>
        <p:spPr>
          <a:xfrm>
            <a:off x="5290076" y="437513"/>
            <a:ext cx="6532329" cy="5954325"/>
          </a:xfrm>
        </p:spPr>
        <p:txBody>
          <a:bodyPr anchor="ctr">
            <a:normAutofit/>
          </a:bodyPr>
          <a:lstStyle/>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Cost based </a:t>
            </a:r>
            <a:r>
              <a:rPr lang="en-GB" sz="2400" b="1" dirty="0">
                <a:latin typeface="Calibri" panose="020F0502020204030204" pitchFamily="34" charset="0"/>
                <a:ea typeface="Calibri" panose="020F0502020204030204" pitchFamily="34" charset="0"/>
                <a:cs typeface="Calibri" panose="020F0502020204030204" pitchFamily="34" charset="0"/>
              </a:rPr>
              <a:t>- </a:t>
            </a:r>
            <a:r>
              <a:rPr lang="en-GB" sz="2400" dirty="0">
                <a:latin typeface="Calibri" panose="020F0502020204030204" pitchFamily="34" charset="0"/>
                <a:ea typeface="Calibri" panose="020F0502020204030204" pitchFamily="34" charset="0"/>
                <a:cs typeface="Calibri" panose="020F0502020204030204" pitchFamily="34" charset="0"/>
              </a:rPr>
              <a:t>setting prices based on the cost of producing the product or service, plus a markup for profit. </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Competitive</a:t>
            </a:r>
            <a:r>
              <a:rPr lang="en-GB" sz="2400" dirty="0">
                <a:latin typeface="Calibri" panose="020F0502020204030204" pitchFamily="34" charset="0"/>
                <a:ea typeface="Calibri" panose="020F0502020204030204" pitchFamily="34" charset="0"/>
                <a:cs typeface="Calibri" panose="020F0502020204030204" pitchFamily="34" charset="0"/>
              </a:rPr>
              <a:t> - setting prices based on what competitors are charging</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Demand based </a:t>
            </a:r>
            <a:r>
              <a:rPr lang="en-GB" sz="2400" dirty="0">
                <a:latin typeface="Calibri" panose="020F0502020204030204" pitchFamily="34" charset="0"/>
                <a:ea typeface="Calibri" panose="020F0502020204030204" pitchFamily="34" charset="0"/>
                <a:cs typeface="Calibri" panose="020F0502020204030204" pitchFamily="34" charset="0"/>
              </a:rPr>
              <a:t>– Dynamic pricing involves changing the price based on real-time demand. E.g. Uber, Airlines</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Price discrimination </a:t>
            </a:r>
            <a:r>
              <a:rPr lang="en-GB" sz="2400" dirty="0">
                <a:latin typeface="Calibri" panose="020F0502020204030204" pitchFamily="34" charset="0"/>
                <a:ea typeface="Calibri" panose="020F0502020204030204" pitchFamily="34" charset="0"/>
                <a:cs typeface="Calibri" panose="020F0502020204030204" pitchFamily="34" charset="0"/>
              </a:rPr>
              <a:t>involves charging different prices for the same product or service based on customer characteristics Competition</a:t>
            </a:r>
          </a:p>
          <a:p>
            <a:pPr marL="414772" indent="-414772"/>
            <a:r>
              <a:rPr lang="en-GB" sz="2400" b="1" dirty="0">
                <a:solidFill>
                  <a:srgbClr val="002060"/>
                </a:solidFill>
                <a:latin typeface="Calibri" panose="020F0502020204030204" pitchFamily="34" charset="0"/>
                <a:ea typeface="Calibri" panose="020F0502020204030204" pitchFamily="34" charset="0"/>
                <a:cs typeface="Calibri" panose="020F0502020204030204" pitchFamily="34" charset="0"/>
              </a:rPr>
              <a:t>Psychological pricing </a:t>
            </a:r>
            <a:r>
              <a:rPr lang="en-GB" sz="2400" dirty="0">
                <a:latin typeface="Calibri" panose="020F0502020204030204" pitchFamily="34" charset="0"/>
                <a:ea typeface="Calibri" panose="020F0502020204030204" pitchFamily="34" charset="0"/>
                <a:cs typeface="Calibri" panose="020F0502020204030204" pitchFamily="34" charset="0"/>
              </a:rPr>
              <a:t>uses consumer psychology to encourage sales, often by setting prices that seem more attractive to customers.</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40</a:t>
            </a:fld>
            <a:endParaRPr lang="en-GB" sz="1000">
              <a:solidFill>
                <a:schemeClr val="accent1"/>
              </a:solidFill>
            </a:endParaRPr>
          </a:p>
        </p:txBody>
      </p:sp>
    </p:spTree>
    <p:extLst>
      <p:ext uri="{BB962C8B-B14F-4D97-AF65-F5344CB8AC3E}">
        <p14:creationId xmlns:p14="http://schemas.microsoft.com/office/powerpoint/2010/main" val="19678976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PLACE</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r>
              <a:rPr lang="en-GB">
                <a:solidFill>
                  <a:schemeClr val="tx1"/>
                </a:solidFill>
              </a:rPr>
              <a:t> </a:t>
            </a:r>
          </a:p>
          <a:p>
            <a:pPr marL="457200" lvl="1" indent="0">
              <a:buNone/>
            </a:pPr>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3874108393"/>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13B5-CF85-5722-2768-82D0C43368BD}"/>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Place Decisions</a:t>
            </a:r>
          </a:p>
        </p:txBody>
      </p:sp>
      <p:sp>
        <p:nvSpPr>
          <p:cNvPr id="3" name="Content Placeholder 2">
            <a:extLst>
              <a:ext uri="{FF2B5EF4-FFF2-40B4-BE49-F238E27FC236}">
                <a16:creationId xmlns:a16="http://schemas.microsoft.com/office/drawing/2014/main" id="{47833116-0772-69DD-9A81-072BF2547B5E}"/>
              </a:ext>
            </a:extLst>
          </p:cNvPr>
          <p:cNvSpPr>
            <a:spLocks noGrp="1"/>
          </p:cNvSpPr>
          <p:nvPr>
            <p:ph idx="1"/>
          </p:nvPr>
        </p:nvSpPr>
        <p:spPr>
          <a:xfrm>
            <a:off x="661482" y="2500009"/>
            <a:ext cx="10749064" cy="3706237"/>
          </a:xfrm>
        </p:spPr>
        <p:txBody>
          <a:bodyPr/>
          <a:lstStyle/>
          <a:p>
            <a:r>
              <a:rPr lang="en-GB" sz="2400" b="1" dirty="0">
                <a:latin typeface="Calibri" panose="020F0502020204030204" pitchFamily="34" charset="0"/>
                <a:ea typeface="Calibri" panose="020F0502020204030204" pitchFamily="34" charset="0"/>
                <a:cs typeface="Calibri" panose="020F0502020204030204" pitchFamily="34" charset="0"/>
              </a:rPr>
              <a:t>Place decisions </a:t>
            </a:r>
            <a:r>
              <a:rPr lang="en-GB" sz="2400" dirty="0">
                <a:latin typeface="Calibri" panose="020F0502020204030204" pitchFamily="34" charset="0"/>
                <a:ea typeface="Calibri" panose="020F0502020204030204" pitchFamily="34" charset="0"/>
                <a:cs typeface="Calibri" panose="020F0502020204030204" pitchFamily="34" charset="0"/>
              </a:rPr>
              <a:t>in the marketing mix refer to the distribution strategies that determine how and where a product or service is made available to customers. </a:t>
            </a:r>
          </a:p>
          <a:p>
            <a:r>
              <a:rPr lang="en-GB" sz="2400" dirty="0">
                <a:latin typeface="Calibri" panose="020F0502020204030204" pitchFamily="34" charset="0"/>
                <a:ea typeface="Calibri" panose="020F0502020204030204" pitchFamily="34" charset="0"/>
                <a:cs typeface="Calibri" panose="020F0502020204030204" pitchFamily="34" charset="0"/>
              </a:rPr>
              <a:t>It involves selecting the right channels to reach the target audience, ensuring product availability at the right time, in the right quantity, and in convenient locations. </a:t>
            </a:r>
          </a:p>
          <a:p>
            <a:r>
              <a:rPr lang="en-GB" sz="2400" dirty="0">
                <a:latin typeface="Calibri" panose="020F0502020204030204" pitchFamily="34" charset="0"/>
                <a:ea typeface="Calibri" panose="020F0502020204030204" pitchFamily="34" charset="0"/>
                <a:cs typeface="Calibri" panose="020F0502020204030204" pitchFamily="34" charset="0"/>
              </a:rPr>
              <a:t>The ultimate goal of place decisions is to make the product accessible and convenient for customers, while maximizing reach and profitability for the business.</a:t>
            </a:r>
          </a:p>
          <a:p>
            <a:endParaRPr lang="en-GB" dirty="0"/>
          </a:p>
        </p:txBody>
      </p:sp>
    </p:spTree>
    <p:extLst>
      <p:ext uri="{BB962C8B-B14F-4D97-AF65-F5344CB8AC3E}">
        <p14:creationId xmlns:p14="http://schemas.microsoft.com/office/powerpoint/2010/main" val="37772386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13B5-CF85-5722-2768-82D0C43368BD}"/>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Distribution Channels</a:t>
            </a:r>
          </a:p>
        </p:txBody>
      </p:sp>
      <p:sp>
        <p:nvSpPr>
          <p:cNvPr id="3" name="Content Placeholder 2">
            <a:extLst>
              <a:ext uri="{FF2B5EF4-FFF2-40B4-BE49-F238E27FC236}">
                <a16:creationId xmlns:a16="http://schemas.microsoft.com/office/drawing/2014/main" id="{47833116-0772-69DD-9A81-072BF2547B5E}"/>
              </a:ext>
            </a:extLst>
          </p:cNvPr>
          <p:cNvSpPr>
            <a:spLocks noGrp="1"/>
          </p:cNvSpPr>
          <p:nvPr>
            <p:ph idx="1"/>
          </p:nvPr>
        </p:nvSpPr>
        <p:spPr>
          <a:xfrm>
            <a:off x="389106" y="2237363"/>
            <a:ext cx="11614826" cy="4357990"/>
          </a:xfrm>
        </p:spPr>
        <p:txBody>
          <a:bodyPr>
            <a:normAutofit fontScale="85000" lnSpcReduction="20000"/>
          </a:bodyPr>
          <a:lstStyle/>
          <a:p>
            <a:r>
              <a:rPr lang="en-GB" sz="2100" dirty="0">
                <a:latin typeface="Calibri" panose="020F0502020204030204" pitchFamily="34" charset="0"/>
                <a:ea typeface="Calibri" panose="020F0502020204030204" pitchFamily="34" charset="0"/>
                <a:cs typeface="Calibri" panose="020F0502020204030204" pitchFamily="34" charset="0"/>
              </a:rPr>
              <a:t>The distribution channel is the path through which a product moves from the manufacturer to the end customer. Businesses must decide which types of channels to use:</a:t>
            </a:r>
          </a:p>
          <a:p>
            <a:pPr>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Direct Channels</a:t>
            </a:r>
            <a:r>
              <a:rPr lang="en-GB" sz="2100" dirty="0">
                <a:latin typeface="Calibri" panose="020F0502020204030204" pitchFamily="34" charset="0"/>
                <a:ea typeface="Calibri" panose="020F0502020204030204" pitchFamily="34" charset="0"/>
                <a:cs typeface="Calibri" panose="020F0502020204030204" pitchFamily="34" charset="0"/>
              </a:rPr>
              <a:t>: Selling directly to the consumer, without intermediaries. Examples include:</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Online store</a:t>
            </a:r>
            <a:r>
              <a:rPr lang="en-GB" sz="2100" dirty="0">
                <a:latin typeface="Calibri" panose="020F0502020204030204" pitchFamily="34" charset="0"/>
                <a:ea typeface="Calibri" panose="020F0502020204030204" pitchFamily="34" charset="0"/>
                <a:cs typeface="Calibri" panose="020F0502020204030204" pitchFamily="34" charset="0"/>
              </a:rPr>
              <a:t> (e-commerce website)</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Company-owned retail stores</a:t>
            </a:r>
            <a:endParaRPr lang="en-GB" sz="2100"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Sales team</a:t>
            </a:r>
            <a:r>
              <a:rPr lang="en-GB" sz="2100" dirty="0">
                <a:latin typeface="Calibri" panose="020F0502020204030204" pitchFamily="34" charset="0"/>
                <a:ea typeface="Calibri" panose="020F0502020204030204" pitchFamily="34" charset="0"/>
                <a:cs typeface="Calibri" panose="020F0502020204030204" pitchFamily="34" charset="0"/>
              </a:rPr>
              <a:t> or </a:t>
            </a:r>
            <a:r>
              <a:rPr lang="en-GB" sz="2100" b="1" dirty="0">
                <a:latin typeface="Calibri" panose="020F0502020204030204" pitchFamily="34" charset="0"/>
                <a:ea typeface="Calibri" panose="020F0502020204030204" pitchFamily="34" charset="0"/>
                <a:cs typeface="Calibri" panose="020F0502020204030204" pitchFamily="34" charset="0"/>
              </a:rPr>
              <a:t>direct mail</a:t>
            </a:r>
            <a:r>
              <a:rPr lang="en-GB" sz="2100" dirty="0">
                <a:latin typeface="Calibri" panose="020F0502020204030204" pitchFamily="34" charset="0"/>
                <a:ea typeface="Calibri" panose="020F0502020204030204" pitchFamily="34" charset="0"/>
                <a:cs typeface="Calibri" panose="020F0502020204030204" pitchFamily="34" charset="0"/>
              </a:rPr>
              <a:t> (especially for B2B products)</a:t>
            </a:r>
          </a:p>
          <a:p>
            <a:pPr>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Indirect Channels</a:t>
            </a:r>
            <a:r>
              <a:rPr lang="en-GB" sz="2100" dirty="0">
                <a:latin typeface="Calibri" panose="020F0502020204030204" pitchFamily="34" charset="0"/>
                <a:ea typeface="Calibri" panose="020F0502020204030204" pitchFamily="34" charset="0"/>
                <a:cs typeface="Calibri" panose="020F0502020204030204" pitchFamily="34" charset="0"/>
              </a:rPr>
              <a:t>: Involves intermediaries (wholesalers, retailers, distributors) to help get the product to the customer. Examples include:</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Retailers</a:t>
            </a:r>
            <a:r>
              <a:rPr lang="en-GB" sz="2100" dirty="0">
                <a:latin typeface="Calibri" panose="020F0502020204030204" pitchFamily="34" charset="0"/>
                <a:ea typeface="Calibri" panose="020F0502020204030204" pitchFamily="34" charset="0"/>
                <a:cs typeface="Calibri" panose="020F0502020204030204" pitchFamily="34" charset="0"/>
              </a:rPr>
              <a:t> (e.g., supermarkets, department stores)</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Wholesalers</a:t>
            </a:r>
            <a:r>
              <a:rPr lang="en-GB" sz="2100" dirty="0">
                <a:latin typeface="Calibri" panose="020F0502020204030204" pitchFamily="34" charset="0"/>
                <a:ea typeface="Calibri" panose="020F0502020204030204" pitchFamily="34" charset="0"/>
                <a:cs typeface="Calibri" panose="020F0502020204030204" pitchFamily="34" charset="0"/>
              </a:rPr>
              <a:t> (selling to other businesses, who then sell to consumers)</a:t>
            </a:r>
          </a:p>
          <a:p>
            <a:pPr marL="742950" lvl="1" indent="-285750">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Agents and Brokers</a:t>
            </a:r>
            <a:r>
              <a:rPr lang="en-GB" sz="2100" dirty="0">
                <a:latin typeface="Calibri" panose="020F0502020204030204" pitchFamily="34" charset="0"/>
                <a:ea typeface="Calibri" panose="020F0502020204030204" pitchFamily="34" charset="0"/>
                <a:cs typeface="Calibri" panose="020F0502020204030204" pitchFamily="34" charset="0"/>
              </a:rPr>
              <a:t> (acting as intermediaries in business-to-business markets)</a:t>
            </a:r>
          </a:p>
          <a:p>
            <a:pPr>
              <a:buFont typeface="Arial" panose="020B0604020202020204" pitchFamily="34" charset="0"/>
              <a:buChar char="•"/>
            </a:pPr>
            <a:r>
              <a:rPr lang="en-GB" sz="2100" b="1" dirty="0">
                <a:latin typeface="Calibri" panose="020F0502020204030204" pitchFamily="34" charset="0"/>
                <a:ea typeface="Calibri" panose="020F0502020204030204" pitchFamily="34" charset="0"/>
                <a:cs typeface="Calibri" panose="020F0502020204030204" pitchFamily="34" charset="0"/>
              </a:rPr>
              <a:t>Dual Distribution</a:t>
            </a:r>
            <a:r>
              <a:rPr lang="en-GB" sz="2100" dirty="0">
                <a:latin typeface="Calibri" panose="020F0502020204030204" pitchFamily="34" charset="0"/>
                <a:ea typeface="Calibri" panose="020F0502020204030204" pitchFamily="34" charset="0"/>
                <a:cs typeface="Calibri" panose="020F0502020204030204" pitchFamily="34" charset="0"/>
              </a:rPr>
              <a:t>: Using both direct and indirect channels to reach different customer segments. For example, a brand might sell directly through its website and also distribute through retailers.</a:t>
            </a:r>
          </a:p>
          <a:p>
            <a:endParaRPr lang="en-GB" dirty="0"/>
          </a:p>
        </p:txBody>
      </p:sp>
    </p:spTree>
    <p:extLst>
      <p:ext uri="{BB962C8B-B14F-4D97-AF65-F5344CB8AC3E}">
        <p14:creationId xmlns:p14="http://schemas.microsoft.com/office/powerpoint/2010/main" val="20883591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1524001" y="-714404"/>
            <a:ext cx="9144000" cy="7821260"/>
          </a:xfrm>
          <a:prstGeom prst="rect">
            <a:avLst/>
          </a:prstGeom>
          <a:noFill/>
          <a:ln w="9525">
            <a:noFill/>
            <a:miter lim="800000"/>
            <a:headEnd/>
            <a:tailEnd/>
          </a:ln>
          <a:effectLst/>
        </p:spPr>
      </p:pic>
      <p:sp>
        <p:nvSpPr>
          <p:cNvPr id="16389" name="Rectangle 2"/>
          <p:cNvSpPr>
            <a:spLocks noGrp="1" noChangeArrowheads="1"/>
          </p:cNvSpPr>
          <p:nvPr>
            <p:ph type="title"/>
          </p:nvPr>
        </p:nvSpPr>
        <p:spPr>
          <a:xfrm>
            <a:off x="2881290" y="1928802"/>
            <a:ext cx="6500858" cy="542908"/>
          </a:xfrm>
          <a:noFill/>
        </p:spPr>
        <p:txBody>
          <a:bodyPr/>
          <a:lstStyle/>
          <a:p>
            <a:pPr algn="ctr" eaLnBrk="1" hangingPunct="1"/>
            <a:r>
              <a:rPr lang="en-GB" sz="2000" b="1" dirty="0">
                <a:effectLst>
                  <a:outerShdw blurRad="38100" dist="38100" dir="2700000" algn="tl">
                    <a:srgbClr val="000000">
                      <a:alpha val="43137"/>
                    </a:srgbClr>
                  </a:outerShdw>
                </a:effectLst>
                <a:latin typeface="+mn-lt"/>
              </a:rPr>
              <a:t>Marketing Channels/Intermediaries</a:t>
            </a:r>
          </a:p>
        </p:txBody>
      </p:sp>
      <p:sp>
        <p:nvSpPr>
          <p:cNvPr id="13" name="Rectangle 3"/>
          <p:cNvSpPr txBox="1">
            <a:spLocks noChangeArrowheads="1"/>
          </p:cNvSpPr>
          <p:nvPr/>
        </p:nvSpPr>
        <p:spPr bwMode="auto">
          <a:xfrm>
            <a:off x="4810116" y="2428869"/>
            <a:ext cx="5243522" cy="2928937"/>
          </a:xfrm>
          <a:prstGeom prst="rect">
            <a:avLst/>
          </a:prstGeom>
          <a:noFill/>
          <a:ln w="9525">
            <a:noFill/>
            <a:miter lim="800000"/>
            <a:headEnd/>
            <a:tailEnd/>
          </a:ln>
        </p:spPr>
        <p:txBody>
          <a:bodyPr lIns="0" tIns="0" rIns="0" bIns="0"/>
          <a:lstStyle/>
          <a:p>
            <a:pPr marL="342903" indent="-342903">
              <a:lnSpc>
                <a:spcPct val="95000"/>
              </a:lnSpc>
              <a:spcBef>
                <a:spcPct val="95000"/>
              </a:spcBef>
              <a:buFont typeface="Wingdings" pitchFamily="2" charset="2"/>
              <a:buChar char="Ø"/>
              <a:tabLst>
                <a:tab pos="93664" algn="l"/>
              </a:tabLst>
              <a:defRPr/>
            </a:pPr>
            <a:r>
              <a:rPr lang="en-GB" sz="2000" b="1" kern="0" dirty="0"/>
              <a:t>Retailers</a:t>
            </a:r>
          </a:p>
          <a:p>
            <a:pPr marL="342903" indent="-342903">
              <a:lnSpc>
                <a:spcPct val="95000"/>
              </a:lnSpc>
              <a:spcBef>
                <a:spcPct val="95000"/>
              </a:spcBef>
              <a:buFont typeface="Wingdings" pitchFamily="2" charset="2"/>
              <a:buChar char="Ø"/>
              <a:tabLst>
                <a:tab pos="93664" algn="l"/>
              </a:tabLst>
              <a:defRPr/>
            </a:pPr>
            <a:r>
              <a:rPr lang="en-GB" sz="2000" b="1" kern="0" dirty="0"/>
              <a:t>Wholesalers </a:t>
            </a:r>
          </a:p>
          <a:p>
            <a:pPr marL="342903" indent="-342903">
              <a:lnSpc>
                <a:spcPct val="95000"/>
              </a:lnSpc>
              <a:spcBef>
                <a:spcPct val="95000"/>
              </a:spcBef>
              <a:buFont typeface="Wingdings" pitchFamily="2" charset="2"/>
              <a:buChar char="Ø"/>
              <a:tabLst>
                <a:tab pos="93664" algn="l"/>
              </a:tabLst>
              <a:defRPr/>
            </a:pPr>
            <a:r>
              <a:rPr lang="en-GB" sz="2000" b="1" kern="0" dirty="0"/>
              <a:t>Distributors/dealers </a:t>
            </a:r>
          </a:p>
          <a:p>
            <a:pPr marL="342903" indent="-342903">
              <a:lnSpc>
                <a:spcPct val="95000"/>
              </a:lnSpc>
              <a:spcBef>
                <a:spcPct val="95000"/>
              </a:spcBef>
              <a:buFont typeface="Wingdings" pitchFamily="2" charset="2"/>
              <a:buChar char="Ø"/>
              <a:tabLst>
                <a:tab pos="93664" algn="l"/>
              </a:tabLst>
              <a:defRPr/>
            </a:pPr>
            <a:r>
              <a:rPr lang="en-GB" sz="2000" b="1" kern="0" dirty="0"/>
              <a:t>Agents </a:t>
            </a:r>
          </a:p>
          <a:p>
            <a:pPr marL="342903" indent="-342903">
              <a:lnSpc>
                <a:spcPct val="95000"/>
              </a:lnSpc>
              <a:spcBef>
                <a:spcPct val="95000"/>
              </a:spcBef>
              <a:buFont typeface="Wingdings" pitchFamily="2" charset="2"/>
              <a:buChar char="Ø"/>
              <a:tabLst>
                <a:tab pos="93664" algn="l"/>
              </a:tabLst>
              <a:defRPr/>
            </a:pPr>
            <a:r>
              <a:rPr lang="en-GB" sz="2000" b="1" kern="0" dirty="0"/>
              <a:t>Franchises</a:t>
            </a:r>
          </a:p>
        </p:txBody>
      </p:sp>
      <p:sp>
        <p:nvSpPr>
          <p:cNvPr id="9" name="Rectangle 8"/>
          <p:cNvSpPr/>
          <p:nvPr/>
        </p:nvSpPr>
        <p:spPr>
          <a:xfrm>
            <a:off x="5667372" y="6457949"/>
            <a:ext cx="5214942" cy="400110"/>
          </a:xfrm>
          <a:prstGeom prst="rect">
            <a:avLst/>
          </a:prstGeom>
        </p:spPr>
        <p:txBody>
          <a:bodyPr wrap="square">
            <a:spAutoFit/>
          </a:bodyPr>
          <a:lstStyle/>
          <a:p>
            <a:pPr marL="342903" indent="-342903">
              <a:spcBef>
                <a:spcPct val="65000"/>
              </a:spcBef>
              <a:tabLst>
                <a:tab pos="93664" algn="l"/>
              </a:tabLst>
              <a:defRPr/>
            </a:pPr>
            <a:r>
              <a:rPr lang="en-GB" sz="2000" b="1" kern="0" dirty="0">
                <a:effectLst>
                  <a:outerShdw blurRad="38100" dist="38100" dir="2700000" algn="tl">
                    <a:srgbClr val="000000">
                      <a:alpha val="43137"/>
                    </a:srgbClr>
                  </a:outerShdw>
                </a:effectLst>
              </a:rPr>
              <a:t>TASK: Give an example for each channel</a:t>
            </a:r>
          </a:p>
        </p:txBody>
      </p:sp>
      <p:sp>
        <p:nvSpPr>
          <p:cNvPr id="2" name="Slide Number Placeholder 1"/>
          <p:cNvSpPr>
            <a:spLocks noGrp="1"/>
          </p:cNvSpPr>
          <p:nvPr>
            <p:ph type="sldNum" sz="quarter" idx="12"/>
          </p:nvPr>
        </p:nvSpPr>
        <p:spPr/>
        <p:txBody>
          <a:bodyPr/>
          <a:lstStyle/>
          <a:p>
            <a:fld id="{7B914098-EA5F-4E0F-8262-B37EEDEAEE84}" type="slidenum">
              <a:rPr lang="en-GB" smtClean="0"/>
              <a:t>44</a:t>
            </a:fld>
            <a:endParaRPr lang="en-GB" dirty="0"/>
          </a:p>
        </p:txBody>
      </p:sp>
    </p:spTree>
    <p:extLst>
      <p:ext uri="{BB962C8B-B14F-4D97-AF65-F5344CB8AC3E}">
        <p14:creationId xmlns:p14="http://schemas.microsoft.com/office/powerpoint/2010/main" val="363712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500"/>
                                        <p:tgtEl>
                                          <p:spTgt spid="1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fade">
                                      <p:cBhvr>
                                        <p:cTn id="17" dur="500"/>
                                        <p:tgtEl>
                                          <p:spTgt spid="1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xEl>
                                              <p:pRg st="3" end="3"/>
                                            </p:txEl>
                                          </p:spTgt>
                                        </p:tgtEl>
                                        <p:attrNameLst>
                                          <p:attrName>style.visibility</p:attrName>
                                        </p:attrNameLst>
                                      </p:cBhvr>
                                      <p:to>
                                        <p:strVal val="visible"/>
                                      </p:to>
                                    </p:set>
                                    <p:animEffect transition="in" filter="fade">
                                      <p:cBhvr>
                                        <p:cTn id="22" dur="500"/>
                                        <p:tgtEl>
                                          <p:spTgt spid="1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xEl>
                                              <p:pRg st="4" end="4"/>
                                            </p:txEl>
                                          </p:spTgt>
                                        </p:tgtEl>
                                        <p:attrNameLst>
                                          <p:attrName>style.visibility</p:attrName>
                                        </p:attrNameLst>
                                      </p:cBhvr>
                                      <p:to>
                                        <p:strVal val="visible"/>
                                      </p:to>
                                    </p:set>
                                    <p:animEffect transition="in" filter="fade">
                                      <p:cBhvr>
                                        <p:cTn id="27" dur="500"/>
                                        <p:tgtEl>
                                          <p:spTgt spid="1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bldLvl="5"/>
      <p:bldP spid="9" grpId="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 name="Picture 3" descr="fig 12-3"/>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981202" y="1828800"/>
            <a:ext cx="8586786" cy="4572000"/>
          </a:xfrm>
          <a:prstGeom prst="rect">
            <a:avLst/>
          </a:prstGeom>
          <a:noFill/>
          <a:ln w="9525">
            <a:noFill/>
            <a:miter lim="800000"/>
            <a:headEnd/>
            <a:tailEnd/>
          </a:ln>
        </p:spPr>
      </p:pic>
      <p:sp>
        <p:nvSpPr>
          <p:cNvPr id="18437" name="Rectangle 4"/>
          <p:cNvSpPr>
            <a:spLocks noChangeArrowheads="1"/>
          </p:cNvSpPr>
          <p:nvPr/>
        </p:nvSpPr>
        <p:spPr bwMode="auto">
          <a:xfrm>
            <a:off x="6705600" y="6400800"/>
            <a:ext cx="2362200" cy="228600"/>
          </a:xfrm>
          <a:prstGeom prst="rect">
            <a:avLst/>
          </a:prstGeom>
          <a:solidFill>
            <a:schemeClr val="tx1"/>
          </a:solidFill>
          <a:ln w="9525">
            <a:solidFill>
              <a:schemeClr val="tx1"/>
            </a:solidFill>
            <a:miter lim="800000"/>
            <a:headEnd/>
            <a:tailEnd/>
          </a:ln>
        </p:spPr>
        <p:txBody>
          <a:bodyPr wrap="none" anchor="ctr"/>
          <a:lstStyle/>
          <a:p>
            <a:endParaRPr lang="en-GB" sz="2053"/>
          </a:p>
        </p:txBody>
      </p:sp>
      <p:sp>
        <p:nvSpPr>
          <p:cNvPr id="11" name="Rectangle 9"/>
          <p:cNvSpPr txBox="1">
            <a:spLocks noChangeArrowheads="1"/>
          </p:cNvSpPr>
          <p:nvPr/>
        </p:nvSpPr>
        <p:spPr bwMode="auto">
          <a:xfrm>
            <a:off x="0" y="2568103"/>
            <a:ext cx="1673157" cy="3504102"/>
          </a:xfrm>
          <a:prstGeom prst="rect">
            <a:avLst/>
          </a:prstGeom>
          <a:noFill/>
          <a:ln w="9525">
            <a:noFill/>
            <a:miter lim="800000"/>
            <a:headEnd/>
            <a:tailEnd/>
          </a:ln>
        </p:spPr>
        <p:txBody>
          <a:bodyPr lIns="0" tIns="0" rIns="0" bIns="0"/>
          <a:lstStyle/>
          <a:p>
            <a:pPr marL="342903" indent="-342903">
              <a:spcBef>
                <a:spcPct val="65000"/>
              </a:spcBef>
              <a:tabLst>
                <a:tab pos="93664" algn="l"/>
              </a:tabLst>
              <a:defRPr/>
            </a:pPr>
            <a:r>
              <a:rPr lang="en-GB" sz="2000" b="1" kern="0" dirty="0">
                <a:solidFill>
                  <a:srgbClr val="FF0000"/>
                </a:solidFill>
                <a:effectLst>
                  <a:outerShdw blurRad="38100" dist="38100" dir="2700000" algn="tl">
                    <a:srgbClr val="000000">
                      <a:alpha val="43137"/>
                    </a:srgbClr>
                  </a:outerShdw>
                </a:effectLst>
              </a:rPr>
              <a:t>TASK: </a:t>
            </a:r>
          </a:p>
          <a:p>
            <a:pPr marL="342903" indent="-342903">
              <a:spcBef>
                <a:spcPct val="65000"/>
              </a:spcBef>
              <a:tabLst>
                <a:tab pos="93664" algn="l"/>
              </a:tabLst>
              <a:defRPr/>
            </a:pPr>
            <a:r>
              <a:rPr lang="en-GB" sz="2000" b="1" kern="0" dirty="0">
                <a:solidFill>
                  <a:srgbClr val="FF0000"/>
                </a:solidFill>
                <a:effectLst>
                  <a:outerShdw blurRad="38100" dist="38100" dir="2700000" algn="tl">
                    <a:srgbClr val="000000">
                      <a:alpha val="43137"/>
                    </a:srgbClr>
                  </a:outerShdw>
                </a:effectLst>
              </a:rPr>
              <a:t>    Give an example of a likely business for each of these channels</a:t>
            </a:r>
          </a:p>
        </p:txBody>
      </p:sp>
      <p:sp>
        <p:nvSpPr>
          <p:cNvPr id="18439" name="Rectangle 2"/>
          <p:cNvSpPr>
            <a:spLocks noGrp="1" noChangeArrowheads="1"/>
          </p:cNvSpPr>
          <p:nvPr>
            <p:ph type="title"/>
          </p:nvPr>
        </p:nvSpPr>
        <p:spPr>
          <a:xfrm>
            <a:off x="1981201" y="690664"/>
            <a:ext cx="8258175" cy="1138136"/>
          </a:xfrm>
          <a:noFill/>
        </p:spPr>
        <p:txBody>
          <a:bodyPr>
            <a:normAutofit/>
          </a:bodyPr>
          <a:lstStyle/>
          <a:p>
            <a:pPr algn="ctr" eaLnBrk="1" hangingPunct="1"/>
            <a:r>
              <a:rPr lang="en-GB" sz="2800" b="1" u="sng" dirty="0">
                <a:latin typeface="+mn-lt"/>
              </a:rPr>
              <a:t>Marketing Channels</a:t>
            </a:r>
          </a:p>
        </p:txBody>
      </p:sp>
      <p:sp>
        <p:nvSpPr>
          <p:cNvPr id="2" name="Slide Number Placeholder 1"/>
          <p:cNvSpPr>
            <a:spLocks noGrp="1"/>
          </p:cNvSpPr>
          <p:nvPr>
            <p:ph type="sldNum" sz="quarter" idx="12"/>
          </p:nvPr>
        </p:nvSpPr>
        <p:spPr/>
        <p:txBody>
          <a:bodyPr/>
          <a:lstStyle/>
          <a:p>
            <a:fld id="{7B914098-EA5F-4E0F-8262-B37EEDEAEE84}" type="slidenum">
              <a:rPr lang="en-GB" smtClean="0"/>
              <a:t>45</a:t>
            </a:fld>
            <a:endParaRPr lang="en-GB" dirty="0"/>
          </a:p>
        </p:txBody>
      </p:sp>
    </p:spTree>
    <p:extLst>
      <p:ext uri="{BB962C8B-B14F-4D97-AF65-F5344CB8AC3E}">
        <p14:creationId xmlns:p14="http://schemas.microsoft.com/office/powerpoint/2010/main" val="1312951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1" end="1"/>
                                            </p:txEl>
                                          </p:spTgt>
                                        </p:tgtEl>
                                        <p:attrNameLst>
                                          <p:attrName>style.visibility</p:attrName>
                                        </p:attrNameLst>
                                      </p:cBhvr>
                                      <p:to>
                                        <p:strVal val="visible"/>
                                      </p:to>
                                    </p:set>
                                    <p:animEffect transition="in" filter="fade">
                                      <p:cBhvr>
                                        <p:cTn id="17"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7"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639098" y="629265"/>
            <a:ext cx="5132438" cy="1622322"/>
          </a:xfrm>
        </p:spPr>
        <p:txBody>
          <a:bodyPr>
            <a:normAutofit/>
          </a:bodyPr>
          <a:lstStyle/>
          <a:p>
            <a:pPr>
              <a:lnSpc>
                <a:spcPct val="90000"/>
              </a:lnSpc>
            </a:pPr>
            <a:r>
              <a:rPr lang="en-GB" b="1" dirty="0">
                <a:solidFill>
                  <a:srgbClr val="EBEBEB"/>
                </a:solidFill>
                <a:latin typeface="Calibri" panose="020F0502020204030204" pitchFamily="34" charset="0"/>
                <a:ea typeface="Calibri" panose="020F0502020204030204" pitchFamily="34" charset="0"/>
                <a:cs typeface="Calibri" panose="020F0502020204030204" pitchFamily="34" charset="0"/>
              </a:rPr>
              <a:t>Factors affecting place or channel decisions</a:t>
            </a:r>
          </a:p>
        </p:txBody>
      </p:sp>
      <p:pic>
        <p:nvPicPr>
          <p:cNvPr id="6" name="Picture 5">
            <a:extLst>
              <a:ext uri="{FF2B5EF4-FFF2-40B4-BE49-F238E27FC236}">
                <a16:creationId xmlns:a16="http://schemas.microsoft.com/office/drawing/2014/main" id="{BE31B85F-DA3A-0EAA-91F3-33E7C19BC4A9}"/>
              </a:ext>
            </a:extLst>
          </p:cNvPr>
          <p:cNvPicPr>
            <a:picLocks noChangeAspect="1"/>
          </p:cNvPicPr>
          <p:nvPr/>
        </p:nvPicPr>
        <p:blipFill rotWithShape="1">
          <a:blip r:embed="rId2"/>
          <a:srcRect l="13936" r="35895"/>
          <a:stretch/>
        </p:blipFill>
        <p:spPr>
          <a:xfrm>
            <a:off x="6714836" y="730793"/>
            <a:ext cx="4828707" cy="5413995"/>
          </a:xfrm>
          <a:prstGeom prst="rect">
            <a:avLst/>
          </a:prstGeom>
        </p:spPr>
      </p:pic>
      <p:sp>
        <p:nvSpPr>
          <p:cNvPr id="19" name="Rectangle 18">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a:xfrm>
            <a:off x="10352540" y="295729"/>
            <a:ext cx="838199" cy="767687"/>
          </a:xfrm>
        </p:spPr>
        <p:txBody>
          <a:bodyPr>
            <a:normAutofit/>
          </a:bodyPr>
          <a:lstStyle/>
          <a:p>
            <a:pPr>
              <a:spcAft>
                <a:spcPts val="600"/>
              </a:spcAft>
            </a:pPr>
            <a:fld id="{7B914098-EA5F-4E0F-8262-B37EEDEAEE84}" type="slidenum">
              <a:rPr lang="en-GB">
                <a:solidFill>
                  <a:srgbClr val="FFFFFF"/>
                </a:solidFill>
              </a:rPr>
              <a:pPr>
                <a:spcAft>
                  <a:spcPts val="600"/>
                </a:spcAft>
              </a:pPr>
              <a:t>46</a:t>
            </a:fld>
            <a:endParaRPr lang="en-GB">
              <a:solidFill>
                <a:srgbClr val="FFFFFF"/>
              </a:solidFill>
            </a:endParaRPr>
          </a:p>
        </p:txBody>
      </p:sp>
      <p:sp>
        <p:nvSpPr>
          <p:cNvPr id="3" name="Content Placeholder 2"/>
          <p:cNvSpPr>
            <a:spLocks noGrp="1"/>
          </p:cNvSpPr>
          <p:nvPr>
            <p:ph idx="1"/>
          </p:nvPr>
        </p:nvSpPr>
        <p:spPr>
          <a:xfrm>
            <a:off x="639098" y="2251587"/>
            <a:ext cx="5132439" cy="3978890"/>
          </a:xfrm>
        </p:spPr>
        <p:txBody>
          <a:bodyPr anchor="ctr">
            <a:normAutofit/>
          </a:bodyPr>
          <a:lstStyle/>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Where the market is and the likely sales volume</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Product characteristics</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Competitor activity </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Cost</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Reliability</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Security issues</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Level of customer service required</a:t>
            </a:r>
          </a:p>
          <a:p>
            <a:pPr marL="414772" indent="-414772"/>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Legal issues</a:t>
            </a:r>
          </a:p>
        </p:txBody>
      </p:sp>
    </p:spTree>
    <p:extLst>
      <p:ext uri="{BB962C8B-B14F-4D97-AF65-F5344CB8AC3E}">
        <p14:creationId xmlns:p14="http://schemas.microsoft.com/office/powerpoint/2010/main" val="19499613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PROMOTION</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endParaRPr lang="en-GB">
              <a:solidFill>
                <a:schemeClr val="tx1"/>
              </a:solidFill>
            </a:endParaRPr>
          </a:p>
          <a:p>
            <a:pPr marL="457200" lvl="1" indent="0">
              <a:buNone/>
            </a:pPr>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4183592837"/>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82479" y="332861"/>
            <a:ext cx="6781800" cy="844902"/>
          </a:xfrm>
        </p:spPr>
        <p:txBody>
          <a:bodyPr>
            <a:normAutofit/>
          </a:bodyPr>
          <a:lstStyle/>
          <a:p>
            <a:r>
              <a:rPr lang="en-GB" b="1" u="sng">
                <a:latin typeface="+mn-lt"/>
              </a:rPr>
              <a:t>PROMOTION</a:t>
            </a:r>
            <a:endParaRPr lang="en-GB" b="1" u="sng" dirty="0">
              <a:latin typeface="+mn-lt"/>
            </a:endParaRPr>
          </a:p>
        </p:txBody>
      </p:sp>
      <p:sp>
        <p:nvSpPr>
          <p:cNvPr id="3" name="Content Placeholder 2"/>
          <p:cNvSpPr>
            <a:spLocks noGrp="1"/>
          </p:cNvSpPr>
          <p:nvPr>
            <p:ph idx="1"/>
          </p:nvPr>
        </p:nvSpPr>
        <p:spPr>
          <a:xfrm>
            <a:off x="4340646" y="1177763"/>
            <a:ext cx="7851353" cy="2652826"/>
          </a:xfrm>
        </p:spPr>
        <p:txBody>
          <a:bodyPr anchor="t">
            <a:normAutofit/>
          </a:bodyPr>
          <a:lstStyle/>
          <a:p>
            <a:r>
              <a:rPr lang="en-GB" dirty="0"/>
              <a:t>Integrated marketing communications is a process which involves the management and organisation in the analysis, planning, implementation and control of all marketing communications contacts, media, messages and promotional tools focused at selected target audiences.</a:t>
            </a:r>
          </a:p>
          <a:p>
            <a:endParaRPr lang="en-GB" dirty="0"/>
          </a:p>
          <a:p>
            <a:endParaRPr lang="en-GB" dirty="0"/>
          </a:p>
          <a:p>
            <a:endParaRPr lang="en-GB" sz="2000" dirty="0"/>
          </a:p>
          <a:p>
            <a:endParaRPr lang="en-GB" sz="20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z="1000" smtClean="0"/>
              <a:pPr>
                <a:spcAft>
                  <a:spcPts val="600"/>
                </a:spcAft>
              </a:pPr>
              <a:t>48</a:t>
            </a:fld>
            <a:endParaRPr lang="en-GB" sz="1000"/>
          </a:p>
        </p:txBody>
      </p:sp>
      <p:pic>
        <p:nvPicPr>
          <p:cNvPr id="1026" name="Picture 2" descr="I've got the power - The Power Within - Tesco Clubcard Advert">
            <a:extLst>
              <a:ext uri="{FF2B5EF4-FFF2-40B4-BE49-F238E27FC236}">
                <a16:creationId xmlns:a16="http://schemas.microsoft.com/office/drawing/2014/main" id="{9F6A414B-D9CB-3E6D-CD74-D6F5F43EF1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51" r="18008"/>
          <a:stretch/>
        </p:blipFill>
        <p:spPr bwMode="auto">
          <a:xfrm>
            <a:off x="0" y="0"/>
            <a:ext cx="4263527" cy="37624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n on BRANDING - M&amp;S">
            <a:extLst>
              <a:ext uri="{FF2B5EF4-FFF2-40B4-BE49-F238E27FC236}">
                <a16:creationId xmlns:a16="http://schemas.microsoft.com/office/drawing/2014/main" id="{4CA2D1F4-DF2D-DD9E-D941-CC98BCC928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30589"/>
            <a:ext cx="5893756" cy="298053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ot Cross Buns discounted in grocery store. Buy One get one Free plastic  packaging on foods from Sainsburys Supermarket Bread Counter Stock Photo -  Alamy">
            <a:extLst>
              <a:ext uri="{FF2B5EF4-FFF2-40B4-BE49-F238E27FC236}">
                <a16:creationId xmlns:a16="http://schemas.microsoft.com/office/drawing/2014/main" id="{43045CC7-D289-2BD3-DC5D-5DA38B41BB1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084" r="1687" b="17926"/>
          <a:stretch/>
        </p:blipFill>
        <p:spPr bwMode="auto">
          <a:xfrm>
            <a:off x="6298246" y="3835042"/>
            <a:ext cx="4448844" cy="2976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5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7695D565-60C8-FE38-B9F7-0A4EB78F0C18}"/>
              </a:ext>
            </a:extLst>
          </p:cNvPr>
          <p:cNvSpPr>
            <a:spLocks noGrp="1"/>
          </p:cNvSpPr>
          <p:nvPr>
            <p:ph type="title"/>
          </p:nvPr>
        </p:nvSpPr>
        <p:spPr>
          <a:xfrm>
            <a:off x="994087" y="1130603"/>
            <a:ext cx="3342442" cy="4596794"/>
          </a:xfrm>
        </p:spPr>
        <p:txBody>
          <a:bodyPr anchor="ctr">
            <a:normAutofit/>
          </a:bodyPr>
          <a:lstStyle/>
          <a:p>
            <a:r>
              <a:rPr lang="en-GB" sz="4400"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Role of Promotions</a:t>
            </a:r>
          </a:p>
        </p:txBody>
      </p:sp>
      <p:sp>
        <p:nvSpPr>
          <p:cNvPr id="3" name="Content Placeholder 2">
            <a:extLst>
              <a:ext uri="{FF2B5EF4-FFF2-40B4-BE49-F238E27FC236}">
                <a16:creationId xmlns:a16="http://schemas.microsoft.com/office/drawing/2014/main" id="{A2EA5B83-9C46-5365-FF31-BACE7D51D0C7}"/>
              </a:ext>
            </a:extLst>
          </p:cNvPr>
          <p:cNvSpPr>
            <a:spLocks noGrp="1"/>
          </p:cNvSpPr>
          <p:nvPr>
            <p:ph idx="1"/>
          </p:nvPr>
        </p:nvSpPr>
        <p:spPr>
          <a:xfrm>
            <a:off x="5290076" y="437513"/>
            <a:ext cx="6292323" cy="5954325"/>
          </a:xfrm>
        </p:spPr>
        <p:txBody>
          <a:bodyPr anchor="ctr">
            <a:noAutofit/>
          </a:bodyPr>
          <a:lstStyle/>
          <a:p>
            <a:r>
              <a:rPr lang="en-GB" sz="2400" b="0" i="0" dirty="0">
                <a:effectLst/>
                <a:latin typeface="Calibri" panose="020F0502020204030204" pitchFamily="34" charset="0"/>
                <a:ea typeface="Calibri" panose="020F0502020204030204" pitchFamily="34" charset="0"/>
                <a:cs typeface="Calibri" panose="020F0502020204030204" pitchFamily="34" charset="0"/>
              </a:rPr>
              <a:t>Promotion is the way a company communicates what it does and what it can offer customers. </a:t>
            </a:r>
          </a:p>
          <a:p>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It includes branding, advertising, PR, corporate identity, social media, sales management, special offers and exhibitions. </a:t>
            </a:r>
          </a:p>
          <a:p>
            <a:endParaRPr lang="en-GB" sz="2400" b="0" i="0" dirty="0">
              <a:effectLst/>
              <a:latin typeface="Calibri" panose="020F0502020204030204" pitchFamily="34" charset="0"/>
              <a:ea typeface="Calibri" panose="020F0502020204030204" pitchFamily="34" charset="0"/>
              <a:cs typeface="Calibri" panose="020F0502020204030204" pitchFamily="34" charset="0"/>
            </a:endParaRPr>
          </a:p>
          <a:p>
            <a:r>
              <a:rPr lang="en-GB" sz="2400" b="0" i="0" dirty="0">
                <a:effectLst/>
                <a:latin typeface="Calibri" panose="020F0502020204030204" pitchFamily="34" charset="0"/>
                <a:ea typeface="Calibri" panose="020F0502020204030204" pitchFamily="34" charset="0"/>
                <a:cs typeface="Calibri" panose="020F0502020204030204" pitchFamily="34" charset="0"/>
              </a:rPr>
              <a:t>Promotion must gain attention, be appealing, send a consistent message and - above all - give the customer a reason to choose your product rather than someone else’s.</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400373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EAD35-70FE-FF0C-CB64-329C10216B04}"/>
              </a:ext>
            </a:extLst>
          </p:cNvPr>
          <p:cNvSpPr>
            <a:spLocks noGrp="1"/>
          </p:cNvSpPr>
          <p:nvPr>
            <p:ph type="title"/>
          </p:nvPr>
        </p:nvSpPr>
        <p:spPr>
          <a:xfrm>
            <a:off x="699714" y="207264"/>
            <a:ext cx="10724190" cy="2145792"/>
          </a:xfrm>
        </p:spPr>
        <p:txBody>
          <a:bodyPr vert="horz" lIns="91440" tIns="45720" rIns="91440" bIns="45720" rtlCol="0" anchor="ctr">
            <a:normAutofit/>
          </a:bodyPr>
          <a:lstStyle/>
          <a:p>
            <a:r>
              <a:rPr lang="en-US" sz="4000" b="1" u="sng" dirty="0">
                <a:solidFill>
                  <a:srgbClr val="FFFFFF"/>
                </a:solidFill>
                <a:latin typeface="Calibri" panose="020F0502020204030204" pitchFamily="34" charset="0"/>
                <a:ea typeface="Calibri" panose="020F0502020204030204" pitchFamily="34" charset="0"/>
                <a:cs typeface="Calibri" panose="020F0502020204030204" pitchFamily="34" charset="0"/>
              </a:rPr>
              <a:t>Promotional Tools – Marketers must decide which combination of promotional tools to use</a:t>
            </a:r>
          </a:p>
        </p:txBody>
      </p:sp>
      <p:pic>
        <p:nvPicPr>
          <p:cNvPr id="2050" name="Picture 2" descr="What is Promotion Mix? definition and meaning - Business Jargons">
            <a:extLst>
              <a:ext uri="{FF2B5EF4-FFF2-40B4-BE49-F238E27FC236}">
                <a16:creationId xmlns:a16="http://schemas.microsoft.com/office/drawing/2014/main" id="{F5D18DE6-7366-A2F2-7E71-1CEC97E16C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1266" y="2247441"/>
            <a:ext cx="5505570" cy="376776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C60DA93-FEE3-6AB2-1F25-0739A76B17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31" r="9735"/>
          <a:stretch/>
        </p:blipFill>
        <p:spPr bwMode="auto">
          <a:xfrm>
            <a:off x="6345165" y="2159307"/>
            <a:ext cx="5667717" cy="4054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3509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B59C2-A5D4-1EE5-9975-4F63D27582EF}"/>
              </a:ext>
            </a:extLst>
          </p:cNvPr>
          <p:cNvSpPr>
            <a:spLocks noGrp="1"/>
          </p:cNvSpPr>
          <p:nvPr>
            <p:ph type="title"/>
          </p:nvPr>
        </p:nvSpPr>
        <p:spPr/>
        <p:txBody>
          <a:bodyPr/>
          <a:lstStyle/>
          <a:p>
            <a:endParaRPr lang="en-GB"/>
          </a:p>
        </p:txBody>
      </p:sp>
      <p:pic>
        <p:nvPicPr>
          <p:cNvPr id="4" name="Online Media 3" title="The Promotional Mix Explained | McDonald's Examples">
            <a:hlinkClick r:id="" action="ppaction://media"/>
            <a:extLst>
              <a:ext uri="{FF2B5EF4-FFF2-40B4-BE49-F238E27FC236}">
                <a16:creationId xmlns:a16="http://schemas.microsoft.com/office/drawing/2014/main" id="{4AF1FC5B-71E6-0826-CE7C-910876B2F1D3}"/>
              </a:ext>
            </a:extLst>
          </p:cNvPr>
          <p:cNvPicPr>
            <a:picLocks noGrp="1" noRot="1" noChangeAspect="1"/>
          </p:cNvPicPr>
          <p:nvPr>
            <p:ph idx="1"/>
            <a:videoFile r:link="rId1"/>
          </p:nvPr>
        </p:nvPicPr>
        <p:blipFill>
          <a:blip r:embed="rId3"/>
          <a:stretch>
            <a:fillRect/>
          </a:stretch>
        </p:blipFill>
        <p:spPr>
          <a:xfrm>
            <a:off x="0" y="-35735"/>
            <a:ext cx="12182289" cy="6883458"/>
          </a:xfrm>
          <a:prstGeom prst="rect">
            <a:avLst/>
          </a:prstGeom>
        </p:spPr>
      </p:pic>
    </p:spTree>
    <p:extLst>
      <p:ext uri="{BB962C8B-B14F-4D97-AF65-F5344CB8AC3E}">
        <p14:creationId xmlns:p14="http://schemas.microsoft.com/office/powerpoint/2010/main" val="151209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9" name="Rectangle 2560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5611"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5613" name="Freeform: Shape 25612">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25615"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5601" name="Rectangle 2"/>
          <p:cNvSpPr>
            <a:spLocks noGrp="1" noChangeArrowheads="1"/>
          </p:cNvSpPr>
          <p:nvPr>
            <p:ph type="title"/>
          </p:nvPr>
        </p:nvSpPr>
        <p:spPr>
          <a:xfrm>
            <a:off x="994087" y="1130603"/>
            <a:ext cx="3342442" cy="4596794"/>
          </a:xfrm>
        </p:spPr>
        <p:txBody>
          <a:bodyPr anchor="ctr">
            <a:normAutofit/>
          </a:bodyPr>
          <a:lstStyle/>
          <a:p>
            <a:pPr eaLnBrk="1" hangingPunct="1"/>
            <a:br>
              <a:rPr lang="en-GB" sz="3200" b="1" dirty="0">
                <a:solidFill>
                  <a:srgbClr val="EBEBEB"/>
                </a:solidFill>
              </a:rPr>
            </a:br>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Objectives of Promotion: </a:t>
            </a:r>
            <a:br>
              <a:rPr lang="en-GB" sz="3200" b="1" u="sng" dirty="0">
                <a:solidFill>
                  <a:srgbClr val="EBEBEB"/>
                </a:solidFill>
                <a:latin typeface="+mn-lt"/>
              </a:rPr>
            </a:br>
            <a:endParaRPr lang="en-GB" sz="3200" b="1" u="sng" dirty="0">
              <a:solidFill>
                <a:srgbClr val="EBEBEB"/>
              </a:solidFill>
              <a:latin typeface="+mn-lt"/>
            </a:endParaRPr>
          </a:p>
        </p:txBody>
      </p:sp>
      <p:sp>
        <p:nvSpPr>
          <p:cNvPr id="25602" name="Rectangle 3"/>
          <p:cNvSpPr>
            <a:spLocks noGrp="1" noChangeArrowheads="1"/>
          </p:cNvSpPr>
          <p:nvPr>
            <p:ph idx="1"/>
          </p:nvPr>
        </p:nvSpPr>
        <p:spPr>
          <a:xfrm>
            <a:off x="5290077" y="437513"/>
            <a:ext cx="5502614" cy="5954325"/>
          </a:xfrm>
        </p:spPr>
        <p:txBody>
          <a:bodyPr anchor="ctr">
            <a:normAutofit/>
          </a:bodyPr>
          <a:lstStyle/>
          <a:p>
            <a:pPr marL="914400" lvl="2" indent="0">
              <a:buNone/>
            </a:pPr>
            <a:endParaRPr lang="en-GB" sz="2000" dirty="0"/>
          </a:p>
          <a:p>
            <a:pPr marL="414772" indent="-414772"/>
            <a:r>
              <a:rPr lang="en-GB" sz="2000" dirty="0"/>
              <a:t> </a:t>
            </a:r>
            <a:r>
              <a:rPr lang="en-GB" sz="2800" dirty="0">
                <a:latin typeface="Calibri" panose="020F0502020204030204" pitchFamily="34" charset="0"/>
                <a:ea typeface="Calibri" panose="020F0502020204030204" pitchFamily="34" charset="0"/>
                <a:cs typeface="Calibri" panose="020F0502020204030204" pitchFamily="34" charset="0"/>
              </a:rPr>
              <a:t>Create brand awareness</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Build brand image</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Inform</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Remind</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Educate</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Break into new market</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Change/reinforce attitudes</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Stimulate trial</a:t>
            </a:r>
          </a:p>
          <a:p>
            <a:pPr marL="414772" indent="-414772"/>
            <a:r>
              <a:rPr lang="en-GB" sz="2800" dirty="0">
                <a:latin typeface="Calibri" panose="020F0502020204030204" pitchFamily="34" charset="0"/>
                <a:ea typeface="Calibri" panose="020F0502020204030204" pitchFamily="34" charset="0"/>
                <a:cs typeface="Calibri" panose="020F0502020204030204" pitchFamily="34" charset="0"/>
              </a:rPr>
              <a:t> Reposition</a:t>
            </a:r>
          </a:p>
          <a:p>
            <a:pPr eaLnBrk="1" hangingPunct="1"/>
            <a:endParaRPr lang="en-GB" sz="2800" dirty="0">
              <a:latin typeface="Calibri" panose="020F0502020204030204" pitchFamily="34" charset="0"/>
              <a:ea typeface="Calibri" panose="020F0502020204030204" pitchFamily="34" charset="0"/>
              <a:cs typeface="Calibri" panose="020F0502020204030204" pitchFamily="34" charset="0"/>
            </a:endParaRPr>
          </a:p>
          <a:p>
            <a:pPr eaLnBrk="1" hangingPunct="1">
              <a:buFont typeface="Wingdings" pitchFamily="2" charset="2"/>
              <a:buNone/>
            </a:pPr>
            <a:endParaRPr lang="en-GB" sz="2000" dirty="0"/>
          </a:p>
        </p:txBody>
      </p:sp>
    </p:spTree>
    <p:extLst>
      <p:ext uri="{BB962C8B-B14F-4D97-AF65-F5344CB8AC3E}">
        <p14:creationId xmlns:p14="http://schemas.microsoft.com/office/powerpoint/2010/main" val="222400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60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560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60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60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60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60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1"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8A04-758F-6579-9A2B-14D3D5BF02C5}"/>
              </a:ext>
            </a:extLst>
          </p:cNvPr>
          <p:cNvSpPr>
            <a:spLocks noGrp="1"/>
          </p:cNvSpPr>
          <p:nvPr>
            <p:ph type="title"/>
          </p:nvPr>
        </p:nvSpPr>
        <p:spPr/>
        <p:txBody>
          <a:bodyPr/>
          <a:lstStyle/>
          <a:p>
            <a:endParaRPr lang="en-GB"/>
          </a:p>
        </p:txBody>
      </p:sp>
      <p:pic>
        <p:nvPicPr>
          <p:cNvPr id="4" name="Online Media 3" title="Marketing Mix 4Ps | McDonald's Examples">
            <a:hlinkClick r:id="" action="ppaction://media"/>
            <a:extLst>
              <a:ext uri="{FF2B5EF4-FFF2-40B4-BE49-F238E27FC236}">
                <a16:creationId xmlns:a16="http://schemas.microsoft.com/office/drawing/2014/main" id="{CD4F5B1D-1D76-314B-85FA-879B6583A77B}"/>
              </a:ext>
            </a:extLst>
          </p:cNvPr>
          <p:cNvPicPr>
            <a:picLocks noGrp="1" noRot="1" noChangeAspect="1"/>
          </p:cNvPicPr>
          <p:nvPr>
            <p:ph idx="1"/>
            <a:videoFile r:link="rId1"/>
          </p:nvPr>
        </p:nvPicPr>
        <p:blipFill>
          <a:blip r:embed="rId4"/>
          <a:stretch>
            <a:fillRect/>
          </a:stretch>
        </p:blipFill>
        <p:spPr>
          <a:xfrm>
            <a:off x="0" y="-35735"/>
            <a:ext cx="12182289" cy="6883458"/>
          </a:xfrm>
          <a:prstGeom prst="rect">
            <a:avLst/>
          </a:prstGeom>
        </p:spPr>
      </p:pic>
    </p:spTree>
    <p:extLst>
      <p:ext uri="{BB962C8B-B14F-4D97-AF65-F5344CB8AC3E}">
        <p14:creationId xmlns:p14="http://schemas.microsoft.com/office/powerpoint/2010/main" val="382108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36247" y="1085549"/>
            <a:ext cx="3430947" cy="4686903"/>
          </a:xfrm>
        </p:spPr>
        <p:txBody>
          <a:bodyPr anchor="ctr">
            <a:normAutofit/>
          </a:bodyPr>
          <a:lstStyle/>
          <a:p>
            <a:pPr algn="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PEOPLE</a:t>
            </a:r>
            <a:b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PROCESS</a:t>
            </a:r>
            <a:b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GB" sz="4400" b="1" dirty="0">
                <a:solidFill>
                  <a:schemeClr val="tx1"/>
                </a:solidFill>
                <a:latin typeface="Calibri" panose="020F0502020204030204" pitchFamily="34" charset="0"/>
                <a:ea typeface="Calibri" panose="020F0502020204030204" pitchFamily="34" charset="0"/>
                <a:cs typeface="Calibri" panose="020F0502020204030204" pitchFamily="34" charset="0"/>
              </a:rPr>
              <a:t>PHYSICAL EVIDENCE</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5041399" y="1085549"/>
            <a:ext cx="5579707" cy="4686903"/>
          </a:xfrm>
        </p:spPr>
        <p:txBody>
          <a:bodyPr anchor="ctr">
            <a:normAutofit/>
          </a:bodyPr>
          <a:lstStyle/>
          <a:p>
            <a:endParaRPr lang="en-GB">
              <a:solidFill>
                <a:schemeClr val="tx1"/>
              </a:solidFill>
            </a:endParaRPr>
          </a:p>
          <a:p>
            <a:pPr marL="0" indent="0">
              <a:buNone/>
            </a:pPr>
            <a:r>
              <a:rPr lang="en-GB">
                <a:solidFill>
                  <a:schemeClr val="tx1"/>
                </a:solidFill>
              </a:rPr>
              <a:t>  </a:t>
            </a:r>
          </a:p>
          <a:p>
            <a:pPr marL="457200" lvl="1" indent="0">
              <a:buNone/>
            </a:pPr>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1903105294"/>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Extended Marketing Mix</a:t>
            </a:r>
            <a:b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b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r>
              <a:rPr lang="en-GB" sz="3200" b="1" u="sng" dirty="0">
                <a:solidFill>
                  <a:srgbClr val="EBEBEB"/>
                </a:solidFill>
                <a:latin typeface="Calibri" panose="020F0502020204030204" pitchFamily="34" charset="0"/>
                <a:ea typeface="Calibri" panose="020F0502020204030204" pitchFamily="34" charset="0"/>
                <a:cs typeface="Calibri" panose="020F0502020204030204" pitchFamily="34" charset="0"/>
              </a:rPr>
              <a:t>People</a:t>
            </a:r>
          </a:p>
        </p:txBody>
      </p:sp>
      <p:sp>
        <p:nvSpPr>
          <p:cNvPr id="3" name="Content Placeholder 2"/>
          <p:cNvSpPr>
            <a:spLocks noGrp="1"/>
          </p:cNvSpPr>
          <p:nvPr>
            <p:ph idx="1"/>
          </p:nvPr>
        </p:nvSpPr>
        <p:spPr>
          <a:xfrm>
            <a:off x="5290077" y="437513"/>
            <a:ext cx="6478588" cy="5954325"/>
          </a:xfrm>
        </p:spPr>
        <p:txBody>
          <a:bodyPr anchor="ctr">
            <a:normAutofit/>
          </a:bodyPr>
          <a:lstStyle/>
          <a:p>
            <a:r>
              <a:rPr lang="en-GB" sz="2400" b="1" dirty="0">
                <a:latin typeface="Calibri" panose="020F0502020204030204" pitchFamily="34" charset="0"/>
                <a:ea typeface="Calibri" panose="020F0502020204030204" pitchFamily="34" charset="0"/>
                <a:cs typeface="Calibri" panose="020F0502020204030204" pitchFamily="34" charset="0"/>
              </a:rPr>
              <a:t>People</a:t>
            </a:r>
            <a:r>
              <a:rPr lang="en-GB" sz="2400" dirty="0">
                <a:latin typeface="Calibri" panose="020F0502020204030204" pitchFamily="34" charset="0"/>
                <a:ea typeface="Calibri" panose="020F0502020204030204" pitchFamily="34" charset="0"/>
                <a:cs typeface="Calibri" panose="020F0502020204030204" pitchFamily="34" charset="0"/>
              </a:rPr>
              <a:t> – delivering service to the customers. E.g. customer service and customer interfacing staff.</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Everyone who comes into contact with your customers will make an impression.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Many customers cannot separate the product or service from the staff member who provides it, so your people will have a profound effect — positive or negative — on customer satisfaction.</a:t>
            </a: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55</a:t>
            </a:fld>
            <a:endParaRPr lang="en-GB" sz="1000">
              <a:solidFill>
                <a:schemeClr val="accent1"/>
              </a:solidFill>
            </a:endParaRPr>
          </a:p>
        </p:txBody>
      </p:sp>
    </p:spTree>
    <p:extLst>
      <p:ext uri="{BB962C8B-B14F-4D97-AF65-F5344CB8AC3E}">
        <p14:creationId xmlns:p14="http://schemas.microsoft.com/office/powerpoint/2010/main" val="2963670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Extended Marketing Mix</a:t>
            </a: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Process</a:t>
            </a:r>
          </a:p>
        </p:txBody>
      </p:sp>
      <p:sp>
        <p:nvSpPr>
          <p:cNvPr id="3" name="Content Placeholder 2"/>
          <p:cNvSpPr>
            <a:spLocks noGrp="1"/>
          </p:cNvSpPr>
          <p:nvPr>
            <p:ph idx="1"/>
          </p:nvPr>
        </p:nvSpPr>
        <p:spPr>
          <a:xfrm>
            <a:off x="5290077" y="437513"/>
            <a:ext cx="6670104" cy="5954325"/>
          </a:xfrm>
        </p:spPr>
        <p:txBody>
          <a:bodyPr anchor="ctr">
            <a:normAutofit/>
          </a:bodyPr>
          <a:lstStyle/>
          <a:p>
            <a:pPr marL="0" indent="0">
              <a:lnSpc>
                <a:spcPct val="90000"/>
              </a:lnSpc>
              <a:buNone/>
            </a:pPr>
            <a:endParaRPr lang="en-GB" sz="1700" dirty="0"/>
          </a:p>
          <a:p>
            <a:pPr>
              <a:lnSpc>
                <a:spcPct val="90000"/>
              </a:lnSpc>
            </a:pPr>
            <a:r>
              <a:rPr lang="en-GB" sz="2000" b="1" dirty="0">
                <a:latin typeface="Calibri" panose="020F0502020204030204" pitchFamily="34" charset="0"/>
                <a:ea typeface="Calibri" panose="020F0502020204030204" pitchFamily="34" charset="0"/>
                <a:cs typeface="Calibri" panose="020F0502020204030204" pitchFamily="34" charset="0"/>
              </a:rPr>
              <a:t>Process </a:t>
            </a:r>
            <a:r>
              <a:rPr lang="en-GB" sz="2000" dirty="0">
                <a:latin typeface="Calibri" panose="020F0502020204030204" pitchFamily="34" charset="0"/>
                <a:ea typeface="Calibri" panose="020F0502020204030204" pitchFamily="34" charset="0"/>
                <a:cs typeface="Calibri" panose="020F0502020204030204" pitchFamily="34" charset="0"/>
              </a:rPr>
              <a:t>– the process by which organisations deliver goods and services to their customers. E.g. order processing, payment processing etc.</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Many customers no longer simply buy a product or service - they invest in an entire experience that starts from the moment they discover your company and lasts through to purchase and beyond.</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Do customers have to wait?</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Are they kept informed?</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Is your website fast enough and available on the right devices?</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Is your service efficiently carried out?</a:t>
            </a:r>
          </a:p>
          <a:p>
            <a:pPr lvl="1">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Are processes adaptable to different customer needs?</a:t>
            </a:r>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56</a:t>
            </a:fld>
            <a:endParaRPr lang="en-GB" sz="1000">
              <a:solidFill>
                <a:schemeClr val="accent1"/>
              </a:solidFill>
            </a:endParaRPr>
          </a:p>
        </p:txBody>
      </p:sp>
    </p:spTree>
    <p:extLst>
      <p:ext uri="{BB962C8B-B14F-4D97-AF65-F5344CB8AC3E}">
        <p14:creationId xmlns:p14="http://schemas.microsoft.com/office/powerpoint/2010/main" val="886238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Shape 1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p:cNvSpPr>
            <a:spLocks noGrp="1"/>
          </p:cNvSpPr>
          <p:nvPr>
            <p:ph type="title"/>
          </p:nvPr>
        </p:nvSpPr>
        <p:spPr>
          <a:xfrm>
            <a:off x="994087" y="1130603"/>
            <a:ext cx="3342442" cy="4596794"/>
          </a:xfrm>
        </p:spPr>
        <p:txBody>
          <a:bodyPr anchor="ct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The Extended Marketing Mix</a:t>
            </a: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b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br>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Physical Evidence</a:t>
            </a:r>
          </a:p>
        </p:txBody>
      </p:sp>
      <p:sp>
        <p:nvSpPr>
          <p:cNvPr id="3" name="Content Placeholder 2"/>
          <p:cNvSpPr>
            <a:spLocks noGrp="1"/>
          </p:cNvSpPr>
          <p:nvPr>
            <p:ph idx="1"/>
          </p:nvPr>
        </p:nvSpPr>
        <p:spPr>
          <a:xfrm>
            <a:off x="5290077" y="437513"/>
            <a:ext cx="6478588" cy="5954325"/>
          </a:xfrm>
        </p:spPr>
        <p:txBody>
          <a:bodyPr anchor="ctr">
            <a:normAutofit lnSpcReduction="10000"/>
          </a:bodyPr>
          <a:lstStyle/>
          <a:p>
            <a:pPr marL="0" indent="0">
              <a:buNone/>
            </a:pPr>
            <a:endParaRPr lang="en-GB" sz="1900" dirty="0"/>
          </a:p>
          <a:p>
            <a:r>
              <a:rPr lang="en-GB" sz="2200" b="1" dirty="0">
                <a:latin typeface="Calibri" panose="020F0502020204030204" pitchFamily="34" charset="0"/>
                <a:ea typeface="Calibri" panose="020F0502020204030204" pitchFamily="34" charset="0"/>
                <a:cs typeface="Calibri" panose="020F0502020204030204" pitchFamily="34" charset="0"/>
              </a:rPr>
              <a:t>Physical Evidence</a:t>
            </a:r>
            <a:r>
              <a:rPr lang="en-GB" sz="2200" dirty="0">
                <a:latin typeface="Calibri" panose="020F0502020204030204" pitchFamily="34" charset="0"/>
                <a:ea typeface="Calibri" panose="020F0502020204030204" pitchFamily="34" charset="0"/>
                <a:cs typeface="Calibri" panose="020F0502020204030204" pitchFamily="34" charset="0"/>
              </a:rPr>
              <a:t> – The physical aspects of the customer experience. E.g. physical appearance of retail environments (traditional or online), the layout, décor, appearance, ease of use. </a:t>
            </a:r>
          </a:p>
          <a:p>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A clean, tidy and well-decorated shopping environment – or homepage - is reassuring. If your digital or physical premises aren’t up to scratch, why would the customer think your service or products are?</a:t>
            </a:r>
          </a:p>
          <a:p>
            <a:pPr marL="0" indent="0">
              <a:buNone/>
            </a:pPr>
            <a:endParaRPr lang="en-GB" sz="2200" dirty="0">
              <a:latin typeface="Calibri" panose="020F0502020204030204" pitchFamily="34" charset="0"/>
              <a:ea typeface="Calibri" panose="020F0502020204030204" pitchFamily="34" charset="0"/>
              <a:cs typeface="Calibri" panose="020F0502020204030204" pitchFamily="34" charset="0"/>
            </a:endParaRPr>
          </a:p>
          <a:p>
            <a:r>
              <a:rPr lang="en-GB" sz="2200" dirty="0">
                <a:latin typeface="Calibri" panose="020F0502020204030204" pitchFamily="34" charset="0"/>
                <a:ea typeface="Calibri" panose="020F0502020204030204" pitchFamily="34" charset="0"/>
                <a:cs typeface="Calibri" panose="020F0502020204030204" pitchFamily="34" charset="0"/>
              </a:rPr>
              <a:t>The physical evidence demonstrated by an organisation must confirm the assumptions of the customer and support the competitive positioning of the store.</a:t>
            </a:r>
          </a:p>
          <a:p>
            <a:endParaRPr lang="en-GB" sz="1900" dirty="0"/>
          </a:p>
          <a:p>
            <a:endParaRPr lang="en-GB" sz="1900" dirty="0"/>
          </a:p>
        </p:txBody>
      </p:sp>
      <p:sp>
        <p:nvSpPr>
          <p:cNvPr id="4" name="Slide Number Placeholder 3"/>
          <p:cNvSpPr>
            <a:spLocks noGrp="1"/>
          </p:cNvSpPr>
          <p:nvPr>
            <p:ph type="sldNum" sz="quarter" idx="12"/>
          </p:nvPr>
        </p:nvSpPr>
        <p:spPr>
          <a:xfrm>
            <a:off x="10792691" y="6391838"/>
            <a:ext cx="838199" cy="304799"/>
          </a:xfrm>
        </p:spPr>
        <p:txBody>
          <a:bodyPr anchor="ctr">
            <a:normAutofit/>
          </a:bodyPr>
          <a:lstStyle/>
          <a:p>
            <a:pPr algn="r">
              <a:spcAft>
                <a:spcPts val="600"/>
              </a:spcAft>
            </a:pPr>
            <a:fld id="{7B914098-EA5F-4E0F-8262-B37EEDEAEE84}" type="slidenum">
              <a:rPr lang="en-GB" sz="1000">
                <a:solidFill>
                  <a:schemeClr val="accent1"/>
                </a:solidFill>
              </a:rPr>
              <a:pPr algn="r">
                <a:spcAft>
                  <a:spcPts val="600"/>
                </a:spcAft>
              </a:pPr>
              <a:t>57</a:t>
            </a:fld>
            <a:endParaRPr lang="en-GB" sz="1000">
              <a:solidFill>
                <a:schemeClr val="accent1"/>
              </a:solidFill>
            </a:endParaRPr>
          </a:p>
        </p:txBody>
      </p:sp>
    </p:spTree>
    <p:extLst>
      <p:ext uri="{BB962C8B-B14F-4D97-AF65-F5344CB8AC3E}">
        <p14:creationId xmlns:p14="http://schemas.microsoft.com/office/powerpoint/2010/main" val="4009686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B78EE-816F-6CC3-F204-2A33DF0721AB}"/>
              </a:ext>
            </a:extLst>
          </p:cNvPr>
          <p:cNvSpPr>
            <a:spLocks noGrp="1"/>
          </p:cNvSpPr>
          <p:nvPr>
            <p:ph type="title"/>
          </p:nvPr>
        </p:nvSpPr>
        <p:spPr/>
        <p:txBody>
          <a:bodyPr/>
          <a:lstStyle/>
          <a:p>
            <a:endParaRPr lang="en-GB"/>
          </a:p>
        </p:txBody>
      </p:sp>
      <p:pic>
        <p:nvPicPr>
          <p:cNvPr id="4" name="Online Media 3" title="Extended Marketing Mix 7Ps | Apple v Poundland, what's the difference?">
            <a:hlinkClick r:id="" action="ppaction://media"/>
            <a:extLst>
              <a:ext uri="{FF2B5EF4-FFF2-40B4-BE49-F238E27FC236}">
                <a16:creationId xmlns:a16="http://schemas.microsoft.com/office/drawing/2014/main" id="{346124BB-652F-E658-8628-1FAFA86467FC}"/>
              </a:ext>
            </a:extLst>
          </p:cNvPr>
          <p:cNvPicPr>
            <a:picLocks noGrp="1" noRot="1" noChangeAspect="1"/>
          </p:cNvPicPr>
          <p:nvPr>
            <p:ph idx="1"/>
            <a:videoFile r:link="rId1"/>
          </p:nvPr>
        </p:nvPicPr>
        <p:blipFill>
          <a:blip r:embed="rId4"/>
          <a:stretch>
            <a:fillRect/>
          </a:stretch>
        </p:blipFill>
        <p:spPr>
          <a:xfrm>
            <a:off x="0" y="26616"/>
            <a:ext cx="12162791" cy="6872442"/>
          </a:xfrm>
          <a:prstGeom prst="rect">
            <a:avLst/>
          </a:prstGeom>
        </p:spPr>
      </p:pic>
    </p:spTree>
    <p:extLst>
      <p:ext uri="{BB962C8B-B14F-4D97-AF65-F5344CB8AC3E}">
        <p14:creationId xmlns:p14="http://schemas.microsoft.com/office/powerpoint/2010/main" val="160572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C888DC38-4C29-D9A0-9B05-700208B572D0}"/>
              </a:ext>
            </a:extLst>
          </p:cNvPr>
          <p:cNvSpPr>
            <a:spLocks noGrp="1"/>
          </p:cNvSpPr>
          <p:nvPr>
            <p:ph type="title"/>
          </p:nvPr>
        </p:nvSpPr>
        <p:spPr>
          <a:xfrm>
            <a:off x="994087" y="1130603"/>
            <a:ext cx="3342442" cy="4596794"/>
          </a:xfrm>
        </p:spPr>
        <p:txBody>
          <a:bodyPr anchor="ctr">
            <a:normAutofit/>
          </a:bodyPr>
          <a:lstStyle/>
          <a:p>
            <a:r>
              <a:rPr lang="en-GB" b="1" u="sng" dirty="0">
                <a:solidFill>
                  <a:srgbClr val="EBEBEB"/>
                </a:solidFill>
                <a:latin typeface="Calibri" panose="020F0502020204030204" pitchFamily="34" charset="0"/>
                <a:ea typeface="Calibri" panose="020F0502020204030204" pitchFamily="34" charset="0"/>
                <a:cs typeface="Calibri" panose="020F0502020204030204" pitchFamily="34" charset="0"/>
              </a:rPr>
              <a:t>Developing Your Marketing Mix</a:t>
            </a:r>
          </a:p>
        </p:txBody>
      </p:sp>
      <p:sp>
        <p:nvSpPr>
          <p:cNvPr id="3" name="Content Placeholder 2">
            <a:extLst>
              <a:ext uri="{FF2B5EF4-FFF2-40B4-BE49-F238E27FC236}">
                <a16:creationId xmlns:a16="http://schemas.microsoft.com/office/drawing/2014/main" id="{E1912C8B-0D89-19CB-B3A7-37C734022FCB}"/>
              </a:ext>
            </a:extLst>
          </p:cNvPr>
          <p:cNvSpPr>
            <a:spLocks noGrp="1"/>
          </p:cNvSpPr>
          <p:nvPr>
            <p:ph idx="1"/>
          </p:nvPr>
        </p:nvSpPr>
        <p:spPr>
          <a:xfrm>
            <a:off x="5290077" y="437513"/>
            <a:ext cx="6670104" cy="5954325"/>
          </a:xfrm>
        </p:spPr>
        <p:txBody>
          <a:bodyPr anchor="ctr">
            <a:normAutofit/>
          </a:bodyPr>
          <a:lstStyle/>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Marketing mix decisions should be made under </a:t>
            </a:r>
            <a:r>
              <a:rPr lang="en-GB" sz="2000" b="1" u="sng" dirty="0">
                <a:latin typeface="Calibri" panose="020F0502020204030204" pitchFamily="34" charset="0"/>
                <a:ea typeface="Calibri" panose="020F0502020204030204" pitchFamily="34" charset="0"/>
                <a:cs typeface="Calibri" panose="020F0502020204030204" pitchFamily="34" charset="0"/>
              </a:rPr>
              <a:t>each section of the 7Ps</a:t>
            </a:r>
          </a:p>
          <a:p>
            <a:pPr>
              <a:lnSpc>
                <a:spcPct val="90000"/>
              </a:lnSpc>
            </a:pPr>
            <a:endParaRPr lang="en-GB" sz="20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b="1" i="0" u="sng" dirty="0">
                <a:effectLst/>
                <a:latin typeface="Calibri" panose="020F0502020204030204" pitchFamily="34" charset="0"/>
                <a:ea typeface="Calibri" panose="020F0502020204030204" pitchFamily="34" charset="0"/>
                <a:cs typeface="Calibri" panose="020F0502020204030204" pitchFamily="34" charset="0"/>
              </a:rPr>
              <a:t>Each of the ‘ingredients’ of the marketing mix is key to success</a:t>
            </a:r>
            <a:r>
              <a:rPr lang="en-GB" sz="2000" b="0" i="0" dirty="0">
                <a:effectLst/>
                <a:latin typeface="Calibri" panose="020F0502020204030204" pitchFamily="34" charset="0"/>
                <a:ea typeface="Calibri" panose="020F0502020204030204" pitchFamily="34" charset="0"/>
                <a:cs typeface="Calibri" panose="020F0502020204030204" pitchFamily="34" charset="0"/>
              </a:rPr>
              <a:t>. No element can be considered in isolation — you cannot, for example, develop a product without considering a price, or how it will reach the customer.</a:t>
            </a:r>
          </a:p>
          <a:p>
            <a:pPr>
              <a:lnSpc>
                <a:spcPct val="90000"/>
              </a:lnSpc>
            </a:pPr>
            <a:endParaRPr lang="en-GB" sz="20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Decisions must be </a:t>
            </a:r>
            <a:r>
              <a:rPr lang="en-GB" sz="2000" b="1" u="sng" dirty="0">
                <a:latin typeface="Calibri" panose="020F0502020204030204" pitchFamily="34" charset="0"/>
                <a:ea typeface="Calibri" panose="020F0502020204030204" pitchFamily="34" charset="0"/>
                <a:cs typeface="Calibri" panose="020F0502020204030204" pitchFamily="34" charset="0"/>
              </a:rPr>
              <a:t>fully integrated </a:t>
            </a:r>
            <a:r>
              <a:rPr lang="en-GB" sz="2000" dirty="0">
                <a:latin typeface="Calibri" panose="020F0502020204030204" pitchFamily="34" charset="0"/>
                <a:ea typeface="Calibri" panose="020F0502020204030204" pitchFamily="34" charset="0"/>
                <a:cs typeface="Calibri" panose="020F0502020204030204" pitchFamily="34" charset="0"/>
              </a:rPr>
              <a:t>e.g. they should work effectively together.</a:t>
            </a:r>
          </a:p>
          <a:p>
            <a:pPr>
              <a:lnSpc>
                <a:spcPct val="9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ea typeface="Calibri" panose="020F0502020204030204" pitchFamily="34" charset="0"/>
                <a:cs typeface="Calibri" panose="020F0502020204030204" pitchFamily="34" charset="0"/>
              </a:rPr>
              <a:t>Decisions should be </a:t>
            </a:r>
            <a:r>
              <a:rPr lang="en-GB" sz="2000" b="1" u="sng" dirty="0">
                <a:latin typeface="Calibri" panose="020F0502020204030204" pitchFamily="34" charset="0"/>
                <a:ea typeface="Calibri" panose="020F0502020204030204" pitchFamily="34" charset="0"/>
                <a:cs typeface="Calibri" panose="020F0502020204030204" pitchFamily="34" charset="0"/>
              </a:rPr>
              <a:t>fully justified</a:t>
            </a:r>
            <a:r>
              <a:rPr lang="en-GB" sz="2000" b="1" dirty="0">
                <a:latin typeface="Calibri" panose="020F0502020204030204" pitchFamily="34" charset="0"/>
                <a:ea typeface="Calibri" panose="020F0502020204030204" pitchFamily="34" charset="0"/>
                <a:cs typeface="Calibri" panose="020F0502020204030204" pitchFamily="34" charset="0"/>
              </a:rPr>
              <a:t>. </a:t>
            </a:r>
          </a:p>
          <a:p>
            <a:pPr>
              <a:lnSpc>
                <a:spcPct val="90000"/>
              </a:lnSpc>
            </a:pPr>
            <a:endParaRPr lang="en-GB" sz="20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b="1" i="0" dirty="0">
                <a:effectLst/>
                <a:latin typeface="Calibri" panose="020F0502020204030204" pitchFamily="34" charset="0"/>
                <a:ea typeface="Calibri" panose="020F0502020204030204" pitchFamily="34" charset="0"/>
                <a:cs typeface="Calibri" panose="020F0502020204030204" pitchFamily="34" charset="0"/>
              </a:rPr>
              <a:t>The process of considering the seven Ps and pulling them together to form a cohesive strategy is a crucial part of marketing planning.</a:t>
            </a:r>
          </a:p>
          <a:p>
            <a:pPr>
              <a:lnSpc>
                <a:spcPct val="90000"/>
              </a:lnSpc>
            </a:pPr>
            <a:endParaRPr lang="en-GB" sz="1700" dirty="0"/>
          </a:p>
        </p:txBody>
      </p:sp>
    </p:spTree>
    <p:extLst>
      <p:ext uri="{BB962C8B-B14F-4D97-AF65-F5344CB8AC3E}">
        <p14:creationId xmlns:p14="http://schemas.microsoft.com/office/powerpoint/2010/main" val="92777908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b="1" u="sng" dirty="0">
                <a:latin typeface="Calibri" panose="020F0502020204030204" pitchFamily="34" charset="0"/>
                <a:cs typeface="Calibri" panose="020F0502020204030204" pitchFamily="34" charset="0"/>
              </a:rPr>
              <a:t>Further Resources</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2657856"/>
            <a:ext cx="10623208" cy="3689935"/>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hlinkClick r:id="rId2"/>
              </a:rPr>
              <a:t>The 7 Ps of marketing | CIM Content hub</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hlinkClick r:id="rId3"/>
              </a:rPr>
              <a:t>Planning a marketing strategy | CIM Content hub</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hlinkClick r:id="rId4"/>
            </a:endParaRPr>
          </a:p>
          <a:p>
            <a:r>
              <a:rPr lang="en-GB" dirty="0">
                <a:latin typeface="Calibri" panose="020F0502020204030204" pitchFamily="34" charset="0"/>
                <a:ea typeface="Calibri" panose="020F0502020204030204" pitchFamily="34" charset="0"/>
                <a:cs typeface="Calibri" panose="020F0502020204030204" pitchFamily="34" charset="0"/>
                <a:hlinkClick r:id="rId4"/>
              </a:rPr>
              <a:t>How to use the 7Ps Marketing Mix strategy model? (smartinsights.com)</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0873287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2804</Words>
  <Application>Microsoft Office PowerPoint</Application>
  <PresentationFormat>Widescreen</PresentationFormat>
  <Paragraphs>427</Paragraphs>
  <Slides>60</Slides>
  <Notes>12</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60</vt:i4>
      </vt:variant>
    </vt:vector>
  </HeadingPairs>
  <TitlesOfParts>
    <vt:vector size="68" baseType="lpstr">
      <vt:lpstr>Arial</vt:lpstr>
      <vt:lpstr>Calibri</vt:lpstr>
      <vt:lpstr>Century Gothic</vt:lpstr>
      <vt:lpstr>Franklin Gothic Book</vt:lpstr>
      <vt:lpstr>Franklin Gothic Demi</vt:lpstr>
      <vt:lpstr>Wingdings</vt:lpstr>
      <vt:lpstr>Wingdings 3</vt:lpstr>
      <vt:lpstr>Ion Boardroom</vt:lpstr>
      <vt:lpstr>BMBM5024 Marketing In Practice   Segmentation, Targeting and Positioning </vt:lpstr>
      <vt:lpstr>Lecture Content</vt:lpstr>
      <vt:lpstr>Assignment 2</vt:lpstr>
      <vt:lpstr>What is a Marketing Plan?</vt:lpstr>
      <vt:lpstr>The SOSTAC Planning Framework</vt:lpstr>
      <vt:lpstr>PowerPoint Presentation</vt:lpstr>
      <vt:lpstr>Assignment 2</vt:lpstr>
      <vt:lpstr>What is a new direction?</vt:lpstr>
      <vt:lpstr>Segmentation Targeting Positioning</vt:lpstr>
      <vt:lpstr>Segmentation, targeting and positioning (STP) Strategy is a three-step process.</vt:lpstr>
      <vt:lpstr>What is Segmentation?</vt:lpstr>
      <vt:lpstr>Segmentation is All About Focus</vt:lpstr>
      <vt:lpstr>Assumptions for Segmentation </vt:lpstr>
      <vt:lpstr>Class Task</vt:lpstr>
      <vt:lpstr>Segmentation Criteria</vt:lpstr>
      <vt:lpstr>PowerPoint Presentation</vt:lpstr>
      <vt:lpstr>Examples of customer segmentation</vt:lpstr>
      <vt:lpstr>Targeting</vt:lpstr>
      <vt:lpstr>Market Targeting Strategies</vt:lpstr>
      <vt:lpstr>Market Targeting Strategies</vt:lpstr>
      <vt:lpstr>Positioning</vt:lpstr>
      <vt:lpstr>PowerPoint Presentation</vt:lpstr>
      <vt:lpstr>Task</vt:lpstr>
      <vt:lpstr>PowerPoint Presentation</vt:lpstr>
      <vt:lpstr>PowerPoint Presentation</vt:lpstr>
      <vt:lpstr>Task</vt:lpstr>
      <vt:lpstr>BMBM5024 Marketing In Practice   The Marketing Mix – 7Ps</vt:lpstr>
      <vt:lpstr>The Marketing Strategy and Tactics Development</vt:lpstr>
      <vt:lpstr>The Marketing Mix (7Ps)</vt:lpstr>
      <vt:lpstr>The Extended Marketing Mix within the External Environment </vt:lpstr>
      <vt:lpstr>PRODUCT</vt:lpstr>
      <vt:lpstr>PRODUCT</vt:lpstr>
      <vt:lpstr>NEW PRODUCT AND SERVICE DESIGN</vt:lpstr>
      <vt:lpstr>NEW PRODUCT AND SERVICE DESIGN</vt:lpstr>
      <vt:lpstr>PRICE</vt:lpstr>
      <vt:lpstr>Price Decision</vt:lpstr>
      <vt:lpstr>Influences on Pricing Decision</vt:lpstr>
      <vt:lpstr>New Product Pricing Strategies</vt:lpstr>
      <vt:lpstr>Pricing Policies</vt:lpstr>
      <vt:lpstr>Pricing Strategies</vt:lpstr>
      <vt:lpstr>PLACE</vt:lpstr>
      <vt:lpstr>Place Decisions</vt:lpstr>
      <vt:lpstr>Distribution Channels</vt:lpstr>
      <vt:lpstr>Marketing Channels/Intermediaries</vt:lpstr>
      <vt:lpstr>Marketing Channels</vt:lpstr>
      <vt:lpstr>Factors affecting place or channel decisions</vt:lpstr>
      <vt:lpstr>PROMOTION</vt:lpstr>
      <vt:lpstr>PROMOTION</vt:lpstr>
      <vt:lpstr>The Role of Promotions</vt:lpstr>
      <vt:lpstr>Promotional Tools – Marketers must decide which combination of promotional tools to use</vt:lpstr>
      <vt:lpstr>PowerPoint Presentation</vt:lpstr>
      <vt:lpstr> The Objectives of Promotion:  </vt:lpstr>
      <vt:lpstr>PowerPoint Presentation</vt:lpstr>
      <vt:lpstr>PEOPLE PROCESS PHYSICAL EVIDENCE</vt:lpstr>
      <vt:lpstr>The Extended Marketing Mix  People</vt:lpstr>
      <vt:lpstr>The Extended Marketing Mix  Process</vt:lpstr>
      <vt:lpstr>The Extended Marketing Mix  Physical Evidence</vt:lpstr>
      <vt:lpstr>PowerPoint Presentation</vt:lpstr>
      <vt:lpstr>Developing Your Marketing Mix</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Lisa Knight</dc:creator>
  <cp:lastModifiedBy>Gwyneth Jones</cp:lastModifiedBy>
  <cp:revision>33</cp:revision>
  <dcterms:created xsi:type="dcterms:W3CDTF">2022-03-15T19:01:28Z</dcterms:created>
  <dcterms:modified xsi:type="dcterms:W3CDTF">2025-03-17T01:39:05Z</dcterms:modified>
</cp:coreProperties>
</file>