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21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368" autoAdjust="0"/>
    <p:restoredTop sz="94660"/>
  </p:normalViewPr>
  <p:slideViewPr>
    <p:cSldViewPr snapToGrid="0">
      <p:cViewPr>
        <p:scale>
          <a:sx n="91" d="100"/>
          <a:sy n="91" d="100"/>
        </p:scale>
        <p:origin x="3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ACD3A-E3FC-4A5A-935C-57CF07A21B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4090535-4BBD-4E87-A3E6-5C390B1367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C6A7B0-46BC-42D2-9E88-082E3D6ADD3A}"/>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5" name="Footer Placeholder 4">
            <a:extLst>
              <a:ext uri="{FF2B5EF4-FFF2-40B4-BE49-F238E27FC236}">
                <a16:creationId xmlns:a16="http://schemas.microsoft.com/office/drawing/2014/main" id="{71480A22-4D6E-45A5-AC07-0CAAD37D8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1B82D0-6725-4D35-8F8D-C50405F0A309}"/>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3634602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F4B54-34D4-4A5E-BBDE-2BE9527EC61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F3607D-5004-4715-81AC-91F4D3FBD7A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4A27ED-0CC6-43D0-B9CC-ECFF59E6BE5D}"/>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5" name="Footer Placeholder 4">
            <a:extLst>
              <a:ext uri="{FF2B5EF4-FFF2-40B4-BE49-F238E27FC236}">
                <a16:creationId xmlns:a16="http://schemas.microsoft.com/office/drawing/2014/main" id="{C7E14080-A81F-4732-9AF3-A54A081C33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3537E1-22C5-4BB7-B056-875BD468720C}"/>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2174161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F61F4-7600-4226-99F8-8B88C1AB3D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CB9896-B388-4A0C-B099-053B09C0F8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B4379D-0689-4BBB-AB1B-20452F9D4C46}"/>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5" name="Footer Placeholder 4">
            <a:extLst>
              <a:ext uri="{FF2B5EF4-FFF2-40B4-BE49-F238E27FC236}">
                <a16:creationId xmlns:a16="http://schemas.microsoft.com/office/drawing/2014/main" id="{3A0DD186-038F-464C-A60E-26EAB61B7D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25FE0D-BBF0-4D22-9305-7172FF37BC0D}"/>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2889508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A0589-32FD-4FBE-8B8A-76C67E982E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E6CF68-B8B1-463C-B50C-8BD904F5D4E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BF2283-F388-40B8-83B7-F2F4C8C0749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C437C6B-F971-4790-8D19-92B7F2F925E8}"/>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6" name="Footer Placeholder 5">
            <a:extLst>
              <a:ext uri="{FF2B5EF4-FFF2-40B4-BE49-F238E27FC236}">
                <a16:creationId xmlns:a16="http://schemas.microsoft.com/office/drawing/2014/main" id="{828D644E-56C2-4587-9E25-EED172215E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9AD861-0639-4344-BE31-8F8A4B95DA0E}"/>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3591482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FCF1F-6F15-4C0C-9825-61A5D1C756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E1A65A-DE58-4BD0-AD32-3E6D5F5C6B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C3C975-EFF5-4E5B-97F5-2978F15B84C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65DA16-92A6-4A83-B7CA-CD9C4A8A29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BF4535F-2913-411D-B20A-DBFA26D9EDC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098391-10CC-46F7-B3F4-EBE5F0087AE3}"/>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8" name="Footer Placeholder 7">
            <a:extLst>
              <a:ext uri="{FF2B5EF4-FFF2-40B4-BE49-F238E27FC236}">
                <a16:creationId xmlns:a16="http://schemas.microsoft.com/office/drawing/2014/main" id="{EB4FB554-638F-46A9-B93E-C06BD1E160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C25737E-4D33-482A-ABB9-9D364D60EAEC}"/>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1127785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1731B-B595-4658-A742-731521E0E9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376D9FF-BA46-472B-8D10-4808ACA8F003}"/>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4" name="Footer Placeholder 3">
            <a:extLst>
              <a:ext uri="{FF2B5EF4-FFF2-40B4-BE49-F238E27FC236}">
                <a16:creationId xmlns:a16="http://schemas.microsoft.com/office/drawing/2014/main" id="{52CFFB15-3CC9-457E-B0C2-A53B1C4AF3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A76CD23-0E3D-4394-9576-8F0D45278E14}"/>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2575403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A6C5F0-21E7-47FE-B371-1414489121FE}"/>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3" name="Footer Placeholder 2">
            <a:extLst>
              <a:ext uri="{FF2B5EF4-FFF2-40B4-BE49-F238E27FC236}">
                <a16:creationId xmlns:a16="http://schemas.microsoft.com/office/drawing/2014/main" id="{B3CCA9C5-C3DF-45F4-9F09-EED7941FD1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ECABE0-1E68-42C5-B1A6-3EB72A55F454}"/>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1048175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E295D-0793-422D-AE5D-1EA43FEEB3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7CC1354-D941-4D34-B598-8547D85227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41FBB5-7435-415E-A1ED-DE42C24295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7B57FEE-6023-47E5-9513-6AEA27B4CBF7}"/>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6" name="Footer Placeholder 5">
            <a:extLst>
              <a:ext uri="{FF2B5EF4-FFF2-40B4-BE49-F238E27FC236}">
                <a16:creationId xmlns:a16="http://schemas.microsoft.com/office/drawing/2014/main" id="{04866413-21B6-4DED-81DE-0A02E1F6C2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E8EFF3-09DF-4924-9792-E6A47499CA09}"/>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1130191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93C17-AAB7-412B-A74F-405E2F33A6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291FE86-D8AC-4D5C-9802-CDD7B3B1B3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3829F3-519E-4257-98FE-9F6C2D85B4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5E839A5-D3FD-4323-BA67-89240BC51A93}"/>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6" name="Footer Placeholder 5">
            <a:extLst>
              <a:ext uri="{FF2B5EF4-FFF2-40B4-BE49-F238E27FC236}">
                <a16:creationId xmlns:a16="http://schemas.microsoft.com/office/drawing/2014/main" id="{E4CF4B81-D1B7-4EFF-AB55-B0C60C124F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C8A7EE-9B08-4E84-A3CE-F8272EB58CF8}"/>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3574795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798F2-81A5-41E9-84D5-345986343B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00F6266-BAA8-40A3-B43C-781D729AAC9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A119E4-EBA6-4642-83C9-1552E1EE3032}"/>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5" name="Footer Placeholder 4">
            <a:extLst>
              <a:ext uri="{FF2B5EF4-FFF2-40B4-BE49-F238E27FC236}">
                <a16:creationId xmlns:a16="http://schemas.microsoft.com/office/drawing/2014/main" id="{1E054B25-0B7F-4D54-95E5-1F66D95475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4EED8A-F3A1-4BC6-A774-C6605B269DA8}"/>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2330233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6850A55-1C7E-4EC8-A05E-C97801ADAD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6C52B7-AFD3-4868-B0EB-543D5CAE4C2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F1BE36-BD1F-42D2-8C2D-2F7B221459DD}"/>
              </a:ext>
            </a:extLst>
          </p:cNvPr>
          <p:cNvSpPr>
            <a:spLocks noGrp="1"/>
          </p:cNvSpPr>
          <p:nvPr>
            <p:ph type="dt" sz="half" idx="10"/>
          </p:nvPr>
        </p:nvSpPr>
        <p:spPr/>
        <p:txBody>
          <a:bodyPr/>
          <a:lstStyle/>
          <a:p>
            <a:fld id="{B58A22A9-F669-4134-B5B2-92D965A59C58}" type="datetimeFigureOut">
              <a:rPr lang="en-GB" smtClean="0"/>
              <a:t>18/03/2018</a:t>
            </a:fld>
            <a:endParaRPr lang="en-GB"/>
          </a:p>
        </p:txBody>
      </p:sp>
      <p:sp>
        <p:nvSpPr>
          <p:cNvPr id="5" name="Footer Placeholder 4">
            <a:extLst>
              <a:ext uri="{FF2B5EF4-FFF2-40B4-BE49-F238E27FC236}">
                <a16:creationId xmlns:a16="http://schemas.microsoft.com/office/drawing/2014/main" id="{BFB10736-113B-48C0-8020-11FF61CE9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ED0946-D3B4-43FD-91C4-89D7745B8A8D}"/>
              </a:ext>
            </a:extLst>
          </p:cNvPr>
          <p:cNvSpPr>
            <a:spLocks noGrp="1"/>
          </p:cNvSpPr>
          <p:nvPr>
            <p:ph type="sldNum" sz="quarter" idx="12"/>
          </p:nvPr>
        </p:nvSpPr>
        <p:spPr/>
        <p:txBody>
          <a:bodyPr/>
          <a:lstStyle/>
          <a:p>
            <a:fld id="{770D34AA-4D62-4683-8E28-42848040D444}" type="slidenum">
              <a:rPr lang="en-GB" smtClean="0"/>
              <a:t>‹#›</a:t>
            </a:fld>
            <a:endParaRPr lang="en-GB"/>
          </a:p>
        </p:txBody>
      </p:sp>
    </p:spTree>
    <p:extLst>
      <p:ext uri="{BB962C8B-B14F-4D97-AF65-F5344CB8AC3E}">
        <p14:creationId xmlns:p14="http://schemas.microsoft.com/office/powerpoint/2010/main" val="3948711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626218-8172-4404-A1ED-4F30E79A5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23F7B8-E5A5-471A-8C3C-FB4183667B1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585352-9B93-41BC-934D-B1616BF9F4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8A22A9-F669-4134-B5B2-92D965A59C58}" type="datetimeFigureOut">
              <a:rPr lang="en-GB" smtClean="0"/>
              <a:t>18/03/2018</a:t>
            </a:fld>
            <a:endParaRPr lang="en-GB"/>
          </a:p>
        </p:txBody>
      </p:sp>
      <p:sp>
        <p:nvSpPr>
          <p:cNvPr id="5" name="Footer Placeholder 4">
            <a:extLst>
              <a:ext uri="{FF2B5EF4-FFF2-40B4-BE49-F238E27FC236}">
                <a16:creationId xmlns:a16="http://schemas.microsoft.com/office/drawing/2014/main" id="{4DA6CE2A-9444-490A-82F6-C038D14D15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093A8D8-602D-457E-8B91-73AD3E2D9A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D34AA-4D62-4683-8E28-42848040D444}" type="slidenum">
              <a:rPr lang="en-GB" smtClean="0"/>
              <a:t>‹#›</a:t>
            </a:fld>
            <a:endParaRPr lang="en-GB"/>
          </a:p>
        </p:txBody>
      </p:sp>
    </p:spTree>
    <p:extLst>
      <p:ext uri="{BB962C8B-B14F-4D97-AF65-F5344CB8AC3E}">
        <p14:creationId xmlns:p14="http://schemas.microsoft.com/office/powerpoint/2010/main" val="474672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4" descr="Image result for psychology">
            <a:extLst>
              <a:ext uri="{FF2B5EF4-FFF2-40B4-BE49-F238E27FC236}">
                <a16:creationId xmlns:a16="http://schemas.microsoft.com/office/drawing/2014/main" id="{BE9D4439-A96F-43C6-8427-75DEA3F44EAC}"/>
              </a:ext>
            </a:extLst>
          </p:cNvPr>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2526" y="13592"/>
            <a:ext cx="12179474" cy="689218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CBE490B-2883-43E8-8CF5-8A7932865D27}"/>
              </a:ext>
            </a:extLst>
          </p:cNvPr>
          <p:cNvSpPr/>
          <p:nvPr/>
        </p:nvSpPr>
        <p:spPr>
          <a:xfrm>
            <a:off x="-148064" y="1521569"/>
            <a:ext cx="1457226" cy="584775"/>
          </a:xfrm>
          <a:prstGeom prst="rect">
            <a:avLst/>
          </a:prstGeom>
          <a:noFill/>
        </p:spPr>
        <p:txBody>
          <a:bodyPr wrap="square" lIns="91440" tIns="45720" rIns="91440" bIns="45720">
            <a:spAutoFit/>
          </a:bodyPr>
          <a:lstStyle/>
          <a:p>
            <a:pPr algn="ctr"/>
            <a:r>
              <a:rPr lang="en-US" sz="1400" b="0" cap="none" spc="0" dirty="0">
                <a:ln w="0"/>
                <a:solidFill>
                  <a:srgbClr val="E72168"/>
                </a:solidFill>
                <a:effectLst>
                  <a:outerShdw blurRad="38100" dist="25400" dir="5400000" algn="ctr" rotWithShape="0">
                    <a:srgbClr val="6E747A">
                      <a:alpha val="43000"/>
                    </a:srgbClr>
                  </a:outerShdw>
                </a:effectLst>
              </a:rPr>
              <a:t>Introduction</a:t>
            </a:r>
          </a:p>
          <a:p>
            <a:pPr algn="ctr"/>
            <a:endParaRPr lang="en-US" b="0" cap="none" spc="0" dirty="0">
              <a:ln w="0"/>
              <a:solidFill>
                <a:srgbClr val="E72168"/>
              </a:solidFill>
              <a:effectLst>
                <a:outerShdw blurRad="38100" dist="25400" dir="5400000" algn="ctr" rotWithShape="0">
                  <a:srgbClr val="6E747A">
                    <a:alpha val="43000"/>
                  </a:srgbClr>
                </a:outerShdw>
              </a:effectLst>
            </a:endParaRPr>
          </a:p>
        </p:txBody>
      </p:sp>
      <p:sp>
        <p:nvSpPr>
          <p:cNvPr id="6" name="Rectangle 5">
            <a:extLst>
              <a:ext uri="{FF2B5EF4-FFF2-40B4-BE49-F238E27FC236}">
                <a16:creationId xmlns:a16="http://schemas.microsoft.com/office/drawing/2014/main" id="{05A8B8AF-E737-4E76-9155-8CA1C180FF8B}"/>
              </a:ext>
            </a:extLst>
          </p:cNvPr>
          <p:cNvSpPr/>
          <p:nvPr/>
        </p:nvSpPr>
        <p:spPr>
          <a:xfrm>
            <a:off x="31156" y="4650579"/>
            <a:ext cx="2852025" cy="738664"/>
          </a:xfrm>
          <a:prstGeom prst="rect">
            <a:avLst/>
          </a:prstGeom>
          <a:noFill/>
        </p:spPr>
        <p:txBody>
          <a:bodyPr wrap="square" lIns="91440" tIns="45720" rIns="91440" bIns="45720">
            <a:spAutoFit/>
          </a:bodyPr>
          <a:lstStyle/>
          <a:p>
            <a:r>
              <a:rPr lang="en-US" sz="1400" dirty="0">
                <a:ln w="0"/>
                <a:solidFill>
                  <a:srgbClr val="E72168"/>
                </a:solidFill>
                <a:effectLst>
                  <a:outerShdw blurRad="38100" dist="25400" dir="5400000" algn="ctr" rotWithShape="0">
                    <a:srgbClr val="6E747A">
                      <a:alpha val="43000"/>
                    </a:srgbClr>
                  </a:outerShdw>
                </a:effectLst>
              </a:rPr>
              <a:t>Method</a:t>
            </a:r>
          </a:p>
          <a:p>
            <a:pPr fontAlgn="base"/>
            <a:endParaRPr lang="en-GB" sz="1000" b="1" dirty="0">
              <a:latin typeface="Arial" panose="020B0604020202020204" pitchFamily="34" charset="0"/>
              <a:cs typeface="Arial" panose="020B0604020202020204" pitchFamily="34" charset="0"/>
            </a:endParaRPr>
          </a:p>
          <a:p>
            <a:pPr algn="ctr"/>
            <a:endParaRPr lang="en-US" b="0" cap="none" spc="0" dirty="0">
              <a:ln w="0"/>
              <a:solidFill>
                <a:srgbClr val="E72168"/>
              </a:solidFill>
              <a:effectLst>
                <a:outerShdw blurRad="38100" dist="25400" dir="5400000" algn="ctr" rotWithShape="0">
                  <a:srgbClr val="6E747A">
                    <a:alpha val="43000"/>
                  </a:srgbClr>
                </a:outerShdw>
              </a:effectLst>
            </a:endParaRPr>
          </a:p>
        </p:txBody>
      </p:sp>
      <p:sp>
        <p:nvSpPr>
          <p:cNvPr id="7" name="Rectangle 6">
            <a:extLst>
              <a:ext uri="{FF2B5EF4-FFF2-40B4-BE49-F238E27FC236}">
                <a16:creationId xmlns:a16="http://schemas.microsoft.com/office/drawing/2014/main" id="{082BD296-9099-48B5-95C7-37FF175B6CBE}"/>
              </a:ext>
            </a:extLst>
          </p:cNvPr>
          <p:cNvSpPr/>
          <p:nvPr/>
        </p:nvSpPr>
        <p:spPr>
          <a:xfrm>
            <a:off x="89489" y="113995"/>
            <a:ext cx="11794273" cy="461665"/>
          </a:xfrm>
          <a:prstGeom prst="rect">
            <a:avLst/>
          </a:prstGeom>
          <a:noFill/>
        </p:spPr>
        <p:txBody>
          <a:bodyPr wrap="square" lIns="91440" tIns="45720" rIns="91440" bIns="45720">
            <a:spAutoFit/>
          </a:bodyPr>
          <a:lstStyle/>
          <a:p>
            <a:pPr algn="ctr"/>
            <a:r>
              <a:rPr lang="en-GB" sz="2400" dirty="0">
                <a:ln w="0"/>
                <a:solidFill>
                  <a:srgbClr val="E72168"/>
                </a:solidFill>
                <a:effectLst>
                  <a:outerShdw blurRad="38100" dist="25400" dir="5400000" algn="ctr" rotWithShape="0">
                    <a:srgbClr val="6E747A">
                      <a:alpha val="43000"/>
                    </a:srgbClr>
                  </a:outerShdw>
                </a:effectLst>
              </a:rPr>
              <a:t>An Academic Poster Demonstrating Examples of the Role of Research in Applied Psychology.</a:t>
            </a:r>
            <a:endParaRPr lang="en-GB" sz="2400" b="0" cap="none" spc="0" dirty="0">
              <a:ln w="0"/>
              <a:solidFill>
                <a:srgbClr val="E72168"/>
              </a:solidFill>
              <a:effectLst>
                <a:outerShdw blurRad="38100" dist="25400" dir="5400000" algn="ctr" rotWithShape="0">
                  <a:srgbClr val="6E747A">
                    <a:alpha val="43000"/>
                  </a:srgbClr>
                </a:outerShdw>
              </a:effectLst>
            </a:endParaRPr>
          </a:p>
        </p:txBody>
      </p:sp>
      <p:sp>
        <p:nvSpPr>
          <p:cNvPr id="12" name="Rectangle 11">
            <a:extLst>
              <a:ext uri="{FF2B5EF4-FFF2-40B4-BE49-F238E27FC236}">
                <a16:creationId xmlns:a16="http://schemas.microsoft.com/office/drawing/2014/main" id="{05B08BF7-0904-4103-82B5-E341392C1B26}"/>
              </a:ext>
            </a:extLst>
          </p:cNvPr>
          <p:cNvSpPr/>
          <p:nvPr/>
        </p:nvSpPr>
        <p:spPr>
          <a:xfrm>
            <a:off x="22601" y="1592798"/>
            <a:ext cx="2837168" cy="3108864"/>
          </a:xfrm>
          <a:prstGeom prst="rect">
            <a:avLst/>
          </a:prstGeom>
        </p:spPr>
        <p:txBody>
          <a:bodyPr wrap="square">
            <a:spAutoFit/>
          </a:bodyPr>
          <a:lstStyle/>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Autism spectrum disorders are neurobiological disorders that can differentiate from Autistic disorders, Pervasive Developmental Disorders and Asperger’s Disorders. Autism Spectrum Disorders is a behaviour that is stereotyped as a behaviour in which an individual has limited interests in their surroundings and social interactions. Autism spectrum disorders has been increasing in the last two decades, but even today the occurrence of ASD is not completely understood. Individuals who suffer with Autism Spectrum Disorders tend to have numerous factors which are linked to ASD such as hyperactivity, anxiety and aggression. Studies have shown that anxiety influences performance in education and can lead to  substance abuse. It is still not certain why ASD is linked to anxiety but there is a possibility that this is because they both have functional and structure abnormalities.  Autism spectrum disorders is estimated that 40% of young adults have anxiety disorders according to a meta-analysis. Because anxiety is very high in children with autism it is important to know the similarities and the differences in children who suffer from ASD and children who feel extremely anxious. ( </a:t>
            </a:r>
            <a:r>
              <a:rPr lang="en-GB" sz="800" dirty="0" err="1">
                <a:latin typeface="Calibri" panose="020F0502020204030204" pitchFamily="34" charset="0"/>
                <a:ea typeface="Calibri" panose="020F0502020204030204" pitchFamily="34" charset="0"/>
                <a:cs typeface="Times New Roman" panose="02020603050405020304" pitchFamily="18" charset="0"/>
              </a:rPr>
              <a:t>Niditch</a:t>
            </a:r>
            <a:r>
              <a:rPr lang="en-GB" sz="800" dirty="0">
                <a:latin typeface="Calibri" panose="020F0502020204030204" pitchFamily="34" charset="0"/>
                <a:ea typeface="Calibri" panose="020F0502020204030204" pitchFamily="34" charset="0"/>
                <a:cs typeface="Times New Roman" panose="02020603050405020304" pitchFamily="18" charset="0"/>
              </a:rPr>
              <a:t>, L. A,. Et al, 2012) </a:t>
            </a:r>
            <a:r>
              <a:rPr lang="en-GB" sz="800" dirty="0">
                <a:solidFill>
                  <a:srgbClr val="323232"/>
                </a:solidFill>
                <a:latin typeface="Times New Roman" panose="02020603050405020304" pitchFamily="18" charset="0"/>
              </a:rPr>
              <a:t>(</a:t>
            </a:r>
            <a:r>
              <a:rPr lang="en-GB" sz="800" dirty="0" err="1">
                <a:solidFill>
                  <a:srgbClr val="323232"/>
                </a:solidFill>
              </a:rPr>
              <a:t>Steensel</a:t>
            </a:r>
            <a:r>
              <a:rPr lang="en-GB" sz="800" dirty="0">
                <a:solidFill>
                  <a:srgbClr val="323232"/>
                </a:solidFill>
              </a:rPr>
              <a:t>, F. J., Et al, 2012)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364A171A-E4E6-4CD9-AEBC-C2C8230F616C}"/>
              </a:ext>
            </a:extLst>
          </p:cNvPr>
          <p:cNvSpPr/>
          <p:nvPr/>
        </p:nvSpPr>
        <p:spPr>
          <a:xfrm>
            <a:off x="50824" y="4993248"/>
            <a:ext cx="1353719" cy="1622817"/>
          </a:xfrm>
          <a:prstGeom prst="rect">
            <a:avLst/>
          </a:prstGeom>
        </p:spPr>
        <p:txBody>
          <a:bodyPr wrap="square">
            <a:spAutoFit/>
          </a:bodyPr>
          <a:lstStyle/>
          <a:p>
            <a:pPr>
              <a:lnSpc>
                <a:spcPct val="107000"/>
              </a:lnSpc>
              <a:spcAft>
                <a:spcPts val="800"/>
              </a:spcAft>
            </a:pPr>
            <a:r>
              <a:rPr lang="en-GB" sz="850" b="1" dirty="0">
                <a:latin typeface="Calibri" panose="020F0502020204030204" pitchFamily="34" charset="0"/>
                <a:ea typeface="Calibri" panose="020F0502020204030204" pitchFamily="34" charset="0"/>
                <a:cs typeface="Times New Roman" panose="02020603050405020304" pitchFamily="18" charset="0"/>
              </a:rPr>
              <a:t>Study 1</a:t>
            </a:r>
            <a:endParaRPr lang="en-GB" sz="8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b="1" u="sng" dirty="0">
                <a:latin typeface="Calibri" panose="020F0502020204030204" pitchFamily="34" charset="0"/>
                <a:ea typeface="Calibri" panose="020F0502020204030204" pitchFamily="34" charset="0"/>
                <a:cs typeface="Times New Roman" panose="02020603050405020304" pitchFamily="18" charset="0"/>
              </a:rPr>
              <a:t>Participants  </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231 children from the ages 2-9 years and their parents were participants in a study from archival data from a hospital-based autism centre. The family were seen for evaluation at the hospital.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angle 14">
            <a:extLst>
              <a:ext uri="{FF2B5EF4-FFF2-40B4-BE49-F238E27FC236}">
                <a16:creationId xmlns:a16="http://schemas.microsoft.com/office/drawing/2014/main" id="{FA45A15D-B616-4918-B6F7-C4FDD6DA1AC7}"/>
              </a:ext>
            </a:extLst>
          </p:cNvPr>
          <p:cNvSpPr/>
          <p:nvPr/>
        </p:nvSpPr>
        <p:spPr>
          <a:xfrm>
            <a:off x="1389686" y="5012085"/>
            <a:ext cx="1498306" cy="1668405"/>
          </a:xfrm>
          <a:prstGeom prst="rect">
            <a:avLst/>
          </a:prstGeom>
        </p:spPr>
        <p:txBody>
          <a:bodyPr wrap="square">
            <a:spAutoFit/>
          </a:bodyPr>
          <a:lstStyle/>
          <a:p>
            <a:pPr>
              <a:lnSpc>
                <a:spcPct val="107000"/>
              </a:lnSpc>
              <a:spcAft>
                <a:spcPts val="800"/>
              </a:spcAft>
            </a:pPr>
            <a:r>
              <a:rPr lang="en-GB" sz="900" b="1" dirty="0">
                <a:latin typeface="Calibri" panose="020F0502020204030204" pitchFamily="34" charset="0"/>
                <a:ea typeface="Calibri" panose="020F0502020204030204" pitchFamily="34" charset="0"/>
                <a:cs typeface="Times New Roman" panose="02020603050405020304" pitchFamily="18" charset="0"/>
              </a:rPr>
              <a:t>Study 2</a:t>
            </a:r>
            <a:endParaRPr lang="en-GB" sz="9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participants who were eligible for the study were children from the ages 7-18 who suffer from ASD related problems and anxiety and had been referred to a mental health centres. All together 237 children, 229 mothers and 180 fathers participated in the study</a:t>
            </a:r>
            <a:r>
              <a:rPr lang="en-GB" sz="850" dirty="0">
                <a:latin typeface="Calibri" panose="020F0502020204030204" pitchFamily="34" charset="0"/>
                <a:ea typeface="Calibri" panose="020F0502020204030204" pitchFamily="34" charset="0"/>
                <a:cs typeface="Times New Roman" panose="02020603050405020304" pitchFamily="18" charset="0"/>
              </a:rPr>
              <a:t>. </a:t>
            </a:r>
            <a:endParaRPr lang="en-GB" sz="8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15">
            <a:extLst>
              <a:ext uri="{FF2B5EF4-FFF2-40B4-BE49-F238E27FC236}">
                <a16:creationId xmlns:a16="http://schemas.microsoft.com/office/drawing/2014/main" id="{ED24863C-C2B3-43B9-9FE0-313A4C6B7D79}"/>
              </a:ext>
            </a:extLst>
          </p:cNvPr>
          <p:cNvSpPr/>
          <p:nvPr/>
        </p:nvSpPr>
        <p:spPr>
          <a:xfrm>
            <a:off x="2930706" y="1508130"/>
            <a:ext cx="2631338" cy="1285352"/>
          </a:xfrm>
          <a:prstGeom prst="rect">
            <a:avLst/>
          </a:prstGeom>
        </p:spPr>
        <p:txBody>
          <a:bodyPr wrap="square">
            <a:spAutoFit/>
          </a:bodyPr>
          <a:lstStyle/>
          <a:p>
            <a:pPr>
              <a:lnSpc>
                <a:spcPct val="107000"/>
              </a:lnSpc>
              <a:spcAft>
                <a:spcPts val="800"/>
              </a:spcAft>
            </a:pPr>
            <a:r>
              <a:rPr lang="en-GB" sz="1200" dirty="0">
                <a:solidFill>
                  <a:srgbClr val="E72168"/>
                </a:solidFill>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800" b="1" dirty="0">
                <a:latin typeface="Calibri" panose="020F0502020204030204" pitchFamily="34" charset="0"/>
                <a:ea typeface="Calibri" panose="020F0502020204030204" pitchFamily="34" charset="0"/>
                <a:cs typeface="Times New Roman" panose="02020603050405020304" pitchFamily="18" charset="0"/>
              </a:rPr>
              <a:t>Study 1</a:t>
            </a: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materials that was used in the study was ADOS. The child is presented with tasks which are required in social and communication skills that are aimed at children with ASDs. The ADOS is a measure that is observational based.   (</a:t>
            </a:r>
            <a:r>
              <a:rPr lang="en-GB" sz="800" dirty="0" err="1">
                <a:latin typeface="Calibri" panose="020F0502020204030204" pitchFamily="34" charset="0"/>
                <a:ea typeface="Calibri" panose="020F0502020204030204" pitchFamily="34" charset="0"/>
                <a:cs typeface="Times New Roman" panose="02020603050405020304" pitchFamily="18" charset="0"/>
              </a:rPr>
              <a:t>Niditch</a:t>
            </a:r>
            <a:r>
              <a:rPr lang="en-GB" sz="800" dirty="0">
                <a:latin typeface="Calibri" panose="020F0502020204030204" pitchFamily="34" charset="0"/>
                <a:ea typeface="Calibri" panose="020F0502020204030204" pitchFamily="34" charset="0"/>
                <a:cs typeface="Times New Roman" panose="02020603050405020304" pitchFamily="18" charset="0"/>
              </a:rPr>
              <a:t>, L. A,. Et al, 2012)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a:extLst>
              <a:ext uri="{FF2B5EF4-FFF2-40B4-BE49-F238E27FC236}">
                <a16:creationId xmlns:a16="http://schemas.microsoft.com/office/drawing/2014/main" id="{807670E9-448D-473A-8A3F-ED9CD7FEC7C1}"/>
              </a:ext>
            </a:extLst>
          </p:cNvPr>
          <p:cNvSpPr/>
          <p:nvPr/>
        </p:nvSpPr>
        <p:spPr>
          <a:xfrm>
            <a:off x="2930706" y="2738134"/>
            <a:ext cx="2837168" cy="1265026"/>
          </a:xfrm>
          <a:prstGeom prst="rect">
            <a:avLst/>
          </a:prstGeom>
        </p:spPr>
        <p:txBody>
          <a:bodyPr wrap="square">
            <a:spAutoFit/>
          </a:bodyPr>
          <a:lstStyle/>
          <a:p>
            <a:pPr>
              <a:lnSpc>
                <a:spcPct val="107000"/>
              </a:lnSpc>
              <a:spcAft>
                <a:spcPts val="800"/>
              </a:spcAft>
            </a:pPr>
            <a:r>
              <a:rPr lang="en-GB" sz="900" b="1" dirty="0">
                <a:latin typeface="Calibri" panose="020F0502020204030204" pitchFamily="34" charset="0"/>
                <a:ea typeface="Calibri" panose="020F0502020204030204" pitchFamily="34" charset="0"/>
                <a:cs typeface="Times New Roman" panose="02020603050405020304" pitchFamily="18" charset="0"/>
              </a:rPr>
              <a:t>Study 2. </a:t>
            </a:r>
            <a:endParaRPr lang="en-GB" sz="9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Design for the study was accessed with ACID-C-P on anxiety and the interviews that were conducted were developed for children aged 7-17 years by DSM-IV criteria. Ratings that were given by the respondent were obtained by a severity score for each disorder separately. The severity score ranged from 0 to 8. The total anxiety severity score was used by the sum of all severity scores on anxiety disorders.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17">
            <a:extLst>
              <a:ext uri="{FF2B5EF4-FFF2-40B4-BE49-F238E27FC236}">
                <a16:creationId xmlns:a16="http://schemas.microsoft.com/office/drawing/2014/main" id="{D62DC9EF-812A-4751-88FD-A6BA0AA58EDE}"/>
              </a:ext>
            </a:extLst>
          </p:cNvPr>
          <p:cNvSpPr/>
          <p:nvPr/>
        </p:nvSpPr>
        <p:spPr>
          <a:xfrm>
            <a:off x="2883179" y="5371398"/>
            <a:ext cx="2949507" cy="1528432"/>
          </a:xfrm>
          <a:prstGeom prst="rect">
            <a:avLst/>
          </a:prstGeom>
        </p:spPr>
        <p:txBody>
          <a:bodyPr wrap="square">
            <a:spAutoFit/>
          </a:bodyPr>
          <a:lstStyle/>
          <a:p>
            <a:pPr>
              <a:lnSpc>
                <a:spcPct val="107000"/>
              </a:lnSpc>
              <a:spcAft>
                <a:spcPts val="800"/>
              </a:spcAft>
            </a:pPr>
            <a:r>
              <a:rPr lang="en-GB" sz="900" b="1" dirty="0">
                <a:latin typeface="Calibri" panose="020F0502020204030204" pitchFamily="34" charset="0"/>
                <a:ea typeface="Calibri" panose="020F0502020204030204" pitchFamily="34" charset="0"/>
                <a:cs typeface="Times New Roman" panose="02020603050405020304" pitchFamily="18" charset="0"/>
              </a:rPr>
              <a:t>Study 2</a:t>
            </a:r>
            <a:endParaRPr lang="en-GB" sz="9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materials that were used in the study was a questionnaire on children’s social behaviours. Parents were asked to give a description which applied to their child. This was done by a questionnaire on a 3-point scale.   The questionnaire contained 49 items which was developed to examine a range of problems in children with pervasive developmental disorders. The CSBS was found to be very reliable and based on the scores of the questionnaire children could be differentiated. </a:t>
            </a:r>
            <a:r>
              <a:rPr lang="en-GB" sz="800" dirty="0">
                <a:solidFill>
                  <a:srgbClr val="323232"/>
                </a:solidFill>
                <a:latin typeface="Times New Roman" panose="02020603050405020304" pitchFamily="18" charset="0"/>
              </a:rPr>
              <a:t>(</a:t>
            </a:r>
            <a:r>
              <a:rPr lang="en-GB" sz="800" dirty="0" err="1">
                <a:solidFill>
                  <a:srgbClr val="323232"/>
                </a:solidFill>
              </a:rPr>
              <a:t>Steensel</a:t>
            </a:r>
            <a:r>
              <a:rPr lang="en-GB" sz="800" dirty="0">
                <a:solidFill>
                  <a:srgbClr val="323232"/>
                </a:solidFill>
              </a:rPr>
              <a:t>, F. J., Et al, 2012)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Rectangle 18">
            <a:extLst>
              <a:ext uri="{FF2B5EF4-FFF2-40B4-BE49-F238E27FC236}">
                <a16:creationId xmlns:a16="http://schemas.microsoft.com/office/drawing/2014/main" id="{09A54753-2EA0-44DA-B06D-3D6953B19F2A}"/>
              </a:ext>
            </a:extLst>
          </p:cNvPr>
          <p:cNvSpPr/>
          <p:nvPr/>
        </p:nvSpPr>
        <p:spPr>
          <a:xfrm>
            <a:off x="5926011" y="1414968"/>
            <a:ext cx="3139775" cy="639470"/>
          </a:xfrm>
          <a:prstGeom prst="rect">
            <a:avLst/>
          </a:prstGeom>
        </p:spPr>
        <p:txBody>
          <a:bodyPr wrap="square">
            <a:spAutoFit/>
          </a:bodyPr>
          <a:lstStyle/>
          <a:p>
            <a:pPr>
              <a:lnSpc>
                <a:spcPct val="107000"/>
              </a:lnSpc>
              <a:spcAft>
                <a:spcPts val="800"/>
              </a:spcAft>
            </a:pPr>
            <a:r>
              <a:rPr lang="en-GB" sz="1400" dirty="0">
                <a:solidFill>
                  <a:srgbClr val="E72168"/>
                </a:solidFill>
                <a:latin typeface="Calibri" panose="020F0502020204030204" pitchFamily="34" charset="0"/>
                <a:ea typeface="Calibri" panose="020F0502020204030204" pitchFamily="34" charset="0"/>
                <a:cs typeface="Times New Roman" panose="02020603050405020304" pitchFamily="18" charset="0"/>
              </a:rPr>
              <a:t> Procedure</a:t>
            </a:r>
            <a:r>
              <a:rPr lang="en-GB" dirty="0">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9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0" name="Rectangle 19">
            <a:extLst>
              <a:ext uri="{FF2B5EF4-FFF2-40B4-BE49-F238E27FC236}">
                <a16:creationId xmlns:a16="http://schemas.microsoft.com/office/drawing/2014/main" id="{420DA506-3A35-4113-B01E-C253794EB854}"/>
              </a:ext>
            </a:extLst>
          </p:cNvPr>
          <p:cNvSpPr/>
          <p:nvPr/>
        </p:nvSpPr>
        <p:spPr>
          <a:xfrm>
            <a:off x="5970135" y="4425357"/>
            <a:ext cx="3011731" cy="2318648"/>
          </a:xfrm>
          <a:prstGeom prst="rect">
            <a:avLst/>
          </a:prstGeom>
        </p:spPr>
        <p:txBody>
          <a:bodyPr wrap="square">
            <a:spAutoFit/>
          </a:bodyPr>
          <a:lstStyle/>
          <a:p>
            <a:pPr>
              <a:lnSpc>
                <a:spcPct val="107000"/>
              </a:lnSpc>
              <a:spcAft>
                <a:spcPts val="800"/>
              </a:spcAft>
            </a:pPr>
            <a:r>
              <a:rPr lang="en-GB" sz="900" b="1" dirty="0">
                <a:latin typeface="Calibri" panose="020F0502020204030204" pitchFamily="34" charset="0"/>
                <a:ea typeface="Calibri" panose="020F0502020204030204" pitchFamily="34" charset="0"/>
                <a:cs typeface="Times New Roman" panose="02020603050405020304" pitchFamily="18" charset="0"/>
              </a:rPr>
              <a:t>Study 2</a:t>
            </a:r>
            <a:endParaRPr lang="en-GB" sz="9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procedure for the study was that the children were split into two different groups, 115 children with comorbid anxiety disorders and high functioning ASD were put into the ASD group and 122 children who have anxiety disorders this was referred to as the AD group. A multidisciplinary team made up of therapists, psychologists, social workers and psychiatrists established the DMS-IV-TR clinical diagnoses of anxiety and ASD disorders. The DSM-IV-TR diagnosis was used by clinical evaluation, this was done by conducting interviews with the parents and the child, observations were also carried out by observing the parent’s interactions with the child or school observations, psychiatric consults and diagnostic assessments. One of the anxiety disorders was confirmed with the Anxiety Disorder Interview Schedule. This was part of the research measurements. Parents of 90 children that were in the ASD group completed the ADIR. </a:t>
            </a:r>
            <a:r>
              <a:rPr lang="en-GB" sz="800" dirty="0">
                <a:solidFill>
                  <a:srgbClr val="323232"/>
                </a:solidFill>
                <a:latin typeface="Times New Roman" panose="02020603050405020304" pitchFamily="18" charset="0"/>
              </a:rPr>
              <a:t>(</a:t>
            </a:r>
            <a:r>
              <a:rPr lang="en-GB" sz="800" dirty="0" err="1">
                <a:solidFill>
                  <a:srgbClr val="323232"/>
                </a:solidFill>
              </a:rPr>
              <a:t>Steensel</a:t>
            </a:r>
            <a:r>
              <a:rPr lang="en-GB" sz="800" dirty="0">
                <a:solidFill>
                  <a:srgbClr val="323232"/>
                </a:solidFill>
              </a:rPr>
              <a:t>, F. J., Et al, 2012)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Rectangle 20">
            <a:extLst>
              <a:ext uri="{FF2B5EF4-FFF2-40B4-BE49-F238E27FC236}">
                <a16:creationId xmlns:a16="http://schemas.microsoft.com/office/drawing/2014/main" id="{0A747B8A-43A9-4D61-ADA0-FCD600D66E75}"/>
              </a:ext>
            </a:extLst>
          </p:cNvPr>
          <p:cNvSpPr/>
          <p:nvPr/>
        </p:nvSpPr>
        <p:spPr>
          <a:xfrm>
            <a:off x="9028788" y="2515061"/>
            <a:ext cx="2908169" cy="2306209"/>
          </a:xfrm>
          <a:prstGeom prst="rect">
            <a:avLst/>
          </a:prstGeom>
        </p:spPr>
        <p:txBody>
          <a:bodyPr wrap="square">
            <a:spAutoFit/>
          </a:bodyPr>
          <a:lstStyle/>
          <a:p>
            <a:pPr>
              <a:lnSpc>
                <a:spcPct val="107000"/>
              </a:lnSpc>
              <a:spcAft>
                <a:spcPts val="800"/>
              </a:spcAft>
            </a:pPr>
            <a:r>
              <a:rPr lang="en-GB" sz="1400" dirty="0">
                <a:solidFill>
                  <a:srgbClr val="E72168"/>
                </a:solidFill>
                <a:latin typeface="Calibri" panose="020F0502020204030204" pitchFamily="34" charset="0"/>
                <a:ea typeface="Calibri" panose="020F0502020204030204" pitchFamily="34" charset="0"/>
                <a:cs typeface="Times New Roman" panose="02020603050405020304" pitchFamily="18" charset="0"/>
              </a:rPr>
              <a:t>Study Outcomes. </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The study outcomes show that the level of anxiety was associated with a diagnosis of ASD. The relation between ASD and anxiety were explained through a level of IQ. It showed that the level of IQ was significantly linked with anxiety. The link between IQ and anxiety were explained through the developmental model tests that aggression and social understanding influence children. </a:t>
            </a:r>
          </a:p>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Social understanding, IQ and aggression in children in pre-schools and primary schools have predicted anxiety. The links between anxiety and IQ were highly influenced by social understandings or aggression through the development of childhood. ( </a:t>
            </a:r>
            <a:r>
              <a:rPr lang="en-GB" sz="900" dirty="0" err="1">
                <a:latin typeface="Calibri" panose="020F0502020204030204" pitchFamily="34" charset="0"/>
                <a:ea typeface="Calibri" panose="020F0502020204030204" pitchFamily="34" charset="0"/>
                <a:cs typeface="Times New Roman" panose="02020603050405020304" pitchFamily="18" charset="0"/>
              </a:rPr>
              <a:t>Niditch</a:t>
            </a:r>
            <a:r>
              <a:rPr lang="en-GB" sz="900" dirty="0">
                <a:latin typeface="Calibri" panose="020F0502020204030204" pitchFamily="34" charset="0"/>
                <a:ea typeface="Calibri" panose="020F0502020204030204" pitchFamily="34" charset="0"/>
                <a:cs typeface="Times New Roman" panose="02020603050405020304" pitchFamily="18" charset="0"/>
              </a:rPr>
              <a:t>, L. A,. Et al, 2012)</a:t>
            </a:r>
          </a:p>
        </p:txBody>
      </p:sp>
      <p:sp>
        <p:nvSpPr>
          <p:cNvPr id="22" name="Rectangle 21">
            <a:extLst>
              <a:ext uri="{FF2B5EF4-FFF2-40B4-BE49-F238E27FC236}">
                <a16:creationId xmlns:a16="http://schemas.microsoft.com/office/drawing/2014/main" id="{355FD239-7E94-4A54-A285-D9A7D1BC90DF}"/>
              </a:ext>
            </a:extLst>
          </p:cNvPr>
          <p:cNvSpPr/>
          <p:nvPr/>
        </p:nvSpPr>
        <p:spPr>
          <a:xfrm>
            <a:off x="8981866" y="4821270"/>
            <a:ext cx="2773868" cy="1722331"/>
          </a:xfrm>
          <a:prstGeom prst="rect">
            <a:avLst/>
          </a:prstGeom>
        </p:spPr>
        <p:txBody>
          <a:bodyPr wrap="square">
            <a:spAutoFit/>
          </a:bodyPr>
          <a:lstStyle/>
          <a:p>
            <a:pPr>
              <a:lnSpc>
                <a:spcPct val="107000"/>
              </a:lnSpc>
              <a:spcAft>
                <a:spcPts val="800"/>
              </a:spcAft>
            </a:pPr>
            <a:r>
              <a:rPr lang="en-GB" sz="900" dirty="0">
                <a:latin typeface="Calibri" panose="020F0502020204030204" pitchFamily="34" charset="0"/>
                <a:ea typeface="Calibri" panose="020F0502020204030204" pitchFamily="34" charset="0"/>
                <a:cs typeface="Times New Roman" panose="02020603050405020304" pitchFamily="18" charset="0"/>
              </a:rPr>
              <a:t>The ASD and AD groups were similar with the types and severity of anxiety disorders. The ASD group had reported that phobias were more common than the AD group. Higher scores for anxiety, panic disorder and social anxiety disorder were reported from the parents from the ASD group. A lower quality of life was predicted for those who had behaviours such ASD and anxiety without taking into account which group the children were from. The study supported a higher physical composition of anxiety disorders in children with ASD. </a:t>
            </a:r>
            <a:r>
              <a:rPr lang="en-GB" sz="900" dirty="0">
                <a:solidFill>
                  <a:srgbClr val="323232"/>
                </a:solidFill>
                <a:latin typeface="Times New Roman" panose="02020603050405020304" pitchFamily="18" charset="0"/>
              </a:rPr>
              <a:t>(</a:t>
            </a:r>
            <a:r>
              <a:rPr lang="en-GB" sz="900" dirty="0" err="1">
                <a:solidFill>
                  <a:srgbClr val="323232"/>
                </a:solidFill>
              </a:rPr>
              <a:t>Steensel</a:t>
            </a:r>
            <a:r>
              <a:rPr lang="en-GB" sz="900" dirty="0">
                <a:solidFill>
                  <a:srgbClr val="323232"/>
                </a:solidFill>
              </a:rPr>
              <a:t>, F. J., Et al, 2012)</a:t>
            </a:r>
            <a:endParaRPr lang="en-GB" sz="9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9363227C-3CAA-4A26-8BFD-D54F051E6B4C}"/>
              </a:ext>
            </a:extLst>
          </p:cNvPr>
          <p:cNvSpPr/>
          <p:nvPr/>
        </p:nvSpPr>
        <p:spPr>
          <a:xfrm>
            <a:off x="2906691" y="4062519"/>
            <a:ext cx="892552" cy="312650"/>
          </a:xfrm>
          <a:prstGeom prst="rect">
            <a:avLst/>
          </a:prstGeom>
        </p:spPr>
        <p:txBody>
          <a:bodyPr wrap="none">
            <a:spAutoFit/>
          </a:bodyPr>
          <a:lstStyle/>
          <a:p>
            <a:pPr>
              <a:lnSpc>
                <a:spcPct val="107000"/>
              </a:lnSpc>
              <a:spcAft>
                <a:spcPts val="800"/>
              </a:spcAft>
            </a:pPr>
            <a:r>
              <a:rPr lang="en-GB" sz="1400" dirty="0">
                <a:solidFill>
                  <a:srgbClr val="E72168"/>
                </a:solidFill>
                <a:latin typeface="Calibri" panose="020F0502020204030204" pitchFamily="34" charset="0"/>
                <a:ea typeface="Calibri" panose="020F0502020204030204" pitchFamily="34" charset="0"/>
                <a:cs typeface="Times New Roman" panose="02020603050405020304" pitchFamily="18" charset="0"/>
              </a:rPr>
              <a:t>Materials</a:t>
            </a:r>
          </a:p>
        </p:txBody>
      </p:sp>
      <p:sp>
        <p:nvSpPr>
          <p:cNvPr id="3" name="Rectangle 2">
            <a:extLst>
              <a:ext uri="{FF2B5EF4-FFF2-40B4-BE49-F238E27FC236}">
                <a16:creationId xmlns:a16="http://schemas.microsoft.com/office/drawing/2014/main" id="{AEAC21FB-DE4E-4566-81AD-CA79544C97C8}"/>
              </a:ext>
            </a:extLst>
          </p:cNvPr>
          <p:cNvSpPr/>
          <p:nvPr/>
        </p:nvSpPr>
        <p:spPr>
          <a:xfrm>
            <a:off x="5986625" y="1882084"/>
            <a:ext cx="2837168" cy="2428101"/>
          </a:xfrm>
          <a:prstGeom prst="rect">
            <a:avLst/>
          </a:prstGeom>
        </p:spPr>
        <p:txBody>
          <a:bodyPr wrap="square">
            <a:spAutoFit/>
          </a:bodyPr>
          <a:lstStyle/>
          <a:p>
            <a:pPr algn="just">
              <a:lnSpc>
                <a:spcPct val="107000"/>
              </a:lnSpc>
              <a:spcAft>
                <a:spcPts val="800"/>
              </a:spcAft>
            </a:pPr>
            <a:r>
              <a:rPr lang="en-GB" sz="800" b="1" dirty="0">
                <a:latin typeface="Calibri" panose="020F0502020204030204" pitchFamily="34" charset="0"/>
                <a:ea typeface="Calibri" panose="020F0502020204030204" pitchFamily="34" charset="0"/>
                <a:cs typeface="Times New Roman" panose="02020603050405020304" pitchFamily="18" charset="0"/>
              </a:rPr>
              <a:t>Study 1</a:t>
            </a:r>
          </a:p>
          <a:p>
            <a:pPr algn="just">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Data was collected from a hospital after an Institutional Review Board were approved. Caregivers were mailed materials, which were given before they had met the families for clinical evaluations. The mothers of the children had to complete questionnaires on the background information and a form on children's functioning across different organizations. A psychometric conducted a measure of the children's cognitive functioning. Semi-structured interviews were completed by the caregivers, this was known as the Autism Diagnostic Interview Revised.  Children were then given ADOS, which is known as the Autism Diagnostic Observational Schedule. ASD was clinically diagnosed by the psychologist. The diagnosis was made by the ADIR-R and ADOS being obtained by information based on behavioural observations, data conducted from a questionnaire and cognitive and developmental testing. ( </a:t>
            </a:r>
            <a:r>
              <a:rPr lang="en-GB" sz="800" dirty="0" err="1">
                <a:latin typeface="Calibri" panose="020F0502020204030204" pitchFamily="34" charset="0"/>
                <a:ea typeface="Calibri" panose="020F0502020204030204" pitchFamily="34" charset="0"/>
                <a:cs typeface="Times New Roman" panose="02020603050405020304" pitchFamily="18" charset="0"/>
              </a:rPr>
              <a:t>Niditch</a:t>
            </a:r>
            <a:r>
              <a:rPr lang="en-GB" sz="800" dirty="0">
                <a:latin typeface="Calibri" panose="020F0502020204030204" pitchFamily="34" charset="0"/>
                <a:ea typeface="Calibri" panose="020F0502020204030204" pitchFamily="34" charset="0"/>
                <a:cs typeface="Times New Roman" panose="02020603050405020304" pitchFamily="18" charset="0"/>
              </a:rPr>
              <a:t>, L. A,. Et al, 2012)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489EC029-E18B-4D25-9F08-00D15D9E36AA}"/>
              </a:ext>
            </a:extLst>
          </p:cNvPr>
          <p:cNvSpPr/>
          <p:nvPr/>
        </p:nvSpPr>
        <p:spPr>
          <a:xfrm>
            <a:off x="50824" y="906344"/>
            <a:ext cx="11493476" cy="715965"/>
          </a:xfrm>
          <a:prstGeom prst="rect">
            <a:avLst/>
          </a:prstGeom>
        </p:spPr>
        <p:txBody>
          <a:bodyPr wrap="square">
            <a:spAutoFit/>
          </a:bodyPr>
          <a:lstStyle/>
          <a:p>
            <a:pPr>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aim of the study was finding links between social understanding, aggression, IQ, anxiety and diagnosis. The study was based on a sample of 231 children all diagnosed with Autism Spectrum disorders. All the children that had participated were given tests of IQ. The level of anxiety was related to the diagnosis of ASD and this was explained through the relation of IQ. The relation between social understanding, aggression and IQ estimated anxiety . </a:t>
            </a:r>
            <a:r>
              <a:rPr lang="en-GB" sz="800" dirty="0"/>
              <a:t>The aim of the second study was to compare the quality of life between comorbid anxiety disorders and high functioning ASD in children. Anxiety disorders were very similar within the ASD and AD group although ASD group had shown to have more phobias the AD group. </a:t>
            </a:r>
          </a:p>
          <a:p>
            <a:pPr>
              <a:lnSpc>
                <a:spcPct val="107000"/>
              </a:lnSpc>
              <a:spcAft>
                <a:spcPts val="80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2AE94272-9F06-4202-AD9E-CD4318F0F35E}"/>
              </a:ext>
            </a:extLst>
          </p:cNvPr>
          <p:cNvSpPr txBox="1"/>
          <p:nvPr/>
        </p:nvSpPr>
        <p:spPr>
          <a:xfrm>
            <a:off x="2373833" y="503638"/>
            <a:ext cx="1337310" cy="369332"/>
          </a:xfrm>
          <a:prstGeom prst="rect">
            <a:avLst/>
          </a:prstGeom>
          <a:noFill/>
        </p:spPr>
        <p:txBody>
          <a:bodyPr wrap="square" rtlCol="0">
            <a:spAutoFit/>
          </a:bodyPr>
          <a:lstStyle/>
          <a:p>
            <a:r>
              <a:rPr lang="en-GB" sz="1400" dirty="0">
                <a:solidFill>
                  <a:srgbClr val="E72168"/>
                </a:solidFill>
              </a:rPr>
              <a:t>Abstract</a:t>
            </a:r>
            <a:r>
              <a:rPr lang="en-GB" dirty="0"/>
              <a:t> </a:t>
            </a:r>
          </a:p>
        </p:txBody>
      </p:sp>
      <p:sp>
        <p:nvSpPr>
          <p:cNvPr id="9" name="TextBox 8">
            <a:extLst>
              <a:ext uri="{FF2B5EF4-FFF2-40B4-BE49-F238E27FC236}">
                <a16:creationId xmlns:a16="http://schemas.microsoft.com/office/drawing/2014/main" id="{3834274F-B099-4B0A-AB5A-450A814A252F}"/>
              </a:ext>
            </a:extLst>
          </p:cNvPr>
          <p:cNvSpPr txBox="1"/>
          <p:nvPr/>
        </p:nvSpPr>
        <p:spPr>
          <a:xfrm>
            <a:off x="3042488" y="1471032"/>
            <a:ext cx="1150196" cy="307777"/>
          </a:xfrm>
          <a:prstGeom prst="rect">
            <a:avLst/>
          </a:prstGeom>
          <a:noFill/>
        </p:spPr>
        <p:txBody>
          <a:bodyPr wrap="square" rtlCol="0">
            <a:spAutoFit/>
          </a:bodyPr>
          <a:lstStyle/>
          <a:p>
            <a:r>
              <a:rPr lang="en-GB" sz="1400" dirty="0">
                <a:solidFill>
                  <a:srgbClr val="E72168"/>
                </a:solidFill>
              </a:rPr>
              <a:t>Design</a:t>
            </a:r>
          </a:p>
        </p:txBody>
      </p:sp>
      <p:sp>
        <p:nvSpPr>
          <p:cNvPr id="10" name="TextBox 9">
            <a:extLst>
              <a:ext uri="{FF2B5EF4-FFF2-40B4-BE49-F238E27FC236}">
                <a16:creationId xmlns:a16="http://schemas.microsoft.com/office/drawing/2014/main" id="{F3EEA2CB-ECD3-4790-9E26-9B6BF6D39DDE}"/>
              </a:ext>
            </a:extLst>
          </p:cNvPr>
          <p:cNvSpPr txBox="1"/>
          <p:nvPr/>
        </p:nvSpPr>
        <p:spPr>
          <a:xfrm>
            <a:off x="9065786" y="1307446"/>
            <a:ext cx="2023274" cy="307777"/>
          </a:xfrm>
          <a:prstGeom prst="rect">
            <a:avLst/>
          </a:prstGeom>
          <a:noFill/>
        </p:spPr>
        <p:txBody>
          <a:bodyPr wrap="square" rtlCol="0">
            <a:spAutoFit/>
          </a:bodyPr>
          <a:lstStyle/>
          <a:p>
            <a:r>
              <a:rPr lang="en-GB" sz="1400" dirty="0">
                <a:solidFill>
                  <a:srgbClr val="E72168"/>
                </a:solidFill>
              </a:rPr>
              <a:t>Ethic Considerations</a:t>
            </a:r>
          </a:p>
        </p:txBody>
      </p:sp>
      <p:sp>
        <p:nvSpPr>
          <p:cNvPr id="11" name="Rectangle 10">
            <a:extLst>
              <a:ext uri="{FF2B5EF4-FFF2-40B4-BE49-F238E27FC236}">
                <a16:creationId xmlns:a16="http://schemas.microsoft.com/office/drawing/2014/main" id="{31AFFDB3-61C8-4A05-8F5B-3F85EB90D4BC}"/>
              </a:ext>
            </a:extLst>
          </p:cNvPr>
          <p:cNvSpPr/>
          <p:nvPr/>
        </p:nvSpPr>
        <p:spPr>
          <a:xfrm>
            <a:off x="2884536" y="4310185"/>
            <a:ext cx="2946795" cy="1111073"/>
          </a:xfrm>
          <a:prstGeom prst="rect">
            <a:avLst/>
          </a:prstGeom>
        </p:spPr>
        <p:txBody>
          <a:bodyPr wrap="square">
            <a:spAutoFit/>
          </a:bodyPr>
          <a:lstStyle/>
          <a:p>
            <a:pPr>
              <a:lnSpc>
                <a:spcPct val="107000"/>
              </a:lnSpc>
              <a:spcAft>
                <a:spcPts val="800"/>
              </a:spcAft>
            </a:pPr>
            <a:r>
              <a:rPr lang="en-GB" sz="800" b="1" dirty="0">
                <a:latin typeface="Calibri" panose="020F0502020204030204" pitchFamily="34" charset="0"/>
                <a:ea typeface="Calibri" panose="020F0502020204030204" pitchFamily="34" charset="0"/>
                <a:cs typeface="Times New Roman" panose="02020603050405020304" pitchFamily="18" charset="0"/>
              </a:rPr>
              <a:t>Study</a:t>
            </a:r>
            <a:r>
              <a:rPr lang="en-GB" sz="800" dirty="0">
                <a:latin typeface="Calibri" panose="020F0502020204030204" pitchFamily="34" charset="0"/>
                <a:ea typeface="Calibri" panose="020F0502020204030204" pitchFamily="34" charset="0"/>
                <a:cs typeface="Times New Roman" panose="02020603050405020304" pitchFamily="18" charset="0"/>
              </a:rPr>
              <a:t> 1.</a:t>
            </a:r>
          </a:p>
          <a:p>
            <a:pPr>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A child and a pre-primary school version of The Parent Rating Scales was used in this study. Parents of children between the ages of 2-5 and 6-9 years had to rate their child’s behaviour on a 5-point scale, ranging from a description on not at all to most likely. The BASC-2 was used assesses children’s function in many settings. ( </a:t>
            </a:r>
            <a:r>
              <a:rPr lang="en-GB" sz="800" dirty="0" err="1">
                <a:latin typeface="Calibri" panose="020F0502020204030204" pitchFamily="34" charset="0"/>
                <a:ea typeface="Calibri" panose="020F0502020204030204" pitchFamily="34" charset="0"/>
                <a:cs typeface="Times New Roman" panose="02020603050405020304" pitchFamily="18" charset="0"/>
              </a:rPr>
              <a:t>Niditch</a:t>
            </a:r>
            <a:r>
              <a:rPr lang="en-GB" sz="800" dirty="0">
                <a:latin typeface="Calibri" panose="020F0502020204030204" pitchFamily="34" charset="0"/>
                <a:ea typeface="Calibri" panose="020F0502020204030204" pitchFamily="34" charset="0"/>
                <a:cs typeface="Times New Roman" panose="02020603050405020304" pitchFamily="18" charset="0"/>
              </a:rPr>
              <a:t>, L. A,. Et al, 2012)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B9A96DD8-9116-44CA-A9F8-0C69BD6F1082}"/>
              </a:ext>
            </a:extLst>
          </p:cNvPr>
          <p:cNvSpPr/>
          <p:nvPr/>
        </p:nvSpPr>
        <p:spPr>
          <a:xfrm>
            <a:off x="8961782" y="1665495"/>
            <a:ext cx="2715177" cy="750847"/>
          </a:xfrm>
          <a:prstGeom prst="rect">
            <a:avLst/>
          </a:prstGeom>
        </p:spPr>
        <p:txBody>
          <a:bodyPr wrap="square">
            <a:spAutoFit/>
          </a:bodyPr>
          <a:lstStyle/>
          <a:p>
            <a:pPr>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The ethical considerations that were considered in both the studies were that parents had given consent to their children participating. One of the studies conducted had only relied on the parents report on their children’s functioning due to the age of some of the children.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3988CDF0-C92D-4CF1-99EF-93D6EFB0F5F4}"/>
              </a:ext>
            </a:extLst>
          </p:cNvPr>
          <p:cNvSpPr txBox="1"/>
          <p:nvPr/>
        </p:nvSpPr>
        <p:spPr>
          <a:xfrm>
            <a:off x="113704" y="572366"/>
            <a:ext cx="5269826" cy="307777"/>
          </a:xfrm>
          <a:prstGeom prst="rect">
            <a:avLst/>
          </a:prstGeom>
          <a:noFill/>
        </p:spPr>
        <p:txBody>
          <a:bodyPr wrap="square" rtlCol="0">
            <a:spAutoFit/>
          </a:bodyPr>
          <a:lstStyle/>
          <a:p>
            <a:r>
              <a:rPr lang="en-GB" sz="1400" dirty="0"/>
              <a:t>Bethan  Howard</a:t>
            </a:r>
          </a:p>
        </p:txBody>
      </p:sp>
      <p:sp>
        <p:nvSpPr>
          <p:cNvPr id="25" name="Rectangle 24">
            <a:extLst>
              <a:ext uri="{FF2B5EF4-FFF2-40B4-BE49-F238E27FC236}">
                <a16:creationId xmlns:a16="http://schemas.microsoft.com/office/drawing/2014/main" id="{FFD4C87E-FEFE-4127-B3F0-E4B2FE1615FA}"/>
              </a:ext>
            </a:extLst>
          </p:cNvPr>
          <p:cNvSpPr/>
          <p:nvPr/>
        </p:nvSpPr>
        <p:spPr>
          <a:xfrm>
            <a:off x="4448859" y="3769222"/>
            <a:ext cx="1282723" cy="215444"/>
          </a:xfrm>
          <a:prstGeom prst="rect">
            <a:avLst/>
          </a:prstGeom>
        </p:spPr>
        <p:txBody>
          <a:bodyPr wrap="none">
            <a:spAutoFit/>
          </a:bodyPr>
          <a:lstStyle/>
          <a:p>
            <a:r>
              <a:rPr lang="en-GB" sz="800" dirty="0">
                <a:solidFill>
                  <a:srgbClr val="323232"/>
                </a:solidFill>
                <a:latin typeface="Times New Roman" panose="02020603050405020304" pitchFamily="18" charset="0"/>
              </a:rPr>
              <a:t>(</a:t>
            </a:r>
            <a:r>
              <a:rPr lang="en-GB" sz="800" dirty="0" err="1">
                <a:solidFill>
                  <a:srgbClr val="323232"/>
                </a:solidFill>
              </a:rPr>
              <a:t>Steensel</a:t>
            </a:r>
            <a:r>
              <a:rPr lang="en-GB" sz="800" dirty="0">
                <a:solidFill>
                  <a:srgbClr val="323232"/>
                </a:solidFill>
              </a:rPr>
              <a:t>, F. J., Et al, 2012)</a:t>
            </a:r>
            <a:endParaRPr lang="en-GB" sz="800" dirty="0"/>
          </a:p>
        </p:txBody>
      </p:sp>
    </p:spTree>
    <p:extLst>
      <p:ext uri="{BB962C8B-B14F-4D97-AF65-F5344CB8AC3E}">
        <p14:creationId xmlns:p14="http://schemas.microsoft.com/office/powerpoint/2010/main" val="17861616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32CD1E-2F2B-4FF0-9D43-495B5A5020C0}"/>
              </a:ext>
            </a:extLst>
          </p:cNvPr>
          <p:cNvSpPr txBox="1"/>
          <p:nvPr/>
        </p:nvSpPr>
        <p:spPr>
          <a:xfrm>
            <a:off x="457200" y="251460"/>
            <a:ext cx="6709410" cy="646331"/>
          </a:xfrm>
          <a:prstGeom prst="rect">
            <a:avLst/>
          </a:prstGeom>
          <a:noFill/>
        </p:spPr>
        <p:txBody>
          <a:bodyPr wrap="square" rtlCol="0">
            <a:spAutoFit/>
          </a:bodyPr>
          <a:lstStyle/>
          <a:p>
            <a:r>
              <a:rPr lang="en-GB" b="1" dirty="0"/>
              <a:t>Reference list</a:t>
            </a:r>
          </a:p>
          <a:p>
            <a:endParaRPr lang="en-GB" b="1" dirty="0"/>
          </a:p>
        </p:txBody>
      </p:sp>
      <p:sp>
        <p:nvSpPr>
          <p:cNvPr id="3" name="Rectangle 2">
            <a:extLst>
              <a:ext uri="{FF2B5EF4-FFF2-40B4-BE49-F238E27FC236}">
                <a16:creationId xmlns:a16="http://schemas.microsoft.com/office/drawing/2014/main" id="{4008BF62-0429-41CC-AAED-586758607A53}"/>
              </a:ext>
            </a:extLst>
          </p:cNvPr>
          <p:cNvSpPr/>
          <p:nvPr/>
        </p:nvSpPr>
        <p:spPr>
          <a:xfrm>
            <a:off x="320040" y="1755041"/>
            <a:ext cx="11521440" cy="523220"/>
          </a:xfrm>
          <a:prstGeom prst="rect">
            <a:avLst/>
          </a:prstGeom>
        </p:spPr>
        <p:txBody>
          <a:bodyPr wrap="square">
            <a:spAutoFit/>
          </a:bodyPr>
          <a:lstStyle/>
          <a:p>
            <a:r>
              <a:rPr lang="en-GB" sz="1400" dirty="0" err="1">
                <a:solidFill>
                  <a:srgbClr val="323232"/>
                </a:solidFill>
                <a:latin typeface="Times New Roman" panose="02020603050405020304" pitchFamily="18" charset="0"/>
              </a:rPr>
              <a:t>Steensel</a:t>
            </a:r>
            <a:r>
              <a:rPr lang="en-GB" sz="1400" dirty="0">
                <a:solidFill>
                  <a:srgbClr val="323232"/>
                </a:solidFill>
                <a:latin typeface="Times New Roman" panose="02020603050405020304" pitchFamily="18" charset="0"/>
              </a:rPr>
              <a:t>, F. J., </a:t>
            </a:r>
            <a:r>
              <a:rPr lang="en-GB" sz="1400" dirty="0" err="1">
                <a:solidFill>
                  <a:srgbClr val="323232"/>
                </a:solidFill>
                <a:latin typeface="Times New Roman" panose="02020603050405020304" pitchFamily="18" charset="0"/>
              </a:rPr>
              <a:t>Bögels</a:t>
            </a:r>
            <a:r>
              <a:rPr lang="en-GB" sz="1400" dirty="0">
                <a:solidFill>
                  <a:srgbClr val="323232"/>
                </a:solidFill>
                <a:latin typeface="Times New Roman" panose="02020603050405020304" pitchFamily="18" charset="0"/>
              </a:rPr>
              <a:t>, S. M., &amp; Dirksen, C. D. (2012). Anxiety and Quality of Life: Clinically Anxious Children With and Without Autism Spectrum Disorders Compared. </a:t>
            </a:r>
            <a:r>
              <a:rPr lang="en-GB" sz="1400" i="1" dirty="0">
                <a:solidFill>
                  <a:srgbClr val="323232"/>
                </a:solidFill>
                <a:latin typeface="Times New Roman" panose="02020603050405020304" pitchFamily="18" charset="0"/>
              </a:rPr>
              <a:t>Journal of Clinical Child &amp; Adolescent Psychology,</a:t>
            </a:r>
            <a:r>
              <a:rPr lang="en-GB" sz="1400" dirty="0">
                <a:solidFill>
                  <a:srgbClr val="323232"/>
                </a:solidFill>
                <a:latin typeface="Times New Roman" panose="02020603050405020304" pitchFamily="18" charset="0"/>
              </a:rPr>
              <a:t> </a:t>
            </a:r>
            <a:r>
              <a:rPr lang="en-GB" sz="1400" i="1" dirty="0">
                <a:solidFill>
                  <a:srgbClr val="323232"/>
                </a:solidFill>
                <a:latin typeface="Times New Roman" panose="02020603050405020304" pitchFamily="18" charset="0"/>
              </a:rPr>
              <a:t>41</a:t>
            </a:r>
            <a:r>
              <a:rPr lang="en-GB" sz="1400" dirty="0">
                <a:solidFill>
                  <a:srgbClr val="323232"/>
                </a:solidFill>
                <a:latin typeface="Times New Roman" panose="02020603050405020304" pitchFamily="18" charset="0"/>
              </a:rPr>
              <a:t>(6), 731-738. doi:10.1080/15374416.2012.69872</a:t>
            </a:r>
            <a:endParaRPr lang="en-GB" sz="1400" dirty="0"/>
          </a:p>
        </p:txBody>
      </p:sp>
      <p:sp>
        <p:nvSpPr>
          <p:cNvPr id="4" name="Rectangle 3">
            <a:extLst>
              <a:ext uri="{FF2B5EF4-FFF2-40B4-BE49-F238E27FC236}">
                <a16:creationId xmlns:a16="http://schemas.microsoft.com/office/drawing/2014/main" id="{A92BAAB4-7115-4D54-AA50-D2526274EC50}"/>
              </a:ext>
            </a:extLst>
          </p:cNvPr>
          <p:cNvSpPr/>
          <p:nvPr/>
        </p:nvSpPr>
        <p:spPr>
          <a:xfrm>
            <a:off x="320040" y="852785"/>
            <a:ext cx="10881360" cy="738664"/>
          </a:xfrm>
          <a:prstGeom prst="rect">
            <a:avLst/>
          </a:prstGeom>
        </p:spPr>
        <p:txBody>
          <a:bodyPr wrap="square">
            <a:spAutoFit/>
          </a:bodyPr>
          <a:lstStyle/>
          <a:p>
            <a:r>
              <a:rPr lang="en-GB" sz="1400" dirty="0" err="1">
                <a:solidFill>
                  <a:srgbClr val="323232"/>
                </a:solidFill>
                <a:latin typeface="Times New Roman" panose="02020603050405020304" pitchFamily="18" charset="0"/>
              </a:rPr>
              <a:t>Niditch</a:t>
            </a:r>
            <a:r>
              <a:rPr lang="en-GB" sz="1400" dirty="0">
                <a:solidFill>
                  <a:srgbClr val="323232"/>
                </a:solidFill>
                <a:latin typeface="Times New Roman" panose="02020603050405020304" pitchFamily="18" charset="0"/>
              </a:rPr>
              <a:t>, L. A., Varela, R. E., </a:t>
            </a:r>
            <a:r>
              <a:rPr lang="en-GB" sz="1400" dirty="0" err="1">
                <a:solidFill>
                  <a:srgbClr val="323232"/>
                </a:solidFill>
                <a:latin typeface="Times New Roman" panose="02020603050405020304" pitchFamily="18" charset="0"/>
              </a:rPr>
              <a:t>Kamps</a:t>
            </a:r>
            <a:r>
              <a:rPr lang="en-GB" sz="1400" dirty="0">
                <a:solidFill>
                  <a:srgbClr val="323232"/>
                </a:solidFill>
                <a:latin typeface="Times New Roman" panose="02020603050405020304" pitchFamily="18" charset="0"/>
              </a:rPr>
              <a:t>, J. L., &amp; Hill, T. (2012). Exploring the Association Between Cognitive Functioning and Anxiety in Children With Autism Spectrum Disorders: The Role of Social Understanding and Aggression. </a:t>
            </a:r>
            <a:r>
              <a:rPr lang="en-GB" sz="1400" i="1" dirty="0">
                <a:solidFill>
                  <a:srgbClr val="323232"/>
                </a:solidFill>
                <a:latin typeface="Times New Roman" panose="02020603050405020304" pitchFamily="18" charset="0"/>
              </a:rPr>
              <a:t>Journal of Clinical Child &amp; Adolescent Psychology,</a:t>
            </a:r>
            <a:r>
              <a:rPr lang="en-GB" sz="1400" dirty="0">
                <a:solidFill>
                  <a:srgbClr val="323232"/>
                </a:solidFill>
                <a:latin typeface="Times New Roman" panose="02020603050405020304" pitchFamily="18" charset="0"/>
              </a:rPr>
              <a:t> </a:t>
            </a:r>
            <a:r>
              <a:rPr lang="en-GB" sz="1400" i="1" dirty="0">
                <a:solidFill>
                  <a:srgbClr val="323232"/>
                </a:solidFill>
                <a:latin typeface="Times New Roman" panose="02020603050405020304" pitchFamily="18" charset="0"/>
              </a:rPr>
              <a:t>41</a:t>
            </a:r>
            <a:r>
              <a:rPr lang="en-GB" sz="1400" dirty="0">
                <a:solidFill>
                  <a:srgbClr val="323232"/>
                </a:solidFill>
                <a:latin typeface="Times New Roman" panose="02020603050405020304" pitchFamily="18" charset="0"/>
              </a:rPr>
              <a:t>(2), 127-137. doi:10.1080/15374416.2012.651994</a:t>
            </a:r>
            <a:endParaRPr lang="en-GB" sz="1400" dirty="0"/>
          </a:p>
        </p:txBody>
      </p:sp>
    </p:spTree>
    <p:extLst>
      <p:ext uri="{BB962C8B-B14F-4D97-AF65-F5344CB8AC3E}">
        <p14:creationId xmlns:p14="http://schemas.microsoft.com/office/powerpoint/2010/main" val="32046223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3906</TotalTime>
  <Words>1075</Words>
  <Application>Microsoft Office PowerPoint</Application>
  <PresentationFormat>Widescreen</PresentationFormat>
  <Paragraphs>39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Bethan Howard</dc:creator>
  <cp:lastModifiedBy>Bethan Howard</cp:lastModifiedBy>
  <cp:revision>44</cp:revision>
  <dcterms:created xsi:type="dcterms:W3CDTF">2018-03-10T19:57:41Z</dcterms:created>
  <dcterms:modified xsi:type="dcterms:W3CDTF">2018-03-19T09:15:06Z</dcterms:modified>
</cp:coreProperties>
</file>