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82" r:id="rId2"/>
    <p:sldId id="257" r:id="rId3"/>
    <p:sldId id="271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76" r:id="rId15"/>
    <p:sldId id="281" r:id="rId16"/>
    <p:sldId id="275" r:id="rId17"/>
    <p:sldId id="280" r:id="rId18"/>
    <p:sldId id="278" r:id="rId19"/>
    <p:sldId id="279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9219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9220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 sz="2400">
                <a:latin typeface="Times New Roman" pitchFamily="18" charset="0"/>
              </a:endParaRPr>
            </a:p>
          </p:txBody>
        </p:sp>
        <p:grpSp>
          <p:nvGrpSpPr>
            <p:cNvPr id="9221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9222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3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4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5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6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7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8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29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30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231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9232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233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234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C4ECC1D-91EE-4767-847A-0179AE27DF2A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92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92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en-GB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9497690-C50B-4034-A726-CB96324C8613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B5BE239-A3E5-4A13-8302-3918A03EDE9A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11C07E-D859-4D84-8710-503CC0F83647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6338D22-F053-41A6-B227-0212CFEF5B05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290BF6-6152-4D1C-B932-1E6B98295DB7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9A5861-E9C2-4968-8763-620281C34715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5336854-DFC6-4C5F-993D-1A8FC91F1C46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C488608-8B84-47D0-9891-88B2DDD9886A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548B816-5C2E-458B-914C-0C38247782B2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D604F01-8DDB-48FE-BA6E-B3251F94A835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E579D83E-60B3-4182-966E-C16EB56EF602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819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81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81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81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82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82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82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82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82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chemeClr val="accent2"/>
                </a:solidFill>
              </a:endParaRPr>
            </a:p>
          </p:txBody>
        </p:sp>
      </p:grpSp>
      <p:sp>
        <p:nvSpPr>
          <p:cNvPr id="8206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8207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2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060575"/>
            <a:ext cx="8229600" cy="1371600"/>
          </a:xfrm>
        </p:spPr>
        <p:txBody>
          <a:bodyPr/>
          <a:lstStyle/>
          <a:p>
            <a:pPr algn="ctr"/>
            <a:r>
              <a:rPr lang="en-GB" sz="4800" b="1"/>
              <a:t>Assessment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811213"/>
          </a:xfrm>
        </p:spPr>
        <p:txBody>
          <a:bodyPr/>
          <a:lstStyle/>
          <a:p>
            <a:r>
              <a:rPr lang="en-GB" sz="4000" b="1"/>
              <a:t>What is Assessment?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8642350" cy="51831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 </a:t>
            </a:r>
            <a:r>
              <a:rPr lang="en-GB" b="1"/>
              <a:t>Assessment Process</a:t>
            </a:r>
            <a:r>
              <a:rPr lang="en-GB"/>
              <a:t> measures </a:t>
            </a:r>
            <a:r>
              <a:rPr lang="en-GB" b="1"/>
              <a:t>changes </a:t>
            </a:r>
            <a:r>
              <a:rPr lang="en-GB"/>
              <a:t>in </a:t>
            </a:r>
            <a:r>
              <a:rPr lang="en-GB" b="1"/>
              <a:t>skills</a:t>
            </a:r>
            <a:r>
              <a:rPr lang="en-GB"/>
              <a:t> and/or </a:t>
            </a:r>
            <a:r>
              <a:rPr lang="en-GB" b="1"/>
              <a:t>attitude</a:t>
            </a:r>
            <a:r>
              <a:rPr lang="en-GB"/>
              <a:t> and/or </a:t>
            </a:r>
            <a:r>
              <a:rPr lang="en-GB" b="1"/>
              <a:t>knowledge</a:t>
            </a:r>
            <a:r>
              <a:rPr lang="en-GB"/>
              <a:t> (i.e. </a:t>
            </a:r>
            <a:r>
              <a:rPr lang="en-GB" u="sng"/>
              <a:t>learning</a:t>
            </a:r>
            <a:r>
              <a:rPr lang="en-GB"/>
              <a:t>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0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600" b="1"/>
              <a:t>Assessment: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1600" b="1"/>
          </a:p>
          <a:p>
            <a:pPr>
              <a:lnSpc>
                <a:spcPct val="90000"/>
              </a:lnSpc>
            </a:pPr>
            <a:r>
              <a:rPr lang="en-GB"/>
              <a:t>Is the </a:t>
            </a:r>
            <a:r>
              <a:rPr lang="en-GB" b="1"/>
              <a:t>judgement of evidence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Confirms that a </a:t>
            </a:r>
            <a:r>
              <a:rPr lang="en-GB" b="1"/>
              <a:t>learning outcome</a:t>
            </a:r>
            <a:r>
              <a:rPr lang="en-GB"/>
              <a:t>, or part of a learning outcome, </a:t>
            </a:r>
            <a:r>
              <a:rPr lang="en-GB" b="1"/>
              <a:t>has been achieved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 Involves </a:t>
            </a:r>
            <a:r>
              <a:rPr lang="en-GB" b="1"/>
              <a:t>establishing how much</a:t>
            </a:r>
            <a:r>
              <a:rPr lang="en-GB"/>
              <a:t> an individual learner or group has </a:t>
            </a:r>
            <a:r>
              <a:rPr lang="en-GB" b="1"/>
              <a:t>learnt.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1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92150"/>
            <a:ext cx="8229600" cy="811213"/>
          </a:xfrm>
        </p:spPr>
        <p:txBody>
          <a:bodyPr/>
          <a:lstStyle/>
          <a:p>
            <a:r>
              <a:rPr lang="en-GB" sz="4000" b="1"/>
              <a:t>Assessment should be:</a:t>
            </a:r>
            <a:endParaRPr lang="en-GB" sz="400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679950"/>
          </a:xfrm>
        </p:spPr>
        <p:txBody>
          <a:bodyPr/>
          <a:lstStyle/>
          <a:p>
            <a:r>
              <a:rPr lang="en-GB"/>
              <a:t>open and transparent;</a:t>
            </a:r>
          </a:p>
          <a:p>
            <a:r>
              <a:rPr lang="en-GB"/>
              <a:t>continuous and not a last minute, end of course procedure;</a:t>
            </a:r>
          </a:p>
          <a:p>
            <a:r>
              <a:rPr lang="en-GB"/>
              <a:t>reliable and rigorous;</a:t>
            </a:r>
          </a:p>
          <a:p>
            <a:r>
              <a:rPr lang="en-GB"/>
              <a:t>relevant to the target group; and</a:t>
            </a:r>
          </a:p>
          <a:p>
            <a:r>
              <a:rPr lang="en-GB"/>
              <a:t>sufficient to produce enough evidence to meet the Assessment Criteria.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668338"/>
          </a:xfrm>
        </p:spPr>
        <p:txBody>
          <a:bodyPr/>
          <a:lstStyle/>
          <a:p>
            <a:r>
              <a:rPr lang="en-GB" sz="3600" b="1"/>
              <a:t>Why Assess?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196975"/>
            <a:ext cx="8642350" cy="54006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800"/>
              <a:t>	</a:t>
            </a:r>
            <a:r>
              <a:rPr lang="en-GB" sz="3000"/>
              <a:t>Assessment can be a very positive experience for learners, because it:</a:t>
            </a:r>
          </a:p>
          <a:p>
            <a:pPr>
              <a:lnSpc>
                <a:spcPct val="80000"/>
              </a:lnSpc>
            </a:pPr>
            <a:r>
              <a:rPr lang="en-GB" sz="3000"/>
              <a:t>confirms that they are on the </a:t>
            </a:r>
            <a:r>
              <a:rPr lang="en-GB" sz="3000" b="1"/>
              <a:t>appropriate course</a:t>
            </a:r>
            <a:r>
              <a:rPr lang="en-GB" sz="3000"/>
              <a:t>;</a:t>
            </a:r>
          </a:p>
          <a:p>
            <a:pPr>
              <a:lnSpc>
                <a:spcPct val="80000"/>
              </a:lnSpc>
            </a:pPr>
            <a:r>
              <a:rPr lang="en-GB" sz="3000" b="1"/>
              <a:t>motivates and encourages</a:t>
            </a:r>
            <a:r>
              <a:rPr lang="en-GB" sz="3000"/>
              <a:t> further learning;</a:t>
            </a:r>
          </a:p>
          <a:p>
            <a:pPr>
              <a:lnSpc>
                <a:spcPct val="80000"/>
              </a:lnSpc>
            </a:pPr>
            <a:r>
              <a:rPr lang="en-GB" sz="3000"/>
              <a:t>helps learners recognise how they are </a:t>
            </a:r>
            <a:r>
              <a:rPr lang="en-GB" sz="3000" b="1"/>
              <a:t>changing</a:t>
            </a:r>
            <a:r>
              <a:rPr lang="en-GB" sz="3000"/>
              <a:t>;</a:t>
            </a:r>
          </a:p>
          <a:p>
            <a:pPr>
              <a:lnSpc>
                <a:spcPct val="80000"/>
              </a:lnSpc>
            </a:pPr>
            <a:r>
              <a:rPr lang="en-GB" sz="3000"/>
              <a:t>allows learners to </a:t>
            </a:r>
            <a:r>
              <a:rPr lang="en-GB" sz="3000" b="1"/>
              <a:t>chart their progress</a:t>
            </a:r>
            <a:r>
              <a:rPr lang="en-GB" sz="3000"/>
              <a:t>;</a:t>
            </a:r>
          </a:p>
          <a:p>
            <a:pPr>
              <a:lnSpc>
                <a:spcPct val="80000"/>
              </a:lnSpc>
            </a:pPr>
            <a:r>
              <a:rPr lang="en-GB" sz="3000"/>
              <a:t>allows learners to </a:t>
            </a:r>
            <a:r>
              <a:rPr lang="en-GB" sz="3000" b="1"/>
              <a:t>gain credits/qualifications</a:t>
            </a:r>
            <a:r>
              <a:rPr lang="en-GB" sz="3000"/>
              <a:t> and therefore have their </a:t>
            </a:r>
            <a:r>
              <a:rPr lang="en-GB" sz="3000" b="1"/>
              <a:t>achievement recognised</a:t>
            </a:r>
            <a:r>
              <a:rPr lang="en-GB" sz="3000"/>
              <a:t>; and</a:t>
            </a:r>
          </a:p>
          <a:p>
            <a:pPr>
              <a:lnSpc>
                <a:spcPct val="80000"/>
              </a:lnSpc>
            </a:pPr>
            <a:r>
              <a:rPr lang="en-GB" sz="3000"/>
              <a:t>gives learners a </a:t>
            </a:r>
            <a:r>
              <a:rPr lang="en-GB" sz="3000" b="1"/>
              <a:t>sense of achievement</a:t>
            </a:r>
            <a:r>
              <a:rPr lang="en-GB" sz="30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95313"/>
          </a:xfrm>
        </p:spPr>
        <p:txBody>
          <a:bodyPr/>
          <a:lstStyle/>
          <a:p>
            <a:r>
              <a:rPr lang="en-GB" sz="3600" b="1"/>
              <a:t>When to Assess?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362950" cy="525621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800" b="1"/>
              <a:t>Pre-course/beginning of the course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800"/>
              <a:t>to help the tutor plan/modify the course so it is appropriate for the learners;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800"/>
              <a:t>to help decide whether the course is suitable for the learners needs and if necessary advise them of alternative routes;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800"/>
              <a:t>to encourage learners to identify their own needs and discover where they fit in relation to others on the course; and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800"/>
              <a:t>to help tutors identify individual learning and thinking styles.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29600" cy="719138"/>
          </a:xfrm>
        </p:spPr>
        <p:txBody>
          <a:bodyPr/>
          <a:lstStyle/>
          <a:p>
            <a:r>
              <a:rPr lang="en-GB" sz="3000" b="1"/>
              <a:t>During the course – formative assessment</a:t>
            </a:r>
            <a:r>
              <a:rPr lang="en-GB" sz="3000"/>
              <a:t/>
            </a:r>
            <a:br>
              <a:rPr lang="en-GB" sz="3000"/>
            </a:br>
            <a:endParaRPr lang="en-GB" sz="300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569325" cy="5399087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800"/>
              <a:t>Formative assessment will allow: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2800"/>
              <a:t>tutors to establish what knowledge / skills a learner has acquired</a:t>
            </a:r>
          </a:p>
          <a:p>
            <a:pPr>
              <a:lnSpc>
                <a:spcPct val="90000"/>
              </a:lnSpc>
            </a:pPr>
            <a:r>
              <a:rPr lang="en-GB" sz="2800"/>
              <a:t>tutors to plan the next steps</a:t>
            </a:r>
          </a:p>
          <a:p>
            <a:pPr>
              <a:lnSpc>
                <a:spcPct val="90000"/>
              </a:lnSpc>
            </a:pPr>
            <a:r>
              <a:rPr lang="en-GB" sz="2800"/>
              <a:t>tutors to give appropriate feedback to a learner</a:t>
            </a:r>
          </a:p>
          <a:p>
            <a:pPr>
              <a:lnSpc>
                <a:spcPct val="90000"/>
              </a:lnSpc>
            </a:pPr>
            <a:r>
              <a:rPr lang="en-GB" sz="2800"/>
              <a:t>tutors to encourage and motivate a learner</a:t>
            </a:r>
          </a:p>
          <a:p>
            <a:pPr>
              <a:lnSpc>
                <a:spcPct val="90000"/>
              </a:lnSpc>
            </a:pPr>
            <a:r>
              <a:rPr lang="en-GB" sz="2800"/>
              <a:t>a learner to identify what has been learnt and what they need to learn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800"/>
              <a:t>	e.g. a reflective portfolio / journal to record progress would be an example of a formative assessment.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92150"/>
            <a:ext cx="8229600" cy="1152525"/>
          </a:xfrm>
        </p:spPr>
        <p:txBody>
          <a:bodyPr/>
          <a:lstStyle/>
          <a:p>
            <a:r>
              <a:rPr lang="en-GB" sz="3000" b="1"/>
              <a:t>Toward the end or at the end of a course – summative assessment</a:t>
            </a:r>
            <a:r>
              <a:rPr lang="en-GB" sz="4000"/>
              <a:t/>
            </a:r>
            <a:br>
              <a:rPr lang="en-GB" sz="4000"/>
            </a:br>
            <a:endParaRPr lang="en-GB" sz="400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213"/>
            <a:ext cx="8435975" cy="47529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Summative assessment:</a:t>
            </a:r>
          </a:p>
          <a:p>
            <a:pPr>
              <a:buFont typeface="Wingdings" pitchFamily="2" charset="2"/>
              <a:buNone/>
            </a:pPr>
            <a:endParaRPr lang="en-GB" sz="1600"/>
          </a:p>
          <a:p>
            <a:r>
              <a:rPr lang="en-GB"/>
              <a:t>measures the extent of planned learning that has taken place</a:t>
            </a:r>
          </a:p>
          <a:p>
            <a:r>
              <a:rPr lang="en-GB"/>
              <a:t>makes a judgement on whether the learner has achieved all of the learning outcomes within a unit</a:t>
            </a:r>
          </a:p>
          <a:p>
            <a:pPr>
              <a:buFont typeface="Wingdings" pitchFamily="2" charset="2"/>
              <a:buNone/>
            </a:pPr>
            <a:r>
              <a:rPr lang="en-GB"/>
              <a:t>	e.g. a completed portfolio of all the learner’s work.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476250"/>
            <a:ext cx="8640763" cy="936625"/>
          </a:xfrm>
        </p:spPr>
        <p:txBody>
          <a:bodyPr/>
          <a:lstStyle/>
          <a:p>
            <a:r>
              <a:rPr lang="en-GB" sz="3600" b="1"/>
              <a:t>Who will be involved in Assessment?</a:t>
            </a:r>
            <a:endParaRPr lang="en-GB" sz="360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0403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	The people who could be involved in assessing individuals’ learning include: </a:t>
            </a:r>
          </a:p>
          <a:p>
            <a:pPr>
              <a:buFont typeface="Wingdings" pitchFamily="2" charset="2"/>
              <a:buNone/>
            </a:pPr>
            <a:endParaRPr lang="en-GB" sz="1200"/>
          </a:p>
          <a:p>
            <a:r>
              <a:rPr lang="en-GB"/>
              <a:t>tutors; </a:t>
            </a:r>
          </a:p>
          <a:p>
            <a:r>
              <a:rPr lang="en-GB"/>
              <a:t>learners; </a:t>
            </a:r>
          </a:p>
          <a:p>
            <a:r>
              <a:rPr lang="en-GB"/>
              <a:t>learners’ peers;</a:t>
            </a:r>
          </a:p>
          <a:p>
            <a:r>
              <a:rPr lang="en-GB"/>
              <a:t>parents and employers; and </a:t>
            </a:r>
          </a:p>
          <a:p>
            <a:r>
              <a:rPr lang="en-GB"/>
              <a:t>internal and external assessors.</a:t>
            </a:r>
            <a:endParaRPr lang="en-GB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576262"/>
          </a:xfrm>
        </p:spPr>
        <p:txBody>
          <a:bodyPr/>
          <a:lstStyle/>
          <a:p>
            <a:r>
              <a:rPr lang="en-GB" sz="4000" b="1"/>
              <a:t>Tutor led assessment should:	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362950" cy="4824413"/>
          </a:xfrm>
        </p:spPr>
        <p:txBody>
          <a:bodyPr/>
          <a:lstStyle/>
          <a:p>
            <a:r>
              <a:rPr lang="en-GB"/>
              <a:t>continually assess learners’ progress and learning</a:t>
            </a:r>
          </a:p>
          <a:p>
            <a:r>
              <a:rPr lang="en-GB"/>
              <a:t>involve the learners with the assessment process</a:t>
            </a:r>
          </a:p>
          <a:p>
            <a:r>
              <a:rPr lang="en-GB"/>
              <a:t>result in records of the assessment being maintained </a:t>
            </a:r>
          </a:p>
          <a:p>
            <a:r>
              <a:rPr lang="en-GB"/>
              <a:t>inform the planning of subsequent teaching and assessment strategy. </a:t>
            </a:r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r>
              <a:rPr lang="en-GB" sz="4000" b="1"/>
              <a:t>Self assessment should:</a:t>
            </a:r>
            <a:endParaRPr lang="en-GB" sz="400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557338"/>
            <a:ext cx="8642350" cy="4967287"/>
          </a:xfrm>
        </p:spPr>
        <p:txBody>
          <a:bodyPr/>
          <a:lstStyle/>
          <a:p>
            <a:r>
              <a:rPr lang="en-GB"/>
              <a:t>encourage the development of learners’ own opinions of progress and work </a:t>
            </a:r>
          </a:p>
          <a:p>
            <a:r>
              <a:rPr lang="en-GB"/>
              <a:t>encourage learners to reflect on  their own progress</a:t>
            </a:r>
          </a:p>
          <a:p>
            <a:r>
              <a:rPr lang="en-GB"/>
              <a:t>clarify objectives so that learners are clear what they are aiming for</a:t>
            </a:r>
          </a:p>
          <a:p>
            <a:endParaRPr lang="en-GB"/>
          </a:p>
          <a:p>
            <a:pPr algn="ctr">
              <a:buFont typeface="Wingdings" pitchFamily="2" charset="2"/>
              <a:buNone/>
            </a:pPr>
            <a:r>
              <a:rPr lang="en-GB"/>
              <a:t>	How might learners assess their own progress?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5175"/>
            <a:ext cx="8229600" cy="1063625"/>
          </a:xfrm>
        </p:spPr>
        <p:txBody>
          <a:bodyPr/>
          <a:lstStyle/>
          <a:p>
            <a:r>
              <a:rPr lang="en-GB" sz="4000" b="1"/>
              <a:t>Peer assessment (by other learners on the course) should:</a:t>
            </a:r>
            <a:endParaRPr lang="en-GB" sz="400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76475"/>
            <a:ext cx="8229600" cy="3590925"/>
          </a:xfrm>
        </p:spPr>
        <p:txBody>
          <a:bodyPr/>
          <a:lstStyle/>
          <a:p>
            <a:r>
              <a:rPr lang="en-GB"/>
              <a:t>allow fellow learners to assess each other and offer feedback</a:t>
            </a:r>
          </a:p>
          <a:p>
            <a:r>
              <a:rPr lang="en-GB"/>
              <a:t>help and encourage others by discussing the learning as it takes place.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71575"/>
          </a:xfrm>
        </p:spPr>
        <p:txBody>
          <a:bodyPr/>
          <a:lstStyle/>
          <a:p>
            <a:r>
              <a:rPr lang="en-GB" sz="3600" b="1"/>
              <a:t>Internal and External Assessment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213"/>
            <a:ext cx="8229600" cy="4537075"/>
          </a:xfrm>
        </p:spPr>
        <p:txBody>
          <a:bodyPr/>
          <a:lstStyle/>
          <a:p>
            <a:r>
              <a:rPr lang="en-GB" sz="2800"/>
              <a:t>An External Assessor will be appointed for each programme that includes a Qualification</a:t>
            </a:r>
          </a:p>
          <a:p>
            <a:endParaRPr lang="en-GB" sz="2800"/>
          </a:p>
          <a:p>
            <a:r>
              <a:rPr lang="en-GB" sz="2800"/>
              <a:t>The Internal and External Assessors will verify the quality of learners’ work</a:t>
            </a:r>
          </a:p>
          <a:p>
            <a:pPr>
              <a:buFont typeface="Wingdings" pitchFamily="2" charset="2"/>
              <a:buNone/>
            </a:pPr>
            <a:endParaRPr lang="en-GB" sz="2800"/>
          </a:p>
          <a:p>
            <a:r>
              <a:rPr lang="en-GB" sz="2800"/>
              <a:t>Witness statements from work placements etc. may be included in this type of assessment.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00138"/>
          </a:xfrm>
        </p:spPr>
        <p:txBody>
          <a:bodyPr/>
          <a:lstStyle/>
          <a:p>
            <a:r>
              <a:rPr lang="en-GB" sz="4000" b="1"/>
              <a:t>Forms of Assessment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569325" cy="504031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/>
              <a:t>	</a:t>
            </a:r>
            <a:r>
              <a:rPr lang="en-GB" sz="2600"/>
              <a:t>Any assessment strategy should include a variety of assessment methods appropriate to the target group and subject, E.g.: </a:t>
            </a:r>
          </a:p>
          <a:p>
            <a:pPr>
              <a:lnSpc>
                <a:spcPct val="80000"/>
              </a:lnSpc>
            </a:pPr>
            <a:r>
              <a:rPr lang="en-GB" sz="2600" b="1"/>
              <a:t>Observations </a:t>
            </a:r>
            <a:r>
              <a:rPr lang="en-GB" sz="2600"/>
              <a:t>of naturally occurring activities e.g. role play, simulations, practical activities, performance, exhibition etc.</a:t>
            </a:r>
          </a:p>
          <a:p>
            <a:pPr>
              <a:lnSpc>
                <a:spcPct val="80000"/>
              </a:lnSpc>
            </a:pPr>
            <a:r>
              <a:rPr lang="en-GB" sz="2600" b="1"/>
              <a:t>Discussions</a:t>
            </a:r>
            <a:r>
              <a:rPr lang="en-GB" sz="2600"/>
              <a:t>, ranging from unstructured informal conversations to guided discussions  </a:t>
            </a:r>
          </a:p>
          <a:p>
            <a:pPr>
              <a:lnSpc>
                <a:spcPct val="80000"/>
              </a:lnSpc>
            </a:pPr>
            <a:r>
              <a:rPr lang="en-GB" sz="2600" b="1"/>
              <a:t>Production of artefacts</a:t>
            </a:r>
            <a:r>
              <a:rPr lang="en-GB" sz="2600"/>
              <a:t>, drawings etc. </a:t>
            </a:r>
          </a:p>
          <a:p>
            <a:pPr>
              <a:lnSpc>
                <a:spcPct val="80000"/>
              </a:lnSpc>
            </a:pPr>
            <a:r>
              <a:rPr lang="en-GB" sz="2600" b="1"/>
              <a:t>Structured tasks</a:t>
            </a:r>
            <a:r>
              <a:rPr lang="en-GB" sz="2600"/>
              <a:t> e.g. project, essay, case study, assignment</a:t>
            </a:r>
          </a:p>
          <a:p>
            <a:pPr>
              <a:lnSpc>
                <a:spcPct val="80000"/>
              </a:lnSpc>
            </a:pPr>
            <a:r>
              <a:rPr lang="en-GB" sz="2600" b="1"/>
              <a:t>Examination/test</a:t>
            </a:r>
            <a:endParaRPr lang="en-GB" sz="2600"/>
          </a:p>
          <a:p>
            <a:pPr>
              <a:lnSpc>
                <a:spcPct val="80000"/>
              </a:lnSpc>
            </a:pPr>
            <a:r>
              <a:rPr lang="en-GB" sz="2600" b="1"/>
              <a:t>Reflective diary/journal/logbook</a:t>
            </a:r>
            <a:r>
              <a:rPr lang="en-GB" sz="26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Informal/Formal Assessment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700213"/>
            <a:ext cx="8642350" cy="4752975"/>
          </a:xfrm>
        </p:spPr>
        <p:txBody>
          <a:bodyPr/>
          <a:lstStyle/>
          <a:p>
            <a:r>
              <a:rPr lang="en-GB" sz="3600"/>
              <a:t>Assessment may be </a:t>
            </a:r>
            <a:r>
              <a:rPr lang="en-GB" sz="3600" b="1"/>
              <a:t>informal</a:t>
            </a:r>
            <a:r>
              <a:rPr lang="en-GB" sz="3600"/>
              <a:t> or </a:t>
            </a:r>
            <a:r>
              <a:rPr lang="en-GB" sz="3600" b="1"/>
              <a:t>formal</a:t>
            </a:r>
          </a:p>
          <a:p>
            <a:r>
              <a:rPr lang="en-GB" sz="3600"/>
              <a:t>It may also be </a:t>
            </a:r>
            <a:r>
              <a:rPr lang="en-GB" sz="3600" b="1"/>
              <a:t>paper-based</a:t>
            </a:r>
            <a:r>
              <a:rPr lang="en-GB" sz="3600"/>
              <a:t> or </a:t>
            </a:r>
            <a:r>
              <a:rPr lang="en-GB" sz="3600" b="1"/>
              <a:t>non-paper based.</a:t>
            </a:r>
          </a:p>
          <a:p>
            <a:pPr>
              <a:buFont typeface="Wingdings" pitchFamily="2" charset="2"/>
              <a:buNone/>
            </a:pPr>
            <a:endParaRPr lang="en-GB" sz="36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92150"/>
            <a:ext cx="8229600" cy="5689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/>
              <a:t>Informal assessment</a:t>
            </a:r>
            <a:r>
              <a:rPr lang="en-GB" sz="3600"/>
              <a:t> is varied, ongoing, integrated and flexible and is usually used for </a:t>
            </a:r>
            <a:r>
              <a:rPr lang="en-GB" sz="3600" b="1"/>
              <a:t>formative assessment</a:t>
            </a:r>
            <a:r>
              <a:rPr lang="en-GB" sz="3600"/>
              <a:t>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3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4400" b="1"/>
              <a:t>Activity</a:t>
            </a:r>
          </a:p>
          <a:p>
            <a:pPr>
              <a:lnSpc>
                <a:spcPct val="90000"/>
              </a:lnSpc>
            </a:pPr>
            <a:r>
              <a:rPr lang="en-GB" sz="3600"/>
              <a:t>Working in small groups, make a list of </a:t>
            </a:r>
            <a:r>
              <a:rPr lang="en-GB" sz="3600" b="1"/>
              <a:t>informal</a:t>
            </a:r>
            <a:r>
              <a:rPr lang="en-GB" sz="3600" b="1" i="1"/>
              <a:t> </a:t>
            </a:r>
            <a:r>
              <a:rPr lang="en-GB" sz="3600" b="1"/>
              <a:t>assessment methods</a:t>
            </a:r>
            <a:r>
              <a:rPr lang="en-GB" sz="3600"/>
              <a:t>, categorising them as </a:t>
            </a:r>
            <a:r>
              <a:rPr lang="en-GB" sz="3600" b="1"/>
              <a:t>paper-based</a:t>
            </a:r>
            <a:r>
              <a:rPr lang="en-GB" sz="3600"/>
              <a:t> or </a:t>
            </a:r>
            <a:r>
              <a:rPr lang="en-GB" sz="3600" b="1"/>
              <a:t>non-paper based</a:t>
            </a:r>
            <a:r>
              <a:rPr lang="en-GB" sz="3600"/>
              <a:t>.</a:t>
            </a:r>
            <a:endParaRPr lang="en-GB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936625"/>
          </a:xfrm>
        </p:spPr>
        <p:txBody>
          <a:bodyPr/>
          <a:lstStyle/>
          <a:p>
            <a:r>
              <a:rPr lang="en-GB" b="1"/>
              <a:t>Activity Feedback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196975"/>
            <a:ext cx="4316412" cy="5256213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200" b="1"/>
              <a:t>	Non paper based informal assessment		</a:t>
            </a:r>
            <a:endParaRPr lang="en-GB" sz="3200"/>
          </a:p>
          <a:p>
            <a:pPr>
              <a:lnSpc>
                <a:spcPct val="90000"/>
              </a:lnSpc>
            </a:pPr>
            <a:r>
              <a:rPr lang="en-GB" sz="3200"/>
              <a:t>Games			</a:t>
            </a:r>
          </a:p>
          <a:p>
            <a:pPr>
              <a:lnSpc>
                <a:spcPct val="90000"/>
              </a:lnSpc>
            </a:pPr>
            <a:r>
              <a:rPr lang="en-GB" sz="3200"/>
              <a:t>Unstructured discussion	</a:t>
            </a:r>
          </a:p>
          <a:p>
            <a:pPr>
              <a:lnSpc>
                <a:spcPct val="90000"/>
              </a:lnSpc>
            </a:pPr>
            <a:r>
              <a:rPr lang="en-GB" sz="3200"/>
              <a:t>Conversation</a:t>
            </a:r>
          </a:p>
          <a:p>
            <a:pPr>
              <a:lnSpc>
                <a:spcPct val="90000"/>
              </a:lnSpc>
            </a:pPr>
            <a:r>
              <a:rPr lang="en-GB" sz="3200"/>
              <a:t>Question and Answers</a:t>
            </a:r>
          </a:p>
          <a:p>
            <a:pPr>
              <a:lnSpc>
                <a:spcPct val="90000"/>
              </a:lnSpc>
            </a:pPr>
            <a:r>
              <a:rPr lang="en-GB" sz="3200"/>
              <a:t>Role play	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356100" y="1196975"/>
            <a:ext cx="4608513" cy="54006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200" b="1"/>
              <a:t>	Paper based informal assessment</a:t>
            </a:r>
          </a:p>
          <a:p>
            <a:pPr>
              <a:lnSpc>
                <a:spcPct val="90000"/>
              </a:lnSpc>
            </a:pPr>
            <a:r>
              <a:rPr lang="en-GB" sz="3200"/>
              <a:t>Self assessment checklist</a:t>
            </a:r>
          </a:p>
          <a:p>
            <a:pPr>
              <a:lnSpc>
                <a:spcPct val="90000"/>
              </a:lnSpc>
            </a:pPr>
            <a:r>
              <a:rPr lang="en-GB" sz="3200"/>
              <a:t>Learning Journal</a:t>
            </a:r>
          </a:p>
          <a:p>
            <a:pPr>
              <a:lnSpc>
                <a:spcPct val="90000"/>
              </a:lnSpc>
            </a:pPr>
            <a:r>
              <a:rPr lang="en-GB" sz="3200"/>
              <a:t>Written Questions and Answers</a:t>
            </a:r>
          </a:p>
          <a:p>
            <a:pPr>
              <a:lnSpc>
                <a:spcPct val="90000"/>
              </a:lnSpc>
            </a:pPr>
            <a:r>
              <a:rPr lang="en-GB" sz="3200"/>
              <a:t>Worksheet/gapped handouts</a:t>
            </a:r>
          </a:p>
          <a:p>
            <a:pPr>
              <a:lnSpc>
                <a:spcPct val="90000"/>
              </a:lnSpc>
            </a:pPr>
            <a:r>
              <a:rPr lang="en-GB" sz="3200"/>
              <a:t>Action plans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92150"/>
            <a:ext cx="8642350" cy="2016125"/>
          </a:xfrm>
        </p:spPr>
        <p:txBody>
          <a:bodyPr/>
          <a:lstStyle/>
          <a:p>
            <a:r>
              <a:rPr lang="en-GB" sz="3600" b="1"/>
              <a:t>Formal</a:t>
            </a:r>
            <a:r>
              <a:rPr lang="en-GB" sz="3600"/>
              <a:t> </a:t>
            </a:r>
            <a:r>
              <a:rPr lang="en-GB" sz="3600" b="1"/>
              <a:t>assessment</a:t>
            </a:r>
            <a:r>
              <a:rPr lang="en-GB" sz="3600"/>
              <a:t> is structured, usually takes place in clearly stated conditions, and is usually used for </a:t>
            </a:r>
            <a:r>
              <a:rPr lang="en-GB" sz="3600" b="1"/>
              <a:t>summative assessment</a:t>
            </a:r>
            <a:r>
              <a:rPr lang="en-GB" sz="3600"/>
              <a:t>.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068638"/>
            <a:ext cx="8229600" cy="33845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4000" b="1"/>
              <a:t>Activity</a:t>
            </a:r>
          </a:p>
          <a:p>
            <a:pPr>
              <a:buFont typeface="Wingdings" pitchFamily="2" charset="2"/>
              <a:buNone/>
            </a:pPr>
            <a:endParaRPr lang="en-GB" sz="2000" b="1"/>
          </a:p>
          <a:p>
            <a:pPr>
              <a:buFont typeface="Wingdings" pitchFamily="2" charset="2"/>
              <a:buNone/>
            </a:pPr>
            <a:r>
              <a:rPr lang="en-GB" sz="3600"/>
              <a:t>	Working in small groups, make a list of </a:t>
            </a:r>
            <a:r>
              <a:rPr lang="en-GB" sz="3600" b="1"/>
              <a:t>formal</a:t>
            </a:r>
            <a:r>
              <a:rPr lang="en-GB" sz="3600" b="1" i="1"/>
              <a:t> </a:t>
            </a:r>
            <a:r>
              <a:rPr lang="en-GB" sz="3600" b="1"/>
              <a:t>assessment methods</a:t>
            </a:r>
            <a:r>
              <a:rPr lang="en-GB" sz="3600"/>
              <a:t>, categorising them as </a:t>
            </a:r>
            <a:r>
              <a:rPr lang="en-GB" sz="3600" b="1"/>
              <a:t>paper-based</a:t>
            </a:r>
            <a:r>
              <a:rPr lang="en-GB" sz="3600"/>
              <a:t> or </a:t>
            </a:r>
            <a:r>
              <a:rPr lang="en-GB" sz="3600" b="1"/>
              <a:t>non-paper based</a:t>
            </a:r>
            <a:r>
              <a:rPr lang="en-GB" sz="36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884238"/>
          </a:xfrm>
        </p:spPr>
        <p:txBody>
          <a:bodyPr/>
          <a:lstStyle/>
          <a:p>
            <a:r>
              <a:rPr lang="en-GB" b="1"/>
              <a:t>Activity Feedback</a:t>
            </a: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84313"/>
            <a:ext cx="3898900" cy="49688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600" b="1"/>
              <a:t>	</a:t>
            </a:r>
            <a:r>
              <a:rPr lang="en-GB" sz="2400" b="1"/>
              <a:t>Non paper based formal assessment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b="1"/>
          </a:p>
          <a:p>
            <a:pPr>
              <a:lnSpc>
                <a:spcPct val="80000"/>
              </a:lnSpc>
            </a:pPr>
            <a:r>
              <a:rPr lang="en-GB" sz="2400" b="1"/>
              <a:t>Practical activity</a:t>
            </a:r>
          </a:p>
          <a:p>
            <a:pPr>
              <a:lnSpc>
                <a:spcPct val="80000"/>
              </a:lnSpc>
            </a:pPr>
            <a:r>
              <a:rPr lang="en-GB" sz="2400" b="1"/>
              <a:t>Structured discussion	</a:t>
            </a:r>
          </a:p>
          <a:p>
            <a:pPr>
              <a:lnSpc>
                <a:spcPct val="80000"/>
              </a:lnSpc>
            </a:pPr>
            <a:r>
              <a:rPr lang="en-GB" sz="2400" b="1"/>
              <a:t>Questions and Answers</a:t>
            </a:r>
          </a:p>
          <a:p>
            <a:pPr>
              <a:lnSpc>
                <a:spcPct val="80000"/>
              </a:lnSpc>
            </a:pPr>
            <a:r>
              <a:rPr lang="en-GB" sz="2400" b="1"/>
              <a:t>Exhibition			</a:t>
            </a:r>
          </a:p>
          <a:p>
            <a:pPr>
              <a:lnSpc>
                <a:spcPct val="80000"/>
              </a:lnSpc>
            </a:pPr>
            <a:r>
              <a:rPr lang="en-GB" sz="2400" b="1"/>
              <a:t>Oral test</a:t>
            </a:r>
          </a:p>
          <a:p>
            <a:pPr>
              <a:lnSpc>
                <a:spcPct val="80000"/>
              </a:lnSpc>
            </a:pPr>
            <a:r>
              <a:rPr lang="en-GB" sz="2400" b="1"/>
              <a:t>Performance</a:t>
            </a:r>
          </a:p>
          <a:p>
            <a:pPr>
              <a:lnSpc>
                <a:spcPct val="80000"/>
              </a:lnSpc>
            </a:pPr>
            <a:r>
              <a:rPr lang="en-GB" sz="2400" b="1"/>
              <a:t>Tutorial</a:t>
            </a:r>
          </a:p>
          <a:p>
            <a:pPr>
              <a:lnSpc>
                <a:spcPct val="80000"/>
              </a:lnSpc>
            </a:pPr>
            <a:r>
              <a:rPr lang="en-GB" sz="2400" b="1"/>
              <a:t>Presentation</a:t>
            </a:r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076825" y="1484313"/>
            <a:ext cx="3816350" cy="49688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b="1"/>
              <a:t>Paper based formal assessment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b="1"/>
          </a:p>
          <a:p>
            <a:pPr>
              <a:lnSpc>
                <a:spcPct val="80000"/>
              </a:lnSpc>
            </a:pPr>
            <a:r>
              <a:rPr lang="en-GB" sz="2400" b="1"/>
              <a:t>Checklist</a:t>
            </a:r>
          </a:p>
          <a:p>
            <a:pPr>
              <a:lnSpc>
                <a:spcPct val="80000"/>
              </a:lnSpc>
            </a:pPr>
            <a:r>
              <a:rPr lang="en-GB" sz="2400" b="1"/>
              <a:t>Worksheets</a:t>
            </a:r>
          </a:p>
          <a:p>
            <a:pPr>
              <a:lnSpc>
                <a:spcPct val="80000"/>
              </a:lnSpc>
            </a:pPr>
            <a:r>
              <a:rPr lang="en-GB" sz="2400" b="1"/>
              <a:t>Application forms</a:t>
            </a:r>
          </a:p>
          <a:p>
            <a:pPr>
              <a:lnSpc>
                <a:spcPct val="80000"/>
              </a:lnSpc>
            </a:pPr>
            <a:r>
              <a:rPr lang="en-GB" sz="2400" b="1"/>
              <a:t>Profile</a:t>
            </a:r>
          </a:p>
          <a:p>
            <a:pPr>
              <a:lnSpc>
                <a:spcPct val="80000"/>
              </a:lnSpc>
            </a:pPr>
            <a:r>
              <a:rPr lang="en-GB" sz="2400" b="1"/>
              <a:t>Exam/test</a:t>
            </a:r>
          </a:p>
          <a:p>
            <a:pPr>
              <a:lnSpc>
                <a:spcPct val="80000"/>
              </a:lnSpc>
            </a:pPr>
            <a:r>
              <a:rPr lang="en-GB" sz="2400" b="1"/>
              <a:t>Assignments</a:t>
            </a:r>
          </a:p>
          <a:p>
            <a:pPr>
              <a:lnSpc>
                <a:spcPct val="80000"/>
              </a:lnSpc>
            </a:pPr>
            <a:r>
              <a:rPr lang="en-GB" sz="2400" b="1"/>
              <a:t>Projects</a:t>
            </a:r>
          </a:p>
          <a:p>
            <a:pPr>
              <a:lnSpc>
                <a:spcPct val="80000"/>
              </a:lnSpc>
            </a:pPr>
            <a:r>
              <a:rPr lang="en-GB" sz="2400" b="1"/>
              <a:t>Essays</a:t>
            </a:r>
          </a:p>
          <a:p>
            <a:pPr>
              <a:lnSpc>
                <a:spcPct val="80000"/>
              </a:lnSpc>
            </a:pPr>
            <a:r>
              <a:rPr lang="en-GB" sz="2400" b="1"/>
              <a:t>Reports</a:t>
            </a:r>
          </a:p>
          <a:p>
            <a:pPr>
              <a:lnSpc>
                <a:spcPct val="80000"/>
              </a:lnSpc>
            </a:pPr>
            <a:r>
              <a:rPr lang="en-GB" sz="2400" b="1"/>
              <a:t>Diary</a:t>
            </a:r>
          </a:p>
          <a:p>
            <a:pPr>
              <a:lnSpc>
                <a:spcPct val="80000"/>
              </a:lnSpc>
            </a:pP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N.B.</a:t>
            </a:r>
            <a:r>
              <a:rPr lang="en-GB"/>
              <a:t> - paper-based assessment methods tend to be viewed as more formal by learners.</a:t>
            </a:r>
            <a:endParaRPr lang="en-GB" b="1"/>
          </a:p>
          <a:p>
            <a:endParaRPr lang="en-GB"/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356</TotalTime>
  <Words>556</Words>
  <Application>Microsoft PowerPoint</Application>
  <PresentationFormat>On-screen Show (4:3)</PresentationFormat>
  <Paragraphs>132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Pixel</vt:lpstr>
      <vt:lpstr>Assessment</vt:lpstr>
      <vt:lpstr>What is Assessment?</vt:lpstr>
      <vt:lpstr>Assessment should be:</vt:lpstr>
      <vt:lpstr>Why Assess?</vt:lpstr>
      <vt:lpstr>When to Assess?</vt:lpstr>
      <vt:lpstr>During the course – formative assessment </vt:lpstr>
      <vt:lpstr>Toward the end or at the end of a course – summative assessment </vt:lpstr>
      <vt:lpstr>Who will be involved in Assessment?</vt:lpstr>
      <vt:lpstr>Tutor led assessment should: </vt:lpstr>
      <vt:lpstr>Self assessment should:</vt:lpstr>
      <vt:lpstr>Peer assessment (by other learners on the course) should:</vt:lpstr>
      <vt:lpstr>Internal and External Assessment</vt:lpstr>
      <vt:lpstr>Forms of Assessment</vt:lpstr>
      <vt:lpstr>Informal/Formal Assessment</vt:lpstr>
      <vt:lpstr>Slide 15</vt:lpstr>
      <vt:lpstr>Activity Feedback</vt:lpstr>
      <vt:lpstr>Formal assessment is structured, usually takes place in clearly stated conditions, and is usually used for summative assessment.</vt:lpstr>
      <vt:lpstr>Activity Feedback</vt:lpstr>
      <vt:lpstr>Slide 19</vt:lpstr>
    </vt:vector>
  </TitlesOfParts>
  <Company>Swansea College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Administrator</dc:creator>
  <cp:lastModifiedBy>edu-pd1</cp:lastModifiedBy>
  <cp:revision>38</cp:revision>
  <dcterms:created xsi:type="dcterms:W3CDTF">2007-01-05T22:36:24Z</dcterms:created>
  <dcterms:modified xsi:type="dcterms:W3CDTF">2008-10-15T13:52:33Z</dcterms:modified>
</cp:coreProperties>
</file>