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76" r:id="rId2"/>
    <p:sldId id="256" r:id="rId3"/>
    <p:sldId id="266" r:id="rId4"/>
    <p:sldId id="267" r:id="rId5"/>
    <p:sldId id="269" r:id="rId6"/>
    <p:sldId id="270" r:id="rId7"/>
    <p:sldId id="268" r:id="rId8"/>
    <p:sldId id="271" r:id="rId9"/>
    <p:sldId id="272" r:id="rId10"/>
    <p:sldId id="273" r:id="rId11"/>
    <p:sldId id="274" r:id="rId12"/>
    <p:sldId id="27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1363"/>
    <a:srgbClr val="FFC7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17" autoAdjust="0"/>
    <p:restoredTop sz="94660"/>
  </p:normalViewPr>
  <p:slideViewPr>
    <p:cSldViewPr snapToGrid="0" snapToObjects="1">
      <p:cViewPr>
        <p:scale>
          <a:sx n="50" d="100"/>
          <a:sy n="50" d="100"/>
        </p:scale>
        <p:origin x="1396" y="300"/>
      </p:cViewPr>
      <p:guideLst>
        <p:guide orient="horz" pos="2160"/>
        <p:guide pos="2880"/>
      </p:guideLst>
    </p:cSldViewPr>
  </p:slideViewPr>
  <p:notesTextViewPr>
    <p:cViewPr>
      <p:scale>
        <a:sx n="20" d="100"/>
        <a:sy n="2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097226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395E92-1136-B411-D7E9-286F824730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6A940E-F2C4-8450-AF2A-87E34C5BE5D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F8CB10-C7A9-1A5D-5DEA-3D51BBCC8C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FB3C59-7FB5-5759-F747-CD779C902AC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1299225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D4721C-83E4-BB0A-A4E0-CFC1281817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09FDB7-9C73-B8D2-4F94-6F2642DDABD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1934E1-4F0E-12B0-7FA6-1DA6A56879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A3C173-6E5E-4323-BE86-21C3298A86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16404251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28565D-62C9-9134-4D64-0953617F63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B5661A-A84F-774C-3412-E2D4DE14EB3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8DC5B4-A0D9-4B73-B25E-57AC24EED0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339AFC-456B-9AE3-3A1C-58F907E932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12924025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3B2B31-FD86-49DE-DF3A-D2610563E2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A59F582-F80D-C9CB-5489-EE0548F51CF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7864CE-804B-51E4-780F-661D65B46E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F51BDB-7D8B-5E68-35CA-03BF2905F0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5757817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A535BC-431B-56A0-EC16-82C8194FB0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B6B4F0-C98F-5A84-BB95-EDEECF5BE1F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BBEDA3-723D-4632-DA90-D541C0781A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3B3210-A725-4B31-AF86-0495DC2557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6964823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BDA979-E744-3A5A-4AB7-4F9740EC92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D5E0AC-008F-8AA1-B5CD-C17921977DC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B00404-671D-FC54-B2C0-2D702756E4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CC8408-8486-C316-2E79-F9FAA584FF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6302685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06F209-2DF6-DD03-EB31-153121C3A2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0E1484-F422-BBA5-9B17-86C42879CA6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90F05A-84E4-890A-F4C4-F53426E90A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A97831-20CD-74E4-A500-3EB590DA26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9494912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39BEE8-C718-6C0E-E503-E0DC06736D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64893B-D080-63AD-DC7C-17F5DEC27E1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D0F320-3A6D-0128-1912-537996767D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E6816F-A16E-4718-F45A-4ACA1DA53C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5406955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85DA67-4356-6BDF-C1F8-DEDF8F52E3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F39200-EFC4-F2DF-827C-2294E7E7DC1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637ACD-B4EF-C4D0-4608-DD492D0BF35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79DF50-2945-1E0E-05A5-0E0CD6FBAB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7468701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54008F-BBC3-D717-0134-48E28B9773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BDAFC9-4792-38CE-C668-DD8448FCF30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60FD18-FFA4-9AC7-9348-4811F3316D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4B9CD5-6391-5ED3-7AF1-43A5FD08AB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1962562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BE4FFC-3DC0-5C04-5E2A-982D9AFB82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A26810-7821-3D41-C59E-E377CE0F1D7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20CE03-684A-7919-D32C-A352C47154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A46E0A-CDC6-B657-C9B1-7E1AAFCE7D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43100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5BCAD085-E8A6-8845-BD4E-CB4CCA059FC4}" type="datetimeFigureOut">
              <a:rPr lang="en-US" smtClean="0"/>
              <a:pPr/>
              <a:t>12/10/2025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.png"/><Relationship Id="rId7" Type="http://schemas.openxmlformats.org/officeDocument/2006/relationships/image" Target="../media/image8.svg"/><Relationship Id="rId12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sv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microsoft.com/office/2007/relationships/hdphoto" Target="../media/hdphoto1.wdp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jmir.org/2021/9/e31011" TargetMode="External"/><Relationship Id="rId3" Type="http://schemas.openxmlformats.org/officeDocument/2006/relationships/hyperlink" Target="https://bmcwomenshealth.biomedcentral.com/articles/10.1186/s12905-025-03812-1" TargetMode="External"/><Relationship Id="rId7" Type="http://schemas.openxmlformats.org/officeDocument/2006/relationships/hyperlink" Target="https://mhealth.amegroups.org/article/view/119044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ubmed.ncbi.nlm.nih.gov/21656942/" TargetMode="External"/><Relationship Id="rId5" Type="http://schemas.openxmlformats.org/officeDocument/2006/relationships/hyperlink" Target="https://bmcmedinformdecismak.biomedcentral.com/articles/10.1186/s12911-024-02218-8" TargetMode="External"/><Relationship Id="rId4" Type="http://schemas.openxmlformats.org/officeDocument/2006/relationships/hyperlink" Target="https://humanfactors.jmir.org/2023/1/e45901" TargetMode="External"/><Relationship Id="rId9" Type="http://schemas.openxmlformats.org/officeDocument/2006/relationships/hyperlink" Target="https://www.jmir.org/2024/1/e53146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emanticscholar.org/paper/Application-of-the-precede-proceed-model-in-the-of-Johnson/51561d0cd7e91e1a3001833275c0559977bc11f2?utm_source=chatgpt.com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bmcpublichealth.biomedcentral.com/articles/10.1186/s12889-019-7549-8" TargetMode="External"/><Relationship Id="rId5" Type="http://schemas.openxmlformats.org/officeDocument/2006/relationships/hyperlink" Target="https://reproductive-health-journal.biomedcentral.com/articles/10.1186/s12978-022-01318-5" TargetMode="External"/><Relationship Id="rId4" Type="http://schemas.openxmlformats.org/officeDocument/2006/relationships/hyperlink" Target="https://pmc.ncbi.nlm.nih.gov/articles/PMC9549687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ghrp.biomedcentral.com/articles/10.1186/s41256-023-00311-1" TargetMode="External"/><Relationship Id="rId7" Type="http://schemas.openxmlformats.org/officeDocument/2006/relationships/hyperlink" Target="https://mhealth.jmir.org/2023/1/e40427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ciencedirect.com/science/article/pii/S2214782923000052" TargetMode="External"/><Relationship Id="rId5" Type="http://schemas.openxmlformats.org/officeDocument/2006/relationships/hyperlink" Target="https://www.nature.com/articles/s41746-019-0139-4" TargetMode="External"/><Relationship Id="rId4" Type="http://schemas.openxmlformats.org/officeDocument/2006/relationships/hyperlink" Target="https://journals.sagepub.com/doi/full/10.1177/001789691561964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3EFDB3-AFA7-0F78-023B-1CDA370990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72589E5B-2469-FC2B-74FE-5B6083D2322E}"/>
              </a:ext>
            </a:extLst>
          </p:cNvPr>
          <p:cNvSpPr/>
          <p:nvPr/>
        </p:nvSpPr>
        <p:spPr>
          <a:xfrm>
            <a:off x="1907678" y="6443662"/>
            <a:ext cx="9827121" cy="19050"/>
          </a:xfrm>
          <a:prstGeom prst="roundRect">
            <a:avLst>
              <a:gd name="adj" fmla="val 100000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A3FE367A-1E70-AD9A-C026-4637E78D6E83}"/>
              </a:ext>
            </a:extLst>
          </p:cNvPr>
          <p:cNvSpPr/>
          <p:nvPr/>
        </p:nvSpPr>
        <p:spPr>
          <a:xfrm rot="2700000">
            <a:off x="11595473" y="6223373"/>
            <a:ext cx="431052" cy="431052"/>
          </a:xfrm>
          <a:prstGeom prst="roundRect">
            <a:avLst>
              <a:gd name="adj" fmla="val 4419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A6E20C-E4D1-BEEB-F1F0-371F917DB43B}"/>
              </a:ext>
            </a:extLst>
          </p:cNvPr>
          <p:cNvSpPr/>
          <p:nvPr/>
        </p:nvSpPr>
        <p:spPr>
          <a:xfrm rot="2700000">
            <a:off x="11311077" y="700807"/>
            <a:ext cx="161644" cy="161644"/>
          </a:xfrm>
          <a:prstGeom prst="rect">
            <a:avLst/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sp>
        <p:nvSpPr>
          <p:cNvPr id="26" name="Rounded Rectangle 17">
            <a:extLst>
              <a:ext uri="{FF2B5EF4-FFF2-40B4-BE49-F238E27FC236}">
                <a16:creationId xmlns:a16="http://schemas.microsoft.com/office/drawing/2014/main" id="{7364AB94-7B21-7B54-210E-D6D50606FB56}"/>
              </a:ext>
            </a:extLst>
          </p:cNvPr>
          <p:cNvSpPr/>
          <p:nvPr/>
        </p:nvSpPr>
        <p:spPr>
          <a:xfrm rot="2700000">
            <a:off x="11595473" y="6223373"/>
            <a:ext cx="431052" cy="431052"/>
          </a:xfrm>
          <a:prstGeom prst="roundRect">
            <a:avLst>
              <a:gd name="adj" fmla="val 4419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sp>
        <p:nvSpPr>
          <p:cNvPr id="27" name="Rounded Rectangle 18">
            <a:extLst>
              <a:ext uri="{FF2B5EF4-FFF2-40B4-BE49-F238E27FC236}">
                <a16:creationId xmlns:a16="http://schemas.microsoft.com/office/drawing/2014/main" id="{ED653EF2-E75B-FE61-C989-65C163DA695A}"/>
              </a:ext>
            </a:extLst>
          </p:cNvPr>
          <p:cNvSpPr/>
          <p:nvPr/>
        </p:nvSpPr>
        <p:spPr>
          <a:xfrm>
            <a:off x="749300" y="6416993"/>
            <a:ext cx="10985499" cy="45719"/>
          </a:xfrm>
          <a:prstGeom prst="roundRect">
            <a:avLst>
              <a:gd name="adj" fmla="val 100000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pic>
        <p:nvPicPr>
          <p:cNvPr id="28" name="Picture 27" descr="A pink heart on a pink background&#10;&#10;AI-generated content may be incorrect.">
            <a:extLst>
              <a:ext uri="{FF2B5EF4-FFF2-40B4-BE49-F238E27FC236}">
                <a16:creationId xmlns:a16="http://schemas.microsoft.com/office/drawing/2014/main" id="{45A772FE-ECD7-AC3D-2F6C-E76764AC98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875" y="6067425"/>
            <a:ext cx="742948" cy="742948"/>
          </a:xfrm>
          <a:prstGeom prst="flowChartConnector">
            <a:avLst/>
          </a:prstGeom>
          <a:effectLst>
            <a:softEdge rad="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5CA1D49-E827-DF84-9FD6-22AD0F09C338}"/>
              </a:ext>
            </a:extLst>
          </p:cNvPr>
          <p:cNvSpPr txBox="1"/>
          <p:nvPr/>
        </p:nvSpPr>
        <p:spPr>
          <a:xfrm>
            <a:off x="1295400" y="1582340"/>
            <a:ext cx="78867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Student Name and ID: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Dhartiben Chauhan (2431584)</a:t>
            </a:r>
          </a:p>
          <a:p>
            <a:pPr>
              <a:lnSpc>
                <a:spcPct val="200000"/>
              </a:lnSpc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Programme: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MSc Public Health and Social Care in Practice</a:t>
            </a:r>
          </a:p>
          <a:p>
            <a:pPr>
              <a:lnSpc>
                <a:spcPct val="200000"/>
              </a:lnSpc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Module Title: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Population Health and Digital Health Promotion</a:t>
            </a:r>
          </a:p>
          <a:p>
            <a:pPr>
              <a:lnSpc>
                <a:spcPct val="200000"/>
              </a:lnSpc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Component 3 Group Project Presentation</a:t>
            </a:r>
          </a:p>
          <a:p>
            <a:pPr>
              <a:lnSpc>
                <a:spcPct val="200000"/>
              </a:lnSpc>
            </a:pP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Lecturer: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Dr Ping Wu</a:t>
            </a:r>
          </a:p>
          <a:p>
            <a:pPr>
              <a:lnSpc>
                <a:spcPct val="200000"/>
              </a:lnSpc>
            </a:pPr>
            <a:r>
              <a:rPr lang="en-IN" dirty="0"/>
              <a:t> </a:t>
            </a:r>
          </a:p>
          <a:p>
            <a:pPr algn="just"/>
            <a:r>
              <a:rPr lang="en-IN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66409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1907678" y="6443662"/>
            <a:ext cx="9827121" cy="19050"/>
          </a:xfrm>
          <a:prstGeom prst="roundRect">
            <a:avLst>
              <a:gd name="adj" fmla="val 100000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9" name="Rounded Rectangle 8"/>
          <p:cNvSpPr/>
          <p:nvPr/>
        </p:nvSpPr>
        <p:spPr>
          <a:xfrm rot="2700000">
            <a:off x="11595473" y="6223373"/>
            <a:ext cx="431052" cy="431052"/>
          </a:xfrm>
          <a:prstGeom prst="roundRect">
            <a:avLst>
              <a:gd name="adj" fmla="val 4419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 rot="2700000">
            <a:off x="11730176" y="995792"/>
            <a:ext cx="161644" cy="161644"/>
          </a:xfrm>
          <a:prstGeom prst="rect">
            <a:avLst/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2D3999-D3E1-8F37-2DD6-F6A0D425351F}"/>
              </a:ext>
            </a:extLst>
          </p:cNvPr>
          <p:cNvSpPr txBox="1"/>
          <p:nvPr/>
        </p:nvSpPr>
        <p:spPr>
          <a:xfrm>
            <a:off x="224019" y="57730"/>
            <a:ext cx="8261351" cy="19514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>
                <a:highlight>
                  <a:srgbClr val="FFC7D8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Application of the PRECEDE–PROCEED Model for </a:t>
            </a:r>
            <a:r>
              <a:rPr lang="en-US" sz="2800" b="1" dirty="0" err="1">
                <a:highlight>
                  <a:srgbClr val="FFC7D8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CycleConnect</a:t>
            </a:r>
            <a:r>
              <a:rPr lang="en-US" sz="2800" b="1" dirty="0">
                <a:highlight>
                  <a:srgbClr val="FFC7D8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: A Digital Menstrual Health Promotion Intervention</a:t>
            </a:r>
            <a:endParaRPr lang="en-IN" sz="2800" b="1" dirty="0">
              <a:highlight>
                <a:srgbClr val="FFC7D8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1">
            <a:extLst>
              <a:ext uri="{FF2B5EF4-FFF2-40B4-BE49-F238E27FC236}">
                <a16:creationId xmlns:a16="http://schemas.microsoft.com/office/drawing/2014/main" id="{B8BE3CDE-6295-AE42-7DC6-85144294F258}"/>
              </a:ext>
            </a:extLst>
          </p:cNvPr>
          <p:cNvSpPr/>
          <p:nvPr/>
        </p:nvSpPr>
        <p:spPr>
          <a:xfrm>
            <a:off x="224019" y="2552205"/>
            <a:ext cx="3115082" cy="27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A systematic framework for designing, implementing and evaluating a digital intervention to enhance menstrual awareness and reproductive health among young women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.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Rounded Rectangle 17">
            <a:extLst>
              <a:ext uri="{FF2B5EF4-FFF2-40B4-BE49-F238E27FC236}">
                <a16:creationId xmlns:a16="http://schemas.microsoft.com/office/drawing/2014/main" id="{E4E8F966-A0BB-E8B3-998A-D10FB1A2912D}"/>
              </a:ext>
            </a:extLst>
          </p:cNvPr>
          <p:cNvSpPr/>
          <p:nvPr/>
        </p:nvSpPr>
        <p:spPr>
          <a:xfrm rot="2700000">
            <a:off x="11595473" y="6223373"/>
            <a:ext cx="431052" cy="431052"/>
          </a:xfrm>
          <a:prstGeom prst="roundRect">
            <a:avLst>
              <a:gd name="adj" fmla="val 4419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sp>
        <p:nvSpPr>
          <p:cNvPr id="27" name="Rounded Rectangle 18">
            <a:extLst>
              <a:ext uri="{FF2B5EF4-FFF2-40B4-BE49-F238E27FC236}">
                <a16:creationId xmlns:a16="http://schemas.microsoft.com/office/drawing/2014/main" id="{83D19975-74E0-2BE3-7020-F3B800694D66}"/>
              </a:ext>
            </a:extLst>
          </p:cNvPr>
          <p:cNvSpPr/>
          <p:nvPr/>
        </p:nvSpPr>
        <p:spPr>
          <a:xfrm>
            <a:off x="2089100" y="6443662"/>
            <a:ext cx="9645699" cy="19050"/>
          </a:xfrm>
          <a:prstGeom prst="roundRect">
            <a:avLst>
              <a:gd name="adj" fmla="val 100000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pic>
        <p:nvPicPr>
          <p:cNvPr id="28" name="Picture 27" descr="A pink heart on a pink background&#10;&#10;AI-generated content may be incorrect.">
            <a:extLst>
              <a:ext uri="{FF2B5EF4-FFF2-40B4-BE49-F238E27FC236}">
                <a16:creationId xmlns:a16="http://schemas.microsoft.com/office/drawing/2014/main" id="{3175E465-B9FA-3BB0-48BC-47766AD725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875" y="6067425"/>
            <a:ext cx="742948" cy="742948"/>
          </a:xfrm>
          <a:prstGeom prst="flowChartConnector">
            <a:avLst/>
          </a:prstGeom>
          <a:effectLst>
            <a:softEdge rad="0"/>
          </a:effectLst>
        </p:spPr>
      </p:pic>
      <p:pic>
        <p:nvPicPr>
          <p:cNvPr id="1028" name="Picture 4" descr="Figure 1 from Application of the precede-proceed model in the evaluation of  a community based youth fitness and nutrition summer camp program |  Semantic Scholar">
            <a:extLst>
              <a:ext uri="{FF2B5EF4-FFF2-40B4-BE49-F238E27FC236}">
                <a16:creationId xmlns:a16="http://schemas.microsoft.com/office/drawing/2014/main" id="{8DC9375E-1765-1FA7-A8D2-49ED8538C5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24"/>
          <a:stretch>
            <a:fillRect/>
          </a:stretch>
        </p:blipFill>
        <p:spPr bwMode="auto">
          <a:xfrm>
            <a:off x="4130212" y="1916772"/>
            <a:ext cx="8061789" cy="4150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00B63A41-DA9A-7E8C-B446-97D79FAC7024}"/>
              </a:ext>
            </a:extLst>
          </p:cNvPr>
          <p:cNvSpPr txBox="1"/>
          <p:nvPr/>
        </p:nvSpPr>
        <p:spPr>
          <a:xfrm>
            <a:off x="9711001" y="6093380"/>
            <a:ext cx="1909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(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Johnson, 2016)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BC764C-8659-B1F4-9688-3C549A4849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4701407C-E9B5-04F7-8F0D-12965113A78A}"/>
              </a:ext>
            </a:extLst>
          </p:cNvPr>
          <p:cNvSpPr/>
          <p:nvPr/>
        </p:nvSpPr>
        <p:spPr>
          <a:xfrm>
            <a:off x="1907678" y="6443662"/>
            <a:ext cx="9827121" cy="19050"/>
          </a:xfrm>
          <a:prstGeom prst="roundRect">
            <a:avLst>
              <a:gd name="adj" fmla="val 100000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CE80EB9D-9250-A372-530D-D81865C5C50B}"/>
              </a:ext>
            </a:extLst>
          </p:cNvPr>
          <p:cNvSpPr/>
          <p:nvPr/>
        </p:nvSpPr>
        <p:spPr>
          <a:xfrm rot="2700000">
            <a:off x="11528799" y="6194044"/>
            <a:ext cx="431052" cy="431052"/>
          </a:xfrm>
          <a:prstGeom prst="roundRect">
            <a:avLst>
              <a:gd name="adj" fmla="val 4419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4993F8E-5483-76AE-1B81-C5A8967AD481}"/>
              </a:ext>
            </a:extLst>
          </p:cNvPr>
          <p:cNvSpPr/>
          <p:nvPr/>
        </p:nvSpPr>
        <p:spPr>
          <a:xfrm rot="2700000">
            <a:off x="506730" y="433527"/>
            <a:ext cx="161644" cy="161644"/>
          </a:xfrm>
          <a:prstGeom prst="rect">
            <a:avLst/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pic>
        <p:nvPicPr>
          <p:cNvPr id="17" name="Picture 16" descr="A pink heart on a pink background&#10;&#10;AI-generated content may be incorrect.">
            <a:extLst>
              <a:ext uri="{FF2B5EF4-FFF2-40B4-BE49-F238E27FC236}">
                <a16:creationId xmlns:a16="http://schemas.microsoft.com/office/drawing/2014/main" id="{B6892D5C-DA0D-633D-DE26-26CCEBDF56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875" y="6038096"/>
            <a:ext cx="742948" cy="742948"/>
          </a:xfrm>
          <a:prstGeom prst="flowChartConnector">
            <a:avLst/>
          </a:prstGeom>
          <a:effectLst>
            <a:softEdge rad="0"/>
          </a:effectLst>
        </p:spPr>
      </p:pic>
      <p:sp>
        <p:nvSpPr>
          <p:cNvPr id="15" name="Shape 1">
            <a:extLst>
              <a:ext uri="{FF2B5EF4-FFF2-40B4-BE49-F238E27FC236}">
                <a16:creationId xmlns:a16="http://schemas.microsoft.com/office/drawing/2014/main" id="{943144DA-EC67-210B-FAEB-563A246C6C2D}"/>
              </a:ext>
            </a:extLst>
          </p:cNvPr>
          <p:cNvSpPr/>
          <p:nvPr/>
        </p:nvSpPr>
        <p:spPr>
          <a:xfrm>
            <a:off x="450691" y="2148692"/>
            <a:ext cx="3621881" cy="2833923"/>
          </a:xfrm>
          <a:prstGeom prst="roundRect">
            <a:avLst>
              <a:gd name="adj" fmla="val 3459"/>
            </a:avLst>
          </a:prstGeom>
          <a:solidFill>
            <a:srgbClr val="FFC7D8"/>
          </a:solidFill>
          <a:ln w="7620">
            <a:solidFill>
              <a:srgbClr val="BD41C8"/>
            </a:solidFill>
            <a:prstDash val="solid"/>
          </a:ln>
        </p:spPr>
      </p:sp>
      <p:sp>
        <p:nvSpPr>
          <p:cNvPr id="16" name="Text 2">
            <a:extLst>
              <a:ext uri="{FF2B5EF4-FFF2-40B4-BE49-F238E27FC236}">
                <a16:creationId xmlns:a16="http://schemas.microsoft.com/office/drawing/2014/main" id="{15E7C4F0-588D-BF4F-24A9-25853A0901FD}"/>
              </a:ext>
            </a:extLst>
          </p:cNvPr>
          <p:cNvSpPr/>
          <p:nvPr/>
        </p:nvSpPr>
        <p:spPr>
          <a:xfrm>
            <a:off x="666580" y="2365743"/>
            <a:ext cx="3069403" cy="34326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Comprehensive Approach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3">
            <a:extLst>
              <a:ext uri="{FF2B5EF4-FFF2-40B4-BE49-F238E27FC236}">
                <a16:creationId xmlns:a16="http://schemas.microsoft.com/office/drawing/2014/main" id="{1A10D684-8E96-E80E-E458-8DF2BE11574D}"/>
              </a:ext>
            </a:extLst>
          </p:cNvPr>
          <p:cNvSpPr/>
          <p:nvPr/>
        </p:nvSpPr>
        <p:spPr>
          <a:xfrm>
            <a:off x="666832" y="2799369"/>
            <a:ext cx="3188690" cy="18669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>
              <a:lnSpc>
                <a:spcPts val="26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Widely used planning framework in health promotion for designing, implementing and evaluating interventions (Green and Kreuter, 2005).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4">
            <a:extLst>
              <a:ext uri="{FF2B5EF4-FFF2-40B4-BE49-F238E27FC236}">
                <a16:creationId xmlns:a16="http://schemas.microsoft.com/office/drawing/2014/main" id="{C29ACFA1-04E9-A150-4FC5-695B7AAFEC13}"/>
              </a:ext>
            </a:extLst>
          </p:cNvPr>
          <p:cNvSpPr/>
          <p:nvPr/>
        </p:nvSpPr>
        <p:spPr>
          <a:xfrm>
            <a:off x="4288461" y="2167238"/>
            <a:ext cx="3629620" cy="2828998"/>
          </a:xfrm>
          <a:prstGeom prst="roundRect">
            <a:avLst>
              <a:gd name="adj" fmla="val 3459"/>
            </a:avLst>
          </a:prstGeom>
          <a:solidFill>
            <a:srgbClr val="FFC7D8"/>
          </a:solidFill>
          <a:ln w="7620">
            <a:solidFill>
              <a:srgbClr val="BD41C8"/>
            </a:solidFill>
            <a:prstDash val="solid"/>
          </a:ln>
        </p:spPr>
      </p:sp>
      <p:sp>
        <p:nvSpPr>
          <p:cNvPr id="20" name="Text 5">
            <a:extLst>
              <a:ext uri="{FF2B5EF4-FFF2-40B4-BE49-F238E27FC236}">
                <a16:creationId xmlns:a16="http://schemas.microsoft.com/office/drawing/2014/main" id="{3813B99E-ED07-D5A6-E1D0-92BB9F21B68E}"/>
              </a:ext>
            </a:extLst>
          </p:cNvPr>
          <p:cNvSpPr/>
          <p:nvPr/>
        </p:nvSpPr>
        <p:spPr>
          <a:xfrm>
            <a:off x="4505512" y="2377642"/>
            <a:ext cx="2987159" cy="3426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Multi-Determinant Focus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6">
            <a:extLst>
              <a:ext uri="{FF2B5EF4-FFF2-40B4-BE49-F238E27FC236}">
                <a16:creationId xmlns:a16="http://schemas.microsoft.com/office/drawing/2014/main" id="{6B1CB2A1-46FB-C3C4-0E2F-781E5B6B8E54}"/>
              </a:ext>
            </a:extLst>
          </p:cNvPr>
          <p:cNvSpPr/>
          <p:nvPr/>
        </p:nvSpPr>
        <p:spPr>
          <a:xfrm>
            <a:off x="4505512" y="2811266"/>
            <a:ext cx="3195518" cy="1863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ts val="26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Incorporates social, educational, environmental and policy determinants of health to enhance intervention effectiveness (Crosby and Noar, 2011).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7">
            <a:extLst>
              <a:ext uri="{FF2B5EF4-FFF2-40B4-BE49-F238E27FC236}">
                <a16:creationId xmlns:a16="http://schemas.microsoft.com/office/drawing/2014/main" id="{6BBD55F6-1FFE-816C-00D6-60B73DED70D4}"/>
              </a:ext>
            </a:extLst>
          </p:cNvPr>
          <p:cNvSpPr/>
          <p:nvPr/>
        </p:nvSpPr>
        <p:spPr>
          <a:xfrm>
            <a:off x="8136017" y="2158560"/>
            <a:ext cx="3675869" cy="2828998"/>
          </a:xfrm>
          <a:prstGeom prst="roundRect">
            <a:avLst>
              <a:gd name="adj" fmla="val 4697"/>
            </a:avLst>
          </a:prstGeom>
          <a:solidFill>
            <a:srgbClr val="FFC7D8"/>
          </a:solidFill>
          <a:ln w="7620">
            <a:solidFill>
              <a:srgbClr val="BD41C8"/>
            </a:solidFill>
            <a:prstDash val="solid"/>
          </a:ln>
        </p:spPr>
      </p:sp>
      <p:sp>
        <p:nvSpPr>
          <p:cNvPr id="23" name="Text 8">
            <a:extLst>
              <a:ext uri="{FF2B5EF4-FFF2-40B4-BE49-F238E27FC236}">
                <a16:creationId xmlns:a16="http://schemas.microsoft.com/office/drawing/2014/main" id="{95B867F3-4479-81A3-A503-79D9C868C5D4}"/>
              </a:ext>
            </a:extLst>
          </p:cNvPr>
          <p:cNvSpPr/>
          <p:nvPr/>
        </p:nvSpPr>
        <p:spPr>
          <a:xfrm>
            <a:off x="8353068" y="2375611"/>
            <a:ext cx="1504031" cy="46526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Digital Health Integration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9">
            <a:extLst>
              <a:ext uri="{FF2B5EF4-FFF2-40B4-BE49-F238E27FC236}">
                <a16:creationId xmlns:a16="http://schemas.microsoft.com/office/drawing/2014/main" id="{E36CE14E-C7D9-5B47-AB20-7844277C43E0}"/>
              </a:ext>
            </a:extLst>
          </p:cNvPr>
          <p:cNvSpPr/>
          <p:nvPr/>
        </p:nvSpPr>
        <p:spPr>
          <a:xfrm>
            <a:off x="8353068" y="2809235"/>
            <a:ext cx="3462213" cy="15182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ts val="26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Supports systematic planning for digital health interventions, ensuring alignment with behaviour change principles and user needs (Crosby and Noar, 2011).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9CF6F2-25F1-AF45-9DE2-72C8B2AA4672}"/>
              </a:ext>
            </a:extLst>
          </p:cNvPr>
          <p:cNvSpPr txBox="1"/>
          <p:nvPr/>
        </p:nvSpPr>
        <p:spPr>
          <a:xfrm>
            <a:off x="933119" y="872901"/>
            <a:ext cx="9289668" cy="6453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2800" b="1" dirty="0"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Planning Framework: PRECEDE–PROCEED Model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57563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D95D936-DB12-EFBE-5BD0-20ECB6174C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FBBBD0BE-0304-B92D-815F-40FDAF769474}"/>
              </a:ext>
            </a:extLst>
          </p:cNvPr>
          <p:cNvSpPr/>
          <p:nvPr/>
        </p:nvSpPr>
        <p:spPr>
          <a:xfrm>
            <a:off x="1907678" y="6443662"/>
            <a:ext cx="9827121" cy="19050"/>
          </a:xfrm>
          <a:prstGeom prst="roundRect">
            <a:avLst>
              <a:gd name="adj" fmla="val 100000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077A968F-81E7-8B7D-DC14-A192A858D7E9}"/>
              </a:ext>
            </a:extLst>
          </p:cNvPr>
          <p:cNvSpPr/>
          <p:nvPr/>
        </p:nvSpPr>
        <p:spPr>
          <a:xfrm rot="2700000">
            <a:off x="11528799" y="6194044"/>
            <a:ext cx="431052" cy="431052"/>
          </a:xfrm>
          <a:prstGeom prst="roundRect">
            <a:avLst>
              <a:gd name="adj" fmla="val 4419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6B5BA83-E2D0-E5A5-523A-02BB90AA109D}"/>
              </a:ext>
            </a:extLst>
          </p:cNvPr>
          <p:cNvSpPr/>
          <p:nvPr/>
        </p:nvSpPr>
        <p:spPr>
          <a:xfrm rot="2700000">
            <a:off x="506730" y="433527"/>
            <a:ext cx="161644" cy="161644"/>
          </a:xfrm>
          <a:prstGeom prst="rect">
            <a:avLst/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pic>
        <p:nvPicPr>
          <p:cNvPr id="17" name="Picture 16" descr="A pink heart on a pink background&#10;&#10;AI-generated content may be incorrect.">
            <a:extLst>
              <a:ext uri="{FF2B5EF4-FFF2-40B4-BE49-F238E27FC236}">
                <a16:creationId xmlns:a16="http://schemas.microsoft.com/office/drawing/2014/main" id="{4C9F4101-C033-DCDF-2FA1-7B4563D37B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875" y="6038096"/>
            <a:ext cx="742948" cy="742948"/>
          </a:xfrm>
          <a:prstGeom prst="flowChartConnector">
            <a:avLst/>
          </a:prstGeom>
          <a:effectLst>
            <a:softEdge rad="0"/>
          </a:effectLst>
        </p:spPr>
      </p:pic>
      <p:sp>
        <p:nvSpPr>
          <p:cNvPr id="2" name="Text 0">
            <a:extLst>
              <a:ext uri="{FF2B5EF4-FFF2-40B4-BE49-F238E27FC236}">
                <a16:creationId xmlns:a16="http://schemas.microsoft.com/office/drawing/2014/main" id="{B2B8C5F1-2494-8896-223F-CA7E5CFDDB8A}"/>
              </a:ext>
            </a:extLst>
          </p:cNvPr>
          <p:cNvSpPr/>
          <p:nvPr/>
        </p:nvSpPr>
        <p:spPr>
          <a:xfrm>
            <a:off x="1047964" y="201939"/>
            <a:ext cx="10686835" cy="12318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Phase 1 and 2: Needs Assessment for CycleConnect</a:t>
            </a: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1">
            <a:extLst>
              <a:ext uri="{FF2B5EF4-FFF2-40B4-BE49-F238E27FC236}">
                <a16:creationId xmlns:a16="http://schemas.microsoft.com/office/drawing/2014/main" id="{F25BF97C-FA05-BFC2-FCFF-53409479986B}"/>
              </a:ext>
            </a:extLst>
          </p:cNvPr>
          <p:cNvSpPr/>
          <p:nvPr/>
        </p:nvSpPr>
        <p:spPr>
          <a:xfrm>
            <a:off x="4619977" y="1213228"/>
            <a:ext cx="2464118" cy="3080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dirty="0">
                <a:solidFill>
                  <a:srgbClr val="E91363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Current Challenges</a:t>
            </a:r>
            <a:endParaRPr lang="en-US" sz="2000" dirty="0">
              <a:solidFill>
                <a:srgbClr val="E9136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D8D751EC-90F9-EF5C-5C77-413E164AED46}"/>
              </a:ext>
            </a:extLst>
          </p:cNvPr>
          <p:cNvSpPr/>
          <p:nvPr/>
        </p:nvSpPr>
        <p:spPr>
          <a:xfrm>
            <a:off x="4619977" y="1730674"/>
            <a:ext cx="3478768" cy="16752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Low menstrual and fertility awareness contributes to delayed diagnosis of reproductive disorders among young women (Earle et al., 2021)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AC4730F0-802A-698E-6289-18A751E2D152}"/>
              </a:ext>
            </a:extLst>
          </p:cNvPr>
          <p:cNvSpPr/>
          <p:nvPr/>
        </p:nvSpPr>
        <p:spPr>
          <a:xfrm>
            <a:off x="4619977" y="3895585"/>
            <a:ext cx="3478768" cy="1340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Limited health literacy and social stigma reduce health-seeking behaviour for menstrual symptoms (Gondhalekar and Kaneria, 2020)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ED53603E-4C5E-4E80-53BC-D1DD2690FFEB}"/>
              </a:ext>
            </a:extLst>
          </p:cNvPr>
          <p:cNvSpPr/>
          <p:nvPr/>
        </p:nvSpPr>
        <p:spPr>
          <a:xfrm>
            <a:off x="8185660" y="1236345"/>
            <a:ext cx="2464118" cy="3080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dirty="0">
                <a:solidFill>
                  <a:srgbClr val="E91363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Digital Solution</a:t>
            </a:r>
            <a:endParaRPr lang="en-US" sz="2000" dirty="0">
              <a:solidFill>
                <a:srgbClr val="E9136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5">
            <a:extLst>
              <a:ext uri="{FF2B5EF4-FFF2-40B4-BE49-F238E27FC236}">
                <a16:creationId xmlns:a16="http://schemas.microsoft.com/office/drawing/2014/main" id="{B110FB60-3D54-1741-E432-1C37D8060EC9}"/>
              </a:ext>
            </a:extLst>
          </p:cNvPr>
          <p:cNvSpPr/>
          <p:nvPr/>
        </p:nvSpPr>
        <p:spPr>
          <a:xfrm>
            <a:off x="8185660" y="1753791"/>
            <a:ext cx="3478768" cy="16752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Smartphone-based menstrual tracking enhances early symptom recognition and fertility awareness among women aged 18–35 (Bakker et al., 2020)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6">
            <a:extLst>
              <a:ext uri="{FF2B5EF4-FFF2-40B4-BE49-F238E27FC236}">
                <a16:creationId xmlns:a16="http://schemas.microsoft.com/office/drawing/2014/main" id="{FA972A62-4C51-A3DF-B083-9988618C3299}"/>
              </a:ext>
            </a:extLst>
          </p:cNvPr>
          <p:cNvSpPr/>
          <p:nvPr/>
        </p:nvSpPr>
        <p:spPr>
          <a:xfrm>
            <a:off x="8185660" y="3946446"/>
            <a:ext cx="3478768" cy="16752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Baseline needs assessment will explore users' current knowledge, symptom awareness, and digital access to support targeted app design (Green and Kreuter, 2005)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Honolulu Women's Health: Wellness OBGYN (2025)">
            <a:extLst>
              <a:ext uri="{FF2B5EF4-FFF2-40B4-BE49-F238E27FC236}">
                <a16:creationId xmlns:a16="http://schemas.microsoft.com/office/drawing/2014/main" id="{E4767A63-A9F1-3F99-6D4B-2A611429F4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389"/>
          <a:stretch>
            <a:fillRect/>
          </a:stretch>
        </p:blipFill>
        <p:spPr bwMode="auto">
          <a:xfrm>
            <a:off x="142875" y="1169756"/>
            <a:ext cx="4254464" cy="4616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53A7454-8B52-6CF0-AE29-D5878F2F12FB}"/>
              </a:ext>
            </a:extLst>
          </p:cNvPr>
          <p:cNvSpPr txBox="1"/>
          <p:nvPr/>
        </p:nvSpPr>
        <p:spPr>
          <a:xfrm>
            <a:off x="986383" y="5829581"/>
            <a:ext cx="60977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(Wellness OBGYN, n.d.)</a:t>
            </a:r>
          </a:p>
        </p:txBody>
      </p:sp>
    </p:spTree>
    <p:extLst>
      <p:ext uri="{BB962C8B-B14F-4D97-AF65-F5344CB8AC3E}">
        <p14:creationId xmlns:p14="http://schemas.microsoft.com/office/powerpoint/2010/main" val="30462963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A82018-22ED-53EB-3305-B1A061905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3C80C7F8-B9C5-7C27-85E3-AADB0B1E5634}"/>
              </a:ext>
            </a:extLst>
          </p:cNvPr>
          <p:cNvSpPr/>
          <p:nvPr/>
        </p:nvSpPr>
        <p:spPr>
          <a:xfrm>
            <a:off x="885823" y="6462712"/>
            <a:ext cx="10848976" cy="45719"/>
          </a:xfrm>
          <a:prstGeom prst="roundRect">
            <a:avLst>
              <a:gd name="adj" fmla="val 100000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51A6CCB-137E-9A64-CF63-3B7D0101A7A2}"/>
              </a:ext>
            </a:extLst>
          </p:cNvPr>
          <p:cNvSpPr/>
          <p:nvPr/>
        </p:nvSpPr>
        <p:spPr>
          <a:xfrm rot="2700000">
            <a:off x="506730" y="433527"/>
            <a:ext cx="161644" cy="161644"/>
          </a:xfrm>
          <a:prstGeom prst="rect">
            <a:avLst/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pic>
        <p:nvPicPr>
          <p:cNvPr id="17" name="Picture 16" descr="A pink heart on a pink background&#10;&#10;AI-generated content may be incorrect.">
            <a:extLst>
              <a:ext uri="{FF2B5EF4-FFF2-40B4-BE49-F238E27FC236}">
                <a16:creationId xmlns:a16="http://schemas.microsoft.com/office/drawing/2014/main" id="{F2A213DF-CE64-5BF4-FE1F-E027349905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875" y="6038096"/>
            <a:ext cx="742948" cy="742948"/>
          </a:xfrm>
          <a:prstGeom prst="flowChartConnector">
            <a:avLst/>
          </a:prstGeom>
          <a:effectLst>
            <a:softEdge rad="0"/>
          </a:effec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FE21800-A881-61B1-4F5E-E7F282C74A7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885823" y="803296"/>
            <a:ext cx="2371946" cy="5060153"/>
          </a:xfrm>
          <a:prstGeom prst="rect">
            <a:avLst/>
          </a:prstGeom>
          <a:noFill/>
          <a:ln w="127000">
            <a:solidFill>
              <a:srgbClr val="FFC7D8"/>
            </a:solidFill>
          </a:ln>
        </p:spPr>
      </p:pic>
      <p:sp>
        <p:nvSpPr>
          <p:cNvPr id="4" name="Text 0">
            <a:extLst>
              <a:ext uri="{FF2B5EF4-FFF2-40B4-BE49-F238E27FC236}">
                <a16:creationId xmlns:a16="http://schemas.microsoft.com/office/drawing/2014/main" id="{9B16D053-209C-53A3-866F-49E2DBBA7D10}"/>
              </a:ext>
            </a:extLst>
          </p:cNvPr>
          <p:cNvSpPr/>
          <p:nvPr/>
        </p:nvSpPr>
        <p:spPr>
          <a:xfrm>
            <a:off x="3970973" y="193322"/>
            <a:ext cx="8078152" cy="12318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2800" b="1" u="sng" dirty="0">
                <a:solidFill>
                  <a:srgbClr val="E91363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Phase 3: Educational and Ecological Diagnosis</a:t>
            </a:r>
            <a:endParaRPr lang="en-US" sz="2800" b="1" u="sng" dirty="0">
              <a:solidFill>
                <a:srgbClr val="E9136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1">
            <a:extLst>
              <a:ext uri="{FF2B5EF4-FFF2-40B4-BE49-F238E27FC236}">
                <a16:creationId xmlns:a16="http://schemas.microsoft.com/office/drawing/2014/main" id="{C2785F35-4D11-7678-F902-987BB0F0DE42}"/>
              </a:ext>
            </a:extLst>
          </p:cNvPr>
          <p:cNvSpPr/>
          <p:nvPr/>
        </p:nvSpPr>
        <p:spPr>
          <a:xfrm>
            <a:off x="3970972" y="1105974"/>
            <a:ext cx="209431" cy="2618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erif 4 Light" pitchFamily="34" charset="-122"/>
                <a:cs typeface="Arial" panose="020B0604020202020204" pitchFamily="34" charset="0"/>
              </a:rPr>
              <a:t>01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2">
            <a:extLst>
              <a:ext uri="{FF2B5EF4-FFF2-40B4-BE49-F238E27FC236}">
                <a16:creationId xmlns:a16="http://schemas.microsoft.com/office/drawing/2014/main" id="{8001D9B1-7590-30B5-7656-5970A0001BF0}"/>
              </a:ext>
            </a:extLst>
          </p:cNvPr>
          <p:cNvSpPr/>
          <p:nvPr/>
        </p:nvSpPr>
        <p:spPr>
          <a:xfrm>
            <a:off x="3970972" y="1438991"/>
            <a:ext cx="3629501" cy="22860"/>
          </a:xfrm>
          <a:prstGeom prst="rect">
            <a:avLst/>
          </a:prstGeom>
          <a:solidFill>
            <a:srgbClr val="FFC7D8"/>
          </a:solidFill>
          <a:ln/>
        </p:spPr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143B882F-85B6-F7C2-552A-C322C9FE6A82}"/>
              </a:ext>
            </a:extLst>
          </p:cNvPr>
          <p:cNvSpPr/>
          <p:nvPr/>
        </p:nvSpPr>
        <p:spPr>
          <a:xfrm>
            <a:off x="3970972" y="1589367"/>
            <a:ext cx="2485668" cy="3080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 dirty="0">
                <a:solidFill>
                  <a:srgbClr val="272525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Predisposing Factors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4">
            <a:extLst>
              <a:ext uri="{FF2B5EF4-FFF2-40B4-BE49-F238E27FC236}">
                <a16:creationId xmlns:a16="http://schemas.microsoft.com/office/drawing/2014/main" id="{CE5DA939-D7E4-D3D4-E6D1-0963E2E86863}"/>
              </a:ext>
            </a:extLst>
          </p:cNvPr>
          <p:cNvSpPr/>
          <p:nvPr/>
        </p:nvSpPr>
        <p:spPr>
          <a:xfrm>
            <a:off x="3970973" y="2022993"/>
            <a:ext cx="3251760" cy="1005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Misconceptions around fertility patterns, low self-efficacy, and lack of menstrual literacy (Earle et al., 2021).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5">
            <a:extLst>
              <a:ext uri="{FF2B5EF4-FFF2-40B4-BE49-F238E27FC236}">
                <a16:creationId xmlns:a16="http://schemas.microsoft.com/office/drawing/2014/main" id="{58A39D36-A276-B292-5E3B-A553423631D6}"/>
              </a:ext>
            </a:extLst>
          </p:cNvPr>
          <p:cNvSpPr/>
          <p:nvPr/>
        </p:nvSpPr>
        <p:spPr>
          <a:xfrm>
            <a:off x="8249975" y="1112254"/>
            <a:ext cx="209431" cy="2618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erif 4 Light" pitchFamily="34" charset="-122"/>
                <a:cs typeface="Arial" panose="020B0604020202020204" pitchFamily="34" charset="0"/>
              </a:rPr>
              <a:t>02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6">
            <a:extLst>
              <a:ext uri="{FF2B5EF4-FFF2-40B4-BE49-F238E27FC236}">
                <a16:creationId xmlns:a16="http://schemas.microsoft.com/office/drawing/2014/main" id="{5023F8A2-DE89-359C-B353-1CFEDF8F0663}"/>
              </a:ext>
            </a:extLst>
          </p:cNvPr>
          <p:cNvSpPr/>
          <p:nvPr/>
        </p:nvSpPr>
        <p:spPr>
          <a:xfrm>
            <a:off x="8249975" y="1445271"/>
            <a:ext cx="3629620" cy="22860"/>
          </a:xfrm>
          <a:prstGeom prst="rect">
            <a:avLst/>
          </a:prstGeom>
          <a:solidFill>
            <a:srgbClr val="FFC7D8"/>
          </a:solidFill>
          <a:ln/>
        </p:spPr>
      </p:sp>
      <p:sp>
        <p:nvSpPr>
          <p:cNvPr id="14" name="Text 7">
            <a:extLst>
              <a:ext uri="{FF2B5EF4-FFF2-40B4-BE49-F238E27FC236}">
                <a16:creationId xmlns:a16="http://schemas.microsoft.com/office/drawing/2014/main" id="{24405AB0-743C-6DFE-17CE-59B792948C63}"/>
              </a:ext>
            </a:extLst>
          </p:cNvPr>
          <p:cNvSpPr/>
          <p:nvPr/>
        </p:nvSpPr>
        <p:spPr>
          <a:xfrm>
            <a:off x="8249975" y="1595647"/>
            <a:ext cx="2464118" cy="3080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 dirty="0">
                <a:solidFill>
                  <a:srgbClr val="272525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Enabling Factors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8">
            <a:extLst>
              <a:ext uri="{FF2B5EF4-FFF2-40B4-BE49-F238E27FC236}">
                <a16:creationId xmlns:a16="http://schemas.microsoft.com/office/drawing/2014/main" id="{DED577E6-5C2A-C355-C14A-0B780818AE31}"/>
              </a:ext>
            </a:extLst>
          </p:cNvPr>
          <p:cNvSpPr/>
          <p:nvPr/>
        </p:nvSpPr>
        <p:spPr>
          <a:xfrm>
            <a:off x="8249975" y="2029273"/>
            <a:ext cx="4015650" cy="1340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Widespread smartphone ownership, digital literacy, and acceptability of menstrual apps among young adults (Bakker et al., 2020).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9">
            <a:extLst>
              <a:ext uri="{FF2B5EF4-FFF2-40B4-BE49-F238E27FC236}">
                <a16:creationId xmlns:a16="http://schemas.microsoft.com/office/drawing/2014/main" id="{0E871B16-3E71-5083-0A00-C5146DB1689E}"/>
              </a:ext>
            </a:extLst>
          </p:cNvPr>
          <p:cNvSpPr/>
          <p:nvPr/>
        </p:nvSpPr>
        <p:spPr>
          <a:xfrm>
            <a:off x="3970973" y="3627359"/>
            <a:ext cx="209431" cy="2618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erif 4 Light" pitchFamily="34" charset="-122"/>
                <a:cs typeface="Arial" panose="020B0604020202020204" pitchFamily="34" charset="0"/>
              </a:rPr>
              <a:t>03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Shape 10">
            <a:extLst>
              <a:ext uri="{FF2B5EF4-FFF2-40B4-BE49-F238E27FC236}">
                <a16:creationId xmlns:a16="http://schemas.microsoft.com/office/drawing/2014/main" id="{2130DE9D-123E-7C20-4865-FD2D7453BED3}"/>
              </a:ext>
            </a:extLst>
          </p:cNvPr>
          <p:cNvSpPr/>
          <p:nvPr/>
        </p:nvSpPr>
        <p:spPr>
          <a:xfrm>
            <a:off x="3970973" y="3960377"/>
            <a:ext cx="7468553" cy="22860"/>
          </a:xfrm>
          <a:prstGeom prst="rect">
            <a:avLst/>
          </a:prstGeom>
          <a:solidFill>
            <a:srgbClr val="FFC7D8"/>
          </a:solidFill>
          <a:ln/>
        </p:spPr>
      </p:sp>
      <p:sp>
        <p:nvSpPr>
          <p:cNvPr id="28" name="Text 11">
            <a:extLst>
              <a:ext uri="{FF2B5EF4-FFF2-40B4-BE49-F238E27FC236}">
                <a16:creationId xmlns:a16="http://schemas.microsoft.com/office/drawing/2014/main" id="{35DCAAE8-0AF9-098E-3732-50FF0F7E8C8A}"/>
              </a:ext>
            </a:extLst>
          </p:cNvPr>
          <p:cNvSpPr/>
          <p:nvPr/>
        </p:nvSpPr>
        <p:spPr>
          <a:xfrm>
            <a:off x="3970973" y="4110753"/>
            <a:ext cx="2464118" cy="3080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 dirty="0">
                <a:solidFill>
                  <a:srgbClr val="272525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Reinforcing Factors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12">
            <a:extLst>
              <a:ext uri="{FF2B5EF4-FFF2-40B4-BE49-F238E27FC236}">
                <a16:creationId xmlns:a16="http://schemas.microsoft.com/office/drawing/2014/main" id="{3417E949-45AB-8C47-3730-BAECD28F7B49}"/>
              </a:ext>
            </a:extLst>
          </p:cNvPr>
          <p:cNvSpPr/>
          <p:nvPr/>
        </p:nvSpPr>
        <p:spPr>
          <a:xfrm>
            <a:off x="3970973" y="4544378"/>
            <a:ext cx="7468553" cy="6700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Continuous notifications, digital peer support, and personalised educational content that encourage sustained engagement (Hersh and Yeung, 2019).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13">
            <a:extLst>
              <a:ext uri="{FF2B5EF4-FFF2-40B4-BE49-F238E27FC236}">
                <a16:creationId xmlns:a16="http://schemas.microsoft.com/office/drawing/2014/main" id="{4721DC83-D438-CC2D-49BE-FA727BF72E1F}"/>
              </a:ext>
            </a:extLst>
          </p:cNvPr>
          <p:cNvSpPr/>
          <p:nvPr/>
        </p:nvSpPr>
        <p:spPr>
          <a:xfrm>
            <a:off x="3970973" y="5607130"/>
            <a:ext cx="7468553" cy="6700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These determinants guide the design of educational modules and behaviour-support features within CycleConnect (Green and Kreuter, 2005).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2415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DD68BB-2338-4DA0-5C49-8D38E892BF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2426F593-4B7A-5A8A-A3A9-27753942C919}"/>
              </a:ext>
            </a:extLst>
          </p:cNvPr>
          <p:cNvSpPr/>
          <p:nvPr/>
        </p:nvSpPr>
        <p:spPr>
          <a:xfrm>
            <a:off x="1907678" y="6443662"/>
            <a:ext cx="9827121" cy="19050"/>
          </a:xfrm>
          <a:prstGeom prst="roundRect">
            <a:avLst>
              <a:gd name="adj" fmla="val 100000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37B6670D-CA75-13F9-3B59-A6292CE1E201}"/>
              </a:ext>
            </a:extLst>
          </p:cNvPr>
          <p:cNvSpPr/>
          <p:nvPr/>
        </p:nvSpPr>
        <p:spPr>
          <a:xfrm rot="2700000">
            <a:off x="11528799" y="6194044"/>
            <a:ext cx="431052" cy="431052"/>
          </a:xfrm>
          <a:prstGeom prst="roundRect">
            <a:avLst>
              <a:gd name="adj" fmla="val 4419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2DDDB57-A87F-3102-5373-978B44D79942}"/>
              </a:ext>
            </a:extLst>
          </p:cNvPr>
          <p:cNvSpPr/>
          <p:nvPr/>
        </p:nvSpPr>
        <p:spPr>
          <a:xfrm rot="2700000">
            <a:off x="590025" y="600891"/>
            <a:ext cx="161644" cy="161644"/>
          </a:xfrm>
          <a:prstGeom prst="rect">
            <a:avLst/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16" descr="A pink heart on a pink background&#10;&#10;AI-generated content may be incorrect.">
            <a:extLst>
              <a:ext uri="{FF2B5EF4-FFF2-40B4-BE49-F238E27FC236}">
                <a16:creationId xmlns:a16="http://schemas.microsoft.com/office/drawing/2014/main" id="{75D9A074-3B7E-015B-C855-45B019461B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875" y="6038096"/>
            <a:ext cx="664131" cy="742948"/>
          </a:xfrm>
          <a:prstGeom prst="flowChartConnector">
            <a:avLst/>
          </a:prstGeom>
          <a:effectLst>
            <a:softEdge rad="0"/>
          </a:effectLst>
        </p:spPr>
      </p:pic>
      <p:sp>
        <p:nvSpPr>
          <p:cNvPr id="2" name="Text 0">
            <a:extLst>
              <a:ext uri="{FF2B5EF4-FFF2-40B4-BE49-F238E27FC236}">
                <a16:creationId xmlns:a16="http://schemas.microsoft.com/office/drawing/2014/main" id="{88CB2DD3-4193-899F-E0DF-3FE6B38D55A2}"/>
              </a:ext>
            </a:extLst>
          </p:cNvPr>
          <p:cNvSpPr/>
          <p:nvPr/>
        </p:nvSpPr>
        <p:spPr>
          <a:xfrm>
            <a:off x="1399531" y="373482"/>
            <a:ext cx="10121622" cy="6159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2800" b="1" dirty="0"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Phase 4: Administrative and Policy Diagnosis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6A921D6A-203A-47D5-B0FF-6C46FFC49A42}"/>
              </a:ext>
            </a:extLst>
          </p:cNvPr>
          <p:cNvSpPr/>
          <p:nvPr/>
        </p:nvSpPr>
        <p:spPr>
          <a:xfrm>
            <a:off x="241823" y="1398014"/>
            <a:ext cx="5696640" cy="2030986"/>
          </a:xfrm>
          <a:prstGeom prst="roundRect">
            <a:avLst>
              <a:gd name="adj" fmla="val 5765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E91363"/>
            </a:solidFill>
            <a:prstDash val="solid"/>
          </a:ln>
        </p:spPr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86DDFF75-0123-E1E1-313E-DB7F012DBEFB}"/>
              </a:ext>
            </a:extLst>
          </p:cNvPr>
          <p:cNvSpPr/>
          <p:nvPr/>
        </p:nvSpPr>
        <p:spPr>
          <a:xfrm>
            <a:off x="218962" y="1398014"/>
            <a:ext cx="81739" cy="2030986"/>
          </a:xfrm>
          <a:prstGeom prst="roundRect">
            <a:avLst>
              <a:gd name="adj" fmla="val 96208"/>
            </a:avLst>
          </a:prstGeom>
          <a:solidFill>
            <a:srgbClr val="FFC7D8"/>
          </a:solidFill>
          <a:ln/>
        </p:spPr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4ED886B2-268A-9F80-E8C1-BA4DD7200FC1}"/>
              </a:ext>
            </a:extLst>
          </p:cNvPr>
          <p:cNvSpPr/>
          <p:nvPr/>
        </p:nvSpPr>
        <p:spPr>
          <a:xfrm>
            <a:off x="542693" y="1630305"/>
            <a:ext cx="2202707" cy="3286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 dirty="0">
                <a:solidFill>
                  <a:srgbClr val="272525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Data Governance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28AC288A-1920-DCB0-3936-DB15B662875A}"/>
              </a:ext>
            </a:extLst>
          </p:cNvPr>
          <p:cNvSpPr/>
          <p:nvPr/>
        </p:nvSpPr>
        <p:spPr>
          <a:xfrm>
            <a:off x="542694" y="2063931"/>
            <a:ext cx="5220040" cy="1072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Digital health promotion must comply with UK information governance, data confidentiality, and user consent standards (NHS Digital, 2022).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>
            <a:extLst>
              <a:ext uri="{FF2B5EF4-FFF2-40B4-BE49-F238E27FC236}">
                <a16:creationId xmlns:a16="http://schemas.microsoft.com/office/drawing/2014/main" id="{679BC39B-8F6E-6E1F-99AC-3E0E9307D50A}"/>
              </a:ext>
            </a:extLst>
          </p:cNvPr>
          <p:cNvSpPr/>
          <p:nvPr/>
        </p:nvSpPr>
        <p:spPr>
          <a:xfrm>
            <a:off x="6237014" y="1398014"/>
            <a:ext cx="5536060" cy="2030986"/>
          </a:xfrm>
          <a:prstGeom prst="roundRect">
            <a:avLst>
              <a:gd name="adj" fmla="val 5765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E91363"/>
            </a:solidFill>
            <a:prstDash val="solid"/>
          </a:ln>
        </p:spPr>
      </p:sp>
      <p:sp>
        <p:nvSpPr>
          <p:cNvPr id="10" name="Shape 6">
            <a:extLst>
              <a:ext uri="{FF2B5EF4-FFF2-40B4-BE49-F238E27FC236}">
                <a16:creationId xmlns:a16="http://schemas.microsoft.com/office/drawing/2014/main" id="{B30B5E76-82EF-614E-AFB2-5F97A905A84A}"/>
              </a:ext>
            </a:extLst>
          </p:cNvPr>
          <p:cNvSpPr/>
          <p:nvPr/>
        </p:nvSpPr>
        <p:spPr>
          <a:xfrm>
            <a:off x="6214154" y="1398014"/>
            <a:ext cx="82303" cy="2030986"/>
          </a:xfrm>
          <a:prstGeom prst="roundRect">
            <a:avLst>
              <a:gd name="adj" fmla="val 96208"/>
            </a:avLst>
          </a:prstGeom>
          <a:solidFill>
            <a:srgbClr val="FFC7D8"/>
          </a:solidFill>
          <a:ln/>
        </p:spPr>
      </p:sp>
      <p:sp>
        <p:nvSpPr>
          <p:cNvPr id="12" name="Text 7">
            <a:extLst>
              <a:ext uri="{FF2B5EF4-FFF2-40B4-BE49-F238E27FC236}">
                <a16:creationId xmlns:a16="http://schemas.microsoft.com/office/drawing/2014/main" id="{F13EFC06-53C5-85AF-A979-16033789E2DF}"/>
              </a:ext>
            </a:extLst>
          </p:cNvPr>
          <p:cNvSpPr/>
          <p:nvPr/>
        </p:nvSpPr>
        <p:spPr>
          <a:xfrm>
            <a:off x="6537885" y="1630305"/>
            <a:ext cx="2217894" cy="3286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 dirty="0">
                <a:solidFill>
                  <a:srgbClr val="272525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Clinical Integration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8">
            <a:extLst>
              <a:ext uri="{FF2B5EF4-FFF2-40B4-BE49-F238E27FC236}">
                <a16:creationId xmlns:a16="http://schemas.microsoft.com/office/drawing/2014/main" id="{FB960EDE-4213-41CD-F42D-6C9DDCD23386}"/>
              </a:ext>
            </a:extLst>
          </p:cNvPr>
          <p:cNvSpPr/>
          <p:nvPr/>
        </p:nvSpPr>
        <p:spPr>
          <a:xfrm>
            <a:off x="6537885" y="2063931"/>
            <a:ext cx="5256138" cy="1072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Integration with community reproductive health services enables safe referral pathways for symptoms requiring clinical evaluation (NICE, 2021).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9">
            <a:extLst>
              <a:ext uri="{FF2B5EF4-FFF2-40B4-BE49-F238E27FC236}">
                <a16:creationId xmlns:a16="http://schemas.microsoft.com/office/drawing/2014/main" id="{2A0B73C7-C6E6-E71C-9068-D0BC4B162B64}"/>
              </a:ext>
            </a:extLst>
          </p:cNvPr>
          <p:cNvSpPr/>
          <p:nvPr/>
        </p:nvSpPr>
        <p:spPr>
          <a:xfrm>
            <a:off x="241823" y="3743209"/>
            <a:ext cx="5696640" cy="2062597"/>
          </a:xfrm>
          <a:prstGeom prst="roundRect">
            <a:avLst>
              <a:gd name="adj" fmla="val 5765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E91363"/>
            </a:solidFill>
            <a:prstDash val="solid"/>
          </a:ln>
        </p:spPr>
      </p:sp>
      <p:sp>
        <p:nvSpPr>
          <p:cNvPr id="15" name="Shape 10">
            <a:extLst>
              <a:ext uri="{FF2B5EF4-FFF2-40B4-BE49-F238E27FC236}">
                <a16:creationId xmlns:a16="http://schemas.microsoft.com/office/drawing/2014/main" id="{5D4161D8-F22D-C441-9F0C-5342852A4287}"/>
              </a:ext>
            </a:extLst>
          </p:cNvPr>
          <p:cNvSpPr/>
          <p:nvPr/>
        </p:nvSpPr>
        <p:spPr>
          <a:xfrm>
            <a:off x="218962" y="3743209"/>
            <a:ext cx="81739" cy="2062597"/>
          </a:xfrm>
          <a:prstGeom prst="roundRect">
            <a:avLst>
              <a:gd name="adj" fmla="val 96208"/>
            </a:avLst>
          </a:prstGeom>
          <a:solidFill>
            <a:srgbClr val="FFC7D8"/>
          </a:solidFill>
          <a:ln/>
        </p:spPr>
      </p:sp>
      <p:sp>
        <p:nvSpPr>
          <p:cNvPr id="16" name="Text 11">
            <a:extLst>
              <a:ext uri="{FF2B5EF4-FFF2-40B4-BE49-F238E27FC236}">
                <a16:creationId xmlns:a16="http://schemas.microsoft.com/office/drawing/2014/main" id="{BA7D3E29-3856-FAD4-B3DD-946DFEEDFBA2}"/>
              </a:ext>
            </a:extLst>
          </p:cNvPr>
          <p:cNvSpPr/>
          <p:nvPr/>
        </p:nvSpPr>
        <p:spPr>
          <a:xfrm>
            <a:off x="542693" y="3975500"/>
            <a:ext cx="2202707" cy="3337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 dirty="0">
                <a:solidFill>
                  <a:srgbClr val="272525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Ethical Protection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2">
            <a:extLst>
              <a:ext uri="{FF2B5EF4-FFF2-40B4-BE49-F238E27FC236}">
                <a16:creationId xmlns:a16="http://schemas.microsoft.com/office/drawing/2014/main" id="{79482FED-5B55-D6CB-4D6F-2B33E5F8E466}"/>
              </a:ext>
            </a:extLst>
          </p:cNvPr>
          <p:cNvSpPr/>
          <p:nvPr/>
        </p:nvSpPr>
        <p:spPr>
          <a:xfrm>
            <a:off x="542694" y="4409124"/>
            <a:ext cx="5220040" cy="10892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Ethical planning ensures protection of sensitive reproductive data, transparent storage policies, and user autonomy over symptom logging (NHS Digital, 2022).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3">
            <a:extLst>
              <a:ext uri="{FF2B5EF4-FFF2-40B4-BE49-F238E27FC236}">
                <a16:creationId xmlns:a16="http://schemas.microsoft.com/office/drawing/2014/main" id="{CF509F1B-AB93-E040-9491-305F1C476808}"/>
              </a:ext>
            </a:extLst>
          </p:cNvPr>
          <p:cNvSpPr/>
          <p:nvPr/>
        </p:nvSpPr>
        <p:spPr>
          <a:xfrm>
            <a:off x="6237014" y="3743209"/>
            <a:ext cx="5557009" cy="2062597"/>
          </a:xfrm>
          <a:prstGeom prst="roundRect">
            <a:avLst>
              <a:gd name="adj" fmla="val 5765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E91363"/>
            </a:solidFill>
            <a:prstDash val="solid"/>
          </a:ln>
        </p:spPr>
      </p:sp>
      <p:sp>
        <p:nvSpPr>
          <p:cNvPr id="20" name="Shape 14">
            <a:extLst>
              <a:ext uri="{FF2B5EF4-FFF2-40B4-BE49-F238E27FC236}">
                <a16:creationId xmlns:a16="http://schemas.microsoft.com/office/drawing/2014/main" id="{AE37A343-2BA5-057D-7415-7261A422B41D}"/>
              </a:ext>
            </a:extLst>
          </p:cNvPr>
          <p:cNvSpPr/>
          <p:nvPr/>
        </p:nvSpPr>
        <p:spPr>
          <a:xfrm>
            <a:off x="6214154" y="3743209"/>
            <a:ext cx="81975" cy="2062597"/>
          </a:xfrm>
          <a:prstGeom prst="roundRect">
            <a:avLst>
              <a:gd name="adj" fmla="val 96208"/>
            </a:avLst>
          </a:prstGeom>
          <a:solidFill>
            <a:srgbClr val="FFC7D8"/>
          </a:solidFill>
          <a:ln/>
        </p:spPr>
      </p:sp>
      <p:sp>
        <p:nvSpPr>
          <p:cNvPr id="21" name="Text 15">
            <a:extLst>
              <a:ext uri="{FF2B5EF4-FFF2-40B4-BE49-F238E27FC236}">
                <a16:creationId xmlns:a16="http://schemas.microsoft.com/office/drawing/2014/main" id="{7420EAFA-A5BD-5D4D-C0DA-03716382B81C}"/>
              </a:ext>
            </a:extLst>
          </p:cNvPr>
          <p:cNvSpPr/>
          <p:nvPr/>
        </p:nvSpPr>
        <p:spPr>
          <a:xfrm>
            <a:off x="6537885" y="3975500"/>
            <a:ext cx="2656501" cy="3337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000" b="1" dirty="0">
                <a:solidFill>
                  <a:srgbClr val="272525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Stakeholder Engagement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16">
            <a:extLst>
              <a:ext uri="{FF2B5EF4-FFF2-40B4-BE49-F238E27FC236}">
                <a16:creationId xmlns:a16="http://schemas.microsoft.com/office/drawing/2014/main" id="{CF4B2C6D-B971-F10F-5618-85DD38EF9EDC}"/>
              </a:ext>
            </a:extLst>
          </p:cNvPr>
          <p:cNvSpPr/>
          <p:nvPr/>
        </p:nvSpPr>
        <p:spPr>
          <a:xfrm>
            <a:off x="6499611" y="4409124"/>
            <a:ext cx="5149696" cy="10892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Stakeholder engagement from healthcare providers ensures clinical accuracy and credibility within app-based health promotion (Crosby and Noar, 2011).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03254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99C02C5-8C6F-5931-F97F-617DA13C54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A586694E-686A-BC50-6C39-022ED531AB28}"/>
              </a:ext>
            </a:extLst>
          </p:cNvPr>
          <p:cNvSpPr/>
          <p:nvPr/>
        </p:nvSpPr>
        <p:spPr>
          <a:xfrm rot="2700000">
            <a:off x="11528799" y="6194044"/>
            <a:ext cx="431052" cy="431052"/>
          </a:xfrm>
          <a:prstGeom prst="roundRect">
            <a:avLst>
              <a:gd name="adj" fmla="val 4419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AB17460-EFFC-6E47-0DCD-64DA484B3315}"/>
              </a:ext>
            </a:extLst>
          </p:cNvPr>
          <p:cNvSpPr/>
          <p:nvPr/>
        </p:nvSpPr>
        <p:spPr>
          <a:xfrm rot="2700000">
            <a:off x="506730" y="433527"/>
            <a:ext cx="161644" cy="161644"/>
          </a:xfrm>
          <a:prstGeom prst="rect">
            <a:avLst/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pic>
        <p:nvPicPr>
          <p:cNvPr id="17" name="Picture 16" descr="A pink heart on a pink background&#10;&#10;AI-generated content may be incorrect.">
            <a:extLst>
              <a:ext uri="{FF2B5EF4-FFF2-40B4-BE49-F238E27FC236}">
                <a16:creationId xmlns:a16="http://schemas.microsoft.com/office/drawing/2014/main" id="{DC791936-ECA4-C02F-C725-1A085258E5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778" y="6026882"/>
            <a:ext cx="742948" cy="742948"/>
          </a:xfrm>
          <a:prstGeom prst="flowChartConnector">
            <a:avLst/>
          </a:prstGeom>
          <a:effectLst>
            <a:softEdge rad="0"/>
          </a:effectLst>
        </p:spPr>
      </p:pic>
      <p:sp>
        <p:nvSpPr>
          <p:cNvPr id="5" name="Text 0">
            <a:extLst>
              <a:ext uri="{FF2B5EF4-FFF2-40B4-BE49-F238E27FC236}">
                <a16:creationId xmlns:a16="http://schemas.microsoft.com/office/drawing/2014/main" id="{878AFCB3-A4CB-71B9-6DFF-8E182F9EB610}"/>
              </a:ext>
            </a:extLst>
          </p:cNvPr>
          <p:cNvSpPr/>
          <p:nvPr/>
        </p:nvSpPr>
        <p:spPr>
          <a:xfrm>
            <a:off x="1031676" y="223306"/>
            <a:ext cx="10128647" cy="6149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00"/>
              </a:lnSpc>
              <a:buNone/>
            </a:pPr>
            <a:r>
              <a:rPr lang="en-US" sz="2800" b="1" dirty="0">
                <a:solidFill>
                  <a:srgbClr val="E91363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Implementation Strategy for CycleConnect</a:t>
            </a:r>
            <a:endParaRPr lang="en-US" sz="2800" b="1" dirty="0">
              <a:solidFill>
                <a:srgbClr val="E9136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e 1" descr="preencoded.png">
            <a:extLst>
              <a:ext uri="{FF2B5EF4-FFF2-40B4-BE49-F238E27FC236}">
                <a16:creationId xmlns:a16="http://schemas.microsoft.com/office/drawing/2014/main" id="{725E2817-E76D-AE91-F7CB-90B09499A3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18249" y="1201750"/>
            <a:ext cx="498167" cy="522565"/>
          </a:xfrm>
          <a:prstGeom prst="rect">
            <a:avLst/>
          </a:prstGeom>
        </p:spPr>
      </p:pic>
      <p:sp>
        <p:nvSpPr>
          <p:cNvPr id="7" name="Text 1">
            <a:extLst>
              <a:ext uri="{FF2B5EF4-FFF2-40B4-BE49-F238E27FC236}">
                <a16:creationId xmlns:a16="http://schemas.microsoft.com/office/drawing/2014/main" id="{4A6AF5DF-5FF8-4E04-7E2A-AD97E22F02CF}"/>
              </a:ext>
            </a:extLst>
          </p:cNvPr>
          <p:cNvSpPr/>
          <p:nvPr/>
        </p:nvSpPr>
        <p:spPr>
          <a:xfrm>
            <a:off x="1002037" y="1325813"/>
            <a:ext cx="3054610" cy="307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b="1" dirty="0">
                <a:solidFill>
                  <a:srgbClr val="272525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User-Centred Development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2">
            <a:extLst>
              <a:ext uri="{FF2B5EF4-FFF2-40B4-BE49-F238E27FC236}">
                <a16:creationId xmlns:a16="http://schemas.microsoft.com/office/drawing/2014/main" id="{54760A94-245B-6768-A80E-EFC96881AB9D}"/>
              </a:ext>
            </a:extLst>
          </p:cNvPr>
          <p:cNvSpPr/>
          <p:nvPr/>
        </p:nvSpPr>
        <p:spPr>
          <a:xfrm>
            <a:off x="1002037" y="1758605"/>
            <a:ext cx="5304819" cy="10033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Developed through user-centred design, iterative prototyping, and usability testing with women aged 18–35 (Bakker et al., 2020).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Image 2" descr="preencoded.png">
            <a:extLst>
              <a:ext uri="{FF2B5EF4-FFF2-40B4-BE49-F238E27FC236}">
                <a16:creationId xmlns:a16="http://schemas.microsoft.com/office/drawing/2014/main" id="{FA11D22E-C41E-B792-9D2A-6794EB37996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19697" y="4897756"/>
            <a:ext cx="522565" cy="522565"/>
          </a:xfrm>
          <a:prstGeom prst="rect">
            <a:avLst/>
          </a:prstGeom>
        </p:spPr>
      </p:pic>
      <p:sp>
        <p:nvSpPr>
          <p:cNvPr id="13" name="Text 3">
            <a:extLst>
              <a:ext uri="{FF2B5EF4-FFF2-40B4-BE49-F238E27FC236}">
                <a16:creationId xmlns:a16="http://schemas.microsoft.com/office/drawing/2014/main" id="{2C9B5338-560D-224C-9566-9BA8375A82BC}"/>
              </a:ext>
            </a:extLst>
          </p:cNvPr>
          <p:cNvSpPr/>
          <p:nvPr/>
        </p:nvSpPr>
        <p:spPr>
          <a:xfrm>
            <a:off x="1003485" y="5021819"/>
            <a:ext cx="2459593" cy="307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b="1" dirty="0">
                <a:solidFill>
                  <a:srgbClr val="272525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Core Features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4">
            <a:extLst>
              <a:ext uri="{FF2B5EF4-FFF2-40B4-BE49-F238E27FC236}">
                <a16:creationId xmlns:a16="http://schemas.microsoft.com/office/drawing/2014/main" id="{674D2ABF-8ED4-B490-F320-30E84666C033}"/>
              </a:ext>
            </a:extLst>
          </p:cNvPr>
          <p:cNvSpPr/>
          <p:nvPr/>
        </p:nvSpPr>
        <p:spPr>
          <a:xfrm>
            <a:off x="1003485" y="5454611"/>
            <a:ext cx="5564624" cy="10033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Cycle tracking, fertility prediction, symptom logging, health education and telehealth signposting to support early health-seeking behaviours (Earle et al., 2021).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5" name="Image 3" descr="preencoded.png">
            <a:extLst>
              <a:ext uri="{FF2B5EF4-FFF2-40B4-BE49-F238E27FC236}">
                <a16:creationId xmlns:a16="http://schemas.microsoft.com/office/drawing/2014/main" id="{84878300-63AC-F7A0-94DB-2316CA6E212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18249" y="3084754"/>
            <a:ext cx="498167" cy="522565"/>
          </a:xfrm>
          <a:prstGeom prst="rect">
            <a:avLst/>
          </a:prstGeom>
        </p:spPr>
      </p:pic>
      <p:sp>
        <p:nvSpPr>
          <p:cNvPr id="26" name="Text 5">
            <a:extLst>
              <a:ext uri="{FF2B5EF4-FFF2-40B4-BE49-F238E27FC236}">
                <a16:creationId xmlns:a16="http://schemas.microsoft.com/office/drawing/2014/main" id="{2C1B8CFB-CBFB-32BB-3575-CE55EFB054EF}"/>
              </a:ext>
            </a:extLst>
          </p:cNvPr>
          <p:cNvSpPr/>
          <p:nvPr/>
        </p:nvSpPr>
        <p:spPr>
          <a:xfrm>
            <a:off x="1002037" y="3208818"/>
            <a:ext cx="2738389" cy="307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b="1" dirty="0">
                <a:solidFill>
                  <a:srgbClr val="272525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Promotional Campaigns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6">
            <a:extLst>
              <a:ext uri="{FF2B5EF4-FFF2-40B4-BE49-F238E27FC236}">
                <a16:creationId xmlns:a16="http://schemas.microsoft.com/office/drawing/2014/main" id="{E40EEE4F-C8F4-9C8F-AD7B-81A5FFD0AC60}"/>
              </a:ext>
            </a:extLst>
          </p:cNvPr>
          <p:cNvSpPr/>
          <p:nvPr/>
        </p:nvSpPr>
        <p:spPr>
          <a:xfrm>
            <a:off x="1002037" y="3641610"/>
            <a:ext cx="5304819" cy="668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Implementation via universities, workplaces, and women's health organisations to maximise uptake (Crosby and Noar, 2011).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8" name="Image 4" descr="preencoded.png">
            <a:extLst>
              <a:ext uri="{FF2B5EF4-FFF2-40B4-BE49-F238E27FC236}">
                <a16:creationId xmlns:a16="http://schemas.microsoft.com/office/drawing/2014/main" id="{3CB752BA-0565-275D-91D6-78CF46AD282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829362" y="4544574"/>
            <a:ext cx="522565" cy="522565"/>
          </a:xfrm>
          <a:prstGeom prst="rect">
            <a:avLst/>
          </a:prstGeom>
        </p:spPr>
      </p:pic>
      <p:sp>
        <p:nvSpPr>
          <p:cNvPr id="29" name="Text 7">
            <a:extLst>
              <a:ext uri="{FF2B5EF4-FFF2-40B4-BE49-F238E27FC236}">
                <a16:creationId xmlns:a16="http://schemas.microsoft.com/office/drawing/2014/main" id="{15078E49-7EF5-C379-ABB1-DCEF298AC354}"/>
              </a:ext>
            </a:extLst>
          </p:cNvPr>
          <p:cNvSpPr/>
          <p:nvPr/>
        </p:nvSpPr>
        <p:spPr>
          <a:xfrm>
            <a:off x="7613151" y="4668638"/>
            <a:ext cx="1960724" cy="307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b="1" dirty="0">
                <a:solidFill>
                  <a:srgbClr val="272525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Engagement Tools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8">
            <a:extLst>
              <a:ext uri="{FF2B5EF4-FFF2-40B4-BE49-F238E27FC236}">
                <a16:creationId xmlns:a16="http://schemas.microsoft.com/office/drawing/2014/main" id="{AA740651-9C65-30BC-ABC5-D11787A87D43}"/>
              </a:ext>
            </a:extLst>
          </p:cNvPr>
          <p:cNvSpPr/>
          <p:nvPr/>
        </p:nvSpPr>
        <p:spPr>
          <a:xfrm>
            <a:off x="7613150" y="5101430"/>
            <a:ext cx="4435975" cy="10033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Digital reminders, personalised dashboards and educational prompts encourage recurrent engagement and symptom reporting (Hersh and Yeung, 2019).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102" name="Picture 6">
            <a:extLst>
              <a:ext uri="{FF2B5EF4-FFF2-40B4-BE49-F238E27FC236}">
                <a16:creationId xmlns:a16="http://schemas.microsoft.com/office/drawing/2014/main" id="{79BA7DD9-971F-226F-8300-D8F68E9E2B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31" b="29739"/>
          <a:stretch>
            <a:fillRect/>
          </a:stretch>
        </p:blipFill>
        <p:spPr bwMode="auto">
          <a:xfrm>
            <a:off x="7787950" y="753230"/>
            <a:ext cx="3402013" cy="349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12FBEF0B-E677-6673-A7DC-667B42EE073D}"/>
              </a:ext>
            </a:extLst>
          </p:cNvPr>
          <p:cNvSpPr txBox="1"/>
          <p:nvPr/>
        </p:nvSpPr>
        <p:spPr>
          <a:xfrm>
            <a:off x="8106330" y="4085250"/>
            <a:ext cx="61079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Tylstedt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and Normark, 2023)</a:t>
            </a:r>
          </a:p>
        </p:txBody>
      </p:sp>
    </p:spTree>
    <p:extLst>
      <p:ext uri="{BB962C8B-B14F-4D97-AF65-F5344CB8AC3E}">
        <p14:creationId xmlns:p14="http://schemas.microsoft.com/office/powerpoint/2010/main" val="1611947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0A079FF-B881-21DF-A03C-FB948ACBA9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05EDC60E-CE47-AC1C-46E1-0066E8D1054F}"/>
              </a:ext>
            </a:extLst>
          </p:cNvPr>
          <p:cNvSpPr/>
          <p:nvPr/>
        </p:nvSpPr>
        <p:spPr>
          <a:xfrm rot="2700000">
            <a:off x="11528799" y="6194044"/>
            <a:ext cx="431052" cy="431052"/>
          </a:xfrm>
          <a:prstGeom prst="roundRect">
            <a:avLst>
              <a:gd name="adj" fmla="val 4419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6139A68-65E4-B5B4-FCED-874B6A3E5317}"/>
              </a:ext>
            </a:extLst>
          </p:cNvPr>
          <p:cNvSpPr/>
          <p:nvPr/>
        </p:nvSpPr>
        <p:spPr>
          <a:xfrm rot="2700000">
            <a:off x="506730" y="433527"/>
            <a:ext cx="161644" cy="161644"/>
          </a:xfrm>
          <a:prstGeom prst="rect">
            <a:avLst/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pic>
        <p:nvPicPr>
          <p:cNvPr id="17" name="Picture 16" descr="A pink heart on a pink background&#10;&#10;AI-generated content may be incorrect.">
            <a:extLst>
              <a:ext uri="{FF2B5EF4-FFF2-40B4-BE49-F238E27FC236}">
                <a16:creationId xmlns:a16="http://schemas.microsoft.com/office/drawing/2014/main" id="{D324227E-3473-40CD-4E3E-912DBA0BC4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875" y="6038096"/>
            <a:ext cx="742948" cy="742948"/>
          </a:xfrm>
          <a:prstGeom prst="flowChartConnector">
            <a:avLst/>
          </a:prstGeom>
          <a:effectLst>
            <a:softEdge rad="0"/>
          </a:effectLst>
        </p:spPr>
      </p:pic>
      <p:sp>
        <p:nvSpPr>
          <p:cNvPr id="2" name="Text 0">
            <a:extLst>
              <a:ext uri="{FF2B5EF4-FFF2-40B4-BE49-F238E27FC236}">
                <a16:creationId xmlns:a16="http://schemas.microsoft.com/office/drawing/2014/main" id="{F014BA61-C604-C239-22C0-50AA51FDC8A5}"/>
              </a:ext>
            </a:extLst>
          </p:cNvPr>
          <p:cNvSpPr/>
          <p:nvPr/>
        </p:nvSpPr>
        <p:spPr>
          <a:xfrm>
            <a:off x="1043207" y="258796"/>
            <a:ext cx="9683013" cy="7414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600"/>
              </a:lnSpc>
              <a:buNone/>
            </a:pPr>
            <a:r>
              <a:rPr lang="en-US" sz="2800" b="1" dirty="0">
                <a:solidFill>
                  <a:srgbClr val="E91363"/>
                </a:solidFill>
                <a:highlight>
                  <a:srgbClr val="FFC7D8"/>
                </a:highlight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Evaluation Strategy: Process, Impact and Outcome</a:t>
            </a:r>
            <a:endParaRPr lang="en-US" sz="2800" b="1" dirty="0">
              <a:solidFill>
                <a:srgbClr val="E91363"/>
              </a:solidFill>
              <a:highlight>
                <a:srgbClr val="FFC7D8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Image 1" descr="preencoded.png">
            <a:extLst>
              <a:ext uri="{FF2B5EF4-FFF2-40B4-BE49-F238E27FC236}">
                <a16:creationId xmlns:a16="http://schemas.microsoft.com/office/drawing/2014/main" id="{408C91F2-0044-772E-DF1D-A2AF6A57C87C}"/>
              </a:ext>
            </a:extLst>
          </p:cNvPr>
          <p:cNvPicPr>
            <a:picLocks noChangeAspect="1"/>
          </p:cNvPicPr>
          <p:nvPr/>
        </p:nvPicPr>
        <p:blipFill>
          <a:blip r:embed="rId4">
            <a:biLevel thresh="5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44602" y="1044945"/>
            <a:ext cx="1082437" cy="144625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 1">
            <a:extLst>
              <a:ext uri="{FF2B5EF4-FFF2-40B4-BE49-F238E27FC236}">
                <a16:creationId xmlns:a16="http://schemas.microsoft.com/office/drawing/2014/main" id="{B671D17F-9658-C08C-BD4A-7BAC8CC836AC}"/>
              </a:ext>
            </a:extLst>
          </p:cNvPr>
          <p:cNvSpPr/>
          <p:nvPr/>
        </p:nvSpPr>
        <p:spPr>
          <a:xfrm>
            <a:off x="1427042" y="1141868"/>
            <a:ext cx="3962748" cy="2925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00" b="1" dirty="0">
                <a:solidFill>
                  <a:srgbClr val="272525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Process Evaluation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9CA18BD4-50CF-1CB8-3B2B-577B59317AC8}"/>
              </a:ext>
            </a:extLst>
          </p:cNvPr>
          <p:cNvSpPr/>
          <p:nvPr/>
        </p:nvSpPr>
        <p:spPr>
          <a:xfrm>
            <a:off x="1427042" y="1553705"/>
            <a:ext cx="10622083" cy="636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Monitor app downloads, daily usage patterns, symptom-logging frequency and user retention (Bakker et al., 2020).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e 2" descr="preencoded.png">
            <a:extLst>
              <a:ext uri="{FF2B5EF4-FFF2-40B4-BE49-F238E27FC236}">
                <a16:creationId xmlns:a16="http://schemas.microsoft.com/office/drawing/2014/main" id="{05353A02-4B5F-FCC3-F0DF-E839EB6B2BBD}"/>
              </a:ext>
            </a:extLst>
          </p:cNvPr>
          <p:cNvPicPr>
            <a:picLocks noChangeAspect="1"/>
          </p:cNvPicPr>
          <p:nvPr/>
        </p:nvPicPr>
        <p:blipFill>
          <a:blip r:embed="rId6">
            <a:biLevel thresh="25000"/>
          </a:blip>
          <a:stretch>
            <a:fillRect/>
          </a:stretch>
        </p:blipFill>
        <p:spPr>
          <a:xfrm>
            <a:off x="344603" y="2262512"/>
            <a:ext cx="1082437" cy="1764506"/>
          </a:xfrm>
          <a:prstGeom prst="rect">
            <a:avLst/>
          </a:prstGeom>
          <a:noFill/>
        </p:spPr>
      </p:pic>
      <p:sp>
        <p:nvSpPr>
          <p:cNvPr id="7" name="Text 3">
            <a:extLst>
              <a:ext uri="{FF2B5EF4-FFF2-40B4-BE49-F238E27FC236}">
                <a16:creationId xmlns:a16="http://schemas.microsoft.com/office/drawing/2014/main" id="{2D1D8D56-C664-AF7F-780C-46CF15CA1F19}"/>
              </a:ext>
            </a:extLst>
          </p:cNvPr>
          <p:cNvSpPr/>
          <p:nvPr/>
        </p:nvSpPr>
        <p:spPr>
          <a:xfrm>
            <a:off x="1427039" y="2591669"/>
            <a:ext cx="3962748" cy="2925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00" b="1" dirty="0">
                <a:solidFill>
                  <a:srgbClr val="272525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Impact Evaluation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4">
            <a:extLst>
              <a:ext uri="{FF2B5EF4-FFF2-40B4-BE49-F238E27FC236}">
                <a16:creationId xmlns:a16="http://schemas.microsoft.com/office/drawing/2014/main" id="{6BD24151-E7F2-15E3-5214-B21F527CC66D}"/>
              </a:ext>
            </a:extLst>
          </p:cNvPr>
          <p:cNvSpPr/>
          <p:nvPr/>
        </p:nvSpPr>
        <p:spPr>
          <a:xfrm>
            <a:off x="1427039" y="3003506"/>
            <a:ext cx="10622083" cy="954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Measure change in menstrual knowledge, self-efficacy, symptom awareness, and willingness to consult health professionals (Green and Kreuter, 2005).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Image 3" descr="preencoded.png">
            <a:extLst>
              <a:ext uri="{FF2B5EF4-FFF2-40B4-BE49-F238E27FC236}">
                <a16:creationId xmlns:a16="http://schemas.microsoft.com/office/drawing/2014/main" id="{9D86A607-6CC7-77B8-AFB6-7901962A9FCB}"/>
              </a:ext>
            </a:extLst>
          </p:cNvPr>
          <p:cNvPicPr>
            <a:picLocks noChangeAspect="1"/>
          </p:cNvPicPr>
          <p:nvPr/>
        </p:nvPicPr>
        <p:blipFill>
          <a:blip r:embed="rId7">
            <a:biLevel thresh="25000"/>
          </a:blip>
          <a:stretch>
            <a:fillRect/>
          </a:stretch>
        </p:blipFill>
        <p:spPr>
          <a:xfrm>
            <a:off x="344598" y="3860818"/>
            <a:ext cx="1082437" cy="1446252"/>
          </a:xfrm>
          <a:prstGeom prst="rect">
            <a:avLst/>
          </a:prstGeom>
          <a:noFill/>
        </p:spPr>
      </p:pic>
      <p:sp>
        <p:nvSpPr>
          <p:cNvPr id="13" name="Text 5">
            <a:extLst>
              <a:ext uri="{FF2B5EF4-FFF2-40B4-BE49-F238E27FC236}">
                <a16:creationId xmlns:a16="http://schemas.microsoft.com/office/drawing/2014/main" id="{73AF8E0C-D179-20A6-56A6-4FC1D4613024}"/>
              </a:ext>
            </a:extLst>
          </p:cNvPr>
          <p:cNvSpPr/>
          <p:nvPr/>
        </p:nvSpPr>
        <p:spPr>
          <a:xfrm>
            <a:off x="1427037" y="4131369"/>
            <a:ext cx="3962748" cy="2925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00" b="1" dirty="0">
                <a:solidFill>
                  <a:srgbClr val="272525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Outcome Evaluation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6">
            <a:extLst>
              <a:ext uri="{FF2B5EF4-FFF2-40B4-BE49-F238E27FC236}">
                <a16:creationId xmlns:a16="http://schemas.microsoft.com/office/drawing/2014/main" id="{2175FC69-C2C1-73D5-5B93-403B8AB53135}"/>
              </a:ext>
            </a:extLst>
          </p:cNvPr>
          <p:cNvSpPr/>
          <p:nvPr/>
        </p:nvSpPr>
        <p:spPr>
          <a:xfrm>
            <a:off x="1427038" y="4543206"/>
            <a:ext cx="10622084" cy="636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Assess early diagnosis, timely GP referrals, improved symptom monitoring, and overall reproductive health literacy (NICE, 2021).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7">
            <a:extLst>
              <a:ext uri="{FF2B5EF4-FFF2-40B4-BE49-F238E27FC236}">
                <a16:creationId xmlns:a16="http://schemas.microsoft.com/office/drawing/2014/main" id="{4F509131-7E4F-39A8-E771-3887BDA6E3D7}"/>
              </a:ext>
            </a:extLst>
          </p:cNvPr>
          <p:cNvSpPr/>
          <p:nvPr/>
        </p:nvSpPr>
        <p:spPr>
          <a:xfrm>
            <a:off x="1043207" y="5673529"/>
            <a:ext cx="10622083" cy="636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Mixed-method evaluation will include surveys, analytics, and qualitative interviews for continuous improvement (Crosby and Noar, 2011).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84631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0652D35-CF38-740F-BB05-86AA89682A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9514C30-ECA0-0F4D-30C6-64B08549244D}"/>
              </a:ext>
            </a:extLst>
          </p:cNvPr>
          <p:cNvSpPr/>
          <p:nvPr/>
        </p:nvSpPr>
        <p:spPr>
          <a:xfrm rot="2700000">
            <a:off x="556131" y="319227"/>
            <a:ext cx="161644" cy="161644"/>
          </a:xfrm>
          <a:prstGeom prst="rect">
            <a:avLst/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sp>
        <p:nvSpPr>
          <p:cNvPr id="3" name="Rounded Rectangle 21">
            <a:extLst>
              <a:ext uri="{FF2B5EF4-FFF2-40B4-BE49-F238E27FC236}">
                <a16:creationId xmlns:a16="http://schemas.microsoft.com/office/drawing/2014/main" id="{617197F1-DA45-1B8F-01FC-A3877253947C}"/>
              </a:ext>
            </a:extLst>
          </p:cNvPr>
          <p:cNvSpPr/>
          <p:nvPr/>
        </p:nvSpPr>
        <p:spPr>
          <a:xfrm rot="2700000">
            <a:off x="11595472" y="6292905"/>
            <a:ext cx="431052" cy="431052"/>
          </a:xfrm>
          <a:prstGeom prst="roundRect">
            <a:avLst>
              <a:gd name="adj" fmla="val 4419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0">
            <a:extLst>
              <a:ext uri="{FF2B5EF4-FFF2-40B4-BE49-F238E27FC236}">
                <a16:creationId xmlns:a16="http://schemas.microsoft.com/office/drawing/2014/main" id="{570AD904-CB00-362D-80C2-4013480A8182}"/>
              </a:ext>
            </a:extLst>
          </p:cNvPr>
          <p:cNvSpPr/>
          <p:nvPr/>
        </p:nvSpPr>
        <p:spPr>
          <a:xfrm>
            <a:off x="1023018" y="110798"/>
            <a:ext cx="12414052" cy="5543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50"/>
              </a:lnSpc>
              <a:buNone/>
            </a:pPr>
            <a:r>
              <a:rPr lang="en-US" sz="2800" b="1" dirty="0">
                <a:solidFill>
                  <a:srgbClr val="E91363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Application Summary: Transforming Reproductive Health</a:t>
            </a:r>
            <a:endParaRPr lang="en-US" sz="2800" b="1" dirty="0">
              <a:solidFill>
                <a:srgbClr val="E9136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1">
            <a:extLst>
              <a:ext uri="{FF2B5EF4-FFF2-40B4-BE49-F238E27FC236}">
                <a16:creationId xmlns:a16="http://schemas.microsoft.com/office/drawing/2014/main" id="{1C595E55-26E6-15DB-B087-2E016C3F6D1B}"/>
              </a:ext>
            </a:extLst>
          </p:cNvPr>
          <p:cNvSpPr/>
          <p:nvPr/>
        </p:nvSpPr>
        <p:spPr>
          <a:xfrm>
            <a:off x="804144" y="1091505"/>
            <a:ext cx="424101" cy="424101"/>
          </a:xfrm>
          <a:prstGeom prst="roundRect">
            <a:avLst>
              <a:gd name="adj" fmla="val 18669"/>
            </a:avLst>
          </a:prstGeom>
          <a:solidFill>
            <a:srgbClr val="FFC7D8"/>
          </a:solidFill>
          <a:ln w="7620">
            <a:solidFill>
              <a:srgbClr val="E91363"/>
            </a:solidFill>
            <a:prstDash val="solid"/>
          </a:ln>
        </p:spPr>
      </p:sp>
      <p:sp>
        <p:nvSpPr>
          <p:cNvPr id="16" name="Text 2">
            <a:extLst>
              <a:ext uri="{FF2B5EF4-FFF2-40B4-BE49-F238E27FC236}">
                <a16:creationId xmlns:a16="http://schemas.microsoft.com/office/drawing/2014/main" id="{D098326C-C815-E0EF-78FD-0A69CCB159CC}"/>
              </a:ext>
            </a:extLst>
          </p:cNvPr>
          <p:cNvSpPr/>
          <p:nvPr/>
        </p:nvSpPr>
        <p:spPr>
          <a:xfrm>
            <a:off x="1507192" y="1012983"/>
            <a:ext cx="4344486" cy="2771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2000" b="1" dirty="0">
                <a:solidFill>
                  <a:srgbClr val="272525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Comprehensive Framework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3">
            <a:extLst>
              <a:ext uri="{FF2B5EF4-FFF2-40B4-BE49-F238E27FC236}">
                <a16:creationId xmlns:a16="http://schemas.microsoft.com/office/drawing/2014/main" id="{A2F4C08A-E930-16C7-0C64-B43C11EC9EF0}"/>
              </a:ext>
            </a:extLst>
          </p:cNvPr>
          <p:cNvSpPr/>
          <p:nvPr/>
        </p:nvSpPr>
        <p:spPr>
          <a:xfrm>
            <a:off x="1507192" y="1478636"/>
            <a:ext cx="10227607" cy="6029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PRECEDE–PROCEED provides systematic planning and evaluation for CycleConnect (Green and Kreuter, 2005).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4">
            <a:extLst>
              <a:ext uri="{FF2B5EF4-FFF2-40B4-BE49-F238E27FC236}">
                <a16:creationId xmlns:a16="http://schemas.microsoft.com/office/drawing/2014/main" id="{F936AE3D-8E82-D190-EA71-9B6C335514B1}"/>
              </a:ext>
            </a:extLst>
          </p:cNvPr>
          <p:cNvSpPr/>
          <p:nvPr/>
        </p:nvSpPr>
        <p:spPr>
          <a:xfrm>
            <a:off x="804144" y="2510442"/>
            <a:ext cx="424101" cy="424101"/>
          </a:xfrm>
          <a:prstGeom prst="roundRect">
            <a:avLst>
              <a:gd name="adj" fmla="val 18669"/>
            </a:avLst>
          </a:prstGeom>
          <a:solidFill>
            <a:srgbClr val="FFC7D8"/>
          </a:solidFill>
          <a:ln w="7620">
            <a:solidFill>
              <a:srgbClr val="E91363"/>
            </a:solidFill>
            <a:prstDash val="solid"/>
          </a:ln>
        </p:spPr>
      </p:sp>
      <p:sp>
        <p:nvSpPr>
          <p:cNvPr id="20" name="Text 5">
            <a:extLst>
              <a:ext uri="{FF2B5EF4-FFF2-40B4-BE49-F238E27FC236}">
                <a16:creationId xmlns:a16="http://schemas.microsoft.com/office/drawing/2014/main" id="{15521288-61E4-90B2-4529-FC341AFCED53}"/>
              </a:ext>
            </a:extLst>
          </p:cNvPr>
          <p:cNvSpPr/>
          <p:nvPr/>
        </p:nvSpPr>
        <p:spPr>
          <a:xfrm>
            <a:off x="1507191" y="2431920"/>
            <a:ext cx="3322685" cy="2771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2000" b="1" dirty="0">
                <a:solidFill>
                  <a:srgbClr val="272525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Enhanced Awareness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6">
            <a:extLst>
              <a:ext uri="{FF2B5EF4-FFF2-40B4-BE49-F238E27FC236}">
                <a16:creationId xmlns:a16="http://schemas.microsoft.com/office/drawing/2014/main" id="{A991C1E0-A854-FAFF-9574-944604CB3F75}"/>
              </a:ext>
            </a:extLst>
          </p:cNvPr>
          <p:cNvSpPr/>
          <p:nvPr/>
        </p:nvSpPr>
        <p:spPr>
          <a:xfrm>
            <a:off x="1507192" y="2897573"/>
            <a:ext cx="10227607" cy="6029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Digital menstrual tracking improves awareness, symptom monitoring, and early reproductive care-seeking behaviours (Earle et al., 2021).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7">
            <a:extLst>
              <a:ext uri="{FF2B5EF4-FFF2-40B4-BE49-F238E27FC236}">
                <a16:creationId xmlns:a16="http://schemas.microsoft.com/office/drawing/2014/main" id="{0D7844F5-4968-F5D9-5D94-B0D3C0217E55}"/>
              </a:ext>
            </a:extLst>
          </p:cNvPr>
          <p:cNvSpPr/>
          <p:nvPr/>
        </p:nvSpPr>
        <p:spPr>
          <a:xfrm>
            <a:off x="804144" y="3859569"/>
            <a:ext cx="424101" cy="424101"/>
          </a:xfrm>
          <a:prstGeom prst="roundRect">
            <a:avLst>
              <a:gd name="adj" fmla="val 18669"/>
            </a:avLst>
          </a:prstGeom>
          <a:solidFill>
            <a:srgbClr val="FFC7D8"/>
          </a:solidFill>
          <a:ln w="7620">
            <a:solidFill>
              <a:srgbClr val="E91363"/>
            </a:solidFill>
            <a:prstDash val="solid"/>
          </a:ln>
        </p:spPr>
      </p:sp>
      <p:sp>
        <p:nvSpPr>
          <p:cNvPr id="23" name="Text 8">
            <a:extLst>
              <a:ext uri="{FF2B5EF4-FFF2-40B4-BE49-F238E27FC236}">
                <a16:creationId xmlns:a16="http://schemas.microsoft.com/office/drawing/2014/main" id="{3237B8A9-CDD1-04CC-1EF8-3C4CADF7A425}"/>
              </a:ext>
            </a:extLst>
          </p:cNvPr>
          <p:cNvSpPr/>
          <p:nvPr/>
        </p:nvSpPr>
        <p:spPr>
          <a:xfrm>
            <a:off x="1507192" y="3781047"/>
            <a:ext cx="4685028" cy="2771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2000" b="1" dirty="0">
                <a:solidFill>
                  <a:srgbClr val="272525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Empowered Self-Management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9">
            <a:extLst>
              <a:ext uri="{FF2B5EF4-FFF2-40B4-BE49-F238E27FC236}">
                <a16:creationId xmlns:a16="http://schemas.microsoft.com/office/drawing/2014/main" id="{9B5330FE-A920-BB3B-2D0B-9924156972B7}"/>
              </a:ext>
            </a:extLst>
          </p:cNvPr>
          <p:cNvSpPr/>
          <p:nvPr/>
        </p:nvSpPr>
        <p:spPr>
          <a:xfrm>
            <a:off x="1507192" y="4246700"/>
            <a:ext cx="10227607" cy="6029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The intervention enhances menstrual self-management, supports personalised planning and promotes equitable access to health information (NICE, 2021).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Shape 10">
            <a:extLst>
              <a:ext uri="{FF2B5EF4-FFF2-40B4-BE49-F238E27FC236}">
                <a16:creationId xmlns:a16="http://schemas.microsoft.com/office/drawing/2014/main" id="{D7472A9A-5EF1-9723-BB02-4B4F1459E1E4}"/>
              </a:ext>
            </a:extLst>
          </p:cNvPr>
          <p:cNvSpPr/>
          <p:nvPr/>
        </p:nvSpPr>
        <p:spPr>
          <a:xfrm>
            <a:off x="751252" y="5223018"/>
            <a:ext cx="424101" cy="424101"/>
          </a:xfrm>
          <a:prstGeom prst="roundRect">
            <a:avLst>
              <a:gd name="adj" fmla="val 18669"/>
            </a:avLst>
          </a:prstGeom>
          <a:solidFill>
            <a:srgbClr val="FFC7D8"/>
          </a:solidFill>
          <a:ln w="7620">
            <a:solidFill>
              <a:srgbClr val="E91363"/>
            </a:solidFill>
            <a:prstDash val="solid"/>
          </a:ln>
        </p:spPr>
      </p:sp>
      <p:sp>
        <p:nvSpPr>
          <p:cNvPr id="32" name="Text 11">
            <a:extLst>
              <a:ext uri="{FF2B5EF4-FFF2-40B4-BE49-F238E27FC236}">
                <a16:creationId xmlns:a16="http://schemas.microsoft.com/office/drawing/2014/main" id="{A653C60F-7BF0-EE83-BBF5-56C5CF5BA602}"/>
              </a:ext>
            </a:extLst>
          </p:cNvPr>
          <p:cNvSpPr/>
          <p:nvPr/>
        </p:nvSpPr>
        <p:spPr>
          <a:xfrm>
            <a:off x="1454300" y="5144496"/>
            <a:ext cx="4043741" cy="2771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2000" b="1" dirty="0">
                <a:solidFill>
                  <a:srgbClr val="272525"/>
                </a:solidFill>
                <a:latin typeface="Arial" panose="020B0604020202020204" pitchFamily="34" charset="0"/>
                <a:ea typeface="Source Serif 4 Semi Bold" pitchFamily="34" charset="-122"/>
                <a:cs typeface="Arial" panose="020B0604020202020204" pitchFamily="34" charset="0"/>
              </a:rPr>
              <a:t>Continuous Improvement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12">
            <a:extLst>
              <a:ext uri="{FF2B5EF4-FFF2-40B4-BE49-F238E27FC236}">
                <a16:creationId xmlns:a16="http://schemas.microsoft.com/office/drawing/2014/main" id="{E7189E68-EDDB-4CE0-3391-D4BAE9826590}"/>
              </a:ext>
            </a:extLst>
          </p:cNvPr>
          <p:cNvSpPr/>
          <p:nvPr/>
        </p:nvSpPr>
        <p:spPr>
          <a:xfrm>
            <a:off x="1454300" y="5610150"/>
            <a:ext cx="10227607" cy="6029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dirty="0">
                <a:solidFill>
                  <a:srgbClr val="272525"/>
                </a:solidFill>
                <a:latin typeface="Arial" panose="020B0604020202020204" pitchFamily="34" charset="0"/>
                <a:ea typeface="Source Sans 3" pitchFamily="34" charset="-122"/>
                <a:cs typeface="Arial" panose="020B0604020202020204" pitchFamily="34" charset="0"/>
              </a:rPr>
              <a:t>Ongoing evaluation helps refine user engagement, content quality and integration with reproductive health pathways (Bakker et al., 2020).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13510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9B97EA5-7889-EEE4-D8D8-CE7C4038F9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6D8D6CD-6512-BAAE-202F-59D54E63882F}"/>
              </a:ext>
            </a:extLst>
          </p:cNvPr>
          <p:cNvSpPr/>
          <p:nvPr/>
        </p:nvSpPr>
        <p:spPr>
          <a:xfrm rot="2700000">
            <a:off x="556131" y="319227"/>
            <a:ext cx="161644" cy="161644"/>
          </a:xfrm>
          <a:prstGeom prst="rect">
            <a:avLst/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sp>
        <p:nvSpPr>
          <p:cNvPr id="3" name="Rounded Rectangle 21">
            <a:extLst>
              <a:ext uri="{FF2B5EF4-FFF2-40B4-BE49-F238E27FC236}">
                <a16:creationId xmlns:a16="http://schemas.microsoft.com/office/drawing/2014/main" id="{6CD5908A-2D03-C64C-6A31-050284B07AA3}"/>
              </a:ext>
            </a:extLst>
          </p:cNvPr>
          <p:cNvSpPr/>
          <p:nvPr/>
        </p:nvSpPr>
        <p:spPr>
          <a:xfrm rot="2700000">
            <a:off x="11595472" y="6292905"/>
            <a:ext cx="431052" cy="431052"/>
          </a:xfrm>
          <a:prstGeom prst="roundRect">
            <a:avLst>
              <a:gd name="adj" fmla="val 4419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A87FAA-A55D-8047-F178-374809FDC5AA}"/>
              </a:ext>
            </a:extLst>
          </p:cNvPr>
          <p:cNvSpPr txBox="1"/>
          <p:nvPr/>
        </p:nvSpPr>
        <p:spPr>
          <a:xfrm>
            <a:off x="76202" y="243512"/>
            <a:ext cx="11912598" cy="63709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Bucher, E. (2025)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‘An evaluation of menstrual health apps’ functionality, inclusiveness, and education content’,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BMC Women’s Health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25(1), Article 3812.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https://bmcwomenshealth.biomedcentral.com/articles/10.1186/s12905-025-03812-1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Cavallo, D. et al. (2023)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‘Digital health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-change interventions for reproductive health’,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JMIR Human Factors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10, e45901.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https://humanfactors.jmir.org/2023/1/e45901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Chen, X. et al. (2024)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‘Usability and inclusiveness of menstrual apps: a content-analysis study’,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BMC Medical Informatics and Decision Making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24, 116.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https://bmcmedinformdecismak.biomedcentral.com/articles/10.1186/s12911-024-02218-8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Crosby, R.A. and Noar, S.M. (2011)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‘What is a planning model? An introduction to PRECEDE–PROCEED’,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Journal of Public Health Dentistry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71(S1), S7–S15.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https://pubmed.ncbi.nlm.nih.gov/21656942/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Gordon, B. et al. (2023)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‘User engagement strategies in women’s digital health apps’,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mHealth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9, 54.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https://mhealth.amegroups.org/article/view/119044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Hardin, A. et al. (2021)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‘Evaluating digital menstrual health literacy interventions’,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23(9), e31011.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https://www.jmir.org/2021/9/e31011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Hong, M., Xiao, X. and Zhang, L. (2024)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‘Menstrual cycle management and period-tracking app use among Millennials and Gen Z women’,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JMIR mHealth and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uHealth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12, e53146.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https://www.jmir.org/2024/1/e53146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22104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46876C2-5D7E-CAF6-CD3C-4D97999A8D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0E106EF-0C90-ED1B-8741-A67043028966}"/>
              </a:ext>
            </a:extLst>
          </p:cNvPr>
          <p:cNvSpPr/>
          <p:nvPr/>
        </p:nvSpPr>
        <p:spPr>
          <a:xfrm rot="2700000">
            <a:off x="556131" y="319227"/>
            <a:ext cx="161644" cy="161644"/>
          </a:xfrm>
          <a:prstGeom prst="rect">
            <a:avLst/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sp>
        <p:nvSpPr>
          <p:cNvPr id="3" name="Rounded Rectangle 21">
            <a:extLst>
              <a:ext uri="{FF2B5EF4-FFF2-40B4-BE49-F238E27FC236}">
                <a16:creationId xmlns:a16="http://schemas.microsoft.com/office/drawing/2014/main" id="{AAA3C024-7676-8DC6-70AF-73B41EB7EC62}"/>
              </a:ext>
            </a:extLst>
          </p:cNvPr>
          <p:cNvSpPr/>
          <p:nvPr/>
        </p:nvSpPr>
        <p:spPr>
          <a:xfrm rot="2700000">
            <a:off x="11595472" y="6292905"/>
            <a:ext cx="431052" cy="431052"/>
          </a:xfrm>
          <a:prstGeom prst="roundRect">
            <a:avLst>
              <a:gd name="adj" fmla="val 4419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84E697-70E3-84BC-A05D-56C9F93B0DAE}"/>
              </a:ext>
            </a:extLst>
          </p:cNvPr>
          <p:cNvSpPr txBox="1"/>
          <p:nvPr/>
        </p:nvSpPr>
        <p:spPr>
          <a:xfrm>
            <a:off x="469900" y="400049"/>
            <a:ext cx="11531600" cy="54425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Johnson, O. (2016)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Application of the PRECEDE-PROCEED model in the evaluation of a community-based youth fitness and nutrition summer camp program (Champ Camp).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Retrieved from: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https://www.semanticscholar.org/paper/Application-of-the-precede-proceed-model-in-the-of-Johnson/51561d0cd7e91e1a3001833275c0559977bc11f2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Kim, J., Park, A. and Oh, E. (2022)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‘Effectiveness of PRECEDE–PROCEED model-based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interventions: systematic review’,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Public Health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204, pp.113–124.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https://pmc.ncbi.nlm.nih.gov/articles/PMC9549687/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Lee, H., Li, W. and Zhou, Y. (2022)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‘Digital reproductive health promotion for young women: a scoping review’,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Reproductive Health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19, 12.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https://reproductive-health-journal.biomedcentral.com/articles/10.1186/s12978-022-01318-5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Levy, J. et al. (2019)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‘App-supported menstruation tracking: user experiences, benefits and challenges’,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BMC Public Health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19, 1545.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https://bmcpublichealth.biomedcentral.com/articles/10.1186/s12889-019-7549-8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82734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0E01FB1-D0AA-FB72-1CCD-A8D11E7746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2AE1E1D-533F-7CEB-77DE-13E4D3BA914C}"/>
              </a:ext>
            </a:extLst>
          </p:cNvPr>
          <p:cNvSpPr/>
          <p:nvPr/>
        </p:nvSpPr>
        <p:spPr>
          <a:xfrm rot="2700000">
            <a:off x="556131" y="319227"/>
            <a:ext cx="161644" cy="161644"/>
          </a:xfrm>
          <a:prstGeom prst="rect">
            <a:avLst/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dirty="0">
              <a:latin typeface="Arial" panose="020B0604020202020204" pitchFamily="34" charset="0"/>
            </a:endParaRPr>
          </a:p>
        </p:txBody>
      </p:sp>
      <p:sp>
        <p:nvSpPr>
          <p:cNvPr id="3" name="Rounded Rectangle 21">
            <a:extLst>
              <a:ext uri="{FF2B5EF4-FFF2-40B4-BE49-F238E27FC236}">
                <a16:creationId xmlns:a16="http://schemas.microsoft.com/office/drawing/2014/main" id="{6BB4BDE2-23A1-1A18-9FF1-5AABE69E290F}"/>
              </a:ext>
            </a:extLst>
          </p:cNvPr>
          <p:cNvSpPr/>
          <p:nvPr/>
        </p:nvSpPr>
        <p:spPr>
          <a:xfrm rot="2700000">
            <a:off x="11595472" y="6292905"/>
            <a:ext cx="431052" cy="431052"/>
          </a:xfrm>
          <a:prstGeom prst="roundRect">
            <a:avLst>
              <a:gd name="adj" fmla="val 4419"/>
            </a:avLst>
          </a:prstGeom>
          <a:solidFill>
            <a:srgbClr val="FFC7D8"/>
          </a:solidFill>
          <a:ln>
            <a:noFill/>
          </a:ln>
          <a:effectLst>
            <a:outerShdw>
              <a:srgbClr val="000000">
                <a:alpha val="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D0B1C8-7140-49BB-57BC-26AE5B1C9B6A}"/>
              </a:ext>
            </a:extLst>
          </p:cNvPr>
          <p:cNvSpPr txBox="1"/>
          <p:nvPr/>
        </p:nvSpPr>
        <p:spPr>
          <a:xfrm>
            <a:off x="469899" y="285749"/>
            <a:ext cx="11252202" cy="62735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Marquez, N. et al. (2023)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‘Digital health implementation guided by PRECEDE–PROCEED: a framework case study’,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Global Health Research and Policy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8, 6.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https://ghrp.biomedcentral.com/articles/10.1186/s41256-023-00311-1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Porter, C.M. (2016)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‘Ecological and ethical strengths of PRECEDE–PROCEED’,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Health Education Journal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75(6), pp.753–764.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https://journals.sagepub.com/doi/full/10.1177/0017896915619645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b="1" dirty="0" err="1">
                <a:latin typeface="Arial" panose="020B0604020202020204" pitchFamily="34" charset="0"/>
                <a:cs typeface="Arial" panose="020B0604020202020204" pitchFamily="34" charset="0"/>
              </a:rPr>
              <a:t>Symul</a:t>
            </a: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, L. et al. (2019)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‘Assessment of menstrual health status using fertility awareness apps’,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NPJ Digital Medicine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2, 64.</a:t>
            </a:r>
            <a:b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https://www.nature.com/articles/s41746-019-0139-4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b="1" dirty="0" err="1">
                <a:latin typeface="Arial" panose="020B0604020202020204" pitchFamily="34" charset="0"/>
                <a:cs typeface="Arial" panose="020B0604020202020204" pitchFamily="34" charset="0"/>
              </a:rPr>
              <a:t>Trépanier</a:t>
            </a: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, L.C.M. et al. (2023)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‘Smartphone apps for menstrual pain and symptom management: a systematic review’,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Computers in Human </a:t>
            </a:r>
            <a:r>
              <a:rPr lang="en-IN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 Reports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9, 100396.</a:t>
            </a:r>
            <a:b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https://www.sciencedirect.com/science/article/pii/S2214782923000052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b="1" dirty="0" err="1">
                <a:latin typeface="Arial" panose="020B0604020202020204" pitchFamily="34" charset="0"/>
                <a:cs typeface="Arial" panose="020B0604020202020204" pitchFamily="34" charset="0"/>
              </a:rPr>
              <a:t>Zhaunova</a:t>
            </a: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, L. et al. (2023)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 ‘Self-reported improvements in menstrual cycle and pregnancy awareness among app users’,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JMIR mHealth and </a:t>
            </a:r>
            <a:r>
              <a:rPr lang="en-IN" i="1" dirty="0" err="1">
                <a:latin typeface="Arial" panose="020B0604020202020204" pitchFamily="34" charset="0"/>
                <a:cs typeface="Arial" panose="020B0604020202020204" pitchFamily="34" charset="0"/>
              </a:rPr>
              <a:t>uHealth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11(1), e40427.</a:t>
            </a:r>
            <a:b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https://mhealth.jmir.org/2023/1/e40427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09822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410</TotalTime>
  <Words>1584</Words>
  <Application>Microsoft Office PowerPoint</Application>
  <PresentationFormat>Widescreen</PresentationFormat>
  <Paragraphs>89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4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vaishali chauhan</dc:creator>
  <cp:keywords/>
  <dc:description>generated using python-pptx</dc:description>
  <cp:lastModifiedBy>dharti chauhan</cp:lastModifiedBy>
  <cp:revision>6</cp:revision>
  <dcterms:created xsi:type="dcterms:W3CDTF">2013-01-27T09:14:16Z</dcterms:created>
  <dcterms:modified xsi:type="dcterms:W3CDTF">2025-12-10T18:51:47Z</dcterms:modified>
  <cp:category/>
</cp:coreProperties>
</file>