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75"/>
  </p:notesMasterIdLst>
  <p:handoutMasterIdLst>
    <p:handoutMasterId r:id="rId76"/>
  </p:handoutMasterIdLst>
  <p:sldIdLst>
    <p:sldId id="256" r:id="rId2"/>
    <p:sldId id="331" r:id="rId3"/>
    <p:sldId id="270" r:id="rId4"/>
    <p:sldId id="320" r:id="rId5"/>
    <p:sldId id="321" r:id="rId6"/>
    <p:sldId id="322" r:id="rId7"/>
    <p:sldId id="323" r:id="rId8"/>
    <p:sldId id="324" r:id="rId9"/>
    <p:sldId id="325" r:id="rId10"/>
    <p:sldId id="326" r:id="rId11"/>
    <p:sldId id="327" r:id="rId12"/>
    <p:sldId id="328" r:id="rId13"/>
    <p:sldId id="257" r:id="rId14"/>
    <p:sldId id="258" r:id="rId15"/>
    <p:sldId id="259" r:id="rId16"/>
    <p:sldId id="260" r:id="rId17"/>
    <p:sldId id="261" r:id="rId18"/>
    <p:sldId id="262" r:id="rId19"/>
    <p:sldId id="332" r:id="rId20"/>
    <p:sldId id="335" r:id="rId21"/>
    <p:sldId id="333" r:id="rId22"/>
    <p:sldId id="334" r:id="rId23"/>
    <p:sldId id="285" r:id="rId24"/>
    <p:sldId id="309" r:id="rId25"/>
    <p:sldId id="278" r:id="rId26"/>
    <p:sldId id="295" r:id="rId27"/>
    <p:sldId id="263" r:id="rId28"/>
    <p:sldId id="294" r:id="rId29"/>
    <p:sldId id="279" r:id="rId30"/>
    <p:sldId id="336" r:id="rId31"/>
    <p:sldId id="315" r:id="rId32"/>
    <p:sldId id="316" r:id="rId33"/>
    <p:sldId id="268" r:id="rId34"/>
    <p:sldId id="269" r:id="rId35"/>
    <p:sldId id="337" r:id="rId36"/>
    <p:sldId id="317" r:id="rId37"/>
    <p:sldId id="271" r:id="rId38"/>
    <p:sldId id="265" r:id="rId39"/>
    <p:sldId id="267" r:id="rId40"/>
    <p:sldId id="272" r:id="rId41"/>
    <p:sldId id="273" r:id="rId42"/>
    <p:sldId id="338" r:id="rId43"/>
    <p:sldId id="274" r:id="rId44"/>
    <p:sldId id="319" r:id="rId45"/>
    <p:sldId id="318" r:id="rId46"/>
    <p:sldId id="329" r:id="rId47"/>
    <p:sldId id="330" r:id="rId48"/>
    <p:sldId id="339" r:id="rId49"/>
    <p:sldId id="341" r:id="rId50"/>
    <p:sldId id="344" r:id="rId51"/>
    <p:sldId id="343" r:id="rId52"/>
    <p:sldId id="345" r:id="rId53"/>
    <p:sldId id="340" r:id="rId54"/>
    <p:sldId id="342" r:id="rId55"/>
    <p:sldId id="359" r:id="rId56"/>
    <p:sldId id="360" r:id="rId57"/>
    <p:sldId id="346" r:id="rId58"/>
    <p:sldId id="347" r:id="rId59"/>
    <p:sldId id="348" r:id="rId60"/>
    <p:sldId id="349" r:id="rId61"/>
    <p:sldId id="350" r:id="rId62"/>
    <p:sldId id="351" r:id="rId63"/>
    <p:sldId id="352" r:id="rId64"/>
    <p:sldId id="362" r:id="rId65"/>
    <p:sldId id="353" r:id="rId66"/>
    <p:sldId id="361" r:id="rId67"/>
    <p:sldId id="354" r:id="rId68"/>
    <p:sldId id="355" r:id="rId69"/>
    <p:sldId id="356" r:id="rId70"/>
    <p:sldId id="357" r:id="rId71"/>
    <p:sldId id="358" r:id="rId72"/>
    <p:sldId id="287" r:id="rId73"/>
    <p:sldId id="288" r:id="rId74"/>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4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90409"/>
          </a:xfrm>
          <a:prstGeom prst="rect">
            <a:avLst/>
          </a:prstGeom>
        </p:spPr>
        <p:txBody>
          <a:bodyPr vert="horz" lIns="90187" tIns="45093" rIns="90187" bIns="45093"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90409"/>
          </a:xfrm>
          <a:prstGeom prst="rect">
            <a:avLst/>
          </a:prstGeom>
        </p:spPr>
        <p:txBody>
          <a:bodyPr vert="horz" lIns="90187" tIns="45093" rIns="90187" bIns="45093" rtlCol="0"/>
          <a:lstStyle>
            <a:lvl1pPr algn="r">
              <a:defRPr sz="1200"/>
            </a:lvl1pPr>
          </a:lstStyle>
          <a:p>
            <a:fld id="{909DCC2A-D1EE-4577-B3C0-A9C9F83F8EE2}" type="datetimeFigureOut">
              <a:rPr lang="en-GB" smtClean="0"/>
              <a:t>20/03/2019</a:t>
            </a:fld>
            <a:endParaRPr lang="en-GB"/>
          </a:p>
        </p:txBody>
      </p:sp>
      <p:sp>
        <p:nvSpPr>
          <p:cNvPr id="4" name="Footer Placeholder 3"/>
          <p:cNvSpPr>
            <a:spLocks noGrp="1"/>
          </p:cNvSpPr>
          <p:nvPr>
            <p:ph type="ftr" sz="quarter" idx="2"/>
          </p:nvPr>
        </p:nvSpPr>
        <p:spPr>
          <a:xfrm>
            <a:off x="1" y="9283831"/>
            <a:ext cx="2914015" cy="490408"/>
          </a:xfrm>
          <a:prstGeom prst="rect">
            <a:avLst/>
          </a:prstGeom>
        </p:spPr>
        <p:txBody>
          <a:bodyPr vert="horz" lIns="90187" tIns="45093" rIns="90187" bIns="45093"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31"/>
            <a:ext cx="2914015" cy="490408"/>
          </a:xfrm>
          <a:prstGeom prst="rect">
            <a:avLst/>
          </a:prstGeom>
        </p:spPr>
        <p:txBody>
          <a:bodyPr vert="horz" lIns="90187" tIns="45093" rIns="90187" bIns="45093" rtlCol="0" anchor="b"/>
          <a:lstStyle>
            <a:lvl1pPr algn="r">
              <a:defRPr sz="1200"/>
            </a:lvl1pPr>
          </a:lstStyle>
          <a:p>
            <a:fld id="{F6F8C469-8B99-43EE-914E-C8D80474DE3E}" type="slidenum">
              <a:rPr lang="en-GB" smtClean="0"/>
              <a:t>‹#›</a:t>
            </a:fld>
            <a:endParaRPr lang="en-GB"/>
          </a:p>
        </p:txBody>
      </p:sp>
    </p:spTree>
    <p:extLst>
      <p:ext uri="{BB962C8B-B14F-4D97-AF65-F5344CB8AC3E}">
        <p14:creationId xmlns:p14="http://schemas.microsoft.com/office/powerpoint/2010/main" val="38708429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808413" y="0"/>
            <a:ext cx="2914650" cy="490538"/>
          </a:xfrm>
          <a:prstGeom prst="rect">
            <a:avLst/>
          </a:prstGeom>
        </p:spPr>
        <p:txBody>
          <a:bodyPr vert="horz" lIns="91429" tIns="45714" rIns="91429" bIns="45714" rtlCol="0"/>
          <a:lstStyle>
            <a:lvl1pPr algn="r">
              <a:defRPr sz="1200"/>
            </a:lvl1pPr>
          </a:lstStyle>
          <a:p>
            <a:fld id="{362E61FF-3273-49B7-B745-DFE4E4356CA5}" type="datetimeFigureOut">
              <a:rPr lang="en-GB" smtClean="0"/>
              <a:t>20/03/2019</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73101" y="4703763"/>
            <a:ext cx="5378450" cy="3848100"/>
          </a:xfrm>
          <a:prstGeom prst="rect">
            <a:avLst/>
          </a:prstGeom>
        </p:spPr>
        <p:txBody>
          <a:bodyPr vert="horz" lIns="91429" tIns="45714" rIns="91429" bIns="4571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700"/>
            <a:ext cx="2914650" cy="490538"/>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29" tIns="45714" rIns="91429" bIns="45714" rtlCol="0" anchor="b"/>
          <a:lstStyle>
            <a:lvl1pPr algn="r">
              <a:defRPr sz="1200"/>
            </a:lvl1pPr>
          </a:lstStyle>
          <a:p>
            <a:fld id="{2C6D58CF-32EB-4CCB-BAFE-B135C8E4873F}" type="slidenum">
              <a:rPr lang="en-GB" smtClean="0"/>
              <a:t>‹#›</a:t>
            </a:fld>
            <a:endParaRPr lang="en-GB"/>
          </a:p>
        </p:txBody>
      </p:sp>
    </p:spTree>
    <p:extLst>
      <p:ext uri="{BB962C8B-B14F-4D97-AF65-F5344CB8AC3E}">
        <p14:creationId xmlns:p14="http://schemas.microsoft.com/office/powerpoint/2010/main" val="2964919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a:t>
            </a:fld>
            <a:endParaRPr lang="en-GB"/>
          </a:p>
        </p:txBody>
      </p:sp>
    </p:spTree>
    <p:extLst>
      <p:ext uri="{BB962C8B-B14F-4D97-AF65-F5344CB8AC3E}">
        <p14:creationId xmlns:p14="http://schemas.microsoft.com/office/powerpoint/2010/main" val="746406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3</a:t>
            </a:fld>
            <a:endParaRPr lang="en-GB"/>
          </a:p>
        </p:txBody>
      </p:sp>
    </p:spTree>
    <p:extLst>
      <p:ext uri="{BB962C8B-B14F-4D97-AF65-F5344CB8AC3E}">
        <p14:creationId xmlns:p14="http://schemas.microsoft.com/office/powerpoint/2010/main" val="2123044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4</a:t>
            </a:fld>
            <a:endParaRPr lang="en-GB"/>
          </a:p>
        </p:txBody>
      </p:sp>
    </p:spTree>
    <p:extLst>
      <p:ext uri="{BB962C8B-B14F-4D97-AF65-F5344CB8AC3E}">
        <p14:creationId xmlns:p14="http://schemas.microsoft.com/office/powerpoint/2010/main" val="2339374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5</a:t>
            </a:fld>
            <a:endParaRPr lang="en-GB"/>
          </a:p>
        </p:txBody>
      </p:sp>
    </p:spTree>
    <p:extLst>
      <p:ext uri="{BB962C8B-B14F-4D97-AF65-F5344CB8AC3E}">
        <p14:creationId xmlns:p14="http://schemas.microsoft.com/office/powerpoint/2010/main" val="1506742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6</a:t>
            </a:fld>
            <a:endParaRPr lang="en-GB"/>
          </a:p>
        </p:txBody>
      </p:sp>
    </p:spTree>
    <p:extLst>
      <p:ext uri="{BB962C8B-B14F-4D97-AF65-F5344CB8AC3E}">
        <p14:creationId xmlns:p14="http://schemas.microsoft.com/office/powerpoint/2010/main" val="3480370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7</a:t>
            </a:fld>
            <a:endParaRPr lang="en-GB"/>
          </a:p>
        </p:txBody>
      </p:sp>
    </p:spTree>
    <p:extLst>
      <p:ext uri="{BB962C8B-B14F-4D97-AF65-F5344CB8AC3E}">
        <p14:creationId xmlns:p14="http://schemas.microsoft.com/office/powerpoint/2010/main" val="29385056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8</a:t>
            </a:fld>
            <a:endParaRPr lang="en-GB"/>
          </a:p>
        </p:txBody>
      </p:sp>
    </p:spTree>
    <p:extLst>
      <p:ext uri="{BB962C8B-B14F-4D97-AF65-F5344CB8AC3E}">
        <p14:creationId xmlns:p14="http://schemas.microsoft.com/office/powerpoint/2010/main" val="1660709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9</a:t>
            </a:fld>
            <a:endParaRPr lang="en-GB"/>
          </a:p>
        </p:txBody>
      </p:sp>
    </p:spTree>
    <p:extLst>
      <p:ext uri="{BB962C8B-B14F-4D97-AF65-F5344CB8AC3E}">
        <p14:creationId xmlns:p14="http://schemas.microsoft.com/office/powerpoint/2010/main" val="41575686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10</a:t>
            </a:fld>
            <a:endParaRPr lang="en-GB"/>
          </a:p>
        </p:txBody>
      </p:sp>
    </p:spTree>
    <p:extLst>
      <p:ext uri="{BB962C8B-B14F-4D97-AF65-F5344CB8AC3E}">
        <p14:creationId xmlns:p14="http://schemas.microsoft.com/office/powerpoint/2010/main" val="3145097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11</a:t>
            </a:fld>
            <a:endParaRPr lang="en-GB"/>
          </a:p>
        </p:txBody>
      </p:sp>
    </p:spTree>
    <p:extLst>
      <p:ext uri="{BB962C8B-B14F-4D97-AF65-F5344CB8AC3E}">
        <p14:creationId xmlns:p14="http://schemas.microsoft.com/office/powerpoint/2010/main" val="28870425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12</a:t>
            </a:fld>
            <a:endParaRPr lang="en-GB"/>
          </a:p>
        </p:txBody>
      </p:sp>
    </p:spTree>
    <p:extLst>
      <p:ext uri="{BB962C8B-B14F-4D97-AF65-F5344CB8AC3E}">
        <p14:creationId xmlns:p14="http://schemas.microsoft.com/office/powerpoint/2010/main" val="11716970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13</a:t>
            </a:fld>
            <a:endParaRPr lang="en-GB"/>
          </a:p>
        </p:txBody>
      </p:sp>
    </p:spTree>
    <p:extLst>
      <p:ext uri="{BB962C8B-B14F-4D97-AF65-F5344CB8AC3E}">
        <p14:creationId xmlns:p14="http://schemas.microsoft.com/office/powerpoint/2010/main" val="11131547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14</a:t>
            </a:fld>
            <a:endParaRPr lang="en-GB"/>
          </a:p>
        </p:txBody>
      </p:sp>
    </p:spTree>
    <p:extLst>
      <p:ext uri="{BB962C8B-B14F-4D97-AF65-F5344CB8AC3E}">
        <p14:creationId xmlns:p14="http://schemas.microsoft.com/office/powerpoint/2010/main" val="14276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15</a:t>
            </a:fld>
            <a:endParaRPr lang="en-GB"/>
          </a:p>
        </p:txBody>
      </p:sp>
    </p:spTree>
    <p:extLst>
      <p:ext uri="{BB962C8B-B14F-4D97-AF65-F5344CB8AC3E}">
        <p14:creationId xmlns:p14="http://schemas.microsoft.com/office/powerpoint/2010/main" val="20022215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16</a:t>
            </a:fld>
            <a:endParaRPr lang="en-GB"/>
          </a:p>
        </p:txBody>
      </p:sp>
    </p:spTree>
    <p:extLst>
      <p:ext uri="{BB962C8B-B14F-4D97-AF65-F5344CB8AC3E}">
        <p14:creationId xmlns:p14="http://schemas.microsoft.com/office/powerpoint/2010/main" val="41849807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17</a:t>
            </a:fld>
            <a:endParaRPr lang="en-GB"/>
          </a:p>
        </p:txBody>
      </p:sp>
    </p:spTree>
    <p:extLst>
      <p:ext uri="{BB962C8B-B14F-4D97-AF65-F5344CB8AC3E}">
        <p14:creationId xmlns:p14="http://schemas.microsoft.com/office/powerpoint/2010/main" val="29498389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18</a:t>
            </a:fld>
            <a:endParaRPr lang="en-GB"/>
          </a:p>
        </p:txBody>
      </p:sp>
    </p:spTree>
    <p:extLst>
      <p:ext uri="{BB962C8B-B14F-4D97-AF65-F5344CB8AC3E}">
        <p14:creationId xmlns:p14="http://schemas.microsoft.com/office/powerpoint/2010/main" val="16249503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19</a:t>
            </a:fld>
            <a:endParaRPr lang="en-GB"/>
          </a:p>
        </p:txBody>
      </p:sp>
    </p:spTree>
    <p:extLst>
      <p:ext uri="{BB962C8B-B14F-4D97-AF65-F5344CB8AC3E}">
        <p14:creationId xmlns:p14="http://schemas.microsoft.com/office/powerpoint/2010/main" val="19541834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20</a:t>
            </a:fld>
            <a:endParaRPr lang="en-GB"/>
          </a:p>
        </p:txBody>
      </p:sp>
    </p:spTree>
    <p:extLst>
      <p:ext uri="{BB962C8B-B14F-4D97-AF65-F5344CB8AC3E}">
        <p14:creationId xmlns:p14="http://schemas.microsoft.com/office/powerpoint/2010/main" val="12824824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21</a:t>
            </a:fld>
            <a:endParaRPr lang="en-GB"/>
          </a:p>
        </p:txBody>
      </p:sp>
    </p:spTree>
    <p:extLst>
      <p:ext uri="{BB962C8B-B14F-4D97-AF65-F5344CB8AC3E}">
        <p14:creationId xmlns:p14="http://schemas.microsoft.com/office/powerpoint/2010/main" val="5123363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23</a:t>
            </a:fld>
            <a:endParaRPr lang="en-GB"/>
          </a:p>
        </p:txBody>
      </p:sp>
    </p:spTree>
    <p:extLst>
      <p:ext uri="{BB962C8B-B14F-4D97-AF65-F5344CB8AC3E}">
        <p14:creationId xmlns:p14="http://schemas.microsoft.com/office/powerpoint/2010/main" val="2742718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24</a:t>
            </a:fld>
            <a:endParaRPr lang="en-GB"/>
          </a:p>
        </p:txBody>
      </p:sp>
    </p:spTree>
    <p:extLst>
      <p:ext uri="{BB962C8B-B14F-4D97-AF65-F5344CB8AC3E}">
        <p14:creationId xmlns:p14="http://schemas.microsoft.com/office/powerpoint/2010/main" val="31027037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25</a:t>
            </a:fld>
            <a:endParaRPr lang="en-GB"/>
          </a:p>
        </p:txBody>
      </p:sp>
    </p:spTree>
    <p:extLst>
      <p:ext uri="{BB962C8B-B14F-4D97-AF65-F5344CB8AC3E}">
        <p14:creationId xmlns:p14="http://schemas.microsoft.com/office/powerpoint/2010/main" val="5603919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26</a:t>
            </a:fld>
            <a:endParaRPr lang="en-GB"/>
          </a:p>
        </p:txBody>
      </p:sp>
    </p:spTree>
    <p:extLst>
      <p:ext uri="{BB962C8B-B14F-4D97-AF65-F5344CB8AC3E}">
        <p14:creationId xmlns:p14="http://schemas.microsoft.com/office/powerpoint/2010/main" val="37602438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27</a:t>
            </a:fld>
            <a:endParaRPr lang="en-GB"/>
          </a:p>
        </p:txBody>
      </p:sp>
    </p:spTree>
    <p:extLst>
      <p:ext uri="{BB962C8B-B14F-4D97-AF65-F5344CB8AC3E}">
        <p14:creationId xmlns:p14="http://schemas.microsoft.com/office/powerpoint/2010/main" val="16596823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28</a:t>
            </a:fld>
            <a:endParaRPr lang="en-GB"/>
          </a:p>
        </p:txBody>
      </p:sp>
    </p:spTree>
    <p:extLst>
      <p:ext uri="{BB962C8B-B14F-4D97-AF65-F5344CB8AC3E}">
        <p14:creationId xmlns:p14="http://schemas.microsoft.com/office/powerpoint/2010/main" val="12427006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29</a:t>
            </a:fld>
            <a:endParaRPr lang="en-GB"/>
          </a:p>
        </p:txBody>
      </p:sp>
    </p:spTree>
    <p:extLst>
      <p:ext uri="{BB962C8B-B14F-4D97-AF65-F5344CB8AC3E}">
        <p14:creationId xmlns:p14="http://schemas.microsoft.com/office/powerpoint/2010/main" val="27503143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31</a:t>
            </a:fld>
            <a:endParaRPr lang="en-GB"/>
          </a:p>
        </p:txBody>
      </p:sp>
    </p:spTree>
    <p:extLst>
      <p:ext uri="{BB962C8B-B14F-4D97-AF65-F5344CB8AC3E}">
        <p14:creationId xmlns:p14="http://schemas.microsoft.com/office/powerpoint/2010/main" val="19851739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32</a:t>
            </a:fld>
            <a:endParaRPr lang="en-GB"/>
          </a:p>
        </p:txBody>
      </p:sp>
    </p:spTree>
    <p:extLst>
      <p:ext uri="{BB962C8B-B14F-4D97-AF65-F5344CB8AC3E}">
        <p14:creationId xmlns:p14="http://schemas.microsoft.com/office/powerpoint/2010/main" val="31713836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33</a:t>
            </a:fld>
            <a:endParaRPr lang="en-GB"/>
          </a:p>
        </p:txBody>
      </p:sp>
    </p:spTree>
    <p:extLst>
      <p:ext uri="{BB962C8B-B14F-4D97-AF65-F5344CB8AC3E}">
        <p14:creationId xmlns:p14="http://schemas.microsoft.com/office/powerpoint/2010/main" val="27562107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34</a:t>
            </a:fld>
            <a:endParaRPr lang="en-GB"/>
          </a:p>
        </p:txBody>
      </p:sp>
    </p:spTree>
    <p:extLst>
      <p:ext uri="{BB962C8B-B14F-4D97-AF65-F5344CB8AC3E}">
        <p14:creationId xmlns:p14="http://schemas.microsoft.com/office/powerpoint/2010/main" val="14639187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36</a:t>
            </a:fld>
            <a:endParaRPr lang="en-GB"/>
          </a:p>
        </p:txBody>
      </p:sp>
    </p:spTree>
    <p:extLst>
      <p:ext uri="{BB962C8B-B14F-4D97-AF65-F5344CB8AC3E}">
        <p14:creationId xmlns:p14="http://schemas.microsoft.com/office/powerpoint/2010/main" val="10567014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37</a:t>
            </a:fld>
            <a:endParaRPr lang="en-GB"/>
          </a:p>
        </p:txBody>
      </p:sp>
    </p:spTree>
    <p:extLst>
      <p:ext uri="{BB962C8B-B14F-4D97-AF65-F5344CB8AC3E}">
        <p14:creationId xmlns:p14="http://schemas.microsoft.com/office/powerpoint/2010/main" val="23746912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38</a:t>
            </a:fld>
            <a:endParaRPr lang="en-GB"/>
          </a:p>
        </p:txBody>
      </p:sp>
    </p:spTree>
    <p:extLst>
      <p:ext uri="{BB962C8B-B14F-4D97-AF65-F5344CB8AC3E}">
        <p14:creationId xmlns:p14="http://schemas.microsoft.com/office/powerpoint/2010/main" val="13702655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39</a:t>
            </a:fld>
            <a:endParaRPr lang="en-GB"/>
          </a:p>
        </p:txBody>
      </p:sp>
    </p:spTree>
    <p:extLst>
      <p:ext uri="{BB962C8B-B14F-4D97-AF65-F5344CB8AC3E}">
        <p14:creationId xmlns:p14="http://schemas.microsoft.com/office/powerpoint/2010/main" val="23882883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40</a:t>
            </a:fld>
            <a:endParaRPr lang="en-GB"/>
          </a:p>
        </p:txBody>
      </p:sp>
    </p:spTree>
    <p:extLst>
      <p:ext uri="{BB962C8B-B14F-4D97-AF65-F5344CB8AC3E}">
        <p14:creationId xmlns:p14="http://schemas.microsoft.com/office/powerpoint/2010/main" val="169099340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41</a:t>
            </a:fld>
            <a:endParaRPr lang="en-GB"/>
          </a:p>
        </p:txBody>
      </p:sp>
    </p:spTree>
    <p:extLst>
      <p:ext uri="{BB962C8B-B14F-4D97-AF65-F5344CB8AC3E}">
        <p14:creationId xmlns:p14="http://schemas.microsoft.com/office/powerpoint/2010/main" val="136290336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43</a:t>
            </a:fld>
            <a:endParaRPr lang="en-GB"/>
          </a:p>
        </p:txBody>
      </p:sp>
    </p:spTree>
    <p:extLst>
      <p:ext uri="{BB962C8B-B14F-4D97-AF65-F5344CB8AC3E}">
        <p14:creationId xmlns:p14="http://schemas.microsoft.com/office/powerpoint/2010/main" val="218760002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44</a:t>
            </a:fld>
            <a:endParaRPr lang="en-GB"/>
          </a:p>
        </p:txBody>
      </p:sp>
    </p:spTree>
    <p:extLst>
      <p:ext uri="{BB962C8B-B14F-4D97-AF65-F5344CB8AC3E}">
        <p14:creationId xmlns:p14="http://schemas.microsoft.com/office/powerpoint/2010/main" val="353147846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45</a:t>
            </a:fld>
            <a:endParaRPr lang="en-GB"/>
          </a:p>
        </p:txBody>
      </p:sp>
    </p:spTree>
    <p:extLst>
      <p:ext uri="{BB962C8B-B14F-4D97-AF65-F5344CB8AC3E}">
        <p14:creationId xmlns:p14="http://schemas.microsoft.com/office/powerpoint/2010/main" val="238870873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46</a:t>
            </a:fld>
            <a:endParaRPr lang="en-GB"/>
          </a:p>
        </p:txBody>
      </p:sp>
    </p:spTree>
    <p:extLst>
      <p:ext uri="{BB962C8B-B14F-4D97-AF65-F5344CB8AC3E}">
        <p14:creationId xmlns:p14="http://schemas.microsoft.com/office/powerpoint/2010/main" val="21600524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51</a:t>
            </a:fld>
            <a:endParaRPr lang="en-GB"/>
          </a:p>
        </p:txBody>
      </p:sp>
    </p:spTree>
    <p:extLst>
      <p:ext uri="{BB962C8B-B14F-4D97-AF65-F5344CB8AC3E}">
        <p14:creationId xmlns:p14="http://schemas.microsoft.com/office/powerpoint/2010/main" val="145903217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72</a:t>
            </a:fld>
            <a:endParaRPr lang="en-GB"/>
          </a:p>
        </p:txBody>
      </p:sp>
    </p:spTree>
    <p:extLst>
      <p:ext uri="{BB962C8B-B14F-4D97-AF65-F5344CB8AC3E}">
        <p14:creationId xmlns:p14="http://schemas.microsoft.com/office/powerpoint/2010/main" val="82943691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73</a:t>
            </a:fld>
            <a:endParaRPr lang="en-GB"/>
          </a:p>
        </p:txBody>
      </p:sp>
    </p:spTree>
    <p:extLst>
      <p:ext uri="{BB962C8B-B14F-4D97-AF65-F5344CB8AC3E}">
        <p14:creationId xmlns:p14="http://schemas.microsoft.com/office/powerpoint/2010/main" val="303891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5724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32794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91525A-F4E9-4B9A-858B-6F847294F81B}"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519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F91525A-F4E9-4B9A-858B-6F847294F81B}"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123908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F91525A-F4E9-4B9A-858B-6F847294F81B}" type="datetimeFigureOut">
              <a:rPr lang="en-GB" smtClean="0"/>
              <a:t>20/03/2019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211561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F91525A-F4E9-4B9A-858B-6F847294F81B}" type="datetimeFigureOut">
              <a:rPr lang="en-GB" smtClean="0"/>
              <a:t>20/03/2019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1688478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F91525A-F4E9-4B9A-858B-6F847294F81B}" type="datetimeFigureOut">
              <a:rPr lang="en-GB" smtClean="0"/>
              <a:t>20/03/2019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513958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F91525A-F4E9-4B9A-858B-6F847294F81B}" type="datetimeFigureOut">
              <a:rPr lang="en-GB" smtClean="0"/>
              <a:t>20/03/2019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D70F9E0-5F68-408E-B825-95EED9A6B9A0}" type="slidenum">
              <a:rPr lang="en-GB" smtClean="0"/>
              <a:t>‹#›</a:t>
            </a:fld>
            <a:endParaRPr lang="en-GB"/>
          </a:p>
        </p:txBody>
      </p:sp>
    </p:spTree>
    <p:extLst>
      <p:ext uri="{BB962C8B-B14F-4D97-AF65-F5344CB8AC3E}">
        <p14:creationId xmlns:p14="http://schemas.microsoft.com/office/powerpoint/2010/main" val="3866278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91525A-F4E9-4B9A-858B-6F847294F81B}"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245933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3555667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816194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p:txBody>
          <a:bodyPr/>
          <a:lstStyle>
            <a:lvl1pPr>
              <a:defRPr/>
            </a:lvl1pPr>
          </a:lstStyle>
          <a:p>
            <a:pPr>
              <a:defRPr/>
            </a:pPr>
            <a:endParaRPr lang="en-GB" altLang="en-US"/>
          </a:p>
        </p:txBody>
      </p:sp>
      <p:sp>
        <p:nvSpPr>
          <p:cNvPr id="7" name="Rectangle 5"/>
          <p:cNvSpPr>
            <a:spLocks noGrp="1" noChangeArrowheads="1"/>
          </p:cNvSpPr>
          <p:nvPr>
            <p:ph type="ftr" sz="quarter" idx="11"/>
          </p:nvPr>
        </p:nvSpPr>
        <p:spPr/>
        <p:txBody>
          <a:bodyPr/>
          <a:lstStyle>
            <a:lvl1pPr>
              <a:defRPr dirty="0" smtClean="0">
                <a:latin typeface="Comic Sans MS" panose="030F0702030302020204" pitchFamily="66" charset="0"/>
                <a:ea typeface="MS PGothic" panose="020B0600070205080204" pitchFamily="34" charset="-128"/>
              </a:defRPr>
            </a:lvl1pPr>
          </a:lstStyle>
          <a:p>
            <a:pPr>
              <a:defRPr/>
            </a:pPr>
            <a:r>
              <a:rPr lang="en-GB" altLang="en-US"/>
              <a:t>Adapted from It’s not fair- or is it? ASE Turner, Keogh Naylor and Lawrence and Primarily Science Tanya Sheilds</a:t>
            </a:r>
          </a:p>
          <a:p>
            <a:pPr>
              <a:defRPr/>
            </a:pPr>
            <a:r>
              <a:rPr lang="en-GB" altLang="en-US"/>
              <a:t>Mandy Hodgskinson ERYC</a:t>
            </a:r>
          </a:p>
        </p:txBody>
      </p:sp>
      <p:sp>
        <p:nvSpPr>
          <p:cNvPr id="8" name="Rectangle 6"/>
          <p:cNvSpPr>
            <a:spLocks noGrp="1" noChangeArrowheads="1"/>
          </p:cNvSpPr>
          <p:nvPr>
            <p:ph type="sldNum" sz="quarter" idx="12"/>
          </p:nvPr>
        </p:nvSpPr>
        <p:spPr/>
        <p:txBody>
          <a:bodyPr/>
          <a:lstStyle>
            <a:lvl1pPr>
              <a:defRPr/>
            </a:lvl1pPr>
          </a:lstStyle>
          <a:p>
            <a:pPr>
              <a:defRPr/>
            </a:pPr>
            <a:r>
              <a:rPr lang="en-GB" altLang="en-US"/>
              <a:t>DRAFT INITIAL ideas</a:t>
            </a:r>
          </a:p>
          <a:p>
            <a:pPr>
              <a:defRPr/>
            </a:pPr>
            <a:r>
              <a:rPr lang="en-GB" altLang="en-US"/>
              <a:t>March 2012</a:t>
            </a:r>
          </a:p>
        </p:txBody>
      </p:sp>
    </p:spTree>
    <p:extLst>
      <p:ext uri="{BB962C8B-B14F-4D97-AF65-F5344CB8AC3E}">
        <p14:creationId xmlns:p14="http://schemas.microsoft.com/office/powerpoint/2010/main" val="2176276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F91525A-F4E9-4B9A-858B-6F847294F81B}" type="datetimeFigureOut">
              <a:rPr lang="en-GB" smtClean="0"/>
              <a:t>20/03/2019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D70F9E0-5F68-408E-B825-95EED9A6B9A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659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mailto:c.j.lewis@uwtsd.ac.u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bing.com/videos/search?q=hOW+TO+PLAN+AN+ENQUIRY+BASED+LEARNING+PROJECT+IN+PRIMARY+SCIENCE&amp;qpvt=hOW+TO+PLAN+AN+ENQUIRY+BASED+LEARNING+PROJECT+IN+PRIMARY+SCIENCE&amp;FORM=VDRE" TargetMode="External"/><Relationship Id="rId2" Type="http://schemas.openxmlformats.org/officeDocument/2006/relationships/hyperlink" Target="https://www.bing.com/videos/search?q=hOW+TO+PLAN+AN+ENQUIRY+BASED+LEARNING+PROJECT+IN+PRIMARY+SCIENCE&amp;view=detail&amp;mid=4CA29128D14A70D17D6D4CA29128D14A70D17D6D&amp;FORM=VIRE" TargetMode="External"/><Relationship Id="rId1" Type="http://schemas.openxmlformats.org/officeDocument/2006/relationships/slideLayout" Target="../slideLayouts/slideLayout2.xml"/><Relationship Id="rId5" Type="http://schemas.openxmlformats.org/officeDocument/2006/relationships/hyperlink" Target="https://www.britishcouncil.org/voices-magazine/how-use-inquiry-based-learning-young-learners" TargetMode="External"/><Relationship Id="rId4" Type="http://schemas.openxmlformats.org/officeDocument/2006/relationships/hyperlink" Target="http://www.cienciaviva.pt/projectos/pollen/guia.pdf"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ww.kathmurdoch.com.au/new-page-2-1/" TargetMode="External"/><Relationship Id="rId2" Type="http://schemas.openxmlformats.org/officeDocument/2006/relationships/hyperlink" Target="https://static1.squarespace.com/static/55c7efeae4b0f5d2463be2d1/t/5b286ad770a6ad0778162a32/1529375449199/DetailedDescriptionOfInquiryCycle2015.pdf"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educationendowmentfoundation.org.uk/our-work/projects/thinking-doing-talking-science" TargetMode="External"/><Relationship Id="rId2" Type="http://schemas.openxmlformats.org/officeDocument/2006/relationships/hyperlink" Target="http://enews.pearson.com/rsps/m/mpTHYqT802Zy92SrPzlAxY3qNv741vaqoJbN1vmV1cQ"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www.stem.org.uk/resources/collection/3059/nuffield-primary-science" TargetMode="External"/><Relationship Id="rId2" Type="http://schemas.openxmlformats.org/officeDocument/2006/relationships/hyperlink" Target="http://www.nuffieldfoundation.org/primary-science-and-space"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8" Type="http://schemas.openxmlformats.org/officeDocument/2006/relationships/hyperlink" Target="https://pstt.org.uk/" TargetMode="External"/><Relationship Id="rId3" Type="http://schemas.openxmlformats.org/officeDocument/2006/relationships/hyperlink" Target="http://www.nuffieldfoundation.org/primary-science-and-space" TargetMode="External"/><Relationship Id="rId7" Type="http://schemas.openxmlformats.org/officeDocument/2006/relationships/hyperlink" Target="https://pstt.org.uk/resources/curriculum-materials"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hyperlink" Target="http://www.schoolscience.co.uk/primary/resources" TargetMode="External"/><Relationship Id="rId5" Type="http://schemas.openxmlformats.org/officeDocument/2006/relationships/hyperlink" Target="https://www.stem.org.uk/elibrary/resource/35440" TargetMode="External"/><Relationship Id="rId10" Type="http://schemas.openxmlformats.org/officeDocument/2006/relationships/hyperlink" Target="http://www.ase.org.uk/journals/primary-science/issue-contents/" TargetMode="External"/><Relationship Id="rId4" Type="http://schemas.openxmlformats.org/officeDocument/2006/relationships/hyperlink" Target="https://www.stem.org.uk/primary-science" TargetMode="External"/><Relationship Id="rId9" Type="http://schemas.openxmlformats.org/officeDocument/2006/relationships/hyperlink" Target="https://wellcome.ac.uk/what-we-do/our-work/transforming-primary-science" TargetMode="Externa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ECAD5006</a:t>
            </a:r>
            <a:endParaRPr lang="en-GB" dirty="0"/>
          </a:p>
        </p:txBody>
      </p:sp>
      <p:sp>
        <p:nvSpPr>
          <p:cNvPr id="5" name="Content Placeholder 4"/>
          <p:cNvSpPr>
            <a:spLocks noGrp="1"/>
          </p:cNvSpPr>
          <p:nvPr>
            <p:ph idx="1"/>
          </p:nvPr>
        </p:nvSpPr>
        <p:spPr/>
        <p:txBody>
          <a:bodyPr/>
          <a:lstStyle/>
          <a:p>
            <a:pPr marL="0" indent="0">
              <a:buNone/>
            </a:pPr>
            <a:endParaRPr lang="en-GB" dirty="0"/>
          </a:p>
          <a:p>
            <a:pPr marL="0" indent="0">
              <a:buNone/>
            </a:pPr>
            <a:r>
              <a:rPr lang="en-GB" sz="4000" dirty="0" smtClean="0"/>
              <a:t>Science and Enquiry Based Learning</a:t>
            </a:r>
            <a:endParaRPr lang="en-GB" sz="4000" dirty="0"/>
          </a:p>
        </p:txBody>
      </p:sp>
    </p:spTree>
    <p:extLst>
      <p:ext uri="{BB962C8B-B14F-4D97-AF65-F5344CB8AC3E}">
        <p14:creationId xmlns:p14="http://schemas.microsoft.com/office/powerpoint/2010/main" val="3973946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uccess-Quotes-July-23.jpg"/>
          <p:cNvPicPr>
            <a:picLocks noGrp="1" noChangeAspect="1"/>
          </p:cNvPicPr>
          <p:nvPr>
            <p:ph idx="1"/>
          </p:nvPr>
        </p:nvPicPr>
        <p:blipFill>
          <a:blip r:embed="rId2"/>
          <a:stretch>
            <a:fillRect/>
          </a:stretch>
        </p:blipFill>
        <p:spPr>
          <a:xfrm>
            <a:off x="1588664" y="1036638"/>
            <a:ext cx="9014672" cy="4525962"/>
          </a:xfrm>
        </p:spPr>
      </p:pic>
    </p:spTree>
    <p:extLst>
      <p:ext uri="{BB962C8B-B14F-4D97-AF65-F5344CB8AC3E}">
        <p14:creationId xmlns:p14="http://schemas.microsoft.com/office/powerpoint/2010/main" val="957345471"/>
      </p:ext>
    </p:extLst>
  </p:cSld>
  <p:clrMapOvr>
    <a:masterClrMapping/>
  </p:clrMapOvr>
  <p:transition advTm="30547"/>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science sessions</a:t>
            </a:r>
            <a:endParaRPr lang="en-GB" dirty="0"/>
          </a:p>
        </p:txBody>
      </p:sp>
      <p:sp>
        <p:nvSpPr>
          <p:cNvPr id="3" name="Content Placeholder 2"/>
          <p:cNvSpPr>
            <a:spLocks noGrp="1"/>
          </p:cNvSpPr>
          <p:nvPr>
            <p:ph idx="1"/>
          </p:nvPr>
        </p:nvSpPr>
        <p:spPr/>
        <p:txBody>
          <a:bodyPr/>
          <a:lstStyle/>
          <a:p>
            <a:endParaRPr lang="en-GB" dirty="0" smtClean="0"/>
          </a:p>
          <a:p>
            <a:pPr>
              <a:buFont typeface="Wingdings" panose="05000000000000000000" pitchFamily="2" charset="2"/>
              <a:buChar char="§"/>
            </a:pPr>
            <a:r>
              <a:rPr lang="en-GB" dirty="0"/>
              <a:t> </a:t>
            </a:r>
            <a:r>
              <a:rPr lang="en-GB" dirty="0" smtClean="0"/>
              <a:t> Review science in the primary school</a:t>
            </a:r>
          </a:p>
          <a:p>
            <a:pPr>
              <a:buFont typeface="Wingdings" panose="05000000000000000000" pitchFamily="2" charset="2"/>
              <a:buChar char="§"/>
            </a:pPr>
            <a:r>
              <a:rPr lang="en-GB" dirty="0" smtClean="0"/>
              <a:t>  The Principles and Big Ideas of science education – enquiry skills and concepts</a:t>
            </a:r>
          </a:p>
          <a:p>
            <a:pPr>
              <a:buFont typeface="Wingdings" panose="05000000000000000000" pitchFamily="2" charset="2"/>
              <a:buChar char="§"/>
            </a:pPr>
            <a:r>
              <a:rPr lang="en-GB" dirty="0" smtClean="0"/>
              <a:t>  Science enquiry and the evolving curriculum in Wales (Skills; Donaldson)</a:t>
            </a:r>
          </a:p>
          <a:p>
            <a:pPr>
              <a:buFont typeface="Wingdings" panose="05000000000000000000" pitchFamily="2" charset="2"/>
              <a:buChar char="§"/>
            </a:pPr>
            <a:r>
              <a:rPr lang="en-GB" dirty="0"/>
              <a:t> </a:t>
            </a:r>
            <a:r>
              <a:rPr lang="en-GB" dirty="0" smtClean="0"/>
              <a:t> A model for science enquiry</a:t>
            </a:r>
          </a:p>
          <a:p>
            <a:pPr>
              <a:buFont typeface="Wingdings" panose="05000000000000000000" pitchFamily="2" charset="2"/>
              <a:buChar char="§"/>
            </a:pPr>
            <a:r>
              <a:rPr lang="en-GB" dirty="0" smtClean="0"/>
              <a:t>  Science enquiry and enquiry based learning (independent; interdependent learning) – theory    into practice?</a:t>
            </a:r>
          </a:p>
          <a:p>
            <a:pPr>
              <a:buFont typeface="Wingdings" panose="05000000000000000000" pitchFamily="2" charset="2"/>
              <a:buChar char="§"/>
            </a:pPr>
            <a:r>
              <a:rPr lang="en-GB" dirty="0"/>
              <a:t> </a:t>
            </a:r>
            <a:r>
              <a:rPr lang="en-GB" dirty="0" smtClean="0"/>
              <a:t> Student group collaboration to plan, develop, reflect on a chosen context</a:t>
            </a:r>
          </a:p>
          <a:p>
            <a:pPr>
              <a:buFont typeface="Wingdings" panose="05000000000000000000" pitchFamily="2" charset="2"/>
              <a:buChar char="§"/>
            </a:pPr>
            <a:r>
              <a:rPr lang="en-GB" dirty="0"/>
              <a:t> </a:t>
            </a:r>
            <a:r>
              <a:rPr lang="en-GB" dirty="0" smtClean="0"/>
              <a:t> Assignment guidance and sources of information</a:t>
            </a:r>
          </a:p>
          <a:p>
            <a:pPr>
              <a:buFont typeface="Wingdings" panose="05000000000000000000" pitchFamily="2" charset="2"/>
              <a:buChar char="§"/>
            </a:pPr>
            <a:endParaRPr lang="en-GB" dirty="0" smtClean="0"/>
          </a:p>
          <a:p>
            <a:pPr>
              <a:buFont typeface="Wingdings" panose="05000000000000000000" pitchFamily="2" charset="2"/>
              <a:buChar char="§"/>
            </a:pPr>
            <a:endParaRPr lang="en-GB" dirty="0" smtClean="0"/>
          </a:p>
          <a:p>
            <a:pPr>
              <a:buFont typeface="Wingdings" panose="05000000000000000000" pitchFamily="2" charset="2"/>
              <a:buChar char="§"/>
            </a:pPr>
            <a:endParaRPr lang="en-GB" dirty="0"/>
          </a:p>
        </p:txBody>
      </p:sp>
    </p:spTree>
    <p:extLst>
      <p:ext uri="{BB962C8B-B14F-4D97-AF65-F5344CB8AC3E}">
        <p14:creationId xmlns:p14="http://schemas.microsoft.com/office/powerpoint/2010/main" val="2975006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endParaRPr lang="en-GB" sz="4000" b="1" dirty="0" smtClean="0"/>
          </a:p>
          <a:p>
            <a:r>
              <a:rPr lang="en-GB" sz="4000" b="1" dirty="0" smtClean="0"/>
              <a:t>Module Handbook and Assignment</a:t>
            </a:r>
          </a:p>
          <a:p>
            <a:endParaRPr lang="en-GB" sz="4000" b="1" dirty="0"/>
          </a:p>
          <a:p>
            <a:r>
              <a:rPr lang="en-GB" sz="1600" b="1" dirty="0" smtClean="0"/>
              <a:t>Assignment guidelines handout</a:t>
            </a:r>
            <a:endParaRPr lang="en-GB" sz="1600" b="1" dirty="0"/>
          </a:p>
        </p:txBody>
      </p:sp>
    </p:spTree>
    <p:extLst>
      <p:ext uri="{BB962C8B-B14F-4D97-AF65-F5344CB8AC3E}">
        <p14:creationId xmlns:p14="http://schemas.microsoft.com/office/powerpoint/2010/main" val="1182114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GB" dirty="0" smtClean="0"/>
              <a:t>Module Lead and Science tutor: </a:t>
            </a:r>
            <a:endParaRPr lang="en-US" dirty="0"/>
          </a:p>
          <a:p>
            <a:pPr marL="109728" indent="0">
              <a:buNone/>
            </a:pPr>
            <a:r>
              <a:rPr lang="en-GB" b="1" dirty="0"/>
              <a:t>Dr Ceri Lewis </a:t>
            </a:r>
            <a:endParaRPr lang="en-US" b="1" dirty="0"/>
          </a:p>
          <a:p>
            <a:pPr marL="109728" indent="0">
              <a:buNone/>
            </a:pPr>
            <a:r>
              <a:rPr lang="en-GB" u="sng" dirty="0" smtClean="0">
                <a:hlinkClick r:id="rId3"/>
              </a:rPr>
              <a:t>c.j.lewis@uwtsd.ac.uk</a:t>
            </a:r>
            <a:endParaRPr lang="en-US" dirty="0"/>
          </a:p>
          <a:p>
            <a:pPr marL="109728" indent="0">
              <a:buNone/>
            </a:pPr>
            <a:r>
              <a:rPr lang="en-GB" dirty="0"/>
              <a:t>01267 </a:t>
            </a:r>
            <a:r>
              <a:rPr lang="en-GB" dirty="0" smtClean="0"/>
              <a:t>676658</a:t>
            </a:r>
          </a:p>
          <a:p>
            <a:pPr marL="109728" indent="0">
              <a:buNone/>
            </a:pPr>
            <a:endParaRPr lang="en-GB" dirty="0"/>
          </a:p>
          <a:p>
            <a:pPr marL="109728" indent="0">
              <a:buNone/>
            </a:pPr>
            <a:endParaRPr lang="en-GB" dirty="0" smtClean="0"/>
          </a:p>
          <a:p>
            <a:pPr marL="109728" indent="0">
              <a:buNone/>
            </a:pPr>
            <a:r>
              <a:rPr lang="en-GB" b="1" dirty="0" smtClean="0"/>
              <a:t>Dr Sioned Hughes</a:t>
            </a:r>
            <a:r>
              <a:rPr lang="en-GB" dirty="0" smtClean="0"/>
              <a:t>: Geography, History and RE</a:t>
            </a:r>
          </a:p>
        </p:txBody>
      </p:sp>
      <p:sp>
        <p:nvSpPr>
          <p:cNvPr id="3" name="Title 2"/>
          <p:cNvSpPr>
            <a:spLocks noGrp="1"/>
          </p:cNvSpPr>
          <p:nvPr>
            <p:ph type="title"/>
          </p:nvPr>
        </p:nvSpPr>
        <p:spPr/>
        <p:txBody>
          <a:bodyPr>
            <a:normAutofit fontScale="90000"/>
          </a:bodyPr>
          <a:lstStyle/>
          <a:p>
            <a:r>
              <a:rPr lang="en-GB" sz="3100" dirty="0"/>
              <a:t/>
            </a:r>
            <a:br>
              <a:rPr lang="en-GB" sz="3100" dirty="0"/>
            </a:br>
            <a:r>
              <a:rPr lang="en-GB" sz="3100" dirty="0"/>
              <a:t>If you need to discuss anything relating to the module contact: </a:t>
            </a:r>
            <a:r>
              <a:rPr lang="en-US" dirty="0"/>
              <a:t/>
            </a:r>
            <a:br>
              <a:rPr lang="en-US" dirty="0"/>
            </a:br>
            <a:endParaRPr lang="en-US" dirty="0"/>
          </a:p>
        </p:txBody>
      </p:sp>
    </p:spTree>
    <p:extLst>
      <p:ext uri="{BB962C8B-B14F-4D97-AF65-F5344CB8AC3E}">
        <p14:creationId xmlns:p14="http://schemas.microsoft.com/office/powerpoint/2010/main" val="301170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endParaRPr lang="en-GB" sz="2800" dirty="0" smtClean="0"/>
          </a:p>
          <a:p>
            <a:pPr lvl="0" fontAlgn="base" hangingPunct="0"/>
            <a:r>
              <a:rPr lang="en-US" sz="2800" dirty="0"/>
              <a:t>To develop students’ knowledge, understanding and critical awareness of enquiry-based learning models</a:t>
            </a:r>
            <a:r>
              <a:rPr lang="en-US" sz="2800" dirty="0" smtClean="0"/>
              <a:t>.</a:t>
            </a:r>
          </a:p>
          <a:p>
            <a:pPr lvl="0" fontAlgn="base" hangingPunct="0"/>
            <a:endParaRPr lang="en-GB" sz="2800" dirty="0"/>
          </a:p>
          <a:p>
            <a:pPr lvl="0" fontAlgn="base" hangingPunct="0"/>
            <a:r>
              <a:rPr lang="en-US" sz="2800" dirty="0"/>
              <a:t>To explore different enquiry skills and how these can be promoted in the 3-11 age range.</a:t>
            </a:r>
            <a:endParaRPr lang="en-GB" sz="2800" dirty="0"/>
          </a:p>
          <a:p>
            <a:pPr lvl="0"/>
            <a:endParaRPr lang="en-US" sz="2800" b="1" dirty="0" smtClean="0"/>
          </a:p>
          <a:p>
            <a:endParaRPr lang="en-US" dirty="0"/>
          </a:p>
        </p:txBody>
      </p:sp>
      <p:sp>
        <p:nvSpPr>
          <p:cNvPr id="3" name="Title 2"/>
          <p:cNvSpPr>
            <a:spLocks noGrp="1"/>
          </p:cNvSpPr>
          <p:nvPr>
            <p:ph type="title"/>
          </p:nvPr>
        </p:nvSpPr>
        <p:spPr/>
        <p:txBody>
          <a:bodyPr/>
          <a:lstStyle/>
          <a:p>
            <a:r>
              <a:rPr lang="en-GB" dirty="0" smtClean="0"/>
              <a:t>Aims</a:t>
            </a:r>
            <a:endParaRPr lang="en-US" dirty="0"/>
          </a:p>
        </p:txBody>
      </p:sp>
    </p:spTree>
    <p:extLst>
      <p:ext uri="{BB962C8B-B14F-4D97-AF65-F5344CB8AC3E}">
        <p14:creationId xmlns:p14="http://schemas.microsoft.com/office/powerpoint/2010/main" val="969662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Upon the successful completion of this module, the student should be able to demonstrate the ability to:</a:t>
            </a:r>
            <a:endParaRPr lang="en-GB" sz="2400" dirty="0"/>
          </a:p>
          <a:p>
            <a:pPr lvl="1" fontAlgn="base" hangingPunct="0"/>
            <a:r>
              <a:rPr lang="en-US" sz="2400" dirty="0"/>
              <a:t>Define and explain the potential of enquiry-based learning in the primary school.</a:t>
            </a:r>
            <a:endParaRPr lang="en-GB" sz="2400" dirty="0"/>
          </a:p>
          <a:p>
            <a:pPr lvl="1" fontAlgn="base" hangingPunct="0"/>
            <a:r>
              <a:rPr lang="en-US" sz="2400" dirty="0"/>
              <a:t>Critically identify specific enquiry skills and how these can be developed in a range of geographical, historical, scientific and religious contexts through the 3-11 age range.</a:t>
            </a:r>
            <a:endParaRPr lang="en-GB" sz="2400" dirty="0"/>
          </a:p>
          <a:p>
            <a:pPr lvl="1" fontAlgn="base" hangingPunct="0"/>
            <a:r>
              <a:rPr lang="en-US" sz="2400" dirty="0" err="1"/>
              <a:t>Analyse</a:t>
            </a:r>
            <a:r>
              <a:rPr lang="en-US" sz="2400" dirty="0"/>
              <a:t> the different enquiry-based models and approaches.</a:t>
            </a:r>
            <a:endParaRPr lang="en-GB" sz="2400" dirty="0"/>
          </a:p>
          <a:p>
            <a:endParaRPr lang="en-US" dirty="0"/>
          </a:p>
        </p:txBody>
      </p:sp>
      <p:sp>
        <p:nvSpPr>
          <p:cNvPr id="3" name="Title 2"/>
          <p:cNvSpPr>
            <a:spLocks noGrp="1"/>
          </p:cNvSpPr>
          <p:nvPr>
            <p:ph type="title"/>
          </p:nvPr>
        </p:nvSpPr>
        <p:spPr/>
        <p:txBody>
          <a:bodyPr>
            <a:normAutofit/>
          </a:bodyPr>
          <a:lstStyle/>
          <a:p>
            <a:r>
              <a:rPr lang="en-GB" dirty="0">
                <a:effectLst/>
              </a:rPr>
              <a:t>LEARNING </a:t>
            </a:r>
            <a:r>
              <a:rPr lang="en-GB" dirty="0" smtClean="0">
                <a:effectLst/>
              </a:rPr>
              <a:t>OUTCOMES</a:t>
            </a:r>
            <a:endParaRPr lang="en-US" dirty="0"/>
          </a:p>
        </p:txBody>
      </p:sp>
    </p:spTree>
    <p:extLst>
      <p:ext uri="{BB962C8B-B14F-4D97-AF65-F5344CB8AC3E}">
        <p14:creationId xmlns:p14="http://schemas.microsoft.com/office/powerpoint/2010/main" val="3102482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dirty="0" smtClean="0"/>
          </a:p>
          <a:p>
            <a:r>
              <a:rPr lang="en-GB" sz="3200" dirty="0"/>
              <a:t>EBL refers to a method of teaching and learning based on self-directed enquiry by the learner. </a:t>
            </a:r>
            <a:endParaRPr lang="en-GB" sz="3200" dirty="0" smtClean="0"/>
          </a:p>
          <a:p>
            <a:pPr marL="109728" indent="0">
              <a:buNone/>
            </a:pPr>
            <a:endParaRPr lang="en-GB" sz="3200" dirty="0" smtClean="0"/>
          </a:p>
          <a:p>
            <a:r>
              <a:rPr lang="en-GB" sz="3200" dirty="0" smtClean="0"/>
              <a:t>In </a:t>
            </a:r>
            <a:r>
              <a:rPr lang="en-GB" sz="3200" dirty="0"/>
              <a:t>EBL the learning is driven by a process of discovery and enquiry and therefore can been seen as an umbrella term for learning which involves the use of, for example, problem-based learning, fieldwork, projects or case studies.</a:t>
            </a:r>
            <a:endParaRPr lang="en-US" sz="3200" dirty="0"/>
          </a:p>
        </p:txBody>
      </p:sp>
      <p:sp>
        <p:nvSpPr>
          <p:cNvPr id="3" name="Title 2"/>
          <p:cNvSpPr>
            <a:spLocks noGrp="1"/>
          </p:cNvSpPr>
          <p:nvPr>
            <p:ph type="title"/>
          </p:nvPr>
        </p:nvSpPr>
        <p:spPr/>
        <p:txBody>
          <a:bodyPr>
            <a:normAutofit/>
          </a:bodyPr>
          <a:lstStyle/>
          <a:p>
            <a:r>
              <a:rPr lang="en-GB" dirty="0">
                <a:effectLst/>
              </a:rPr>
              <a:t>Introduction to ‘Enquiry-based Learning’ (EBL) </a:t>
            </a:r>
            <a:endParaRPr lang="en-US" dirty="0"/>
          </a:p>
        </p:txBody>
      </p:sp>
    </p:spTree>
    <p:extLst>
      <p:ext uri="{BB962C8B-B14F-4D97-AF65-F5344CB8AC3E}">
        <p14:creationId xmlns:p14="http://schemas.microsoft.com/office/powerpoint/2010/main" val="1249823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17599" y="2125362"/>
            <a:ext cx="10075333" cy="3467402"/>
          </a:xfrm>
        </p:spPr>
        <p:txBody>
          <a:bodyPr>
            <a:noAutofit/>
          </a:bodyPr>
          <a:lstStyle/>
          <a:p>
            <a:r>
              <a:rPr lang="en-GB" sz="2800" dirty="0"/>
              <a:t>Starting with a ‘scenario’ and with the guidance of a facilitator (teacher), learners identify their own issues and questions. </a:t>
            </a:r>
            <a:endParaRPr lang="en-GB" sz="2800" dirty="0" smtClean="0"/>
          </a:p>
          <a:p>
            <a:r>
              <a:rPr lang="en-GB" sz="2800" dirty="0"/>
              <a:t>They then examine the resources they need to research the topic, thereby acquiring the requisite </a:t>
            </a:r>
            <a:r>
              <a:rPr lang="en-GB" sz="2800" dirty="0" smtClean="0"/>
              <a:t>knowledge.</a:t>
            </a:r>
          </a:p>
          <a:p>
            <a:r>
              <a:rPr lang="en-GB" sz="2800" dirty="0"/>
              <a:t>It can be argued that knowledge so gained is more readily retained because it has been acquired by experience and in relation to a real problem.</a:t>
            </a:r>
            <a:endParaRPr lang="en-US" sz="2800" dirty="0"/>
          </a:p>
        </p:txBody>
      </p:sp>
    </p:spTree>
    <p:extLst>
      <p:ext uri="{BB962C8B-B14F-4D97-AF65-F5344CB8AC3E}">
        <p14:creationId xmlns:p14="http://schemas.microsoft.com/office/powerpoint/2010/main" val="427413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lvl="0" fontAlgn="base" hangingPunct="0"/>
            <a:r>
              <a:rPr lang="en-GB" sz="2400" dirty="0"/>
              <a:t>Learning is essentially pupil-centred, with an emphasis on independent/group work and use of library, web and other information resources.</a:t>
            </a:r>
            <a:endParaRPr lang="en-US" sz="2400" dirty="0"/>
          </a:p>
          <a:p>
            <a:pPr lvl="0" fontAlgn="base" hangingPunct="0"/>
            <a:r>
              <a:rPr lang="en-GB" sz="2400" dirty="0"/>
              <a:t>Teachers become facilitators, providing encouragement and support to enable learners to take responsibility for what and how they learn. </a:t>
            </a:r>
            <a:endParaRPr lang="en-US" sz="2400" dirty="0"/>
          </a:p>
          <a:p>
            <a:pPr lvl="0" fontAlgn="base" hangingPunct="0"/>
            <a:r>
              <a:rPr lang="en-GB" sz="2400" dirty="0"/>
              <a:t>Learners reach a point where they are not simply investigating questions posed by others, but can formulate their own research topics and convert that research into useful knowledge.</a:t>
            </a:r>
            <a:endParaRPr lang="en-US" sz="2400" dirty="0"/>
          </a:p>
          <a:p>
            <a:pPr lvl="0" fontAlgn="base" hangingPunct="0"/>
            <a:r>
              <a:rPr lang="en-GB" sz="2400" dirty="0"/>
              <a:t>Learners gain not only a deeper understanding of the subject-matter, but also the knowledge-development and leadership skills required for tackling complex problems that occur in the real world.</a:t>
            </a:r>
            <a:endParaRPr lang="en-US" sz="2400" dirty="0"/>
          </a:p>
          <a:p>
            <a:endParaRPr lang="en-US" dirty="0"/>
          </a:p>
        </p:txBody>
      </p:sp>
      <p:sp>
        <p:nvSpPr>
          <p:cNvPr id="3" name="Title 2"/>
          <p:cNvSpPr>
            <a:spLocks noGrp="1"/>
          </p:cNvSpPr>
          <p:nvPr>
            <p:ph type="title"/>
          </p:nvPr>
        </p:nvSpPr>
        <p:spPr/>
        <p:txBody>
          <a:bodyPr>
            <a:normAutofit/>
          </a:bodyPr>
          <a:lstStyle/>
          <a:p>
            <a:r>
              <a:rPr lang="en-GB" dirty="0">
                <a:effectLst/>
              </a:rPr>
              <a:t>Characteristics of </a:t>
            </a:r>
            <a:r>
              <a:rPr lang="en-GB" dirty="0" smtClean="0">
                <a:effectLst/>
              </a:rPr>
              <a:t>EBL</a:t>
            </a:r>
            <a:endParaRPr lang="en-US" dirty="0"/>
          </a:p>
        </p:txBody>
      </p:sp>
    </p:spTree>
    <p:extLst>
      <p:ext uri="{BB962C8B-B14F-4D97-AF65-F5344CB8AC3E}">
        <p14:creationId xmlns:p14="http://schemas.microsoft.com/office/powerpoint/2010/main" val="2783320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lvl="0" fontAlgn="base" hangingPunct="0"/>
            <a:r>
              <a:rPr lang="en-GB" sz="2400" dirty="0"/>
              <a:t>Fundamentally, pupils are more engaged with the area of learning/subject. Learning is perceived as being more relevant to learners’ needs, thus they are enthusiastic and ready to learn.</a:t>
            </a:r>
            <a:endParaRPr lang="en-US" sz="2400" dirty="0"/>
          </a:p>
          <a:p>
            <a:pPr lvl="0" fontAlgn="base" hangingPunct="0"/>
            <a:r>
              <a:rPr lang="en-GB" sz="2400" dirty="0"/>
              <a:t>Learners can expand on what they have learned by following their own research interests.</a:t>
            </a:r>
            <a:endParaRPr lang="en-US" sz="2400" dirty="0"/>
          </a:p>
          <a:p>
            <a:pPr lvl="0" fontAlgn="base" hangingPunct="0"/>
            <a:r>
              <a:rPr lang="en-GB" sz="2400" dirty="0"/>
              <a:t>EBL </a:t>
            </a:r>
            <a:r>
              <a:rPr lang="en-GB" sz="2400" dirty="0" smtClean="0"/>
              <a:t>allows </a:t>
            </a:r>
            <a:r>
              <a:rPr lang="en-GB" sz="2400" dirty="0"/>
              <a:t>pupils to develop a more flexible approach to their learning, giving them the freedom and the responsibility to organise their own pattern of work within the time constraints of the task.</a:t>
            </a:r>
            <a:endParaRPr lang="en-US" sz="2400" dirty="0"/>
          </a:p>
          <a:p>
            <a:pPr lvl="0" fontAlgn="base" hangingPunct="0"/>
            <a:r>
              <a:rPr lang="en-GB" sz="2400" dirty="0"/>
              <a:t>Working within and communicating to a group are vital life skills for pupils.</a:t>
            </a:r>
            <a:endParaRPr lang="en-US" sz="2400" dirty="0"/>
          </a:p>
          <a:p>
            <a:pPr lvl="0" fontAlgn="base" hangingPunct="0"/>
            <a:r>
              <a:rPr lang="en-GB" sz="2400" dirty="0"/>
              <a:t>For teachers, using EBL models and approaches helps to understand the learning process and the changing needs of learners/pupils</a:t>
            </a:r>
            <a:r>
              <a:rPr lang="en-GB" sz="2400" dirty="0" smtClean="0"/>
              <a:t>.</a:t>
            </a:r>
          </a:p>
          <a:p>
            <a:pPr lvl="0" fontAlgn="base" hangingPunct="0"/>
            <a:endParaRPr lang="en-GB" dirty="0"/>
          </a:p>
          <a:p>
            <a:pPr lvl="0" fontAlgn="base" hangingPunct="0"/>
            <a:endParaRPr lang="en-US" dirty="0"/>
          </a:p>
          <a:p>
            <a:endParaRPr lang="en-US" dirty="0"/>
          </a:p>
        </p:txBody>
      </p:sp>
      <p:sp>
        <p:nvSpPr>
          <p:cNvPr id="3" name="Title 2"/>
          <p:cNvSpPr>
            <a:spLocks noGrp="1"/>
          </p:cNvSpPr>
          <p:nvPr>
            <p:ph type="title"/>
          </p:nvPr>
        </p:nvSpPr>
        <p:spPr/>
        <p:txBody>
          <a:bodyPr>
            <a:normAutofit/>
          </a:bodyPr>
          <a:lstStyle/>
          <a:p>
            <a:r>
              <a:rPr lang="en-GB" dirty="0">
                <a:effectLst/>
              </a:rPr>
              <a:t>Benefits of </a:t>
            </a:r>
            <a:r>
              <a:rPr lang="en-GB" dirty="0" smtClean="0">
                <a:effectLst/>
              </a:rPr>
              <a:t>EBL</a:t>
            </a:r>
            <a:endParaRPr lang="en-US" dirty="0"/>
          </a:p>
        </p:txBody>
      </p:sp>
    </p:spTree>
    <p:extLst>
      <p:ext uri="{BB962C8B-B14F-4D97-AF65-F5344CB8AC3E}">
        <p14:creationId xmlns:p14="http://schemas.microsoft.com/office/powerpoint/2010/main" val="25076087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See hard copy provided and on Moodle</a:t>
            </a:r>
            <a:endParaRPr lang="en-GB" dirty="0"/>
          </a:p>
        </p:txBody>
      </p:sp>
      <p:sp>
        <p:nvSpPr>
          <p:cNvPr id="3" name="Title 2"/>
          <p:cNvSpPr>
            <a:spLocks noGrp="1"/>
          </p:cNvSpPr>
          <p:nvPr>
            <p:ph type="title"/>
          </p:nvPr>
        </p:nvSpPr>
        <p:spPr/>
        <p:txBody>
          <a:bodyPr/>
          <a:lstStyle/>
          <a:p>
            <a:r>
              <a:rPr lang="en-GB" dirty="0"/>
              <a:t>Assessment Task and Guidance</a:t>
            </a:r>
          </a:p>
        </p:txBody>
      </p:sp>
    </p:spTree>
    <p:extLst>
      <p:ext uri="{BB962C8B-B14F-4D97-AF65-F5344CB8AC3E}">
        <p14:creationId xmlns:p14="http://schemas.microsoft.com/office/powerpoint/2010/main" val="3772862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nSpc>
                <a:spcPct val="90000"/>
              </a:lnSpc>
              <a:buNone/>
            </a:pPr>
            <a:endParaRPr lang="en-GB" altLang="en-US" b="1" dirty="0" smtClean="0">
              <a:latin typeface="Arial" panose="020B0604020202020204" pitchFamily="34" charset="0"/>
              <a:cs typeface="Arial" panose="020B0604020202020204" pitchFamily="34" charset="0"/>
            </a:endParaRPr>
          </a:p>
          <a:p>
            <a:pPr>
              <a:lnSpc>
                <a:spcPct val="90000"/>
              </a:lnSpc>
              <a:buNone/>
            </a:pPr>
            <a:r>
              <a:rPr lang="en-GB" altLang="en-US" b="1" dirty="0" smtClean="0">
                <a:latin typeface="Arial" panose="020B0604020202020204" pitchFamily="34" charset="0"/>
                <a:cs typeface="Arial" panose="020B0604020202020204" pitchFamily="34" charset="0"/>
              </a:rPr>
              <a:t>1.The </a:t>
            </a:r>
            <a:r>
              <a:rPr lang="en-GB" altLang="en-US" b="1" dirty="0">
                <a:latin typeface="Arial" panose="020B0604020202020204" pitchFamily="34" charset="0"/>
                <a:cs typeface="Arial" panose="020B0604020202020204" pitchFamily="34" charset="0"/>
              </a:rPr>
              <a:t>teaching of science</a:t>
            </a:r>
            <a:r>
              <a:rPr lang="en-GB" altLang="en-US" dirty="0">
                <a:latin typeface="Arial" panose="020B0604020202020204" pitchFamily="34" charset="0"/>
                <a:cs typeface="Arial" panose="020B0604020202020204" pitchFamily="34" charset="0"/>
              </a:rPr>
              <a:t> as facts where scientific activity is the application of principles and skills that first have to be learned.</a:t>
            </a:r>
          </a:p>
          <a:p>
            <a:pPr>
              <a:lnSpc>
                <a:spcPct val="90000"/>
              </a:lnSpc>
              <a:buNone/>
            </a:pPr>
            <a:r>
              <a:rPr lang="en-GB" altLang="en-US" dirty="0">
                <a:latin typeface="Arial" panose="020B0604020202020204" pitchFamily="34" charset="0"/>
                <a:cs typeface="Arial" panose="020B0604020202020204" pitchFamily="34" charset="0"/>
              </a:rPr>
              <a:t>	</a:t>
            </a:r>
          </a:p>
          <a:p>
            <a:pPr>
              <a:lnSpc>
                <a:spcPct val="90000"/>
              </a:lnSpc>
              <a:buNone/>
            </a:pPr>
            <a:r>
              <a:rPr lang="en-GB" altLang="en-US" dirty="0">
                <a:latin typeface="Arial" panose="020B0604020202020204" pitchFamily="34" charset="0"/>
                <a:cs typeface="Arial" panose="020B0604020202020204" pitchFamily="34" charset="0"/>
              </a:rPr>
              <a:t>	</a:t>
            </a:r>
            <a:r>
              <a:rPr lang="en-GB" altLang="en-US" b="1" dirty="0">
                <a:latin typeface="Arial" panose="020B0604020202020204" pitchFamily="34" charset="0"/>
                <a:cs typeface="Arial" panose="020B0604020202020204" pitchFamily="34" charset="0"/>
              </a:rPr>
              <a:t>Science is:</a:t>
            </a:r>
            <a:r>
              <a:rPr lang="en-GB" altLang="en-US" dirty="0">
                <a:latin typeface="Arial" panose="020B0604020202020204" pitchFamily="34" charset="0"/>
                <a:cs typeface="Arial" panose="020B0604020202020204" pitchFamily="34" charset="0"/>
              </a:rPr>
              <a:t> objective, capable of yielding ultimate truths, proving things, having a defined subject matter, having unique methods.</a:t>
            </a:r>
          </a:p>
          <a:p>
            <a:endParaRPr lang="en-US" dirty="0"/>
          </a:p>
        </p:txBody>
      </p:sp>
      <p:sp>
        <p:nvSpPr>
          <p:cNvPr id="3" name="Title 2"/>
          <p:cNvSpPr>
            <a:spLocks noGrp="1"/>
          </p:cNvSpPr>
          <p:nvPr>
            <p:ph type="title"/>
          </p:nvPr>
        </p:nvSpPr>
        <p:spPr/>
        <p:txBody>
          <a:bodyPr>
            <a:noAutofit/>
          </a:bodyPr>
          <a:lstStyle/>
          <a:p>
            <a:r>
              <a:rPr lang="en-GB" altLang="en-US" sz="3200" i="1" dirty="0" smtClean="0">
                <a:latin typeface="Arial" panose="020B0604020202020204" pitchFamily="34" charset="0"/>
                <a:cs typeface="Arial" panose="020B0604020202020204" pitchFamily="34" charset="0"/>
              </a:rPr>
              <a:t>Review</a:t>
            </a:r>
            <a:r>
              <a:rPr lang="en-GB" altLang="en-US" sz="3200" dirty="0" smtClean="0">
                <a:latin typeface="Arial" panose="020B0604020202020204" pitchFamily="34" charset="0"/>
                <a:cs typeface="Arial" panose="020B0604020202020204" pitchFamily="34" charset="0"/>
              </a:rPr>
              <a:t/>
            </a:r>
            <a:br>
              <a:rPr lang="en-GB" altLang="en-US" sz="3200" dirty="0" smtClean="0">
                <a:latin typeface="Arial" panose="020B0604020202020204" pitchFamily="34" charset="0"/>
                <a:cs typeface="Arial" panose="020B0604020202020204" pitchFamily="34" charset="0"/>
              </a:rPr>
            </a:br>
            <a:r>
              <a:rPr lang="en-GB" altLang="en-US" sz="3200" dirty="0" smtClean="0">
                <a:latin typeface="Arial" panose="020B0604020202020204" pitchFamily="34" charset="0"/>
                <a:cs typeface="Arial" panose="020B0604020202020204" pitchFamily="34" charset="0"/>
              </a:rPr>
              <a:t>What </a:t>
            </a:r>
            <a:r>
              <a:rPr lang="en-GB" altLang="en-US" sz="3200" dirty="0">
                <a:latin typeface="Arial" panose="020B0604020202020204" pitchFamily="34" charset="0"/>
                <a:cs typeface="Arial" panose="020B0604020202020204" pitchFamily="34" charset="0"/>
              </a:rPr>
              <a:t>should school science be like?</a:t>
            </a:r>
            <a:br>
              <a:rPr lang="en-GB" altLang="en-US" sz="3200" dirty="0">
                <a:latin typeface="Arial" panose="020B0604020202020204" pitchFamily="34" charset="0"/>
                <a:cs typeface="Arial" panose="020B0604020202020204" pitchFamily="34" charset="0"/>
              </a:rPr>
            </a:br>
            <a:r>
              <a:rPr lang="en-GB" altLang="en-US" sz="3200" dirty="0">
                <a:latin typeface="Arial" panose="020B0604020202020204" pitchFamily="34" charset="0"/>
                <a:cs typeface="Arial" panose="020B0604020202020204" pitchFamily="34" charset="0"/>
              </a:rPr>
              <a:t>Some points of view:</a:t>
            </a: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668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nSpc>
                <a:spcPct val="90000"/>
              </a:lnSpc>
              <a:buNone/>
            </a:pPr>
            <a:r>
              <a:rPr lang="en-GB" altLang="en-US" sz="2800" i="1" dirty="0"/>
              <a:t>2. </a:t>
            </a:r>
            <a:r>
              <a:rPr lang="en-GB" altLang="en-US" sz="2800" b="1" i="1" dirty="0"/>
              <a:t>The teaching of science</a:t>
            </a:r>
            <a:r>
              <a:rPr lang="en-GB" altLang="en-US" sz="2800" i="1" dirty="0"/>
              <a:t> is seen as developing understanding through testing ideas against evidence. Ideas are explored rather than accepted and committed to memory.</a:t>
            </a:r>
          </a:p>
          <a:p>
            <a:pPr>
              <a:lnSpc>
                <a:spcPct val="90000"/>
              </a:lnSpc>
              <a:buNone/>
            </a:pPr>
            <a:r>
              <a:rPr lang="en-GB" altLang="en-US" sz="2800" i="1" dirty="0"/>
              <a:t>	</a:t>
            </a:r>
          </a:p>
          <a:p>
            <a:pPr>
              <a:lnSpc>
                <a:spcPct val="90000"/>
              </a:lnSpc>
              <a:buNone/>
            </a:pPr>
            <a:r>
              <a:rPr lang="en-GB" altLang="en-US" sz="2800" i="1" dirty="0"/>
              <a:t>	</a:t>
            </a:r>
            <a:r>
              <a:rPr lang="en-GB" altLang="en-US" sz="2800" b="1" i="1" dirty="0"/>
              <a:t>Science is:</a:t>
            </a:r>
            <a:r>
              <a:rPr lang="en-GB" altLang="en-US" sz="2800" i="1" dirty="0"/>
              <a:t> a human endeavour to understand the physical world, producing knowledge subject to challenge, building on previous knowledge and understanding, using a large range of methods of enquiry.</a:t>
            </a:r>
          </a:p>
          <a:p>
            <a:endParaRPr lang="en-US" dirty="0"/>
          </a:p>
        </p:txBody>
      </p:sp>
      <p:sp>
        <p:nvSpPr>
          <p:cNvPr id="3" name="Title 2"/>
          <p:cNvSpPr>
            <a:spLocks noGrp="1"/>
          </p:cNvSpPr>
          <p:nvPr>
            <p:ph type="title"/>
          </p:nvPr>
        </p:nvSpPr>
        <p:spPr/>
        <p:txBody>
          <a:bodyPr>
            <a:normAutofit/>
          </a:bodyPr>
          <a:lstStyle/>
          <a:p>
            <a:r>
              <a:rPr lang="en-GB" altLang="en-US" sz="3200" dirty="0">
                <a:latin typeface="Arial" panose="020B0604020202020204" pitchFamily="34" charset="0"/>
                <a:cs typeface="Arial" panose="020B0604020202020204" pitchFamily="34" charset="0"/>
              </a:rPr>
              <a:t>What should school science be like?</a:t>
            </a:r>
            <a:br>
              <a:rPr lang="en-GB" altLang="en-US" sz="3200" dirty="0">
                <a:latin typeface="Arial" panose="020B0604020202020204" pitchFamily="34" charset="0"/>
                <a:cs typeface="Arial" panose="020B0604020202020204" pitchFamily="34" charset="0"/>
              </a:rPr>
            </a:br>
            <a:r>
              <a:rPr lang="en-GB" altLang="en-US" sz="3200" dirty="0">
                <a:latin typeface="Arial" panose="020B0604020202020204" pitchFamily="34" charset="0"/>
                <a:cs typeface="Arial" panose="020B0604020202020204" pitchFamily="34" charset="0"/>
              </a:rPr>
              <a:t>Some points of view:</a:t>
            </a:r>
            <a:endParaRPr lang="en-US" sz="3200" dirty="0"/>
          </a:p>
        </p:txBody>
      </p:sp>
    </p:spTree>
    <p:extLst>
      <p:ext uri="{BB962C8B-B14F-4D97-AF65-F5344CB8AC3E}">
        <p14:creationId xmlns:p14="http://schemas.microsoft.com/office/powerpoint/2010/main" val="5617649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nSpc>
                <a:spcPct val="80000"/>
              </a:lnSpc>
            </a:pPr>
            <a:r>
              <a:rPr lang="en-GB" altLang="en-US" sz="2800" dirty="0">
                <a:latin typeface="Arial" panose="020B0604020202020204" pitchFamily="34" charset="0"/>
                <a:cs typeface="Arial" panose="020B0604020202020204" pitchFamily="34" charset="0"/>
              </a:rPr>
              <a:t>The distinguishing feature of science is its dependence upon first hand investigation. Through </a:t>
            </a:r>
            <a:r>
              <a:rPr lang="en-GB" altLang="en-US" sz="2800" i="1" dirty="0">
                <a:latin typeface="Arial" panose="020B0604020202020204" pitchFamily="34" charset="0"/>
                <a:cs typeface="Arial" panose="020B0604020202020204" pitchFamily="34" charset="0"/>
              </a:rPr>
              <a:t>active participation in the process of scientific enquiry </a:t>
            </a:r>
            <a:r>
              <a:rPr lang="en-GB" altLang="en-US" sz="2800" dirty="0">
                <a:latin typeface="Arial" panose="020B0604020202020204" pitchFamily="34" charset="0"/>
                <a:cs typeface="Arial" panose="020B0604020202020204" pitchFamily="34" charset="0"/>
              </a:rPr>
              <a:t>children acquire increased knowledge and understanding of science concepts.</a:t>
            </a:r>
          </a:p>
          <a:p>
            <a:pPr>
              <a:lnSpc>
                <a:spcPct val="80000"/>
              </a:lnSpc>
              <a:buNone/>
            </a:pPr>
            <a:endParaRPr lang="en-GB" altLang="en-US" sz="1000" dirty="0">
              <a:latin typeface="Arial" panose="020B0604020202020204" pitchFamily="34" charset="0"/>
              <a:cs typeface="Arial" panose="020B0604020202020204" pitchFamily="34" charset="0"/>
            </a:endParaRPr>
          </a:p>
          <a:p>
            <a:pPr>
              <a:lnSpc>
                <a:spcPct val="80000"/>
              </a:lnSpc>
            </a:pPr>
            <a:r>
              <a:rPr lang="en-GB" altLang="en-US" sz="2800" dirty="0">
                <a:latin typeface="Arial" panose="020B0604020202020204" pitchFamily="34" charset="0"/>
                <a:cs typeface="Arial" panose="020B0604020202020204" pitchFamily="34" charset="0"/>
              </a:rPr>
              <a:t>Children are involved in a scientific way of working when they are encouraged to think logically about questions raised by observations that they make about the “every day” world around them.</a:t>
            </a:r>
            <a:endParaRPr lang="en-GB" altLang="en-US" sz="2800" u="sng" dirty="0">
              <a:latin typeface="Arial" panose="020B0604020202020204" pitchFamily="34" charset="0"/>
              <a:cs typeface="Arial" panose="020B0604020202020204" pitchFamily="34" charset="0"/>
            </a:endParaRPr>
          </a:p>
          <a:p>
            <a:pPr>
              <a:lnSpc>
                <a:spcPct val="80000"/>
              </a:lnSpc>
            </a:pPr>
            <a:endParaRPr lang="en-GB" altLang="en-US" sz="2400" u="sng" dirty="0">
              <a:latin typeface="Arial" panose="020B0604020202020204" pitchFamily="34" charset="0"/>
              <a:cs typeface="Arial" panose="020B0604020202020204" pitchFamily="34" charset="0"/>
            </a:endParaRPr>
          </a:p>
          <a:p>
            <a:endParaRPr lang="en-US" dirty="0"/>
          </a:p>
        </p:txBody>
      </p:sp>
      <p:sp>
        <p:nvSpPr>
          <p:cNvPr id="3" name="Title 2"/>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The Process of Science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349614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endParaRPr lang="en-GB" sz="2400" dirty="0">
              <a:latin typeface="Arial" pitchFamily="34" charset="0"/>
              <a:cs typeface="Arial" pitchFamily="34" charset="0"/>
            </a:endParaRPr>
          </a:p>
          <a:p>
            <a:pPr>
              <a:defRPr/>
            </a:pPr>
            <a:r>
              <a:rPr lang="en-GB" sz="2400" dirty="0">
                <a:latin typeface="Arial" pitchFamily="34" charset="0"/>
                <a:cs typeface="Arial" pitchFamily="34" charset="0"/>
              </a:rPr>
              <a:t>Developing the science enquiry skills (or process skills) through </a:t>
            </a:r>
            <a:r>
              <a:rPr lang="en-GB" sz="2400" b="1" dirty="0">
                <a:latin typeface="Arial" pitchFamily="34" charset="0"/>
                <a:cs typeface="Arial" pitchFamily="34" charset="0"/>
              </a:rPr>
              <a:t>“planning, developing and reflecting” </a:t>
            </a:r>
            <a:r>
              <a:rPr lang="en-GB" sz="2400" dirty="0">
                <a:latin typeface="Arial" pitchFamily="34" charset="0"/>
                <a:cs typeface="Arial" pitchFamily="34" charset="0"/>
              </a:rPr>
              <a:t>using the full range of types of enquiry and contexts drawn from the </a:t>
            </a:r>
            <a:r>
              <a:rPr lang="en-GB" sz="2400" dirty="0" smtClean="0">
                <a:latin typeface="Arial" pitchFamily="34" charset="0"/>
                <a:cs typeface="Arial" pitchFamily="34" charset="0"/>
              </a:rPr>
              <a:t>Range (Physics, Biology, Chemistry/ Materials).</a:t>
            </a:r>
            <a:endParaRPr lang="en-GB" sz="2400" dirty="0">
              <a:latin typeface="Arial" pitchFamily="34" charset="0"/>
              <a:cs typeface="Arial" pitchFamily="34" charset="0"/>
            </a:endParaRPr>
          </a:p>
          <a:p>
            <a:pPr>
              <a:defRPr/>
            </a:pPr>
            <a:endParaRPr lang="en-GB" sz="2400" dirty="0">
              <a:latin typeface="Arial" pitchFamily="34" charset="0"/>
              <a:cs typeface="Arial" pitchFamily="34" charset="0"/>
            </a:endParaRPr>
          </a:p>
          <a:p>
            <a:pPr>
              <a:defRPr/>
            </a:pPr>
            <a:r>
              <a:rPr lang="en-GB" sz="2400" b="1" dirty="0">
                <a:latin typeface="Arial" pitchFamily="34" charset="0"/>
                <a:cs typeface="Arial" pitchFamily="34" charset="0"/>
              </a:rPr>
              <a:t>Communication:</a:t>
            </a:r>
            <a:r>
              <a:rPr lang="en-GB" sz="2400" dirty="0">
                <a:latin typeface="Arial" pitchFamily="34" charset="0"/>
                <a:cs typeface="Arial" pitchFamily="34" charset="0"/>
              </a:rPr>
              <a:t>  The expression and sharing of ideas and the collection and evaluation of evidence are at the heart of good science teaching and learning.</a:t>
            </a:r>
          </a:p>
          <a:p>
            <a:endParaRPr lang="en-US" dirty="0"/>
          </a:p>
        </p:txBody>
      </p:sp>
      <p:sp>
        <p:nvSpPr>
          <p:cNvPr id="3" name="Title 2"/>
          <p:cNvSpPr>
            <a:spLocks noGrp="1"/>
          </p:cNvSpPr>
          <p:nvPr>
            <p:ph type="title"/>
          </p:nvPr>
        </p:nvSpPr>
        <p:spPr/>
        <p:txBody>
          <a:bodyPr>
            <a:normAutofit/>
          </a:bodyPr>
          <a:lstStyle/>
          <a:p>
            <a:r>
              <a:rPr lang="en-GB" dirty="0">
                <a:effectLst/>
                <a:latin typeface="Arial" panose="020B0604020202020204" pitchFamily="34" charset="0"/>
                <a:cs typeface="Arial" panose="020B0604020202020204" pitchFamily="34" charset="0"/>
              </a:rPr>
              <a:t>A focus on </a:t>
            </a:r>
            <a:r>
              <a:rPr lang="en-GB" dirty="0" smtClean="0">
                <a:effectLst/>
                <a:latin typeface="Arial" panose="020B0604020202020204" pitchFamily="34" charset="0"/>
                <a:cs typeface="Arial" panose="020B0604020202020204" pitchFamily="34" charset="0"/>
              </a:rPr>
              <a:t>developing </a:t>
            </a:r>
            <a:r>
              <a:rPr lang="en-GB" dirty="0">
                <a:effectLst/>
                <a:latin typeface="Arial" panose="020B0604020202020204" pitchFamily="34" charset="0"/>
                <a:cs typeface="Arial" panose="020B0604020202020204" pitchFamily="34" charset="0"/>
              </a:rPr>
              <a:t>skills</a:t>
            </a:r>
            <a:endParaRPr lang="en-US"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18206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a:latin typeface="Arial" pitchFamily="34" charset="0"/>
                <a:cs typeface="Arial" pitchFamily="34" charset="0"/>
              </a:rPr>
              <a:t>This is a way of describing learning in which the science enquiry skills are used to gather evidence to test whether certain ideas can explain phenomena and events in the world around us.</a:t>
            </a:r>
          </a:p>
          <a:p>
            <a:endParaRPr lang="en-GB" sz="2800" dirty="0">
              <a:latin typeface="Arial" pitchFamily="34" charset="0"/>
              <a:cs typeface="Arial" pitchFamily="34" charset="0"/>
            </a:endParaRPr>
          </a:p>
          <a:p>
            <a:r>
              <a:rPr lang="en-GB" sz="2800" dirty="0">
                <a:latin typeface="Arial" pitchFamily="34" charset="0"/>
                <a:cs typeface="Arial" pitchFamily="34" charset="0"/>
              </a:rPr>
              <a:t>Directed reading: </a:t>
            </a:r>
            <a:r>
              <a:rPr lang="en-GB" sz="2800" b="1" dirty="0" err="1">
                <a:latin typeface="Arial" pitchFamily="34" charset="0"/>
                <a:cs typeface="Arial" pitchFamily="34" charset="0"/>
              </a:rPr>
              <a:t>Harlen</a:t>
            </a:r>
            <a:r>
              <a:rPr lang="en-GB" sz="2800" b="1" dirty="0">
                <a:latin typeface="Arial" pitchFamily="34" charset="0"/>
                <a:cs typeface="Arial" pitchFamily="34" charset="0"/>
              </a:rPr>
              <a:t>, W. (2009) “Enquiry and good science teaching”,</a:t>
            </a:r>
            <a:r>
              <a:rPr lang="en-GB" sz="2800" b="1" i="1" dirty="0">
                <a:latin typeface="Arial" pitchFamily="34" charset="0"/>
                <a:cs typeface="Arial" pitchFamily="34" charset="0"/>
              </a:rPr>
              <a:t> Primary Science, </a:t>
            </a:r>
            <a:r>
              <a:rPr lang="en-GB" sz="2800" b="1" dirty="0">
                <a:latin typeface="Arial" pitchFamily="34" charset="0"/>
                <a:cs typeface="Arial" pitchFamily="34" charset="0"/>
              </a:rPr>
              <a:t>106, January, p5-8.</a:t>
            </a:r>
          </a:p>
          <a:p>
            <a:r>
              <a:rPr lang="en-US" dirty="0" smtClean="0"/>
              <a:t>(on Moodle)</a:t>
            </a:r>
            <a:endParaRPr lang="en-US" dirty="0"/>
          </a:p>
        </p:txBody>
      </p:sp>
      <p:sp>
        <p:nvSpPr>
          <p:cNvPr id="3" name="Title 2"/>
          <p:cNvSpPr>
            <a:spLocks noGrp="1"/>
          </p:cNvSpPr>
          <p:nvPr>
            <p:ph type="title"/>
          </p:nvPr>
        </p:nvSpPr>
        <p:spPr/>
        <p:txBody>
          <a:bodyPr>
            <a:normAutofit/>
          </a:bodyPr>
          <a:lstStyle/>
          <a:p>
            <a:r>
              <a:rPr lang="en-GB" dirty="0">
                <a:effectLst/>
                <a:latin typeface="Arial" pitchFamily="34" charset="0"/>
                <a:cs typeface="Arial" pitchFamily="34" charset="0"/>
              </a:rPr>
              <a:t>Learning through scientific enquiry</a:t>
            </a:r>
            <a:endParaRPr lang="en-US" dirty="0">
              <a:effectLst/>
            </a:endParaRPr>
          </a:p>
        </p:txBody>
      </p:sp>
    </p:spTree>
    <p:extLst>
      <p:ext uri="{BB962C8B-B14F-4D97-AF65-F5344CB8AC3E}">
        <p14:creationId xmlns:p14="http://schemas.microsoft.com/office/powerpoint/2010/main" val="11709395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latin typeface="Arial" pitchFamily="34" charset="0"/>
                <a:cs typeface="Arial" pitchFamily="34" charset="0"/>
              </a:rPr>
              <a:t>We want to develop </a:t>
            </a:r>
            <a:r>
              <a:rPr lang="en-GB" i="1" dirty="0">
                <a:latin typeface="Arial" pitchFamily="34" charset="0"/>
                <a:cs typeface="Arial" pitchFamily="34" charset="0"/>
              </a:rPr>
              <a:t>understanding</a:t>
            </a:r>
            <a:r>
              <a:rPr lang="en-GB" dirty="0">
                <a:latin typeface="Arial" pitchFamily="34" charset="0"/>
                <a:cs typeface="Arial" pitchFamily="34" charset="0"/>
              </a:rPr>
              <a:t>, and this depends on the learners working things out for themselves.</a:t>
            </a:r>
          </a:p>
          <a:p>
            <a:endParaRPr lang="en-GB" dirty="0">
              <a:latin typeface="Arial" pitchFamily="34" charset="0"/>
              <a:cs typeface="Arial" pitchFamily="34" charset="0"/>
            </a:endParaRPr>
          </a:p>
          <a:p>
            <a:r>
              <a:rPr lang="en-GB" dirty="0">
                <a:latin typeface="Arial" pitchFamily="34" charset="0"/>
                <a:cs typeface="Arial" pitchFamily="34" charset="0"/>
              </a:rPr>
              <a:t>It reflects the way that scientists work. They use existing ideas, make predictions and then make observations to see whether the predictions fit the facts.</a:t>
            </a:r>
          </a:p>
          <a:p>
            <a:endParaRPr lang="en-GB" dirty="0">
              <a:latin typeface="Arial" pitchFamily="34" charset="0"/>
              <a:cs typeface="Arial" pitchFamily="34" charset="0"/>
            </a:endParaRPr>
          </a:p>
          <a:p>
            <a:r>
              <a:rPr lang="en-GB" dirty="0">
                <a:latin typeface="Arial" pitchFamily="34" charset="0"/>
                <a:cs typeface="Arial" pitchFamily="34" charset="0"/>
              </a:rPr>
              <a:t>It is in tune with the way children learn. At the primary level thinking and doing are closely related and understanding depends on children being able to see and work things out for themselves.</a:t>
            </a:r>
          </a:p>
          <a:p>
            <a:endParaRPr lang="en-US" dirty="0"/>
          </a:p>
        </p:txBody>
      </p:sp>
      <p:sp>
        <p:nvSpPr>
          <p:cNvPr id="3" name="Title 2"/>
          <p:cNvSpPr>
            <a:spLocks noGrp="1"/>
          </p:cNvSpPr>
          <p:nvPr>
            <p:ph type="title"/>
          </p:nvPr>
        </p:nvSpPr>
        <p:spPr/>
        <p:txBody>
          <a:bodyPr>
            <a:normAutofit/>
          </a:bodyPr>
          <a:lstStyle/>
          <a:p>
            <a:r>
              <a:rPr lang="en-GB" dirty="0">
                <a:effectLst/>
                <a:latin typeface="Arial" pitchFamily="34" charset="0"/>
                <a:cs typeface="Arial" pitchFamily="34" charset="0"/>
              </a:rPr>
              <a:t>Why is this type of learning important?</a:t>
            </a:r>
            <a:endParaRPr lang="en-US" dirty="0">
              <a:effectLst/>
            </a:endParaRPr>
          </a:p>
        </p:txBody>
      </p:sp>
    </p:spTree>
    <p:extLst>
      <p:ext uri="{BB962C8B-B14F-4D97-AF65-F5344CB8AC3E}">
        <p14:creationId xmlns:p14="http://schemas.microsoft.com/office/powerpoint/2010/main" val="221630245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sz="2800" dirty="0"/>
              <a:t>T</a:t>
            </a:r>
            <a:r>
              <a:rPr lang="en-GB" altLang="en-US" sz="2800" dirty="0" smtClean="0"/>
              <a:t>ypes </a:t>
            </a:r>
            <a:r>
              <a:rPr lang="en-GB" altLang="en-US" sz="2800" dirty="0"/>
              <a:t>of scientific enquiry identified in </a:t>
            </a:r>
            <a:r>
              <a:rPr lang="en-GB" altLang="en-US" sz="2800" dirty="0" smtClean="0"/>
              <a:t>the current curriculum 2008</a:t>
            </a:r>
            <a:endParaRPr lang="en-GB" altLang="en-US" sz="2800" dirty="0"/>
          </a:p>
        </p:txBody>
      </p:sp>
      <p:sp>
        <p:nvSpPr>
          <p:cNvPr id="3" name="Content Placeholder 2"/>
          <p:cNvSpPr>
            <a:spLocks noGrp="1"/>
          </p:cNvSpPr>
          <p:nvPr>
            <p:ph idx="1"/>
          </p:nvPr>
        </p:nvSpPr>
        <p:spPr/>
        <p:txBody>
          <a:bodyPr>
            <a:normAutofit fontScale="92500" lnSpcReduction="20000"/>
          </a:bodyPr>
          <a:lstStyle/>
          <a:p>
            <a:pPr marL="109728" indent="0">
              <a:spcAft>
                <a:spcPts val="0"/>
              </a:spcAft>
              <a:buNone/>
              <a:defRPr/>
            </a:pPr>
            <a:endParaRPr lang="en-GB" sz="2400" dirty="0" smtClean="0">
              <a:solidFill>
                <a:schemeClr val="tx1"/>
              </a:solidFill>
            </a:endParaRPr>
          </a:p>
          <a:p>
            <a:pPr marL="109728" indent="0">
              <a:spcAft>
                <a:spcPts val="0"/>
              </a:spcAft>
              <a:buNone/>
              <a:defRPr/>
            </a:pPr>
            <a:r>
              <a:rPr lang="en-GB" sz="2400" dirty="0" smtClean="0">
                <a:solidFill>
                  <a:schemeClr val="tx1"/>
                </a:solidFill>
              </a:rPr>
              <a:t>Pattern-seeking; Exploring (including observing over time) ; Classifying </a:t>
            </a:r>
            <a:r>
              <a:rPr lang="en-GB" sz="2400" dirty="0">
                <a:solidFill>
                  <a:schemeClr val="tx1"/>
                </a:solidFill>
              </a:rPr>
              <a:t>and identifying </a:t>
            </a:r>
            <a:r>
              <a:rPr lang="en-GB" sz="2400" dirty="0" smtClean="0">
                <a:solidFill>
                  <a:schemeClr val="tx1"/>
                </a:solidFill>
              </a:rPr>
              <a:t>; </a:t>
            </a:r>
            <a:r>
              <a:rPr lang="en-GB" sz="2400" b="1" dirty="0" smtClean="0">
                <a:solidFill>
                  <a:schemeClr val="tx1"/>
                </a:solidFill>
              </a:rPr>
              <a:t>Making </a:t>
            </a:r>
            <a:r>
              <a:rPr lang="en-GB" sz="2400" b="1" dirty="0">
                <a:solidFill>
                  <a:schemeClr val="tx1"/>
                </a:solidFill>
              </a:rPr>
              <a:t>things (or developing systems) </a:t>
            </a:r>
            <a:r>
              <a:rPr lang="en-GB" sz="2400" dirty="0" smtClean="0">
                <a:solidFill>
                  <a:schemeClr val="tx1"/>
                </a:solidFill>
              </a:rPr>
              <a:t>; Fair </a:t>
            </a:r>
            <a:r>
              <a:rPr lang="en-GB" sz="2400" dirty="0">
                <a:solidFill>
                  <a:schemeClr val="tx1"/>
                </a:solidFill>
              </a:rPr>
              <a:t>testing </a:t>
            </a:r>
            <a:r>
              <a:rPr lang="en-GB" sz="2400" dirty="0" smtClean="0">
                <a:solidFill>
                  <a:schemeClr val="tx1"/>
                </a:solidFill>
              </a:rPr>
              <a:t>; Using </a:t>
            </a:r>
            <a:r>
              <a:rPr lang="en-GB" sz="2400" dirty="0">
                <a:solidFill>
                  <a:schemeClr val="tx1"/>
                </a:solidFill>
              </a:rPr>
              <a:t>and applying </a:t>
            </a:r>
            <a:r>
              <a:rPr lang="en-GB" sz="2400" dirty="0" smtClean="0">
                <a:solidFill>
                  <a:schemeClr val="tx1"/>
                </a:solidFill>
              </a:rPr>
              <a:t>models.</a:t>
            </a:r>
          </a:p>
          <a:p>
            <a:pPr marL="109728" indent="0">
              <a:spcAft>
                <a:spcPts val="0"/>
              </a:spcAft>
              <a:buNone/>
              <a:defRPr/>
            </a:pPr>
            <a:endParaRPr lang="en-GB" sz="2400" dirty="0">
              <a:solidFill>
                <a:schemeClr val="tx1"/>
              </a:solidFill>
            </a:endParaRPr>
          </a:p>
          <a:p>
            <a:pPr marL="0" indent="0">
              <a:buNone/>
            </a:pPr>
            <a:r>
              <a:rPr lang="en-GB" sz="2400" b="1" dirty="0" smtClean="0"/>
              <a:t>"It's </a:t>
            </a:r>
            <a:r>
              <a:rPr lang="en-GB" sz="2400" b="1" dirty="0"/>
              <a:t>Not Fair” Jane Turner et al</a:t>
            </a:r>
            <a:r>
              <a:rPr lang="en-GB" sz="2400" b="1" dirty="0" smtClean="0"/>
              <a:t>., </a:t>
            </a:r>
          </a:p>
          <a:p>
            <a:pPr>
              <a:buFont typeface="Wingdings" panose="05000000000000000000" pitchFamily="2" charset="2"/>
              <a:buChar char="Ø"/>
            </a:pPr>
            <a:r>
              <a:rPr lang="en-GB" sz="2400" dirty="0" smtClean="0"/>
              <a:t>Observing </a:t>
            </a:r>
            <a:r>
              <a:rPr lang="en-GB" sz="2400" dirty="0"/>
              <a:t>over time</a:t>
            </a:r>
          </a:p>
          <a:p>
            <a:pPr>
              <a:buFont typeface="Wingdings" panose="05000000000000000000" pitchFamily="2" charset="2"/>
              <a:buChar char="Ø"/>
            </a:pPr>
            <a:r>
              <a:rPr lang="en-GB" sz="2400" dirty="0"/>
              <a:t> Identifying and Classifying </a:t>
            </a:r>
          </a:p>
          <a:p>
            <a:pPr>
              <a:buFont typeface="Wingdings" panose="05000000000000000000" pitchFamily="2" charset="2"/>
              <a:buChar char="Ø"/>
            </a:pPr>
            <a:r>
              <a:rPr lang="en-GB" sz="2400" dirty="0"/>
              <a:t> Pattern Seeking</a:t>
            </a:r>
          </a:p>
          <a:p>
            <a:pPr>
              <a:buFont typeface="Wingdings" panose="05000000000000000000" pitchFamily="2" charset="2"/>
              <a:buChar char="Ø"/>
            </a:pPr>
            <a:r>
              <a:rPr lang="en-GB" sz="2400" dirty="0"/>
              <a:t> Research</a:t>
            </a:r>
          </a:p>
          <a:p>
            <a:pPr>
              <a:buFont typeface="Wingdings" panose="05000000000000000000" pitchFamily="2" charset="2"/>
              <a:buChar char="Ø"/>
            </a:pPr>
            <a:r>
              <a:rPr lang="en-GB" sz="2400" dirty="0"/>
              <a:t> Fair Testing </a:t>
            </a:r>
          </a:p>
          <a:p>
            <a:pPr marL="109728" indent="0">
              <a:spcAft>
                <a:spcPts val="0"/>
              </a:spcAft>
              <a:buNone/>
              <a:defRPr/>
            </a:pPr>
            <a:endParaRPr lang="en-GB" sz="2400" dirty="0" smtClean="0">
              <a:solidFill>
                <a:schemeClr val="tx1"/>
              </a:solidFill>
            </a:endParaRPr>
          </a:p>
          <a:p>
            <a:pPr marL="365760" indent="-256032">
              <a:spcAft>
                <a:spcPts val="0"/>
              </a:spcAft>
              <a:buFont typeface="Wingdings 3"/>
              <a:buChar char=""/>
              <a:defRPr/>
            </a:pPr>
            <a:endParaRPr lang="en-GB" sz="2400" dirty="0">
              <a:solidFill>
                <a:schemeClr val="tx1"/>
              </a:solidFill>
            </a:endParaRPr>
          </a:p>
        </p:txBody>
      </p:sp>
    </p:spTree>
    <p:extLst>
      <p:ext uri="{BB962C8B-B14F-4D97-AF65-F5344CB8AC3E}">
        <p14:creationId xmlns:p14="http://schemas.microsoft.com/office/powerpoint/2010/main" val="37090739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“It’s Not Fair” Jane Turner et al.</a:t>
            </a:r>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i="1" dirty="0" smtClean="0"/>
              <a:t>For each enquiry:</a:t>
            </a:r>
          </a:p>
          <a:p>
            <a:pPr>
              <a:buFont typeface="Wingdings" panose="05000000000000000000" pitchFamily="2" charset="2"/>
              <a:buChar char="§"/>
            </a:pPr>
            <a:r>
              <a:rPr lang="en-GB" dirty="0" smtClean="0"/>
              <a:t>Ideas for activities</a:t>
            </a:r>
          </a:p>
          <a:p>
            <a:pPr>
              <a:buFont typeface="Wingdings" panose="05000000000000000000" pitchFamily="2" charset="2"/>
              <a:buChar char="§"/>
            </a:pPr>
            <a:r>
              <a:rPr lang="en-GB" dirty="0" smtClean="0"/>
              <a:t>Developing scientific skills and understanding</a:t>
            </a:r>
          </a:p>
          <a:p>
            <a:pPr>
              <a:buFont typeface="Wingdings" panose="05000000000000000000" pitchFamily="2" charset="2"/>
              <a:buChar char="§"/>
            </a:pPr>
            <a:r>
              <a:rPr lang="en-GB" dirty="0" smtClean="0"/>
              <a:t>Encouraging talk and questioning</a:t>
            </a:r>
          </a:p>
          <a:p>
            <a:pPr>
              <a:buFont typeface="Wingdings" panose="05000000000000000000" pitchFamily="2" charset="2"/>
              <a:buChar char="§"/>
            </a:pPr>
            <a:r>
              <a:rPr lang="en-GB" dirty="0" smtClean="0"/>
              <a:t>Possible outcomes to assess progress</a:t>
            </a:r>
          </a:p>
          <a:p>
            <a:pPr>
              <a:buFont typeface="Wingdings" panose="05000000000000000000" pitchFamily="2" charset="2"/>
              <a:buChar char="§"/>
            </a:pPr>
            <a:r>
              <a:rPr lang="en-GB" dirty="0" smtClean="0"/>
              <a:t>Questions that can lead to other types of enquiry</a:t>
            </a:r>
          </a:p>
          <a:p>
            <a:pPr>
              <a:buFont typeface="Wingdings" panose="05000000000000000000" pitchFamily="2" charset="2"/>
              <a:buChar char="§"/>
            </a:pPr>
            <a:r>
              <a:rPr lang="en-GB" dirty="0" smtClean="0"/>
              <a:t>How to add challenge</a:t>
            </a:r>
          </a:p>
          <a:p>
            <a:pPr>
              <a:buFont typeface="Wingdings" panose="05000000000000000000" pitchFamily="2" charset="2"/>
              <a:buChar char="§"/>
            </a:pPr>
            <a:r>
              <a:rPr lang="en-GB" b="1" dirty="0" smtClean="0"/>
              <a:t>Skills progression grid for “Plan, do, review” across the phases.</a:t>
            </a:r>
          </a:p>
          <a:p>
            <a:r>
              <a:rPr lang="en-GB" b="1" i="1" dirty="0" smtClean="0"/>
              <a:t>Turner, J. et al. (2011) “It’s not fair or is it?”. </a:t>
            </a:r>
            <a:r>
              <a:rPr lang="en-GB" b="1" i="1" dirty="0" err="1" smtClean="0"/>
              <a:t>Sandbach</a:t>
            </a:r>
            <a:r>
              <a:rPr lang="en-GB" b="1" i="1" dirty="0" smtClean="0"/>
              <a:t>. MHE.</a:t>
            </a:r>
            <a:endParaRPr lang="en-GB" b="1" i="1" dirty="0"/>
          </a:p>
        </p:txBody>
      </p:sp>
    </p:spTree>
    <p:extLst>
      <p:ext uri="{BB962C8B-B14F-4D97-AF65-F5344CB8AC3E}">
        <p14:creationId xmlns:p14="http://schemas.microsoft.com/office/powerpoint/2010/main" val="22623986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science experiences in school?</a:t>
            </a:r>
            <a:endParaRPr lang="en-GB" dirty="0"/>
          </a:p>
        </p:txBody>
      </p:sp>
      <p:sp>
        <p:nvSpPr>
          <p:cNvPr id="3" name="Content Placeholder 2"/>
          <p:cNvSpPr>
            <a:spLocks noGrp="1"/>
          </p:cNvSpPr>
          <p:nvPr>
            <p:ph idx="1"/>
          </p:nvPr>
        </p:nvSpPr>
        <p:spPr/>
        <p:txBody>
          <a:bodyPr>
            <a:normAutofit fontScale="77500" lnSpcReduction="20000"/>
          </a:bodyPr>
          <a:lstStyle/>
          <a:p>
            <a:endParaRPr lang="en-GB" dirty="0" smtClean="0"/>
          </a:p>
          <a:p>
            <a:r>
              <a:rPr lang="en-GB" sz="4000" dirty="0" smtClean="0"/>
              <a:t>Group discussion: THINK, PAIR, SHARE</a:t>
            </a:r>
          </a:p>
          <a:p>
            <a:pPr>
              <a:buFont typeface="Wingdings" panose="05000000000000000000" pitchFamily="2" charset="2"/>
              <a:buChar char="Ø"/>
            </a:pPr>
            <a:r>
              <a:rPr lang="en-GB" sz="4000" dirty="0"/>
              <a:t>Observing over </a:t>
            </a:r>
            <a:r>
              <a:rPr lang="en-GB" sz="4000" dirty="0" smtClean="0"/>
              <a:t>time?</a:t>
            </a:r>
            <a:endParaRPr lang="en-GB" sz="4000" dirty="0"/>
          </a:p>
          <a:p>
            <a:pPr>
              <a:buFont typeface="Wingdings" panose="05000000000000000000" pitchFamily="2" charset="2"/>
              <a:buChar char="Ø"/>
            </a:pPr>
            <a:r>
              <a:rPr lang="en-GB" sz="4000" dirty="0"/>
              <a:t> Identifying and </a:t>
            </a:r>
            <a:r>
              <a:rPr lang="en-GB" sz="4000" dirty="0" smtClean="0"/>
              <a:t>Classifying? </a:t>
            </a:r>
            <a:endParaRPr lang="en-GB" sz="4000" dirty="0"/>
          </a:p>
          <a:p>
            <a:pPr>
              <a:buFont typeface="Wingdings" panose="05000000000000000000" pitchFamily="2" charset="2"/>
              <a:buChar char="Ø"/>
            </a:pPr>
            <a:r>
              <a:rPr lang="en-GB" sz="4000" dirty="0"/>
              <a:t> Pattern </a:t>
            </a:r>
            <a:r>
              <a:rPr lang="en-GB" sz="4000" dirty="0" smtClean="0"/>
              <a:t>Seeking?</a:t>
            </a:r>
            <a:endParaRPr lang="en-GB" sz="4000" dirty="0"/>
          </a:p>
          <a:p>
            <a:pPr>
              <a:buFont typeface="Wingdings" panose="05000000000000000000" pitchFamily="2" charset="2"/>
              <a:buChar char="Ø"/>
            </a:pPr>
            <a:r>
              <a:rPr lang="en-GB" sz="4000" dirty="0"/>
              <a:t> </a:t>
            </a:r>
            <a:r>
              <a:rPr lang="en-GB" sz="4000" dirty="0" smtClean="0"/>
              <a:t>Research?</a:t>
            </a:r>
            <a:endParaRPr lang="en-GB" sz="4000" dirty="0"/>
          </a:p>
          <a:p>
            <a:pPr>
              <a:buFont typeface="Wingdings" panose="05000000000000000000" pitchFamily="2" charset="2"/>
              <a:buChar char="Ø"/>
            </a:pPr>
            <a:r>
              <a:rPr lang="en-GB" sz="4000" dirty="0"/>
              <a:t> Fair </a:t>
            </a:r>
            <a:r>
              <a:rPr lang="en-GB" sz="4000" dirty="0" smtClean="0"/>
              <a:t>Testing? </a:t>
            </a:r>
          </a:p>
          <a:p>
            <a:pPr>
              <a:buFont typeface="Wingdings" panose="05000000000000000000" pitchFamily="2" charset="2"/>
              <a:buChar char="Ø"/>
            </a:pPr>
            <a:r>
              <a:rPr lang="en-GB" sz="4000" dirty="0">
                <a:solidFill>
                  <a:schemeClr val="tx1"/>
                </a:solidFill>
              </a:rPr>
              <a:t>Making </a:t>
            </a:r>
            <a:r>
              <a:rPr lang="en-GB" sz="4000" dirty="0" smtClean="0">
                <a:solidFill>
                  <a:schemeClr val="tx1"/>
                </a:solidFill>
              </a:rPr>
              <a:t>things?</a:t>
            </a:r>
            <a:endParaRPr lang="en-GB" sz="4000" dirty="0"/>
          </a:p>
          <a:p>
            <a:endParaRPr lang="en-GB" sz="4000" dirty="0"/>
          </a:p>
        </p:txBody>
      </p:sp>
    </p:spTree>
    <p:extLst>
      <p:ext uri="{BB962C8B-B14F-4D97-AF65-F5344CB8AC3E}">
        <p14:creationId xmlns:p14="http://schemas.microsoft.com/office/powerpoint/2010/main" val="2125871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Turner</a:t>
            </a:r>
            <a:r>
              <a:rPr lang="en-GB" b="1" dirty="0">
                <a:solidFill>
                  <a:schemeClr val="tx1"/>
                </a:solidFill>
              </a:rPr>
              <a:t>, J. et al. (2011) </a:t>
            </a:r>
            <a:r>
              <a:rPr lang="en-GB" b="1" i="1" dirty="0">
                <a:solidFill>
                  <a:schemeClr val="tx1"/>
                </a:solidFill>
              </a:rPr>
              <a:t>It’s not fair or is it?. </a:t>
            </a:r>
            <a:r>
              <a:rPr lang="en-GB" b="1" dirty="0" err="1">
                <a:solidFill>
                  <a:schemeClr val="tx1"/>
                </a:solidFill>
              </a:rPr>
              <a:t>Sandbach</a:t>
            </a:r>
            <a:r>
              <a:rPr lang="en-GB" b="1" dirty="0">
                <a:solidFill>
                  <a:schemeClr val="tx1"/>
                </a:solidFill>
              </a:rPr>
              <a:t>. MHE.</a:t>
            </a:r>
            <a:endParaRPr lang="en-GB" dirty="0"/>
          </a:p>
        </p:txBody>
      </p:sp>
      <p:sp>
        <p:nvSpPr>
          <p:cNvPr id="3" name="Content Placeholder 2"/>
          <p:cNvSpPr>
            <a:spLocks noGrp="1"/>
          </p:cNvSpPr>
          <p:nvPr>
            <p:ph idx="1"/>
          </p:nvPr>
        </p:nvSpPr>
        <p:spPr/>
        <p:txBody>
          <a:bodyPr>
            <a:noAutofit/>
          </a:bodyPr>
          <a:lstStyle/>
          <a:p>
            <a:r>
              <a:rPr lang="en-GB" sz="2800" b="1" dirty="0" smtClean="0"/>
              <a:t>The importance of progression:</a:t>
            </a:r>
          </a:p>
          <a:p>
            <a:r>
              <a:rPr lang="en-GB" sz="2800" dirty="0" smtClean="0"/>
              <a:t>“The science enquiry process is essentially the same whatever the age and maturity of the children, but the skills that they use when doing science enquiry should develop as they move through school”.</a:t>
            </a:r>
          </a:p>
          <a:p>
            <a:r>
              <a:rPr lang="en-GB" sz="2800" b="1" dirty="0" smtClean="0"/>
              <a:t>How will you decide what type of enquiry children will do?</a:t>
            </a:r>
          </a:p>
          <a:p>
            <a:r>
              <a:rPr lang="en-GB" sz="2800" dirty="0" smtClean="0"/>
              <a:t>“If you know about the different types of enquiry, then you can build this into your planning. If children know about the different types of enquiry, then they can make decisions about which will be best in different situations”. </a:t>
            </a:r>
            <a:endParaRPr lang="en-GB" sz="2800" dirty="0"/>
          </a:p>
          <a:p>
            <a:pPr marL="0" indent="0">
              <a:buNone/>
            </a:pPr>
            <a:endParaRPr lang="en-GB" sz="2800" dirty="0" smtClean="0"/>
          </a:p>
        </p:txBody>
      </p:sp>
    </p:spTree>
    <p:extLst>
      <p:ext uri="{BB962C8B-B14F-4D97-AF65-F5344CB8AC3E}">
        <p14:creationId xmlns:p14="http://schemas.microsoft.com/office/powerpoint/2010/main" val="38038198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Donaldson 2015 looking forwards</a:t>
            </a:r>
            <a:endParaRPr lang="en-GB" dirty="0">
              <a:solidFill>
                <a:schemeClr val="tx1"/>
              </a:solidFill>
            </a:endParaRPr>
          </a:p>
        </p:txBody>
      </p:sp>
      <p:sp>
        <p:nvSpPr>
          <p:cNvPr id="3" name="Content Placeholder 2"/>
          <p:cNvSpPr>
            <a:spLocks noGrp="1"/>
          </p:cNvSpPr>
          <p:nvPr>
            <p:ph idx="1"/>
          </p:nvPr>
        </p:nvSpPr>
        <p:spPr/>
        <p:txBody>
          <a:bodyPr>
            <a:normAutofit/>
          </a:bodyPr>
          <a:lstStyle/>
          <a:p>
            <a:r>
              <a:rPr lang="en-GB" sz="2400" b="1" dirty="0">
                <a:solidFill>
                  <a:schemeClr val="tx1"/>
                </a:solidFill>
              </a:rPr>
              <a:t>Rationale </a:t>
            </a:r>
            <a:endParaRPr lang="en-GB" sz="2400" dirty="0">
              <a:solidFill>
                <a:schemeClr val="tx1"/>
              </a:solidFill>
            </a:endParaRPr>
          </a:p>
          <a:p>
            <a:r>
              <a:rPr lang="en-US" sz="2400" dirty="0">
                <a:solidFill>
                  <a:schemeClr val="tx1"/>
                </a:solidFill>
              </a:rPr>
              <a:t>Science and technology are closely linked, each depending upon the other. Science involves acquiring knowledge through observation and experimentation, and technology applies scientific knowledge in practical ways. </a:t>
            </a:r>
            <a:r>
              <a:rPr lang="en-US" sz="2400" b="1" dirty="0">
                <a:solidFill>
                  <a:schemeClr val="tx1"/>
                </a:solidFill>
              </a:rPr>
              <a:t>This Area of Learning and Experience </a:t>
            </a:r>
            <a:r>
              <a:rPr lang="en-US" sz="2400" b="1" dirty="0" err="1">
                <a:solidFill>
                  <a:schemeClr val="tx1"/>
                </a:solidFill>
              </a:rPr>
              <a:t>capitalises</a:t>
            </a:r>
            <a:r>
              <a:rPr lang="en-US" sz="2400" b="1" dirty="0">
                <a:solidFill>
                  <a:schemeClr val="tx1"/>
                </a:solidFill>
              </a:rPr>
              <a:t> on children and young people’s curiosity about our natural, physical world and universe though investigating, understanding, and explaining. They learn to generate and test ideas, gather evidence, make observations, carry out practical investigations, and communicate with others. </a:t>
            </a:r>
            <a:r>
              <a:rPr lang="en-US" sz="2400" dirty="0">
                <a:solidFill>
                  <a:schemeClr val="tx1"/>
                </a:solidFill>
              </a:rPr>
              <a:t>They also learn how through computer science, the horizons of what is possible can be extended beyond our current imagination. </a:t>
            </a:r>
            <a:endParaRPr lang="en-GB" sz="2400" dirty="0">
              <a:solidFill>
                <a:schemeClr val="tx1"/>
              </a:solidFill>
            </a:endParaRPr>
          </a:p>
        </p:txBody>
      </p:sp>
    </p:spTree>
    <p:extLst>
      <p:ext uri="{BB962C8B-B14F-4D97-AF65-F5344CB8AC3E}">
        <p14:creationId xmlns:p14="http://schemas.microsoft.com/office/powerpoint/2010/main" val="14549399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KNOWLEDGE OF SCIENCE ENQUIRY SKILLS?</a:t>
            </a:r>
            <a:endParaRPr lang="en-GB" dirty="0"/>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b="1" dirty="0" smtClean="0"/>
              <a:t>Explain in your own words in relation to science?</a:t>
            </a:r>
          </a:p>
          <a:p>
            <a:endParaRPr lang="en-GB" dirty="0" smtClean="0"/>
          </a:p>
          <a:p>
            <a:r>
              <a:rPr lang="en-GB" dirty="0" smtClean="0"/>
              <a:t>Controlling variables?</a:t>
            </a:r>
          </a:p>
          <a:p>
            <a:endParaRPr lang="en-GB" dirty="0"/>
          </a:p>
          <a:p>
            <a:r>
              <a:rPr lang="en-GB" dirty="0" smtClean="0"/>
              <a:t>Making hypotheses?</a:t>
            </a:r>
          </a:p>
          <a:p>
            <a:endParaRPr lang="en-GB" dirty="0"/>
          </a:p>
          <a:p>
            <a:r>
              <a:rPr lang="en-GB" dirty="0" smtClean="0"/>
              <a:t>Interpreting data?</a:t>
            </a:r>
          </a:p>
          <a:p>
            <a:endParaRPr lang="en-GB" dirty="0"/>
          </a:p>
          <a:p>
            <a:r>
              <a:rPr lang="en-GB" dirty="0" smtClean="0"/>
              <a:t>Designing experiments?</a:t>
            </a:r>
            <a:endParaRPr lang="en-GB" dirty="0"/>
          </a:p>
        </p:txBody>
      </p:sp>
    </p:spTree>
    <p:extLst>
      <p:ext uri="{BB962C8B-B14F-4D97-AF65-F5344CB8AC3E}">
        <p14:creationId xmlns:p14="http://schemas.microsoft.com/office/powerpoint/2010/main" val="40497145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and Big ideas</a:t>
            </a:r>
            <a:endParaRPr lang="en-GB" dirty="0"/>
          </a:p>
        </p:txBody>
      </p:sp>
      <p:sp>
        <p:nvSpPr>
          <p:cNvPr id="3" name="Content Placeholder 2"/>
          <p:cNvSpPr>
            <a:spLocks noGrp="1"/>
          </p:cNvSpPr>
          <p:nvPr>
            <p:ph idx="1"/>
          </p:nvPr>
        </p:nvSpPr>
        <p:spPr/>
        <p:txBody>
          <a:bodyPr>
            <a:normAutofit lnSpcReduction="10000"/>
          </a:bodyPr>
          <a:lstStyle/>
          <a:p>
            <a:pPr marL="0" indent="0">
              <a:buNone/>
            </a:pPr>
            <a:endParaRPr lang="en-GB" dirty="0"/>
          </a:p>
          <a:p>
            <a:pPr marL="0" indent="0">
              <a:buNone/>
            </a:pPr>
            <a:r>
              <a:rPr lang="en-GB" sz="2800" dirty="0" smtClean="0"/>
              <a:t>Student ideas and experience of what these might be.</a:t>
            </a:r>
          </a:p>
          <a:p>
            <a:pPr>
              <a:buFont typeface="Wingdings" panose="05000000000000000000" pitchFamily="2" charset="2"/>
              <a:buChar char="§"/>
            </a:pPr>
            <a:r>
              <a:rPr lang="en-GB" sz="2800" dirty="0" smtClean="0"/>
              <a:t> Principles?</a:t>
            </a:r>
          </a:p>
          <a:p>
            <a:pPr>
              <a:buFont typeface="Wingdings" panose="05000000000000000000" pitchFamily="2" charset="2"/>
              <a:buChar char="§"/>
            </a:pPr>
            <a:r>
              <a:rPr lang="en-GB" sz="2800" dirty="0"/>
              <a:t> </a:t>
            </a:r>
            <a:r>
              <a:rPr lang="en-GB" sz="2800" dirty="0" smtClean="0"/>
              <a:t>Big ideas?</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smtClean="0"/>
              <a:t>Handout: Summary </a:t>
            </a:r>
            <a:r>
              <a:rPr lang="en-GB" sz="2800" dirty="0"/>
              <a:t>sheet </a:t>
            </a:r>
            <a:r>
              <a:rPr lang="en-GB" sz="2800" dirty="0" smtClean="0"/>
              <a:t>from Principles </a:t>
            </a:r>
            <a:r>
              <a:rPr lang="en-GB" sz="2800" dirty="0"/>
              <a:t>and Big Ideas of Science Education (2010</a:t>
            </a:r>
            <a:r>
              <a:rPr lang="en-GB" sz="2800" dirty="0" smtClean="0"/>
              <a:t>) </a:t>
            </a:r>
          </a:p>
          <a:p>
            <a:pPr marL="0" indent="0">
              <a:buNone/>
            </a:pPr>
            <a:r>
              <a:rPr lang="en-GB" sz="2800" dirty="0" smtClean="0"/>
              <a:t>(on Moodle)</a:t>
            </a:r>
            <a:endParaRPr lang="en-GB" sz="2800" dirty="0"/>
          </a:p>
          <a:p>
            <a:pPr>
              <a:buFont typeface="Wingdings" panose="05000000000000000000" pitchFamily="2" charset="2"/>
              <a:buChar char="§"/>
            </a:pPr>
            <a:endParaRPr lang="en-GB" dirty="0" smtClean="0"/>
          </a:p>
        </p:txBody>
      </p:sp>
    </p:spTree>
    <p:extLst>
      <p:ext uri="{BB962C8B-B14F-4D97-AF65-F5344CB8AC3E}">
        <p14:creationId xmlns:p14="http://schemas.microsoft.com/office/powerpoint/2010/main" val="34867016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Generic enquiry model</a:t>
            </a:r>
            <a:endParaRPr lang="en-GB" dirty="0"/>
          </a:p>
        </p:txBody>
      </p:sp>
      <p:sp>
        <p:nvSpPr>
          <p:cNvPr id="3" name="Content Placeholder 2"/>
          <p:cNvSpPr>
            <a:spLocks noGrp="1"/>
          </p:cNvSpPr>
          <p:nvPr>
            <p:ph idx="1"/>
          </p:nvPr>
        </p:nvSpPr>
        <p:spPr/>
        <p:txBody>
          <a:bodyPr>
            <a:normAutofit/>
          </a:bodyPr>
          <a:lstStyle/>
          <a:p>
            <a:endParaRPr lang="en-GB" b="1" dirty="0" smtClean="0"/>
          </a:p>
          <a:p>
            <a:r>
              <a:rPr lang="en-GB" b="1" dirty="0" smtClean="0"/>
              <a:t>Stage </a:t>
            </a:r>
            <a:r>
              <a:rPr lang="en-GB" b="1" dirty="0"/>
              <a:t>1: Formulating questions – the teacher helps the pupils to identify what they want to know about a particular topic </a:t>
            </a:r>
            <a:r>
              <a:rPr lang="en-GB" b="1" dirty="0" smtClean="0"/>
              <a:t>and </a:t>
            </a:r>
            <a:r>
              <a:rPr lang="en-GB" b="1" dirty="0"/>
              <a:t>agree on the enquiry / enquiries to be conducted.</a:t>
            </a:r>
            <a:endParaRPr lang="en-GB" dirty="0"/>
          </a:p>
          <a:p>
            <a:r>
              <a:rPr lang="en-GB" b="1" dirty="0"/>
              <a:t>Stage 2: Planning the </a:t>
            </a:r>
            <a:r>
              <a:rPr lang="en-GB" b="1" dirty="0" smtClean="0"/>
              <a:t>enquiry</a:t>
            </a:r>
          </a:p>
          <a:p>
            <a:r>
              <a:rPr lang="en-GB" b="1" dirty="0" smtClean="0"/>
              <a:t>Stage </a:t>
            </a:r>
            <a:r>
              <a:rPr lang="en-GB" b="1" dirty="0"/>
              <a:t>3: Conducting the enquiry; </a:t>
            </a:r>
            <a:r>
              <a:rPr lang="en-GB" b="1" dirty="0" smtClean="0"/>
              <a:t>collecting, comparing </a:t>
            </a:r>
            <a:r>
              <a:rPr lang="en-GB" b="1" dirty="0"/>
              <a:t>and analysing evidence </a:t>
            </a:r>
            <a:endParaRPr lang="en-GB" dirty="0"/>
          </a:p>
          <a:p>
            <a:r>
              <a:rPr lang="en-GB" b="1" dirty="0"/>
              <a:t>Stage 4: Presenting findings</a:t>
            </a:r>
            <a:r>
              <a:rPr lang="en-GB" dirty="0"/>
              <a:t> </a:t>
            </a:r>
          </a:p>
          <a:p>
            <a:r>
              <a:rPr lang="en-GB" b="1" dirty="0" smtClean="0"/>
              <a:t>Stage </a:t>
            </a:r>
            <a:r>
              <a:rPr lang="en-GB" b="1" dirty="0"/>
              <a:t>5: </a:t>
            </a:r>
            <a:r>
              <a:rPr lang="en-GB" b="1" dirty="0" smtClean="0"/>
              <a:t>Reflecting, evaluating and responding</a:t>
            </a:r>
          </a:p>
          <a:p>
            <a:endParaRPr lang="en-GB" b="1" dirty="0"/>
          </a:p>
          <a:p>
            <a:r>
              <a:rPr lang="en-GB" b="1" dirty="0" smtClean="0"/>
              <a:t>PLAN – DEVELOP - REFLECT</a:t>
            </a:r>
            <a:endParaRPr lang="en-GB" dirty="0"/>
          </a:p>
        </p:txBody>
      </p:sp>
    </p:spTree>
    <p:extLst>
      <p:ext uri="{BB962C8B-B14F-4D97-AF65-F5344CB8AC3E}">
        <p14:creationId xmlns:p14="http://schemas.microsoft.com/office/powerpoint/2010/main" val="32759715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88862" y="22622"/>
            <a:ext cx="8229600" cy="1023583"/>
          </a:xfrm>
        </p:spPr>
        <p:txBody>
          <a:bodyPr>
            <a:normAutofit/>
          </a:bodyPr>
          <a:lstStyle/>
          <a:p>
            <a:r>
              <a:rPr lang="en-GB" sz="2800" b="1" dirty="0" smtClean="0"/>
              <a:t>Review Science Skills Poster: Curriculum Level </a:t>
            </a:r>
            <a:r>
              <a:rPr lang="en-GB" sz="2800" b="1" dirty="0"/>
              <a:t>Characteristic and Progression</a:t>
            </a:r>
            <a:endParaRPr lang="en-US" sz="2800" b="1"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247203385"/>
              </p:ext>
            </p:extLst>
          </p:nvPr>
        </p:nvGraphicFramePr>
        <p:xfrm>
          <a:off x="1981200" y="1046205"/>
          <a:ext cx="8229600" cy="2523083"/>
        </p:xfrm>
        <a:graphic>
          <a:graphicData uri="http://schemas.openxmlformats.org/drawingml/2006/table">
            <a:tbl>
              <a:tblPr firstRow="1" bandRow="1">
                <a:tableStyleId>{5C22544A-7EE6-4342-B048-85BDC9FD1C3A}</a:tableStyleId>
              </a:tblPr>
              <a:tblGrid>
                <a:gridCol w="8229600">
                  <a:extLst>
                    <a:ext uri="{9D8B030D-6E8A-4147-A177-3AD203B41FA5}">
                      <a16:colId xmlns:a16="http://schemas.microsoft.com/office/drawing/2014/main" val="20000"/>
                    </a:ext>
                  </a:extLst>
                </a:gridCol>
              </a:tblGrid>
              <a:tr h="337391">
                <a:tc>
                  <a:txBody>
                    <a:bodyPr/>
                    <a:lstStyle/>
                    <a:p>
                      <a:r>
                        <a:rPr lang="en-GB" dirty="0" smtClean="0"/>
                        <a:t>Planning</a:t>
                      </a:r>
                      <a:endParaRPr lang="en-US" dirty="0"/>
                    </a:p>
                  </a:txBody>
                  <a:tcPr/>
                </a:tc>
                <a:extLst>
                  <a:ext uri="{0D108BD9-81ED-4DB2-BD59-A6C34878D82A}">
                    <a16:rowId xmlns:a16="http://schemas.microsoft.com/office/drawing/2014/main" val="10000"/>
                  </a:ext>
                </a:extLst>
              </a:tr>
              <a:tr h="423573">
                <a:tc>
                  <a:txBody>
                    <a:bodyPr/>
                    <a:lstStyle/>
                    <a:p>
                      <a:r>
                        <a:rPr lang="en-GB" dirty="0" smtClean="0"/>
                        <a:t>Find evidence,</a:t>
                      </a:r>
                      <a:r>
                        <a:rPr lang="en-GB" baseline="0" dirty="0" smtClean="0"/>
                        <a:t> information and ideas</a:t>
                      </a:r>
                      <a:endParaRPr lang="en-US" dirty="0"/>
                    </a:p>
                  </a:txBody>
                  <a:tcPr/>
                </a:tc>
                <a:extLst>
                  <a:ext uri="{0D108BD9-81ED-4DB2-BD59-A6C34878D82A}">
                    <a16:rowId xmlns:a16="http://schemas.microsoft.com/office/drawing/2014/main" val="10001"/>
                  </a:ext>
                </a:extLst>
              </a:tr>
              <a:tr h="423573">
                <a:tc>
                  <a:txBody>
                    <a:bodyPr/>
                    <a:lstStyle/>
                    <a:p>
                      <a:r>
                        <a:rPr lang="en-GB" dirty="0" smtClean="0"/>
                        <a:t>Methods and strategies</a:t>
                      </a:r>
                      <a:endParaRPr lang="en-US" dirty="0"/>
                    </a:p>
                  </a:txBody>
                  <a:tcPr/>
                </a:tc>
                <a:extLst>
                  <a:ext uri="{0D108BD9-81ED-4DB2-BD59-A6C34878D82A}">
                    <a16:rowId xmlns:a16="http://schemas.microsoft.com/office/drawing/2014/main" val="10002"/>
                  </a:ext>
                </a:extLst>
              </a:tr>
              <a:tr h="463031">
                <a:tc>
                  <a:txBody>
                    <a:bodyPr/>
                    <a:lstStyle/>
                    <a:p>
                      <a:r>
                        <a:rPr lang="en-GB" dirty="0" smtClean="0"/>
                        <a:t>Predict</a:t>
                      </a:r>
                      <a:endParaRPr lang="en-US" dirty="0"/>
                    </a:p>
                  </a:txBody>
                  <a:tcPr/>
                </a:tc>
                <a:extLst>
                  <a:ext uri="{0D108BD9-81ED-4DB2-BD59-A6C34878D82A}">
                    <a16:rowId xmlns:a16="http://schemas.microsoft.com/office/drawing/2014/main" val="10003"/>
                  </a:ext>
                </a:extLst>
              </a:tr>
              <a:tr h="423573">
                <a:tc>
                  <a:txBody>
                    <a:bodyPr/>
                    <a:lstStyle/>
                    <a:p>
                      <a:r>
                        <a:rPr lang="en-GB" dirty="0" smtClean="0"/>
                        <a:t>Fair testing</a:t>
                      </a:r>
                      <a:endParaRPr lang="en-US" dirty="0"/>
                    </a:p>
                  </a:txBody>
                  <a:tcPr/>
                </a:tc>
                <a:extLst>
                  <a:ext uri="{0D108BD9-81ED-4DB2-BD59-A6C34878D82A}">
                    <a16:rowId xmlns:a16="http://schemas.microsoft.com/office/drawing/2014/main" val="10004"/>
                  </a:ext>
                </a:extLst>
              </a:tr>
              <a:tr h="423573">
                <a:tc>
                  <a:txBody>
                    <a:bodyPr/>
                    <a:lstStyle/>
                    <a:p>
                      <a:r>
                        <a:rPr lang="en-GB" dirty="0" smtClean="0"/>
                        <a:t>Determine success criteria</a:t>
                      </a:r>
                      <a:endParaRPr lang="en-US" dirty="0"/>
                    </a:p>
                  </a:txBody>
                  <a:tcPr/>
                </a:tc>
                <a:extLst>
                  <a:ext uri="{0D108BD9-81ED-4DB2-BD59-A6C34878D82A}">
                    <a16:rowId xmlns:a16="http://schemas.microsoft.com/office/drawing/2014/main" val="10005"/>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1632233073"/>
              </p:ext>
            </p:extLst>
          </p:nvPr>
        </p:nvGraphicFramePr>
        <p:xfrm>
          <a:off x="6003662" y="2398934"/>
          <a:ext cx="5977719" cy="2678869"/>
        </p:xfrm>
        <a:graphic>
          <a:graphicData uri="http://schemas.openxmlformats.org/drawingml/2006/table">
            <a:tbl>
              <a:tblPr firstRow="1" bandRow="1">
                <a:tableStyleId>{5C22544A-7EE6-4342-B048-85BDC9FD1C3A}</a:tableStyleId>
              </a:tblPr>
              <a:tblGrid>
                <a:gridCol w="5977719">
                  <a:extLst>
                    <a:ext uri="{9D8B030D-6E8A-4147-A177-3AD203B41FA5}">
                      <a16:colId xmlns:a16="http://schemas.microsoft.com/office/drawing/2014/main" val="20000"/>
                    </a:ext>
                  </a:extLst>
                </a:gridCol>
              </a:tblGrid>
              <a:tr h="484309">
                <a:tc>
                  <a:txBody>
                    <a:bodyPr/>
                    <a:lstStyle/>
                    <a:p>
                      <a:r>
                        <a:rPr lang="en-GB" dirty="0" smtClean="0"/>
                        <a:t>Developing</a:t>
                      </a:r>
                      <a:endParaRPr lang="en-US" dirty="0"/>
                    </a:p>
                  </a:txBody>
                  <a:tcPr/>
                </a:tc>
                <a:extLst>
                  <a:ext uri="{0D108BD9-81ED-4DB2-BD59-A6C34878D82A}">
                    <a16:rowId xmlns:a16="http://schemas.microsoft.com/office/drawing/2014/main" val="10000"/>
                  </a:ext>
                </a:extLst>
              </a:tr>
              <a:tr h="275059">
                <a:tc>
                  <a:txBody>
                    <a:bodyPr/>
                    <a:lstStyle/>
                    <a:p>
                      <a:r>
                        <a:rPr lang="en-GB" dirty="0" smtClean="0"/>
                        <a:t>Observe and measure</a:t>
                      </a:r>
                      <a:endParaRPr lang="en-US" dirty="0"/>
                    </a:p>
                  </a:txBody>
                  <a:tcPr/>
                </a:tc>
                <a:extLst>
                  <a:ext uri="{0D108BD9-81ED-4DB2-BD59-A6C34878D82A}">
                    <a16:rowId xmlns:a16="http://schemas.microsoft.com/office/drawing/2014/main" val="10001"/>
                  </a:ext>
                </a:extLst>
              </a:tr>
              <a:tr h="275059">
                <a:tc>
                  <a:txBody>
                    <a:bodyPr/>
                    <a:lstStyle/>
                    <a:p>
                      <a:r>
                        <a:rPr lang="en-GB" dirty="0" smtClean="0"/>
                        <a:t>Monitor progress</a:t>
                      </a:r>
                      <a:endParaRPr lang="en-US" dirty="0"/>
                    </a:p>
                  </a:txBody>
                  <a:tcPr/>
                </a:tc>
                <a:extLst>
                  <a:ext uri="{0D108BD9-81ED-4DB2-BD59-A6C34878D82A}">
                    <a16:rowId xmlns:a16="http://schemas.microsoft.com/office/drawing/2014/main" val="10002"/>
                  </a:ext>
                </a:extLst>
              </a:tr>
              <a:tr h="275059">
                <a:tc>
                  <a:txBody>
                    <a:bodyPr/>
                    <a:lstStyle/>
                    <a:p>
                      <a:r>
                        <a:rPr lang="en-GB" dirty="0" smtClean="0"/>
                        <a:t>Communicate findings</a:t>
                      </a:r>
                      <a:endParaRPr lang="en-US" dirty="0"/>
                    </a:p>
                  </a:txBody>
                  <a:tcPr/>
                </a:tc>
                <a:extLst>
                  <a:ext uri="{0D108BD9-81ED-4DB2-BD59-A6C34878D82A}">
                    <a16:rowId xmlns:a16="http://schemas.microsoft.com/office/drawing/2014/main" val="10003"/>
                  </a:ext>
                </a:extLst>
              </a:tr>
              <a:tr h="275059">
                <a:tc>
                  <a:txBody>
                    <a:bodyPr/>
                    <a:lstStyle/>
                    <a:p>
                      <a:r>
                        <a:rPr lang="en-GB" dirty="0" smtClean="0"/>
                        <a:t>Review findings</a:t>
                      </a:r>
                      <a:endParaRPr lang="en-US" dirty="0"/>
                    </a:p>
                  </a:txBody>
                  <a:tcPr/>
                </a:tc>
                <a:extLst>
                  <a:ext uri="{0D108BD9-81ED-4DB2-BD59-A6C34878D82A}">
                    <a16:rowId xmlns:a16="http://schemas.microsoft.com/office/drawing/2014/main" val="10004"/>
                  </a:ext>
                </a:extLst>
              </a:tr>
              <a:tr h="275059">
                <a:tc>
                  <a:txBody>
                    <a:bodyPr/>
                    <a:lstStyle/>
                    <a:p>
                      <a:r>
                        <a:rPr lang="en-GB" dirty="0" smtClean="0"/>
                        <a:t>Explaining</a:t>
                      </a:r>
                      <a:endParaRPr lang="en-US" dirty="0"/>
                    </a:p>
                  </a:txBody>
                  <a:tcPr/>
                </a:tc>
                <a:extLst>
                  <a:ext uri="{0D108BD9-81ED-4DB2-BD59-A6C34878D82A}">
                    <a16:rowId xmlns:a16="http://schemas.microsoft.com/office/drawing/2014/main" val="10005"/>
                  </a:ext>
                </a:extLst>
              </a:tr>
              <a:tr h="275059">
                <a:tc>
                  <a:txBody>
                    <a:bodyPr/>
                    <a:lstStyle/>
                    <a:p>
                      <a:r>
                        <a:rPr lang="en-GB" dirty="0" smtClean="0"/>
                        <a:t>Conclusions and decisions</a:t>
                      </a:r>
                      <a:endParaRPr lang="en-US" dirty="0"/>
                    </a:p>
                  </a:txBody>
                  <a:tcPr/>
                </a:tc>
                <a:extLst>
                  <a:ext uri="{0D108BD9-81ED-4DB2-BD59-A6C34878D82A}">
                    <a16:rowId xmlns:a16="http://schemas.microsoft.com/office/drawing/2014/main" val="10006"/>
                  </a:ext>
                </a:extLst>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1646699444"/>
              </p:ext>
            </p:extLst>
          </p:nvPr>
        </p:nvGraphicFramePr>
        <p:xfrm>
          <a:off x="1314867" y="4109349"/>
          <a:ext cx="4286863" cy="1799117"/>
        </p:xfrm>
        <a:graphic>
          <a:graphicData uri="http://schemas.openxmlformats.org/drawingml/2006/table">
            <a:tbl>
              <a:tblPr firstRow="1" bandRow="1">
                <a:tableStyleId>{5C22544A-7EE6-4342-B048-85BDC9FD1C3A}</a:tableStyleId>
              </a:tblPr>
              <a:tblGrid>
                <a:gridCol w="4286863">
                  <a:extLst>
                    <a:ext uri="{9D8B030D-6E8A-4147-A177-3AD203B41FA5}">
                      <a16:colId xmlns:a16="http://schemas.microsoft.com/office/drawing/2014/main" val="20000"/>
                    </a:ext>
                  </a:extLst>
                </a:gridCol>
              </a:tblGrid>
              <a:tr h="359356">
                <a:tc>
                  <a:txBody>
                    <a:bodyPr/>
                    <a:lstStyle/>
                    <a:p>
                      <a:r>
                        <a:rPr lang="en-GB" dirty="0" smtClean="0"/>
                        <a:t>Reflecting</a:t>
                      </a:r>
                    </a:p>
                  </a:txBody>
                  <a:tcPr/>
                </a:tc>
                <a:extLst>
                  <a:ext uri="{0D108BD9-81ED-4DB2-BD59-A6C34878D82A}">
                    <a16:rowId xmlns:a16="http://schemas.microsoft.com/office/drawing/2014/main" val="10000"/>
                  </a:ext>
                </a:extLst>
              </a:tr>
              <a:tr h="382229">
                <a:tc>
                  <a:txBody>
                    <a:bodyPr/>
                    <a:lstStyle/>
                    <a:p>
                      <a:r>
                        <a:rPr lang="en-GB" dirty="0" smtClean="0"/>
                        <a:t>Review success</a:t>
                      </a:r>
                    </a:p>
                  </a:txBody>
                  <a:tcPr/>
                </a:tc>
                <a:extLst>
                  <a:ext uri="{0D108BD9-81ED-4DB2-BD59-A6C34878D82A}">
                    <a16:rowId xmlns:a16="http://schemas.microsoft.com/office/drawing/2014/main" val="10001"/>
                  </a:ext>
                </a:extLst>
              </a:tr>
              <a:tr h="382229">
                <a:tc>
                  <a:txBody>
                    <a:bodyPr/>
                    <a:lstStyle/>
                    <a:p>
                      <a:r>
                        <a:rPr lang="en-GB" dirty="0" smtClean="0"/>
                        <a:t>Evaluate learning</a:t>
                      </a:r>
                    </a:p>
                  </a:txBody>
                  <a:tcPr/>
                </a:tc>
                <a:extLst>
                  <a:ext uri="{0D108BD9-81ED-4DB2-BD59-A6C34878D82A}">
                    <a16:rowId xmlns:a16="http://schemas.microsoft.com/office/drawing/2014/main" val="10002"/>
                  </a:ext>
                </a:extLst>
              </a:tr>
              <a:tr h="668899">
                <a:tc>
                  <a:txBody>
                    <a:bodyPr/>
                    <a:lstStyle/>
                    <a:p>
                      <a:r>
                        <a:rPr lang="en-GB" dirty="0" smtClean="0"/>
                        <a:t>Link learning</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22696010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and Understanding of the World(revised 2015)</a:t>
            </a:r>
          </a:p>
        </p:txBody>
      </p:sp>
      <p:sp>
        <p:nvSpPr>
          <p:cNvPr id="3" name="Content Placeholder 2"/>
          <p:cNvSpPr>
            <a:spLocks noGrp="1"/>
          </p:cNvSpPr>
          <p:nvPr>
            <p:ph idx="1"/>
          </p:nvPr>
        </p:nvSpPr>
        <p:spPr/>
        <p:txBody>
          <a:bodyPr>
            <a:normAutofit fontScale="70000" lnSpcReduction="20000"/>
          </a:bodyPr>
          <a:lstStyle/>
          <a:p>
            <a:r>
              <a:rPr lang="en-GB" dirty="0" smtClean="0"/>
              <a:t>4. </a:t>
            </a:r>
            <a:r>
              <a:rPr lang="en-US" dirty="0"/>
              <a:t>Children communicate their knowledge and understanding of basic features of their immediate locality, objects, materials, living things and events present and past through a variety of media. They make observations, ask and respond to questions and find answers using learning materials and sources. They begin to identify what did and did not work. They </a:t>
            </a:r>
            <a:r>
              <a:rPr lang="en-US" dirty="0" err="1"/>
              <a:t>recognise</a:t>
            </a:r>
            <a:r>
              <a:rPr lang="en-US" dirty="0"/>
              <a:t> and group items of </a:t>
            </a:r>
            <a:r>
              <a:rPr lang="en-US" dirty="0" smtClean="0"/>
              <a:t>information…</a:t>
            </a:r>
            <a:r>
              <a:rPr lang="en-US" dirty="0"/>
              <a:t>They listen and respond to scientific ideas and react appropriately. They </a:t>
            </a:r>
            <a:r>
              <a:rPr lang="en-US" dirty="0" err="1"/>
              <a:t>recognise</a:t>
            </a:r>
            <a:r>
              <a:rPr lang="en-US" dirty="0"/>
              <a:t> and name a range of common animals, objects, materials, light sources and sound sources. 	</a:t>
            </a:r>
          </a:p>
          <a:p>
            <a:r>
              <a:rPr lang="en-US" dirty="0" smtClean="0"/>
              <a:t>5. </a:t>
            </a:r>
            <a:r>
              <a:rPr lang="en-US" dirty="0"/>
              <a:t>They use simple equipment to make enough observations to be able to sort, group and compare objects, materials, living things, and events. They describe the basis for their groupings using simple differences between living things, objects, materials and physical phenomena. They ask and answer questions, make observations, collect information and find answers using learning materials/sources provided. They communicate the steps needed to carry out their investigations. They use their experiences to develop their own ideas. They reflect and evaluate by describing their work in detail using an increasingly appropriate vocabulary. They offer explanations why something worked or did not work 	</a:t>
            </a:r>
          </a:p>
          <a:p>
            <a:r>
              <a:rPr lang="en-US" dirty="0" smtClean="0"/>
              <a:t>6. </a:t>
            </a:r>
            <a:r>
              <a:rPr lang="en-US" dirty="0"/>
              <a:t>They use their everyday experiences to explain differences between, and changes to, living things, materials and physical phenomena. They link the learning, with support, to familiar situations. They talk about their ideas and using their everyday experience they make simple predictions. They plan, with support, the approach to be used for their enquiries. When appropriate, they agree on some simple success criteria. They ask and answer a range of questions, observe, collect and record information in a variety of ways and find answers to their investigations. They express their views supported with reasons and </a:t>
            </a:r>
            <a:r>
              <a:rPr lang="en-US" dirty="0" err="1"/>
              <a:t>recognise</a:t>
            </a:r>
            <a:r>
              <a:rPr lang="en-US" dirty="0"/>
              <a:t> that people have different views. They give a simple explanation, based upon their everyday experiences, for their findings and suggest what they could have done differently to improve their findings. They identify what worked, made sense, what did not work, did not make sense and why. </a:t>
            </a:r>
            <a:r>
              <a:rPr lang="en-US" b="1" dirty="0"/>
              <a:t>	</a:t>
            </a:r>
          </a:p>
          <a:p>
            <a:r>
              <a:rPr lang="en-US" b="1" dirty="0"/>
              <a:t>	</a:t>
            </a:r>
          </a:p>
          <a:p>
            <a:endParaRPr lang="en-GB" dirty="0"/>
          </a:p>
        </p:txBody>
      </p:sp>
    </p:spTree>
    <p:extLst>
      <p:ext uri="{BB962C8B-B14F-4D97-AF65-F5344CB8AC3E}">
        <p14:creationId xmlns:p14="http://schemas.microsoft.com/office/powerpoint/2010/main" val="6360194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t>On Moodle: Working </a:t>
            </a:r>
            <a:r>
              <a:rPr lang="en-GB" sz="3600" dirty="0"/>
              <a:t>with the Big Ideas of Science Education (2015)</a:t>
            </a:r>
            <a:br>
              <a:rPr lang="en-GB" sz="3600" dirty="0"/>
            </a:br>
            <a:endParaRPr lang="en-GB" sz="3600" dirty="0"/>
          </a:p>
        </p:txBody>
      </p:sp>
      <p:sp>
        <p:nvSpPr>
          <p:cNvPr id="3" name="Content Placeholder 2"/>
          <p:cNvSpPr>
            <a:spLocks noGrp="1"/>
          </p:cNvSpPr>
          <p:nvPr>
            <p:ph idx="1"/>
          </p:nvPr>
        </p:nvSpPr>
        <p:spPr/>
        <p:txBody>
          <a:bodyPr/>
          <a:lstStyle/>
          <a:p>
            <a:endParaRPr lang="en-GB" dirty="0" smtClean="0"/>
          </a:p>
          <a:p>
            <a:r>
              <a:rPr lang="en-GB" sz="3600" dirty="0"/>
              <a:t>Developing ideas through science enquiry a model</a:t>
            </a:r>
            <a:endParaRPr lang="en-GB" sz="3600" dirty="0" smtClean="0"/>
          </a:p>
          <a:p>
            <a:r>
              <a:rPr lang="en-GB" dirty="0" smtClean="0"/>
              <a:t>See handout</a:t>
            </a:r>
            <a:endParaRPr lang="en-GB" dirty="0"/>
          </a:p>
        </p:txBody>
      </p:sp>
    </p:spTree>
    <p:extLst>
      <p:ext uri="{BB962C8B-B14F-4D97-AF65-F5344CB8AC3E}">
        <p14:creationId xmlns:p14="http://schemas.microsoft.com/office/powerpoint/2010/main" val="39036913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97b2cdc0-c69c-42b2-b10b-15d83116f795@GBRP2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652355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EBL is a constructivist learner centred approach </a:t>
            </a:r>
            <a:endParaRPr lang="en-GB" dirty="0">
              <a:solidFill>
                <a:schemeClr val="tx1"/>
              </a:solidFill>
            </a:endParaRPr>
          </a:p>
        </p:txBody>
      </p:sp>
      <p:sp>
        <p:nvSpPr>
          <p:cNvPr id="3" name="Content Placeholder 2"/>
          <p:cNvSpPr>
            <a:spLocks noGrp="1"/>
          </p:cNvSpPr>
          <p:nvPr>
            <p:ph idx="1"/>
          </p:nvPr>
        </p:nvSpPr>
        <p:spPr/>
        <p:txBody>
          <a:bodyPr>
            <a:normAutofit fontScale="92500"/>
          </a:bodyPr>
          <a:lstStyle/>
          <a:p>
            <a:pPr>
              <a:buFont typeface="Wingdings" panose="05000000000000000000" pitchFamily="2" charset="2"/>
              <a:buChar char="§"/>
            </a:pPr>
            <a:r>
              <a:rPr lang="en-US" sz="2800" dirty="0" smtClean="0">
                <a:solidFill>
                  <a:schemeClr val="tx1"/>
                </a:solidFill>
              </a:rPr>
              <a:t>Enquiry </a:t>
            </a:r>
            <a:r>
              <a:rPr lang="en-US" sz="2800" dirty="0">
                <a:solidFill>
                  <a:schemeClr val="tx1"/>
                </a:solidFill>
              </a:rPr>
              <a:t>based learning is a learner -centered method of teaching </a:t>
            </a:r>
            <a:r>
              <a:rPr lang="en-US" sz="2800" dirty="0" smtClean="0">
                <a:solidFill>
                  <a:schemeClr val="tx1"/>
                </a:solidFill>
              </a:rPr>
              <a:t> that </a:t>
            </a:r>
            <a:r>
              <a:rPr lang="en-US" sz="2800" dirty="0">
                <a:solidFill>
                  <a:schemeClr val="tx1"/>
                </a:solidFill>
              </a:rPr>
              <a:t>involves </a:t>
            </a:r>
            <a:r>
              <a:rPr lang="en-US" sz="2800" dirty="0" smtClean="0">
                <a:solidFill>
                  <a:schemeClr val="tx1"/>
                </a:solidFill>
              </a:rPr>
              <a:t>learning through </a:t>
            </a:r>
            <a:r>
              <a:rPr lang="en-US" sz="2800" dirty="0">
                <a:solidFill>
                  <a:schemeClr val="tx1"/>
                </a:solidFill>
              </a:rPr>
              <a:t>engaging with a scenario, topic, </a:t>
            </a:r>
            <a:r>
              <a:rPr lang="en-US" sz="2800" dirty="0" smtClean="0">
                <a:solidFill>
                  <a:schemeClr val="tx1"/>
                </a:solidFill>
              </a:rPr>
              <a:t>challenge, </a:t>
            </a:r>
            <a:r>
              <a:rPr lang="en-US" sz="2800" dirty="0">
                <a:solidFill>
                  <a:schemeClr val="tx1"/>
                </a:solidFill>
              </a:rPr>
              <a:t>relating to a theme or study focus where  unclear but genuine problems are addressed in open ended </a:t>
            </a:r>
            <a:r>
              <a:rPr lang="en-US" sz="2800" dirty="0" smtClean="0">
                <a:solidFill>
                  <a:schemeClr val="tx1"/>
                </a:solidFill>
              </a:rPr>
              <a:t>enquiry.</a:t>
            </a:r>
          </a:p>
          <a:p>
            <a:pPr>
              <a:buFont typeface="Wingdings" panose="05000000000000000000" pitchFamily="2" charset="2"/>
              <a:buChar char="§"/>
            </a:pPr>
            <a:r>
              <a:rPr lang="en-US" sz="2800" dirty="0">
                <a:solidFill>
                  <a:schemeClr val="tx1"/>
                </a:solidFill>
              </a:rPr>
              <a:t>Students </a:t>
            </a:r>
            <a:r>
              <a:rPr lang="en-US" sz="2800" dirty="0" smtClean="0">
                <a:solidFill>
                  <a:schemeClr val="tx1"/>
                </a:solidFill>
              </a:rPr>
              <a:t>can be </a:t>
            </a:r>
            <a:r>
              <a:rPr lang="en-US" sz="2800" dirty="0">
                <a:solidFill>
                  <a:schemeClr val="tx1"/>
                </a:solidFill>
              </a:rPr>
              <a:t>confronted </a:t>
            </a:r>
            <a:r>
              <a:rPr lang="en-US" sz="2800" dirty="0" smtClean="0">
                <a:solidFill>
                  <a:schemeClr val="tx1"/>
                </a:solidFill>
              </a:rPr>
              <a:t>with real-life </a:t>
            </a:r>
            <a:r>
              <a:rPr lang="en-US" sz="2800" dirty="0">
                <a:solidFill>
                  <a:schemeClr val="tx1"/>
                </a:solidFill>
              </a:rPr>
              <a:t>scenarios or a problem that requires a solution.</a:t>
            </a:r>
          </a:p>
          <a:p>
            <a:pPr>
              <a:buFont typeface="Wingdings" panose="05000000000000000000" pitchFamily="2" charset="2"/>
              <a:buChar char="§"/>
            </a:pPr>
            <a:r>
              <a:rPr lang="en-US" sz="2800" dirty="0">
                <a:solidFill>
                  <a:schemeClr val="tx1"/>
                </a:solidFill>
              </a:rPr>
              <a:t>The </a:t>
            </a:r>
            <a:r>
              <a:rPr lang="en-US" sz="2800" dirty="0" smtClean="0">
                <a:solidFill>
                  <a:schemeClr val="tx1"/>
                </a:solidFill>
              </a:rPr>
              <a:t>scenario/ challenge/problem </a:t>
            </a:r>
            <a:r>
              <a:rPr lang="en-US" sz="2800" i="1" u="sng" dirty="0" smtClean="0">
                <a:solidFill>
                  <a:schemeClr val="tx1"/>
                </a:solidFill>
              </a:rPr>
              <a:t>can be </a:t>
            </a:r>
            <a:r>
              <a:rPr lang="en-US" sz="2800" dirty="0" smtClean="0">
                <a:solidFill>
                  <a:schemeClr val="tx1"/>
                </a:solidFill>
              </a:rPr>
              <a:t>posed in a way that means that there </a:t>
            </a:r>
            <a:r>
              <a:rPr lang="en-US" sz="2800" dirty="0">
                <a:solidFill>
                  <a:schemeClr val="tx1"/>
                </a:solidFill>
              </a:rPr>
              <a:t>is no clear path or procedure to follow</a:t>
            </a:r>
            <a:r>
              <a:rPr lang="en-US" sz="2800" dirty="0" smtClean="0">
                <a:solidFill>
                  <a:schemeClr val="tx1"/>
                </a:solidFill>
              </a:rPr>
              <a:t>.</a:t>
            </a:r>
          </a:p>
          <a:p>
            <a:pPr>
              <a:buFont typeface="Wingdings" panose="05000000000000000000" pitchFamily="2" charset="2"/>
              <a:buChar char="§"/>
            </a:pPr>
            <a:r>
              <a:rPr lang="en-GB" sz="2800" dirty="0" smtClean="0">
                <a:solidFill>
                  <a:schemeClr val="tx1"/>
                </a:solidFill>
              </a:rPr>
              <a:t>How can we find out more to answer the question, solve the problem?</a:t>
            </a:r>
            <a:endParaRPr lang="en-US" sz="2800" dirty="0">
              <a:solidFill>
                <a:schemeClr val="tx1"/>
              </a:solidFill>
            </a:endParaRPr>
          </a:p>
        </p:txBody>
      </p:sp>
    </p:spTree>
    <p:extLst>
      <p:ext uri="{BB962C8B-B14F-4D97-AF65-F5344CB8AC3E}">
        <p14:creationId xmlns:p14="http://schemas.microsoft.com/office/powerpoint/2010/main" val="31475522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EBL is a constructivist learner centred approach </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sz="2800" dirty="0">
                <a:solidFill>
                  <a:schemeClr val="tx1"/>
                </a:solidFill>
              </a:rPr>
              <a:t>Students analyze the problem and </a:t>
            </a:r>
            <a:r>
              <a:rPr lang="en-US" sz="2800" dirty="0" smtClean="0">
                <a:solidFill>
                  <a:schemeClr val="tx1"/>
                </a:solidFill>
              </a:rPr>
              <a:t>the context </a:t>
            </a:r>
            <a:r>
              <a:rPr lang="en-US" sz="2800" dirty="0">
                <a:solidFill>
                  <a:schemeClr val="tx1"/>
                </a:solidFill>
              </a:rPr>
              <a:t>and apply deductive and inductive processes to understand the problem and find </a:t>
            </a:r>
            <a:r>
              <a:rPr lang="en-US" sz="2800" dirty="0" smtClean="0">
                <a:solidFill>
                  <a:schemeClr val="tx1"/>
                </a:solidFill>
              </a:rPr>
              <a:t>a possible </a:t>
            </a:r>
            <a:r>
              <a:rPr lang="en-US" sz="2800" dirty="0">
                <a:solidFill>
                  <a:schemeClr val="tx1"/>
                </a:solidFill>
              </a:rPr>
              <a:t>solution or solutions. They use </a:t>
            </a:r>
            <a:r>
              <a:rPr lang="en-US" sz="2800" i="1" dirty="0">
                <a:solidFill>
                  <a:schemeClr val="tx1"/>
                </a:solidFill>
              </a:rPr>
              <a:t>a priori </a:t>
            </a:r>
            <a:r>
              <a:rPr lang="en-US" sz="2800" dirty="0">
                <a:solidFill>
                  <a:schemeClr val="tx1"/>
                </a:solidFill>
              </a:rPr>
              <a:t>and </a:t>
            </a:r>
            <a:r>
              <a:rPr lang="en-US" sz="2800" i="1" dirty="0">
                <a:solidFill>
                  <a:schemeClr val="tx1"/>
                </a:solidFill>
              </a:rPr>
              <a:t>post priori </a:t>
            </a:r>
            <a:r>
              <a:rPr lang="en-US" sz="2800" dirty="0">
                <a:solidFill>
                  <a:schemeClr val="tx1"/>
                </a:solidFill>
              </a:rPr>
              <a:t>knowledge to </a:t>
            </a:r>
            <a:r>
              <a:rPr lang="en-US" sz="2800" dirty="0" smtClean="0">
                <a:solidFill>
                  <a:schemeClr val="tx1"/>
                </a:solidFill>
              </a:rPr>
              <a:t>reason intellectually </a:t>
            </a:r>
            <a:r>
              <a:rPr lang="en-US" sz="2800" dirty="0">
                <a:solidFill>
                  <a:schemeClr val="tx1"/>
                </a:solidFill>
              </a:rPr>
              <a:t>and are active learners in collaboration with others in small groups (Carroll, </a:t>
            </a:r>
            <a:r>
              <a:rPr lang="en-US" sz="2800" dirty="0" err="1" smtClean="0">
                <a:solidFill>
                  <a:schemeClr val="tx1"/>
                </a:solidFill>
              </a:rPr>
              <a:t>Clark,Kane</a:t>
            </a:r>
            <a:r>
              <a:rPr lang="en-US" sz="2800" dirty="0">
                <a:solidFill>
                  <a:schemeClr val="tx1"/>
                </a:solidFill>
              </a:rPr>
              <a:t>, Sutherland, &amp; Preston, 2009</a:t>
            </a:r>
            <a:r>
              <a:rPr lang="en-US" sz="2800" dirty="0" smtClean="0">
                <a:solidFill>
                  <a:schemeClr val="tx1"/>
                </a:solidFill>
              </a:rPr>
              <a:t>).</a:t>
            </a:r>
            <a:endParaRPr lang="en-US" sz="2800" dirty="0">
              <a:solidFill>
                <a:schemeClr val="tx1"/>
              </a:solidFill>
            </a:endParaRPr>
          </a:p>
          <a:p>
            <a:pPr>
              <a:buFont typeface="Wingdings" panose="05000000000000000000" pitchFamily="2" charset="2"/>
              <a:buChar char="§"/>
            </a:pPr>
            <a:r>
              <a:rPr lang="en-US" sz="2800" dirty="0">
                <a:solidFill>
                  <a:schemeClr val="tx1"/>
                </a:solidFill>
              </a:rPr>
              <a:t>The teacher’s role is that of </a:t>
            </a:r>
            <a:r>
              <a:rPr lang="en-US" sz="2800" dirty="0" smtClean="0">
                <a:solidFill>
                  <a:schemeClr val="tx1"/>
                </a:solidFill>
              </a:rPr>
              <a:t>facilitator</a:t>
            </a:r>
            <a:r>
              <a:rPr lang="en-GB" sz="2800" dirty="0" smtClean="0">
                <a:solidFill>
                  <a:schemeClr val="tx1"/>
                </a:solidFill>
              </a:rPr>
              <a:t>.</a:t>
            </a:r>
            <a:endParaRPr lang="en-GB" sz="2800" dirty="0">
              <a:solidFill>
                <a:schemeClr val="tx1"/>
              </a:solidFill>
            </a:endParaRPr>
          </a:p>
          <a:p>
            <a:r>
              <a:rPr lang="en-US" sz="1600" b="1" dirty="0"/>
              <a:t>Carroll, K., Clark, J., Kane, J., Sutherland, L., &amp; Preston, C. (2009). </a:t>
            </a:r>
            <a:r>
              <a:rPr lang="en-US" sz="1600" b="1" i="1" dirty="0"/>
              <a:t>Problem-based </a:t>
            </a:r>
            <a:r>
              <a:rPr lang="en-US" sz="1600" b="1" i="1" dirty="0" err="1" smtClean="0"/>
              <a:t>learning,pedagogy</a:t>
            </a:r>
            <a:r>
              <a:rPr lang="en-US" sz="1600" b="1" i="1" dirty="0" smtClean="0"/>
              <a:t> </a:t>
            </a:r>
            <a:r>
              <a:rPr lang="en-US" sz="1600" b="1" i="1" dirty="0"/>
              <a:t>&amp; practice: Proceedings of the Second International Symposium on </a:t>
            </a:r>
            <a:r>
              <a:rPr lang="en-US" sz="1600" b="1" i="1" dirty="0" err="1" smtClean="0"/>
              <a:t>Problem</a:t>
            </a:r>
            <a:r>
              <a:rPr lang="en-US" sz="1600" b="1" i="1" dirty="0" err="1"/>
              <a:t>Solving</a:t>
            </a:r>
            <a:r>
              <a:rPr lang="en-US" sz="1600" b="1" dirty="0"/>
              <a:t>, Singapore, (pp. 1-8). </a:t>
            </a:r>
            <a:r>
              <a:rPr lang="en-US" sz="1600" b="1" dirty="0" smtClean="0"/>
              <a:t>Retrieved </a:t>
            </a:r>
            <a:r>
              <a:rPr lang="en-GB" sz="1600" b="1" dirty="0" smtClean="0"/>
              <a:t>http</a:t>
            </a:r>
            <a:r>
              <a:rPr lang="en-GB" sz="1600" b="1" dirty="0"/>
              <a:t>://www.kaycarroll.org/uploads/3/0/4/6/3046475/pbl_pedagogy_practice_carroll.pdf</a:t>
            </a:r>
          </a:p>
        </p:txBody>
      </p:sp>
    </p:spTree>
    <p:extLst>
      <p:ext uri="{BB962C8B-B14F-4D97-AF65-F5344CB8AC3E}">
        <p14:creationId xmlns:p14="http://schemas.microsoft.com/office/powerpoint/2010/main" val="19857921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EBL? </a:t>
            </a:r>
            <a:endParaRPr lang="en-GB" dirty="0"/>
          </a:p>
        </p:txBody>
      </p:sp>
      <p:sp>
        <p:nvSpPr>
          <p:cNvPr id="3" name="Content Placeholder 2"/>
          <p:cNvSpPr>
            <a:spLocks noGrp="1"/>
          </p:cNvSpPr>
          <p:nvPr>
            <p:ph idx="1"/>
          </p:nvPr>
        </p:nvSpPr>
        <p:spPr/>
        <p:txBody>
          <a:bodyPr>
            <a:normAutofit lnSpcReduction="10000"/>
          </a:bodyPr>
          <a:lstStyle/>
          <a:p>
            <a:r>
              <a:rPr lang="en-GB" sz="3600" dirty="0"/>
              <a:t>Enquiry based learning (EBL) strategies and techniques enable learners to take responsibility for their own learning and to develop skills to help them to re-examine their thoughts, identifying what they know and why they know it and to question assumptions made and clarifications required, while recognising what they must do next to progress their understanding further.</a:t>
            </a:r>
          </a:p>
          <a:p>
            <a:endParaRPr lang="en-GB" dirty="0"/>
          </a:p>
        </p:txBody>
      </p:sp>
    </p:spTree>
    <p:extLst>
      <p:ext uri="{BB962C8B-B14F-4D97-AF65-F5344CB8AC3E}">
        <p14:creationId xmlns:p14="http://schemas.microsoft.com/office/powerpoint/2010/main" val="8695709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EBL? </a:t>
            </a:r>
            <a:endParaRPr lang="en-GB" dirty="0"/>
          </a:p>
        </p:txBody>
      </p:sp>
      <p:sp>
        <p:nvSpPr>
          <p:cNvPr id="3" name="Content Placeholder 2"/>
          <p:cNvSpPr>
            <a:spLocks noGrp="1"/>
          </p:cNvSpPr>
          <p:nvPr>
            <p:ph idx="1"/>
          </p:nvPr>
        </p:nvSpPr>
        <p:spPr/>
        <p:txBody>
          <a:bodyPr>
            <a:normAutofit fontScale="85000" lnSpcReduction="20000"/>
          </a:bodyPr>
          <a:lstStyle/>
          <a:p>
            <a:r>
              <a:rPr lang="en-GB" sz="3200" dirty="0"/>
              <a:t>“For the learning process to be productive the learner must first take ownership of the ideas. Until this happens the learner’s engagement remains superficial, and “deep learning”, the type that is sustained, which can be applied to new situations and developed further, remains beyond their grasp”. (</a:t>
            </a:r>
            <a:r>
              <a:rPr lang="en-GB" sz="3200" dirty="0" err="1"/>
              <a:t>Lakin</a:t>
            </a:r>
            <a:r>
              <a:rPr lang="en-GB" sz="3200" dirty="0"/>
              <a:t>, 2013)</a:t>
            </a:r>
          </a:p>
          <a:p>
            <a:r>
              <a:rPr lang="en-GB" sz="3200" dirty="0"/>
              <a:t>The inner drive and motivation comes from the learner – the information must have relevance and be accessible – most importantly the learner must want to learn it.</a:t>
            </a:r>
          </a:p>
          <a:p>
            <a:r>
              <a:rPr lang="en-GB" sz="3200" dirty="0"/>
              <a:t>“Without the motivation, the innermost drive, learning becomes a mundane, meaningless operation fit only for an objective driven assessment process”. (</a:t>
            </a:r>
            <a:r>
              <a:rPr lang="en-GB" sz="3200" dirty="0" err="1"/>
              <a:t>Lakin</a:t>
            </a:r>
            <a:r>
              <a:rPr lang="en-GB" sz="3200" dirty="0"/>
              <a:t>, 2013)</a:t>
            </a:r>
          </a:p>
          <a:p>
            <a:endParaRPr lang="en-GB" dirty="0"/>
          </a:p>
        </p:txBody>
      </p:sp>
    </p:spTree>
    <p:extLst>
      <p:ext uri="{BB962C8B-B14F-4D97-AF65-F5344CB8AC3E}">
        <p14:creationId xmlns:p14="http://schemas.microsoft.com/office/powerpoint/2010/main" val="13131332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experiences in school?</a:t>
            </a:r>
            <a:endParaRPr lang="en-GB" dirty="0"/>
          </a:p>
        </p:txBody>
      </p:sp>
      <p:sp>
        <p:nvSpPr>
          <p:cNvPr id="3" name="Content Placeholder 2"/>
          <p:cNvSpPr>
            <a:spLocks noGrp="1"/>
          </p:cNvSpPr>
          <p:nvPr>
            <p:ph idx="1"/>
          </p:nvPr>
        </p:nvSpPr>
        <p:spPr/>
        <p:txBody>
          <a:bodyPr/>
          <a:lstStyle/>
          <a:p>
            <a:endParaRPr lang="en-GB" dirty="0" smtClean="0"/>
          </a:p>
          <a:p>
            <a:r>
              <a:rPr lang="en-GB" sz="3600" dirty="0" smtClean="0"/>
              <a:t>Group discussion to share:</a:t>
            </a:r>
          </a:p>
          <a:p>
            <a:r>
              <a:rPr lang="en-GB" sz="3600" dirty="0" smtClean="0"/>
              <a:t>How did you “hook” the pupils’ interest to encourage their talk about something that you wanted them to develop with you in…? (science?)</a:t>
            </a:r>
            <a:endParaRPr lang="en-GB" sz="3600" dirty="0"/>
          </a:p>
        </p:txBody>
      </p:sp>
    </p:spTree>
    <p:extLst>
      <p:ext uri="{BB962C8B-B14F-4D97-AF65-F5344CB8AC3E}">
        <p14:creationId xmlns:p14="http://schemas.microsoft.com/office/powerpoint/2010/main" val="404073091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EBL and Science Enquiry</a:t>
            </a:r>
            <a:endParaRPr lang="en-GB" dirty="0">
              <a:solidFill>
                <a:schemeClr val="tx1"/>
              </a:solidFill>
            </a:endParaRPr>
          </a:p>
        </p:txBody>
      </p:sp>
      <p:sp>
        <p:nvSpPr>
          <p:cNvPr id="3" name="Content Placeholder 2"/>
          <p:cNvSpPr>
            <a:spLocks noGrp="1"/>
          </p:cNvSpPr>
          <p:nvPr>
            <p:ph idx="1"/>
          </p:nvPr>
        </p:nvSpPr>
        <p:spPr/>
        <p:txBody>
          <a:bodyPr>
            <a:normAutofit/>
          </a:bodyPr>
          <a:lstStyle/>
          <a:p>
            <a:endParaRPr lang="en-US" sz="3200" dirty="0" smtClean="0">
              <a:solidFill>
                <a:srgbClr val="FF0000"/>
              </a:solidFill>
            </a:endParaRPr>
          </a:p>
          <a:p>
            <a:r>
              <a:rPr lang="en-US" sz="3200" dirty="0" smtClean="0">
                <a:solidFill>
                  <a:schemeClr val="tx1"/>
                </a:solidFill>
              </a:rPr>
              <a:t>The EBL </a:t>
            </a:r>
            <a:r>
              <a:rPr lang="en-US" sz="3200" dirty="0">
                <a:solidFill>
                  <a:schemeClr val="tx1"/>
                </a:solidFill>
              </a:rPr>
              <a:t>mode of learning and the scientific method of </a:t>
            </a:r>
            <a:r>
              <a:rPr lang="en-US" sz="3200" dirty="0" smtClean="0">
                <a:solidFill>
                  <a:schemeClr val="tx1"/>
                </a:solidFill>
              </a:rPr>
              <a:t>enquiry </a:t>
            </a:r>
            <a:r>
              <a:rPr lang="en-US" sz="3200" dirty="0">
                <a:solidFill>
                  <a:schemeClr val="tx1"/>
                </a:solidFill>
              </a:rPr>
              <a:t>share a </a:t>
            </a:r>
            <a:r>
              <a:rPr lang="en-US" sz="3200" dirty="0" smtClean="0">
                <a:solidFill>
                  <a:schemeClr val="tx1"/>
                </a:solidFill>
              </a:rPr>
              <a:t>similar structure </a:t>
            </a:r>
            <a:r>
              <a:rPr lang="en-US" sz="3200" dirty="0">
                <a:solidFill>
                  <a:schemeClr val="tx1"/>
                </a:solidFill>
              </a:rPr>
              <a:t>of open-ended inquiry, question asking, appeal to prior knowledge, research, </a:t>
            </a:r>
            <a:r>
              <a:rPr lang="en-US" sz="3200" dirty="0" smtClean="0">
                <a:solidFill>
                  <a:schemeClr val="tx1"/>
                </a:solidFill>
              </a:rPr>
              <a:t>hypothesis testing</a:t>
            </a:r>
            <a:r>
              <a:rPr lang="en-US" sz="3200" dirty="0">
                <a:solidFill>
                  <a:schemeClr val="tx1"/>
                </a:solidFill>
              </a:rPr>
              <a:t>, analysis and reporting the result(s) and/or solution(s). This means that the E</a:t>
            </a:r>
            <a:r>
              <a:rPr lang="en-US" sz="3200" dirty="0" smtClean="0">
                <a:solidFill>
                  <a:schemeClr val="tx1"/>
                </a:solidFill>
              </a:rPr>
              <a:t>BL </a:t>
            </a:r>
            <a:r>
              <a:rPr lang="en-US" sz="3200" dirty="0">
                <a:solidFill>
                  <a:schemeClr val="tx1"/>
                </a:solidFill>
              </a:rPr>
              <a:t>and </a:t>
            </a:r>
            <a:r>
              <a:rPr lang="en-US" sz="3200" dirty="0" smtClean="0">
                <a:solidFill>
                  <a:schemeClr val="tx1"/>
                </a:solidFill>
              </a:rPr>
              <a:t>the scientific </a:t>
            </a:r>
            <a:r>
              <a:rPr lang="en-US" sz="3200" dirty="0">
                <a:solidFill>
                  <a:schemeClr val="tx1"/>
                </a:solidFill>
              </a:rPr>
              <a:t>method of inquiry are well-matched approaches to adopt for an open-ended e</a:t>
            </a:r>
            <a:r>
              <a:rPr lang="en-US" sz="3200" dirty="0" smtClean="0">
                <a:solidFill>
                  <a:schemeClr val="tx1"/>
                </a:solidFill>
              </a:rPr>
              <a:t>nquiry </a:t>
            </a:r>
            <a:r>
              <a:rPr lang="en-GB" sz="3200" dirty="0" smtClean="0">
                <a:solidFill>
                  <a:schemeClr val="tx1"/>
                </a:solidFill>
              </a:rPr>
              <a:t>challenge.</a:t>
            </a:r>
            <a:endParaRPr lang="en-GB" sz="3200" dirty="0">
              <a:solidFill>
                <a:schemeClr val="tx1"/>
              </a:solidFill>
            </a:endParaRPr>
          </a:p>
        </p:txBody>
      </p:sp>
    </p:spTree>
    <p:extLst>
      <p:ext uri="{BB962C8B-B14F-4D97-AF65-F5344CB8AC3E}">
        <p14:creationId xmlns:p14="http://schemas.microsoft.com/office/powerpoint/2010/main" val="31294284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lvl="0"/>
            <a:endParaRPr lang="en-GB" b="1" dirty="0" smtClean="0"/>
          </a:p>
          <a:p>
            <a:pPr lvl="0"/>
            <a:r>
              <a:rPr lang="en-GB" b="1" dirty="0" smtClean="0"/>
              <a:t>What have you liked best about learning (in science?)</a:t>
            </a:r>
          </a:p>
          <a:p>
            <a:pPr lvl="0"/>
            <a:r>
              <a:rPr lang="en-GB" b="1" dirty="0" smtClean="0"/>
              <a:t>How do you learn best?</a:t>
            </a:r>
            <a:endParaRPr lang="en-GB" dirty="0"/>
          </a:p>
          <a:p>
            <a:pPr lvl="0"/>
            <a:r>
              <a:rPr lang="en-GB" b="1" dirty="0"/>
              <a:t>What do you do and what factors influence your learning process</a:t>
            </a:r>
            <a:r>
              <a:rPr lang="en-GB" b="1" dirty="0" smtClean="0"/>
              <a:t>?</a:t>
            </a:r>
          </a:p>
          <a:p>
            <a:pPr lvl="0"/>
            <a:r>
              <a:rPr lang="en-GB" b="1" dirty="0" smtClean="0"/>
              <a:t>How can you use this to influence your teaching?</a:t>
            </a:r>
          </a:p>
          <a:p>
            <a:pPr lvl="0"/>
            <a:endParaRPr lang="en-GB" b="1" dirty="0"/>
          </a:p>
          <a:p>
            <a:pPr lvl="0"/>
            <a:endParaRPr lang="en-GB" b="1" dirty="0" smtClean="0"/>
          </a:p>
          <a:p>
            <a:pPr lvl="0"/>
            <a:r>
              <a:rPr lang="en-GB" b="1" i="1" dirty="0" smtClean="0"/>
              <a:t>Handout: Teacher’s views &amp; advantages of EBL/ Independent learning (</a:t>
            </a:r>
            <a:r>
              <a:rPr lang="en-GB" b="1" i="1" dirty="0" err="1" smtClean="0"/>
              <a:t>Lakin</a:t>
            </a:r>
            <a:r>
              <a:rPr lang="en-GB" b="1" i="1" dirty="0" smtClean="0"/>
              <a:t>, 2013)</a:t>
            </a:r>
            <a:endParaRPr lang="en-GB" i="1" dirty="0"/>
          </a:p>
          <a:p>
            <a:endParaRPr lang="en-GB" dirty="0"/>
          </a:p>
        </p:txBody>
      </p:sp>
    </p:spTree>
    <p:extLst>
      <p:ext uri="{BB962C8B-B14F-4D97-AF65-F5344CB8AC3E}">
        <p14:creationId xmlns:p14="http://schemas.microsoft.com/office/powerpoint/2010/main" val="9193028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about children’s learning</a:t>
            </a:r>
            <a:endParaRPr lang="en-GB" dirty="0"/>
          </a:p>
        </p:txBody>
      </p:sp>
      <p:sp>
        <p:nvSpPr>
          <p:cNvPr id="3" name="Content Placeholder 2"/>
          <p:cNvSpPr>
            <a:spLocks noGrp="1"/>
          </p:cNvSpPr>
          <p:nvPr>
            <p:ph idx="1"/>
          </p:nvPr>
        </p:nvSpPr>
        <p:spPr/>
        <p:txBody>
          <a:bodyPr>
            <a:normAutofit/>
          </a:bodyPr>
          <a:lstStyle/>
          <a:p>
            <a:r>
              <a:rPr lang="en-GB" sz="2400" dirty="0" smtClean="0"/>
              <a:t>Piaget’s theories of development and how children construct understanding as they interact with the world – an early influence on primary education.</a:t>
            </a:r>
          </a:p>
          <a:p>
            <a:r>
              <a:rPr lang="en-GB" sz="2400" dirty="0" smtClean="0"/>
              <a:t>The importance of language and social interaction were subsequently acknowledged – Vygotsky being influential here.</a:t>
            </a:r>
          </a:p>
          <a:p>
            <a:r>
              <a:rPr lang="en-GB" sz="2400" dirty="0" smtClean="0"/>
              <a:t>Many developments in science education in the past 40 years have been influenced by constructivist and socio constructivist theories of learning.</a:t>
            </a:r>
          </a:p>
          <a:p>
            <a:r>
              <a:rPr lang="en-GB" sz="2400" dirty="0" smtClean="0"/>
              <a:t>Learning involves an active process in which each learner is involved in constructing meanings from physical experiences, dialogue or texts.</a:t>
            </a:r>
            <a:endParaRPr lang="en-GB" sz="2400" dirty="0"/>
          </a:p>
        </p:txBody>
      </p:sp>
    </p:spTree>
    <p:extLst>
      <p:ext uri="{BB962C8B-B14F-4D97-AF65-F5344CB8AC3E}">
        <p14:creationId xmlns:p14="http://schemas.microsoft.com/office/powerpoint/2010/main" val="38099170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a:t>
            </a:r>
            <a:endParaRPr lang="en-GB" dirty="0"/>
          </a:p>
        </p:txBody>
      </p:sp>
      <p:sp>
        <p:nvSpPr>
          <p:cNvPr id="3" name="Content Placeholder 2"/>
          <p:cNvSpPr>
            <a:spLocks noGrp="1"/>
          </p:cNvSpPr>
          <p:nvPr>
            <p:ph idx="1"/>
          </p:nvPr>
        </p:nvSpPr>
        <p:spPr/>
        <p:txBody>
          <a:bodyPr/>
          <a:lstStyle/>
          <a:p>
            <a:endParaRPr lang="en-GB" b="1" dirty="0" smtClean="0"/>
          </a:p>
          <a:p>
            <a:r>
              <a:rPr lang="en-GB" sz="2800" b="1" dirty="0" smtClean="0"/>
              <a:t>Look </a:t>
            </a:r>
            <a:r>
              <a:rPr lang="en-GB" sz="2800" b="1" dirty="0"/>
              <a:t>at the following theories and approaches to teaching and learning. Their definitions have been mixed up. Match the theory/ approach to its definition. (card sort)</a:t>
            </a:r>
            <a:endParaRPr lang="en-GB" sz="2800" dirty="0"/>
          </a:p>
          <a:p>
            <a:endParaRPr lang="en-GB" dirty="0"/>
          </a:p>
        </p:txBody>
      </p:sp>
    </p:spTree>
    <p:extLst>
      <p:ext uri="{BB962C8B-B14F-4D97-AF65-F5344CB8AC3E}">
        <p14:creationId xmlns:p14="http://schemas.microsoft.com/office/powerpoint/2010/main" val="3438407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a:t>
            </a:r>
            <a:endParaRPr lang="en-GB" dirty="0"/>
          </a:p>
        </p:txBody>
      </p:sp>
      <p:sp>
        <p:nvSpPr>
          <p:cNvPr id="3" name="Content Placeholder 2"/>
          <p:cNvSpPr>
            <a:spLocks noGrp="1"/>
          </p:cNvSpPr>
          <p:nvPr>
            <p:ph idx="1"/>
          </p:nvPr>
        </p:nvSpPr>
        <p:spPr/>
        <p:txBody>
          <a:bodyPr>
            <a:normAutofit/>
          </a:bodyPr>
          <a:lstStyle/>
          <a:p>
            <a:r>
              <a:rPr lang="en-GB" sz="2400" dirty="0"/>
              <a:t>This activity shows that there are many approaches to learning and teaching and also that there is no one definitive way to learn or teach</a:t>
            </a:r>
            <a:r>
              <a:rPr lang="en-GB" sz="2400" dirty="0" smtClean="0"/>
              <a:t>.</a:t>
            </a:r>
            <a:endParaRPr lang="en-GB" sz="2400" dirty="0"/>
          </a:p>
          <a:p>
            <a:r>
              <a:rPr lang="en-GB" sz="2400" dirty="0"/>
              <a:t>However, for the last 30 years, pedagogic constructivism has assumed the status of a “super theory”, arguably underpinning the way science education is taught in schools.</a:t>
            </a:r>
          </a:p>
          <a:p>
            <a:r>
              <a:rPr lang="en-GB" sz="2400" dirty="0"/>
              <a:t>This approach encourages the use of “active learning” strategies and relies on expert </a:t>
            </a:r>
            <a:r>
              <a:rPr lang="en-GB" sz="2400" dirty="0" smtClean="0"/>
              <a:t>scaffolding.</a:t>
            </a:r>
            <a:endParaRPr lang="en-GB" sz="2400" dirty="0"/>
          </a:p>
        </p:txBody>
      </p:sp>
    </p:spTree>
    <p:extLst>
      <p:ext uri="{BB962C8B-B14F-4D97-AF65-F5344CB8AC3E}">
        <p14:creationId xmlns:p14="http://schemas.microsoft.com/office/powerpoint/2010/main" val="11993763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ACTIVE </a:t>
            </a:r>
            <a:r>
              <a:rPr lang="en-GB" dirty="0"/>
              <a:t>LEARNING</a:t>
            </a:r>
            <a:br>
              <a:rPr lang="en-GB" dirty="0"/>
            </a:br>
            <a:endParaRPr lang="en-GB" dirty="0"/>
          </a:p>
        </p:txBody>
      </p:sp>
      <p:sp>
        <p:nvSpPr>
          <p:cNvPr id="3" name="Content Placeholder 2"/>
          <p:cNvSpPr>
            <a:spLocks noGrp="1"/>
          </p:cNvSpPr>
          <p:nvPr>
            <p:ph idx="1"/>
          </p:nvPr>
        </p:nvSpPr>
        <p:spPr/>
        <p:txBody>
          <a:bodyPr/>
          <a:lstStyle/>
          <a:p>
            <a:r>
              <a:rPr lang="en-GB" b="1" dirty="0"/>
              <a:t> </a:t>
            </a:r>
            <a:endParaRPr lang="en-GB" dirty="0"/>
          </a:p>
          <a:p>
            <a:r>
              <a:rPr lang="en-GB" sz="3200" dirty="0"/>
              <a:t>Activities and techniques that encourage the learner </a:t>
            </a:r>
            <a:r>
              <a:rPr lang="en-GB" sz="3200" dirty="0" smtClean="0"/>
              <a:t>to </a:t>
            </a:r>
            <a:r>
              <a:rPr lang="en-GB" sz="3200" dirty="0"/>
              <a:t>assess evidence, negotiate, make decisions, solve problems, and work independently and in groups and learn from each </a:t>
            </a:r>
            <a:r>
              <a:rPr lang="en-GB" sz="3200" dirty="0" smtClean="0"/>
              <a:t>other</a:t>
            </a:r>
            <a:endParaRPr lang="en-GB" dirty="0"/>
          </a:p>
        </p:txBody>
      </p:sp>
    </p:spTree>
    <p:extLst>
      <p:ext uri="{BB962C8B-B14F-4D97-AF65-F5344CB8AC3E}">
        <p14:creationId xmlns:p14="http://schemas.microsoft.com/office/powerpoint/2010/main" val="24144501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tx1"/>
                </a:solidFill>
              </a:rPr>
              <a:t>Embed active learning opportunities into plan, develop, reflect cycle of enquiry:</a:t>
            </a:r>
            <a:endParaRPr lang="en-GB" dirty="0"/>
          </a:p>
        </p:txBody>
      </p:sp>
      <p:graphicFrame>
        <p:nvGraphicFramePr>
          <p:cNvPr id="4" name="Content Placeholder 3"/>
          <p:cNvGraphicFramePr>
            <a:graphicFrameLocks noGrp="1"/>
          </p:cNvGraphicFramePr>
          <p:nvPr>
            <p:ph idx="1"/>
            <p:extLst/>
          </p:nvPr>
        </p:nvGraphicFramePr>
        <p:xfrm>
          <a:off x="1097280" y="2064703"/>
          <a:ext cx="10058400" cy="3566160"/>
        </p:xfrm>
        <a:graphic>
          <a:graphicData uri="http://schemas.openxmlformats.org/drawingml/2006/table">
            <a:tbl>
              <a:tblPr firstRow="1" bandRow="1">
                <a:tableStyleId>{5C22544A-7EE6-4342-B048-85BDC9FD1C3A}</a:tableStyleId>
              </a:tblPr>
              <a:tblGrid>
                <a:gridCol w="5029200">
                  <a:extLst>
                    <a:ext uri="{9D8B030D-6E8A-4147-A177-3AD203B41FA5}">
                      <a16:colId xmlns:a16="http://schemas.microsoft.com/office/drawing/2014/main" val="20000"/>
                    </a:ext>
                  </a:extLst>
                </a:gridCol>
                <a:gridCol w="5029200">
                  <a:extLst>
                    <a:ext uri="{9D8B030D-6E8A-4147-A177-3AD203B41FA5}">
                      <a16:colId xmlns:a16="http://schemas.microsoft.com/office/drawing/2014/main" val="20001"/>
                    </a:ext>
                  </a:extLst>
                </a:gridCol>
              </a:tblGrid>
              <a:tr h="354083">
                <a:tc>
                  <a:txBody>
                    <a:bodyPr/>
                    <a:lstStyle/>
                    <a:p>
                      <a:r>
                        <a:rPr lang="en-GB" dirty="0" smtClean="0"/>
                        <a:t>Exploring</a:t>
                      </a:r>
                      <a:endParaRPr lang="en-GB" dirty="0"/>
                    </a:p>
                  </a:txBody>
                  <a:tcPr/>
                </a:tc>
                <a:tc>
                  <a:txBody>
                    <a:bodyPr/>
                    <a:lstStyle/>
                    <a:p>
                      <a:r>
                        <a:rPr lang="en-GB" dirty="0" smtClean="0"/>
                        <a:t>Children explore a question, statement</a:t>
                      </a:r>
                      <a:r>
                        <a:rPr lang="en-GB" smtClean="0"/>
                        <a:t>, problem, idea, </a:t>
                      </a:r>
                      <a:r>
                        <a:rPr lang="en-GB" dirty="0" smtClean="0"/>
                        <a:t>artefact, living thing or event as a starting point</a:t>
                      </a:r>
                      <a:endParaRPr lang="en-GB" dirty="0"/>
                    </a:p>
                  </a:txBody>
                  <a:tcPr/>
                </a:tc>
                <a:extLst>
                  <a:ext uri="{0D108BD9-81ED-4DB2-BD59-A6C34878D82A}">
                    <a16:rowId xmlns:a16="http://schemas.microsoft.com/office/drawing/2014/main" val="10000"/>
                  </a:ext>
                </a:extLst>
              </a:tr>
              <a:tr h="354083">
                <a:tc>
                  <a:txBody>
                    <a:bodyPr/>
                    <a:lstStyle/>
                    <a:p>
                      <a:r>
                        <a:rPr lang="en-GB" dirty="0" smtClean="0"/>
                        <a:t>Collecting and analysing evidence</a:t>
                      </a:r>
                      <a:endParaRPr lang="en-GB" dirty="0"/>
                    </a:p>
                  </a:txBody>
                  <a:tcPr/>
                </a:tc>
                <a:tc>
                  <a:txBody>
                    <a:bodyPr/>
                    <a:lstStyle/>
                    <a:p>
                      <a:r>
                        <a:rPr lang="en-GB" dirty="0" smtClean="0"/>
                        <a:t>Children Observe over time; look for patterns; identify and classify; research using secondary sources or carry out a fair test, and record and analyse their findings.</a:t>
                      </a:r>
                      <a:endParaRPr lang="en-GB" dirty="0"/>
                    </a:p>
                  </a:txBody>
                  <a:tcPr/>
                </a:tc>
                <a:extLst>
                  <a:ext uri="{0D108BD9-81ED-4DB2-BD59-A6C34878D82A}">
                    <a16:rowId xmlns:a16="http://schemas.microsoft.com/office/drawing/2014/main" val="10001"/>
                  </a:ext>
                </a:extLst>
              </a:tr>
              <a:tr h="354083">
                <a:tc>
                  <a:txBody>
                    <a:bodyPr/>
                    <a:lstStyle/>
                    <a:p>
                      <a:r>
                        <a:rPr lang="en-GB" dirty="0" smtClean="0"/>
                        <a:t>Reaching a suitable and satisfying outcome</a:t>
                      </a:r>
                      <a:endParaRPr lang="en-GB" dirty="0"/>
                    </a:p>
                  </a:txBody>
                  <a:tcPr/>
                </a:tc>
                <a:tc>
                  <a:txBody>
                    <a:bodyPr/>
                    <a:lstStyle/>
                    <a:p>
                      <a:r>
                        <a:rPr lang="en-GB" dirty="0" smtClean="0"/>
                        <a:t>Children solve a problem, answer a question, develop an explanation, make and evaluate an artefact or system, provide evidence to justify why the outcome is appropriate, or raise more questions to investigate</a:t>
                      </a: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64401681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838759"/>
          </a:xfrm>
        </p:spPr>
        <p:txBody>
          <a:bodyPr>
            <a:normAutofit fontScale="90000"/>
          </a:bodyPr>
          <a:lstStyle/>
          <a:p>
            <a:r>
              <a:rPr lang="en-GB" dirty="0" smtClean="0"/>
              <a:t/>
            </a:r>
            <a:br>
              <a:rPr lang="en-GB" dirty="0" smtClean="0"/>
            </a:br>
            <a:r>
              <a:rPr lang="en-GB" dirty="0" smtClean="0"/>
              <a:t/>
            </a:r>
            <a:br>
              <a:rPr lang="en-GB" dirty="0" smtClean="0"/>
            </a:br>
            <a:r>
              <a:rPr lang="en-GB" dirty="0"/>
              <a:t/>
            </a:r>
            <a:br>
              <a:rPr lang="en-GB" dirty="0"/>
            </a:br>
            <a:r>
              <a:rPr lang="en-GB" dirty="0" smtClean="0"/>
              <a:t>SCAFFOLDING requires subject knowledge confidence</a:t>
            </a:r>
            <a:r>
              <a:rPr lang="en-GB" dirty="0"/>
              <a:t/>
            </a:r>
            <a:br>
              <a:rPr lang="en-GB" dirty="0"/>
            </a:br>
            <a:endParaRPr lang="en-GB" dirty="0"/>
          </a:p>
        </p:txBody>
      </p:sp>
      <p:sp>
        <p:nvSpPr>
          <p:cNvPr id="3" name="Content Placeholder 2"/>
          <p:cNvSpPr>
            <a:spLocks noGrp="1"/>
          </p:cNvSpPr>
          <p:nvPr>
            <p:ph idx="1"/>
          </p:nvPr>
        </p:nvSpPr>
        <p:spPr/>
        <p:txBody>
          <a:bodyPr/>
          <a:lstStyle/>
          <a:p>
            <a:r>
              <a:rPr lang="en-GB" sz="2800" dirty="0"/>
              <a:t>The teacher’s role in developing new concepts aligns with providing opportunities through activities, problems and models to stimulate interaction and develop appropriate experiences.</a:t>
            </a:r>
          </a:p>
          <a:p>
            <a:r>
              <a:rPr lang="en-GB" sz="2800" dirty="0"/>
              <a:t>We use language and other stimuli to assist pupils to construct solutions to problems posed.</a:t>
            </a:r>
          </a:p>
          <a:p>
            <a:r>
              <a:rPr lang="en-GB" sz="2800" dirty="0"/>
              <a:t>The long term goal is to enable them to do this unaided.</a:t>
            </a:r>
          </a:p>
          <a:p>
            <a:r>
              <a:rPr lang="en-GB" sz="2800" dirty="0"/>
              <a:t>The degree of support should vary according to the needs of the </a:t>
            </a:r>
            <a:r>
              <a:rPr lang="en-GB" sz="2800" dirty="0" smtClean="0"/>
              <a:t>learner.</a:t>
            </a:r>
            <a:endParaRPr lang="en-GB" sz="2800" dirty="0"/>
          </a:p>
          <a:p>
            <a:endParaRPr lang="en-GB" dirty="0"/>
          </a:p>
        </p:txBody>
      </p:sp>
    </p:spTree>
    <p:extLst>
      <p:ext uri="{BB962C8B-B14F-4D97-AF65-F5344CB8AC3E}">
        <p14:creationId xmlns:p14="http://schemas.microsoft.com/office/powerpoint/2010/main" val="23682532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700215"/>
            <a:ext cx="10058400" cy="1688757"/>
          </a:xfrm>
        </p:spPr>
        <p:txBody>
          <a:bodyPr>
            <a:normAutofit fontScale="90000"/>
          </a:bodyPr>
          <a:lstStyle/>
          <a:p>
            <a:r>
              <a:rPr lang="en-GB" sz="3100" b="1" dirty="0">
                <a:solidFill>
                  <a:schemeClr val="tx1"/>
                </a:solidFill>
              </a:rPr>
              <a:t>Two major strategies to encourage problem posing and enquiry, that are derived from research and good scientific observation processes are KWHLAQ and </a:t>
            </a:r>
            <a:r>
              <a:rPr lang="en-GB" sz="3100" b="1" dirty="0" smtClean="0">
                <a:solidFill>
                  <a:schemeClr val="tx1"/>
                </a:solidFill>
              </a:rPr>
              <a:t>O-T-Q</a:t>
            </a:r>
            <a:r>
              <a:rPr lang="en-GB" sz="3100" b="1" dirty="0">
                <a:solidFill>
                  <a:schemeClr val="tx1"/>
                </a:solidFill>
              </a:rPr>
              <a:t>:</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
            </a:pPr>
            <a:r>
              <a:rPr lang="en-GB" dirty="0">
                <a:solidFill>
                  <a:schemeClr val="tx1"/>
                </a:solidFill>
              </a:rPr>
              <a:t> </a:t>
            </a:r>
            <a:r>
              <a:rPr lang="en-GB" b="1" dirty="0" smtClean="0">
                <a:solidFill>
                  <a:schemeClr val="tx1"/>
                </a:solidFill>
              </a:rPr>
              <a:t>K </a:t>
            </a:r>
            <a:r>
              <a:rPr lang="en-GB" dirty="0" smtClean="0">
                <a:solidFill>
                  <a:schemeClr val="tx1"/>
                </a:solidFill>
              </a:rPr>
              <a:t>What do we think we already </a:t>
            </a:r>
            <a:r>
              <a:rPr lang="en-GB" b="1" dirty="0" smtClean="0">
                <a:solidFill>
                  <a:schemeClr val="tx1"/>
                </a:solidFill>
              </a:rPr>
              <a:t>know</a:t>
            </a:r>
            <a:r>
              <a:rPr lang="en-GB" dirty="0" smtClean="0">
                <a:solidFill>
                  <a:schemeClr val="tx1"/>
                </a:solidFill>
              </a:rPr>
              <a:t> about the subject?</a:t>
            </a:r>
          </a:p>
          <a:p>
            <a:pPr>
              <a:buFont typeface="Wingdings" panose="05000000000000000000" pitchFamily="2" charset="2"/>
              <a:buChar char="§"/>
            </a:pPr>
            <a:r>
              <a:rPr lang="en-GB" b="1" dirty="0" smtClean="0">
                <a:solidFill>
                  <a:schemeClr val="tx1"/>
                </a:solidFill>
              </a:rPr>
              <a:t> W</a:t>
            </a:r>
            <a:r>
              <a:rPr lang="en-GB" dirty="0" smtClean="0">
                <a:solidFill>
                  <a:schemeClr val="tx1"/>
                </a:solidFill>
              </a:rPr>
              <a:t> What do we </a:t>
            </a:r>
            <a:r>
              <a:rPr lang="en-GB" b="1" dirty="0" smtClean="0">
                <a:solidFill>
                  <a:schemeClr val="tx1"/>
                </a:solidFill>
              </a:rPr>
              <a:t>Want/ Need </a:t>
            </a:r>
            <a:r>
              <a:rPr lang="en-GB" dirty="0" smtClean="0">
                <a:solidFill>
                  <a:schemeClr val="tx1"/>
                </a:solidFill>
              </a:rPr>
              <a:t>to find out about it?</a:t>
            </a:r>
          </a:p>
          <a:p>
            <a:pPr>
              <a:buFont typeface="Wingdings" panose="05000000000000000000" pitchFamily="2" charset="2"/>
              <a:buChar char="§"/>
            </a:pPr>
            <a:r>
              <a:rPr lang="en-GB" b="1" dirty="0" smtClean="0">
                <a:solidFill>
                  <a:schemeClr val="tx1"/>
                </a:solidFill>
              </a:rPr>
              <a:t> H How</a:t>
            </a:r>
            <a:r>
              <a:rPr lang="en-GB" dirty="0" smtClean="0">
                <a:solidFill>
                  <a:schemeClr val="tx1"/>
                </a:solidFill>
              </a:rPr>
              <a:t> and where will we search for answers? How will we organise our investigations? (e.g. Time, access to resources, and reporting?)</a:t>
            </a:r>
          </a:p>
          <a:p>
            <a:pPr>
              <a:buFont typeface="Wingdings" panose="05000000000000000000" pitchFamily="2" charset="2"/>
              <a:buChar char="§"/>
            </a:pPr>
            <a:r>
              <a:rPr lang="en-GB" dirty="0" smtClean="0">
                <a:solidFill>
                  <a:schemeClr val="tx1"/>
                </a:solidFill>
              </a:rPr>
              <a:t> </a:t>
            </a:r>
            <a:r>
              <a:rPr lang="en-GB" b="1" dirty="0" smtClean="0">
                <a:solidFill>
                  <a:schemeClr val="tx1"/>
                </a:solidFill>
              </a:rPr>
              <a:t>L</a:t>
            </a:r>
            <a:r>
              <a:rPr lang="en-GB" dirty="0" smtClean="0">
                <a:solidFill>
                  <a:schemeClr val="tx1"/>
                </a:solidFill>
              </a:rPr>
              <a:t> What do we expect to </a:t>
            </a:r>
            <a:r>
              <a:rPr lang="en-GB" b="1" dirty="0" smtClean="0">
                <a:solidFill>
                  <a:schemeClr val="tx1"/>
                </a:solidFill>
              </a:rPr>
              <a:t>Learn</a:t>
            </a:r>
            <a:r>
              <a:rPr lang="en-GB" dirty="0" smtClean="0">
                <a:solidFill>
                  <a:schemeClr val="tx1"/>
                </a:solidFill>
              </a:rPr>
              <a:t>? What have we </a:t>
            </a:r>
            <a:r>
              <a:rPr lang="en-GB" b="1" dirty="0" smtClean="0">
                <a:solidFill>
                  <a:schemeClr val="tx1"/>
                </a:solidFill>
              </a:rPr>
              <a:t>Learned</a:t>
            </a:r>
            <a:r>
              <a:rPr lang="en-GB" dirty="0" smtClean="0">
                <a:solidFill>
                  <a:schemeClr val="tx1"/>
                </a:solidFill>
              </a:rPr>
              <a:t>?</a:t>
            </a:r>
          </a:p>
          <a:p>
            <a:pPr>
              <a:buFont typeface="Wingdings" panose="05000000000000000000" pitchFamily="2" charset="2"/>
              <a:buChar char="§"/>
            </a:pPr>
            <a:r>
              <a:rPr lang="en-GB" b="1" dirty="0">
                <a:solidFill>
                  <a:schemeClr val="tx1"/>
                </a:solidFill>
              </a:rPr>
              <a:t> </a:t>
            </a:r>
            <a:r>
              <a:rPr lang="en-GB" b="1" dirty="0" smtClean="0">
                <a:solidFill>
                  <a:schemeClr val="tx1"/>
                </a:solidFill>
              </a:rPr>
              <a:t>A </a:t>
            </a:r>
            <a:r>
              <a:rPr lang="en-GB" dirty="0" smtClean="0">
                <a:solidFill>
                  <a:schemeClr val="tx1"/>
                </a:solidFill>
              </a:rPr>
              <a:t>How will we </a:t>
            </a:r>
            <a:r>
              <a:rPr lang="en-GB" b="1" dirty="0" smtClean="0">
                <a:solidFill>
                  <a:schemeClr val="tx1"/>
                </a:solidFill>
              </a:rPr>
              <a:t>Apply</a:t>
            </a:r>
            <a:r>
              <a:rPr lang="en-GB" dirty="0" smtClean="0">
                <a:solidFill>
                  <a:schemeClr val="tx1"/>
                </a:solidFill>
              </a:rPr>
              <a:t> what we have learned to other subjects? To our personal lives? To our next projects?</a:t>
            </a:r>
          </a:p>
          <a:p>
            <a:pPr>
              <a:buFont typeface="Wingdings" panose="05000000000000000000" pitchFamily="2" charset="2"/>
              <a:buChar char="§"/>
            </a:pPr>
            <a:r>
              <a:rPr lang="en-GB" b="1" dirty="0">
                <a:solidFill>
                  <a:schemeClr val="tx1"/>
                </a:solidFill>
              </a:rPr>
              <a:t> </a:t>
            </a:r>
            <a:r>
              <a:rPr lang="en-GB" b="1" dirty="0" smtClean="0">
                <a:solidFill>
                  <a:schemeClr val="tx1"/>
                </a:solidFill>
              </a:rPr>
              <a:t>Q </a:t>
            </a:r>
            <a:r>
              <a:rPr lang="en-GB" dirty="0" smtClean="0">
                <a:solidFill>
                  <a:schemeClr val="tx1"/>
                </a:solidFill>
              </a:rPr>
              <a:t>What new </a:t>
            </a:r>
            <a:r>
              <a:rPr lang="en-GB" b="1" dirty="0" smtClean="0">
                <a:solidFill>
                  <a:schemeClr val="tx1"/>
                </a:solidFill>
              </a:rPr>
              <a:t>Questions</a:t>
            </a:r>
            <a:r>
              <a:rPr lang="en-GB" dirty="0" smtClean="0">
                <a:solidFill>
                  <a:schemeClr val="tx1"/>
                </a:solidFill>
              </a:rPr>
              <a:t> do we have after our enquiry?</a:t>
            </a:r>
          </a:p>
          <a:p>
            <a:pPr>
              <a:buFont typeface="Wingdings" panose="05000000000000000000" pitchFamily="2" charset="2"/>
              <a:buChar char="§"/>
            </a:pPr>
            <a:endParaRPr lang="en-GB" b="1" dirty="0">
              <a:solidFill>
                <a:schemeClr val="tx1"/>
              </a:solidFill>
            </a:endParaRPr>
          </a:p>
          <a:p>
            <a:pPr>
              <a:buFont typeface="Wingdings" panose="05000000000000000000" pitchFamily="2" charset="2"/>
              <a:buChar char="§"/>
            </a:pPr>
            <a:r>
              <a:rPr lang="en-GB" b="1" dirty="0" smtClean="0">
                <a:solidFill>
                  <a:schemeClr val="tx1"/>
                </a:solidFill>
              </a:rPr>
              <a:t>Observe objectively – Think reflectively – Question frequently</a:t>
            </a:r>
            <a:endParaRPr lang="en-GB" b="1" dirty="0">
              <a:solidFill>
                <a:schemeClr val="tx1"/>
              </a:solidFill>
            </a:endParaRPr>
          </a:p>
        </p:txBody>
      </p:sp>
    </p:spTree>
    <p:extLst>
      <p:ext uri="{BB962C8B-B14F-4D97-AF65-F5344CB8AC3E}">
        <p14:creationId xmlns:p14="http://schemas.microsoft.com/office/powerpoint/2010/main" val="38440189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tx1"/>
                </a:solidFill>
              </a:rPr>
              <a:t>A range of teacher control that reflects pupils’ age / ability / experience of a culture of EBL</a:t>
            </a:r>
            <a:endParaRPr lang="en-GB" dirty="0">
              <a:solidFill>
                <a:schemeClr val="tx1"/>
              </a:solidFill>
            </a:endParaRPr>
          </a:p>
        </p:txBody>
      </p:sp>
      <p:sp>
        <p:nvSpPr>
          <p:cNvPr id="3" name="Content Placeholder 2"/>
          <p:cNvSpPr>
            <a:spLocks noGrp="1"/>
          </p:cNvSpPr>
          <p:nvPr>
            <p:ph idx="1"/>
          </p:nvPr>
        </p:nvSpPr>
        <p:spPr/>
        <p:txBody>
          <a:bodyPr>
            <a:normAutofit fontScale="85000" lnSpcReduction="20000"/>
          </a:bodyPr>
          <a:lstStyle/>
          <a:p>
            <a:endParaRPr lang="en-GB" dirty="0" smtClean="0">
              <a:solidFill>
                <a:schemeClr val="tx1"/>
              </a:solidFill>
            </a:endParaRPr>
          </a:p>
          <a:p>
            <a:pPr>
              <a:buFont typeface="Wingdings" panose="05000000000000000000" pitchFamily="2" charset="2"/>
              <a:buChar char="§"/>
            </a:pPr>
            <a:r>
              <a:rPr lang="en-GB" sz="3600" dirty="0" smtClean="0">
                <a:solidFill>
                  <a:schemeClr val="tx1"/>
                </a:solidFill>
              </a:rPr>
              <a:t>Teacher directed enquiry</a:t>
            </a:r>
          </a:p>
          <a:p>
            <a:pPr>
              <a:buFont typeface="Wingdings" panose="05000000000000000000" pitchFamily="2" charset="2"/>
              <a:buChar char="§"/>
            </a:pPr>
            <a:r>
              <a:rPr lang="en-GB" sz="3600" dirty="0" smtClean="0">
                <a:solidFill>
                  <a:schemeClr val="tx1"/>
                </a:solidFill>
              </a:rPr>
              <a:t>Teacher – pupils shared enquiry</a:t>
            </a:r>
          </a:p>
          <a:p>
            <a:pPr>
              <a:buFont typeface="Wingdings" panose="05000000000000000000" pitchFamily="2" charset="2"/>
              <a:buChar char="§"/>
            </a:pPr>
            <a:r>
              <a:rPr lang="en-GB" sz="3600" dirty="0" smtClean="0">
                <a:solidFill>
                  <a:schemeClr val="tx1"/>
                </a:solidFill>
              </a:rPr>
              <a:t>Shared teacher – pupils control of enquiry KWHLAQ</a:t>
            </a:r>
          </a:p>
          <a:p>
            <a:pPr>
              <a:buFont typeface="Wingdings" panose="05000000000000000000" pitchFamily="2" charset="2"/>
              <a:buChar char="§"/>
            </a:pPr>
            <a:r>
              <a:rPr lang="en-GB" sz="3600" dirty="0" smtClean="0">
                <a:solidFill>
                  <a:schemeClr val="tx1"/>
                </a:solidFill>
              </a:rPr>
              <a:t>Scenarios/ Problems/ Challenges that invite enquiry;   pupils exercise more independence in pupil directed enquiry</a:t>
            </a:r>
          </a:p>
          <a:p>
            <a:pPr>
              <a:buFont typeface="Wingdings" panose="05000000000000000000" pitchFamily="2" charset="2"/>
              <a:buChar char="§"/>
            </a:pPr>
            <a:endParaRPr lang="en-GB" sz="3600" dirty="0">
              <a:solidFill>
                <a:schemeClr val="tx1"/>
              </a:solidFill>
            </a:endParaRPr>
          </a:p>
          <a:p>
            <a:pPr>
              <a:buFont typeface="Wingdings" panose="05000000000000000000" pitchFamily="2" charset="2"/>
              <a:buChar char="§"/>
            </a:pPr>
            <a:r>
              <a:rPr lang="en-GB" sz="2400" i="1" dirty="0" smtClean="0">
                <a:solidFill>
                  <a:schemeClr val="tx1"/>
                </a:solidFill>
              </a:rPr>
              <a:t>See Kath Murdoch’s “inquiry journey” in the pack</a:t>
            </a:r>
          </a:p>
          <a:p>
            <a:pPr>
              <a:buFont typeface="Wingdings" panose="05000000000000000000" pitchFamily="2" charset="2"/>
              <a:buChar char="§"/>
            </a:pPr>
            <a:r>
              <a:rPr lang="en-GB" sz="2400" i="1" dirty="0" smtClean="0">
                <a:solidFill>
                  <a:schemeClr val="tx1"/>
                </a:solidFill>
              </a:rPr>
              <a:t>See “Moving from structured to open inquiry” on Moodle</a:t>
            </a:r>
            <a:endParaRPr lang="en-GB" sz="2400" i="1" dirty="0">
              <a:solidFill>
                <a:schemeClr val="tx1"/>
              </a:solidFill>
            </a:endParaRPr>
          </a:p>
        </p:txBody>
      </p:sp>
    </p:spTree>
    <p:extLst>
      <p:ext uri="{BB962C8B-B14F-4D97-AF65-F5344CB8AC3E}">
        <p14:creationId xmlns:p14="http://schemas.microsoft.com/office/powerpoint/2010/main" val="29632313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Start to think about an open “Big Question”</a:t>
            </a:r>
            <a:endParaRPr lang="en-GB" dirty="0"/>
          </a:p>
        </p:txBody>
      </p:sp>
      <p:sp>
        <p:nvSpPr>
          <p:cNvPr id="3" name="Content Placeholder 2"/>
          <p:cNvSpPr>
            <a:spLocks noGrp="1"/>
          </p:cNvSpPr>
          <p:nvPr>
            <p:ph idx="1"/>
          </p:nvPr>
        </p:nvSpPr>
        <p:spPr/>
        <p:txBody>
          <a:bodyPr/>
          <a:lstStyle/>
          <a:p>
            <a:endParaRPr lang="en-GB" dirty="0" smtClean="0"/>
          </a:p>
          <a:p>
            <a:r>
              <a:rPr lang="en-GB" dirty="0" smtClean="0"/>
              <a:t>E.g.</a:t>
            </a:r>
          </a:p>
          <a:p>
            <a:pPr>
              <a:buFont typeface="Wingdings" panose="05000000000000000000" pitchFamily="2" charset="2"/>
              <a:buChar char="§"/>
            </a:pPr>
            <a:r>
              <a:rPr lang="en-GB" dirty="0"/>
              <a:t> </a:t>
            </a:r>
            <a:r>
              <a:rPr lang="en-GB" dirty="0" smtClean="0"/>
              <a:t>  How can we create a sustainable garden in our school?</a:t>
            </a:r>
          </a:p>
          <a:p>
            <a:pPr>
              <a:buFont typeface="Wingdings" panose="05000000000000000000" pitchFamily="2" charset="2"/>
              <a:buChar char="§"/>
            </a:pPr>
            <a:r>
              <a:rPr lang="en-GB" dirty="0"/>
              <a:t> </a:t>
            </a:r>
            <a:r>
              <a:rPr lang="en-GB" dirty="0" smtClean="0"/>
              <a:t>  How can we turn our classroom into a science museum?</a:t>
            </a:r>
          </a:p>
          <a:p>
            <a:pPr>
              <a:buFont typeface="Wingdings" panose="05000000000000000000" pitchFamily="2" charset="2"/>
              <a:buChar char="§"/>
            </a:pPr>
            <a:r>
              <a:rPr lang="en-GB" dirty="0"/>
              <a:t> </a:t>
            </a:r>
            <a:r>
              <a:rPr lang="en-GB" dirty="0" smtClean="0"/>
              <a:t>  How can we help the birds/ animals in our garden?</a:t>
            </a:r>
          </a:p>
          <a:p>
            <a:pPr>
              <a:buFont typeface="Wingdings" panose="05000000000000000000" pitchFamily="2" charset="2"/>
              <a:buChar char="§"/>
            </a:pPr>
            <a:r>
              <a:rPr lang="en-GB" dirty="0" smtClean="0"/>
              <a:t>   How can we deal with the waste in our school?</a:t>
            </a:r>
          </a:p>
          <a:p>
            <a:pPr>
              <a:buFont typeface="Wingdings" panose="05000000000000000000" pitchFamily="2" charset="2"/>
              <a:buChar char="§"/>
            </a:pPr>
            <a:r>
              <a:rPr lang="en-GB" dirty="0"/>
              <a:t> </a:t>
            </a:r>
            <a:r>
              <a:rPr lang="en-GB" dirty="0" smtClean="0"/>
              <a:t>  What could we teach the Victorians about healthy eating? (Newton House)</a:t>
            </a:r>
          </a:p>
          <a:p>
            <a:endParaRPr lang="en-GB" dirty="0"/>
          </a:p>
        </p:txBody>
      </p:sp>
    </p:spTree>
    <p:extLst>
      <p:ext uri="{BB962C8B-B14F-4D97-AF65-F5344CB8AC3E}">
        <p14:creationId xmlns:p14="http://schemas.microsoft.com/office/powerpoint/2010/main" val="33604835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reading</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5400" dirty="0" smtClean="0"/>
              <a:t>ALL ARTICLES ON MOODLE</a:t>
            </a:r>
            <a:endParaRPr lang="en-GB" sz="5400" dirty="0"/>
          </a:p>
        </p:txBody>
      </p:sp>
    </p:spTree>
    <p:extLst>
      <p:ext uri="{BB962C8B-B14F-4D97-AF65-F5344CB8AC3E}">
        <p14:creationId xmlns:p14="http://schemas.microsoft.com/office/powerpoint/2010/main" val="304076823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Frontloading information: What is EBL? Sometimes referred to as IBL (Inquiry)</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hlinkClick r:id="rId2"/>
              </a:rPr>
              <a:t>https</a:t>
            </a:r>
            <a:r>
              <a:rPr lang="en-GB" dirty="0">
                <a:hlinkClick r:id="rId2"/>
              </a:rPr>
              <a:t>://</a:t>
            </a:r>
            <a:r>
              <a:rPr lang="en-GB" dirty="0" smtClean="0">
                <a:hlinkClick r:id="rId2"/>
              </a:rPr>
              <a:t>www.bing.com/videos/search?q=hOW+TO+PLAN+AN+ENQUIRY+BASED+LEARNING+PROJECT+IN+PRIMARY+SCIENCE&amp;view=detail&amp;mid=4CA29128D14A70D17D6D4CA29128D14A70D17D6D&amp;FORM=VIRE</a:t>
            </a:r>
            <a:endParaRPr lang="en-GB" dirty="0" smtClean="0"/>
          </a:p>
          <a:p>
            <a:r>
              <a:rPr lang="en-GB" dirty="0" smtClean="0"/>
              <a:t>Clips</a:t>
            </a:r>
          </a:p>
          <a:p>
            <a:r>
              <a:rPr lang="en-GB" dirty="0">
                <a:hlinkClick r:id="rId3"/>
              </a:rPr>
              <a:t>https://</a:t>
            </a:r>
            <a:r>
              <a:rPr lang="en-GB" dirty="0" smtClean="0">
                <a:hlinkClick r:id="rId3"/>
              </a:rPr>
              <a:t>www.bing.com/videos/search?q=hOW+TO+PLAN+AN+ENQUIRY+BASED+LEARNING+PROJECT+IN+PRIMARY+SCIENCE&amp;qpvt=hOW+TO+PLAN+AN+ENQUIRY+BASED+LEARNING+PROJECT+IN+PRIMARY+SCIENCE&amp;FORM=VDRE</a:t>
            </a:r>
            <a:endParaRPr lang="en-GB" dirty="0"/>
          </a:p>
          <a:p>
            <a:r>
              <a:rPr lang="en-GB" dirty="0" smtClean="0"/>
              <a:t>Case studies:</a:t>
            </a:r>
          </a:p>
          <a:p>
            <a:r>
              <a:rPr lang="en-GB" dirty="0">
                <a:hlinkClick r:id="rId4"/>
              </a:rPr>
              <a:t>http://</a:t>
            </a:r>
            <a:r>
              <a:rPr lang="en-GB" dirty="0" smtClean="0">
                <a:hlinkClick r:id="rId4"/>
              </a:rPr>
              <a:t>www.cienciaviva.pt/projectos/pollen/guia.pdf</a:t>
            </a:r>
            <a:endParaRPr lang="en-GB" dirty="0" smtClean="0"/>
          </a:p>
          <a:p>
            <a:r>
              <a:rPr lang="en-GB" dirty="0" smtClean="0"/>
              <a:t>Foundation Phase:</a:t>
            </a:r>
          </a:p>
          <a:p>
            <a:r>
              <a:rPr lang="en-GB" dirty="0">
                <a:hlinkClick r:id="rId5"/>
              </a:rPr>
              <a:t>https://</a:t>
            </a:r>
            <a:r>
              <a:rPr lang="en-GB" dirty="0" smtClean="0">
                <a:hlinkClick r:id="rId5"/>
              </a:rPr>
              <a:t>www.britishcouncil.org/voices-magazine/how-use-inquiry-based-learning-young-learners</a:t>
            </a:r>
            <a:endParaRPr lang="en-GB" dirty="0" smtClean="0"/>
          </a:p>
          <a:p>
            <a:endParaRPr lang="en-GB" dirty="0"/>
          </a:p>
        </p:txBody>
      </p:sp>
    </p:spTree>
    <p:extLst>
      <p:ext uri="{BB962C8B-B14F-4D97-AF65-F5344CB8AC3E}">
        <p14:creationId xmlns:p14="http://schemas.microsoft.com/office/powerpoint/2010/main" val="41610800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2</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4800" b="1" dirty="0" smtClean="0"/>
              <a:t>Science and EBL</a:t>
            </a:r>
            <a:endParaRPr lang="en-GB" sz="4800" b="1" dirty="0"/>
          </a:p>
        </p:txBody>
      </p:sp>
    </p:spTree>
    <p:extLst>
      <p:ext uri="{BB962C8B-B14F-4D97-AF65-F5344CB8AC3E}">
        <p14:creationId xmlns:p14="http://schemas.microsoft.com/office/powerpoint/2010/main" val="31168727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990600"/>
            <a:ext cx="10058400" cy="1456267"/>
          </a:xfrm>
        </p:spPr>
        <p:txBody>
          <a:bodyPr>
            <a:normAutofit fontScale="90000"/>
          </a:bodyPr>
          <a:lstStyle/>
          <a:p>
            <a:r>
              <a:rPr lang="en-GB" b="1" dirty="0" smtClean="0">
                <a:solidFill>
                  <a:schemeClr val="tx1"/>
                </a:solidFill>
              </a:rPr>
              <a:t>Quotation from Turner</a:t>
            </a:r>
            <a:r>
              <a:rPr lang="en-GB" b="1" dirty="0">
                <a:solidFill>
                  <a:schemeClr val="tx1"/>
                </a:solidFill>
              </a:rPr>
              <a:t>, J. et al. (2011) </a:t>
            </a:r>
            <a:r>
              <a:rPr lang="en-GB" b="1" i="1" dirty="0">
                <a:solidFill>
                  <a:schemeClr val="tx1"/>
                </a:solidFill>
              </a:rPr>
              <a:t>It’s not fair or is it?. </a:t>
            </a:r>
            <a:r>
              <a:rPr lang="en-GB" b="1" dirty="0" err="1">
                <a:solidFill>
                  <a:schemeClr val="tx1"/>
                </a:solidFill>
              </a:rPr>
              <a:t>Sandbach</a:t>
            </a:r>
            <a:r>
              <a:rPr lang="en-GB" b="1" dirty="0">
                <a:solidFill>
                  <a:schemeClr val="tx1"/>
                </a:solidFill>
              </a:rPr>
              <a:t>. MHE.</a:t>
            </a:r>
            <a:br>
              <a:rPr lang="en-GB" b="1" dirty="0">
                <a:solidFill>
                  <a:schemeClr val="tx1"/>
                </a:solidFill>
              </a:rPr>
            </a:br>
            <a:endParaRPr lang="en-GB" dirty="0"/>
          </a:p>
        </p:txBody>
      </p:sp>
      <p:sp>
        <p:nvSpPr>
          <p:cNvPr id="3" name="Content Placeholder 2"/>
          <p:cNvSpPr>
            <a:spLocks noGrp="1"/>
          </p:cNvSpPr>
          <p:nvPr>
            <p:ph idx="1"/>
          </p:nvPr>
        </p:nvSpPr>
        <p:spPr>
          <a:xfrm>
            <a:off x="1097280" y="2159000"/>
            <a:ext cx="10058400" cy="3710094"/>
          </a:xfrm>
        </p:spPr>
        <p:txBody>
          <a:bodyPr/>
          <a:lstStyle/>
          <a:p>
            <a:endParaRPr lang="en-GB" dirty="0" smtClean="0"/>
          </a:p>
          <a:p>
            <a:r>
              <a:rPr lang="en-GB" sz="2800" dirty="0" smtClean="0"/>
              <a:t>“Science enquiry is what children do in order to answer scientific questions about the world around them.</a:t>
            </a:r>
            <a:r>
              <a:rPr lang="en-GB" sz="2800" dirty="0"/>
              <a:t> </a:t>
            </a:r>
            <a:r>
              <a:rPr lang="en-GB" sz="2800" dirty="0" smtClean="0"/>
              <a:t>Different types of questions and situations require different types of enquiry”. </a:t>
            </a:r>
          </a:p>
          <a:p>
            <a:r>
              <a:rPr lang="en-GB" sz="2800" dirty="0"/>
              <a:t>“If you know about the different types of enquiry, then you can build this into your planning. If children know about the different types of enquiry, then they can make decisions about which will be best in different situations”.</a:t>
            </a:r>
          </a:p>
          <a:p>
            <a:endParaRPr lang="en-GB" dirty="0"/>
          </a:p>
        </p:txBody>
      </p:sp>
    </p:spTree>
    <p:extLst>
      <p:ext uri="{BB962C8B-B14F-4D97-AF65-F5344CB8AC3E}">
        <p14:creationId xmlns:p14="http://schemas.microsoft.com/office/powerpoint/2010/main" val="227856063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07533" y="22622"/>
            <a:ext cx="9863667" cy="1023583"/>
          </a:xfrm>
        </p:spPr>
        <p:txBody>
          <a:bodyPr>
            <a:normAutofit fontScale="90000"/>
          </a:bodyPr>
          <a:lstStyle/>
          <a:p>
            <a:r>
              <a:rPr lang="en-GB" sz="2800" b="1" dirty="0" smtClean="0"/>
              <a:t>Review Science Skills Poster: Curriculum Level </a:t>
            </a:r>
            <a:r>
              <a:rPr lang="en-GB" sz="2800" b="1" dirty="0"/>
              <a:t>Characteristic and </a:t>
            </a:r>
            <a:r>
              <a:rPr lang="en-GB" sz="2800" b="1" dirty="0" smtClean="0"/>
              <a:t>Progression L1-L5 (L1-3 =O4-6)  </a:t>
            </a:r>
            <a:r>
              <a:rPr lang="en-GB" sz="2800" b="1" i="1" dirty="0" smtClean="0"/>
              <a:t>Look at these again with “It’s Not Fair” Progression grid.</a:t>
            </a:r>
            <a:endParaRPr lang="en-US" sz="2800" b="1" i="1" dirty="0"/>
          </a:p>
        </p:txBody>
      </p:sp>
      <p:graphicFrame>
        <p:nvGraphicFramePr>
          <p:cNvPr id="6" name="Content Placeholder 5"/>
          <p:cNvGraphicFramePr>
            <a:graphicFrameLocks noGrp="1"/>
          </p:cNvGraphicFramePr>
          <p:nvPr>
            <p:ph idx="1"/>
            <p:extLst/>
          </p:nvPr>
        </p:nvGraphicFramePr>
        <p:xfrm>
          <a:off x="1486930" y="1316235"/>
          <a:ext cx="8229600" cy="2523083"/>
        </p:xfrm>
        <a:graphic>
          <a:graphicData uri="http://schemas.openxmlformats.org/drawingml/2006/table">
            <a:tbl>
              <a:tblPr firstRow="1" bandRow="1">
                <a:tableStyleId>{5C22544A-7EE6-4342-B048-85BDC9FD1C3A}</a:tableStyleId>
              </a:tblPr>
              <a:tblGrid>
                <a:gridCol w="8229600">
                  <a:extLst>
                    <a:ext uri="{9D8B030D-6E8A-4147-A177-3AD203B41FA5}">
                      <a16:colId xmlns:a16="http://schemas.microsoft.com/office/drawing/2014/main" val="20000"/>
                    </a:ext>
                  </a:extLst>
                </a:gridCol>
              </a:tblGrid>
              <a:tr h="337391">
                <a:tc>
                  <a:txBody>
                    <a:bodyPr/>
                    <a:lstStyle/>
                    <a:p>
                      <a:r>
                        <a:rPr lang="en-GB" dirty="0" smtClean="0"/>
                        <a:t>Planning</a:t>
                      </a:r>
                      <a:endParaRPr lang="en-US" dirty="0"/>
                    </a:p>
                  </a:txBody>
                  <a:tcPr/>
                </a:tc>
                <a:extLst>
                  <a:ext uri="{0D108BD9-81ED-4DB2-BD59-A6C34878D82A}">
                    <a16:rowId xmlns:a16="http://schemas.microsoft.com/office/drawing/2014/main" val="10000"/>
                  </a:ext>
                </a:extLst>
              </a:tr>
              <a:tr h="423573">
                <a:tc>
                  <a:txBody>
                    <a:bodyPr/>
                    <a:lstStyle/>
                    <a:p>
                      <a:r>
                        <a:rPr lang="en-GB" dirty="0" smtClean="0"/>
                        <a:t>Find evidence,</a:t>
                      </a:r>
                      <a:r>
                        <a:rPr lang="en-GB" baseline="0" dirty="0" smtClean="0"/>
                        <a:t> information and ideas</a:t>
                      </a:r>
                      <a:endParaRPr lang="en-US" dirty="0"/>
                    </a:p>
                  </a:txBody>
                  <a:tcPr/>
                </a:tc>
                <a:extLst>
                  <a:ext uri="{0D108BD9-81ED-4DB2-BD59-A6C34878D82A}">
                    <a16:rowId xmlns:a16="http://schemas.microsoft.com/office/drawing/2014/main" val="10001"/>
                  </a:ext>
                </a:extLst>
              </a:tr>
              <a:tr h="423573">
                <a:tc>
                  <a:txBody>
                    <a:bodyPr/>
                    <a:lstStyle/>
                    <a:p>
                      <a:r>
                        <a:rPr lang="en-GB" dirty="0" smtClean="0"/>
                        <a:t>Methods and strategies</a:t>
                      </a:r>
                      <a:endParaRPr lang="en-US" dirty="0"/>
                    </a:p>
                  </a:txBody>
                  <a:tcPr/>
                </a:tc>
                <a:extLst>
                  <a:ext uri="{0D108BD9-81ED-4DB2-BD59-A6C34878D82A}">
                    <a16:rowId xmlns:a16="http://schemas.microsoft.com/office/drawing/2014/main" val="10002"/>
                  </a:ext>
                </a:extLst>
              </a:tr>
              <a:tr h="463031">
                <a:tc>
                  <a:txBody>
                    <a:bodyPr/>
                    <a:lstStyle/>
                    <a:p>
                      <a:r>
                        <a:rPr lang="en-GB" dirty="0" smtClean="0"/>
                        <a:t>Predict</a:t>
                      </a:r>
                      <a:endParaRPr lang="en-US" dirty="0"/>
                    </a:p>
                  </a:txBody>
                  <a:tcPr/>
                </a:tc>
                <a:extLst>
                  <a:ext uri="{0D108BD9-81ED-4DB2-BD59-A6C34878D82A}">
                    <a16:rowId xmlns:a16="http://schemas.microsoft.com/office/drawing/2014/main" val="10003"/>
                  </a:ext>
                </a:extLst>
              </a:tr>
              <a:tr h="423573">
                <a:tc>
                  <a:txBody>
                    <a:bodyPr/>
                    <a:lstStyle/>
                    <a:p>
                      <a:r>
                        <a:rPr lang="en-GB" dirty="0" smtClean="0"/>
                        <a:t>Fair testing</a:t>
                      </a:r>
                      <a:endParaRPr lang="en-US" dirty="0"/>
                    </a:p>
                  </a:txBody>
                  <a:tcPr/>
                </a:tc>
                <a:extLst>
                  <a:ext uri="{0D108BD9-81ED-4DB2-BD59-A6C34878D82A}">
                    <a16:rowId xmlns:a16="http://schemas.microsoft.com/office/drawing/2014/main" val="10004"/>
                  </a:ext>
                </a:extLst>
              </a:tr>
              <a:tr h="423573">
                <a:tc>
                  <a:txBody>
                    <a:bodyPr/>
                    <a:lstStyle/>
                    <a:p>
                      <a:r>
                        <a:rPr lang="en-GB" dirty="0" smtClean="0"/>
                        <a:t>Determine success criteria</a:t>
                      </a:r>
                      <a:endParaRPr lang="en-US" dirty="0"/>
                    </a:p>
                  </a:txBody>
                  <a:tcPr/>
                </a:tc>
                <a:extLst>
                  <a:ext uri="{0D108BD9-81ED-4DB2-BD59-A6C34878D82A}">
                    <a16:rowId xmlns:a16="http://schemas.microsoft.com/office/drawing/2014/main" val="10005"/>
                  </a:ext>
                </a:extLst>
              </a:tr>
            </a:tbl>
          </a:graphicData>
        </a:graphic>
      </p:graphicFrame>
      <p:graphicFrame>
        <p:nvGraphicFramePr>
          <p:cNvPr id="7" name="Table 6"/>
          <p:cNvGraphicFramePr>
            <a:graphicFrameLocks noGrp="1"/>
          </p:cNvGraphicFramePr>
          <p:nvPr>
            <p:extLst/>
          </p:nvPr>
        </p:nvGraphicFramePr>
        <p:xfrm>
          <a:off x="6003662" y="2398934"/>
          <a:ext cx="5977719" cy="2678869"/>
        </p:xfrm>
        <a:graphic>
          <a:graphicData uri="http://schemas.openxmlformats.org/drawingml/2006/table">
            <a:tbl>
              <a:tblPr firstRow="1" bandRow="1">
                <a:tableStyleId>{5C22544A-7EE6-4342-B048-85BDC9FD1C3A}</a:tableStyleId>
              </a:tblPr>
              <a:tblGrid>
                <a:gridCol w="5977719">
                  <a:extLst>
                    <a:ext uri="{9D8B030D-6E8A-4147-A177-3AD203B41FA5}">
                      <a16:colId xmlns:a16="http://schemas.microsoft.com/office/drawing/2014/main" val="20000"/>
                    </a:ext>
                  </a:extLst>
                </a:gridCol>
              </a:tblGrid>
              <a:tr h="484309">
                <a:tc>
                  <a:txBody>
                    <a:bodyPr/>
                    <a:lstStyle/>
                    <a:p>
                      <a:r>
                        <a:rPr lang="en-GB" dirty="0" smtClean="0"/>
                        <a:t>Developing</a:t>
                      </a:r>
                      <a:endParaRPr lang="en-US" dirty="0"/>
                    </a:p>
                  </a:txBody>
                  <a:tcPr/>
                </a:tc>
                <a:extLst>
                  <a:ext uri="{0D108BD9-81ED-4DB2-BD59-A6C34878D82A}">
                    <a16:rowId xmlns:a16="http://schemas.microsoft.com/office/drawing/2014/main" val="10000"/>
                  </a:ext>
                </a:extLst>
              </a:tr>
              <a:tr h="275059">
                <a:tc>
                  <a:txBody>
                    <a:bodyPr/>
                    <a:lstStyle/>
                    <a:p>
                      <a:r>
                        <a:rPr lang="en-GB" dirty="0" smtClean="0"/>
                        <a:t>Observe and measure</a:t>
                      </a:r>
                      <a:endParaRPr lang="en-US" dirty="0"/>
                    </a:p>
                  </a:txBody>
                  <a:tcPr/>
                </a:tc>
                <a:extLst>
                  <a:ext uri="{0D108BD9-81ED-4DB2-BD59-A6C34878D82A}">
                    <a16:rowId xmlns:a16="http://schemas.microsoft.com/office/drawing/2014/main" val="10001"/>
                  </a:ext>
                </a:extLst>
              </a:tr>
              <a:tr h="275059">
                <a:tc>
                  <a:txBody>
                    <a:bodyPr/>
                    <a:lstStyle/>
                    <a:p>
                      <a:r>
                        <a:rPr lang="en-GB" dirty="0" smtClean="0"/>
                        <a:t>Monitor progress</a:t>
                      </a:r>
                      <a:endParaRPr lang="en-US" dirty="0"/>
                    </a:p>
                  </a:txBody>
                  <a:tcPr/>
                </a:tc>
                <a:extLst>
                  <a:ext uri="{0D108BD9-81ED-4DB2-BD59-A6C34878D82A}">
                    <a16:rowId xmlns:a16="http://schemas.microsoft.com/office/drawing/2014/main" val="10002"/>
                  </a:ext>
                </a:extLst>
              </a:tr>
              <a:tr h="275059">
                <a:tc>
                  <a:txBody>
                    <a:bodyPr/>
                    <a:lstStyle/>
                    <a:p>
                      <a:r>
                        <a:rPr lang="en-GB" dirty="0" smtClean="0"/>
                        <a:t>Communicate findings</a:t>
                      </a:r>
                      <a:endParaRPr lang="en-US" dirty="0"/>
                    </a:p>
                  </a:txBody>
                  <a:tcPr/>
                </a:tc>
                <a:extLst>
                  <a:ext uri="{0D108BD9-81ED-4DB2-BD59-A6C34878D82A}">
                    <a16:rowId xmlns:a16="http://schemas.microsoft.com/office/drawing/2014/main" val="10003"/>
                  </a:ext>
                </a:extLst>
              </a:tr>
              <a:tr h="275059">
                <a:tc>
                  <a:txBody>
                    <a:bodyPr/>
                    <a:lstStyle/>
                    <a:p>
                      <a:r>
                        <a:rPr lang="en-GB" dirty="0" smtClean="0"/>
                        <a:t>Review findings</a:t>
                      </a:r>
                      <a:endParaRPr lang="en-US" dirty="0"/>
                    </a:p>
                  </a:txBody>
                  <a:tcPr/>
                </a:tc>
                <a:extLst>
                  <a:ext uri="{0D108BD9-81ED-4DB2-BD59-A6C34878D82A}">
                    <a16:rowId xmlns:a16="http://schemas.microsoft.com/office/drawing/2014/main" val="10004"/>
                  </a:ext>
                </a:extLst>
              </a:tr>
              <a:tr h="275059">
                <a:tc>
                  <a:txBody>
                    <a:bodyPr/>
                    <a:lstStyle/>
                    <a:p>
                      <a:r>
                        <a:rPr lang="en-GB" dirty="0" smtClean="0"/>
                        <a:t>Explaining</a:t>
                      </a:r>
                      <a:endParaRPr lang="en-US" dirty="0"/>
                    </a:p>
                  </a:txBody>
                  <a:tcPr/>
                </a:tc>
                <a:extLst>
                  <a:ext uri="{0D108BD9-81ED-4DB2-BD59-A6C34878D82A}">
                    <a16:rowId xmlns:a16="http://schemas.microsoft.com/office/drawing/2014/main" val="10005"/>
                  </a:ext>
                </a:extLst>
              </a:tr>
              <a:tr h="275059">
                <a:tc>
                  <a:txBody>
                    <a:bodyPr/>
                    <a:lstStyle/>
                    <a:p>
                      <a:r>
                        <a:rPr lang="en-GB" dirty="0" smtClean="0"/>
                        <a:t>Conclusions and decisions</a:t>
                      </a:r>
                      <a:endParaRPr lang="en-US" dirty="0"/>
                    </a:p>
                  </a:txBody>
                  <a:tcPr/>
                </a:tc>
                <a:extLst>
                  <a:ext uri="{0D108BD9-81ED-4DB2-BD59-A6C34878D82A}">
                    <a16:rowId xmlns:a16="http://schemas.microsoft.com/office/drawing/2014/main" val="10006"/>
                  </a:ext>
                </a:extLst>
              </a:tr>
            </a:tbl>
          </a:graphicData>
        </a:graphic>
      </p:graphicFrame>
      <p:graphicFrame>
        <p:nvGraphicFramePr>
          <p:cNvPr id="4" name="Table 3"/>
          <p:cNvGraphicFramePr>
            <a:graphicFrameLocks noGrp="1"/>
          </p:cNvGraphicFramePr>
          <p:nvPr>
            <p:extLst/>
          </p:nvPr>
        </p:nvGraphicFramePr>
        <p:xfrm>
          <a:off x="1314867" y="4109349"/>
          <a:ext cx="4286863" cy="1799117"/>
        </p:xfrm>
        <a:graphic>
          <a:graphicData uri="http://schemas.openxmlformats.org/drawingml/2006/table">
            <a:tbl>
              <a:tblPr firstRow="1" bandRow="1">
                <a:tableStyleId>{5C22544A-7EE6-4342-B048-85BDC9FD1C3A}</a:tableStyleId>
              </a:tblPr>
              <a:tblGrid>
                <a:gridCol w="4286863">
                  <a:extLst>
                    <a:ext uri="{9D8B030D-6E8A-4147-A177-3AD203B41FA5}">
                      <a16:colId xmlns:a16="http://schemas.microsoft.com/office/drawing/2014/main" val="20000"/>
                    </a:ext>
                  </a:extLst>
                </a:gridCol>
              </a:tblGrid>
              <a:tr h="359356">
                <a:tc>
                  <a:txBody>
                    <a:bodyPr/>
                    <a:lstStyle/>
                    <a:p>
                      <a:r>
                        <a:rPr lang="en-GB" dirty="0" smtClean="0"/>
                        <a:t>Reflecting</a:t>
                      </a:r>
                    </a:p>
                  </a:txBody>
                  <a:tcPr/>
                </a:tc>
                <a:extLst>
                  <a:ext uri="{0D108BD9-81ED-4DB2-BD59-A6C34878D82A}">
                    <a16:rowId xmlns:a16="http://schemas.microsoft.com/office/drawing/2014/main" val="10000"/>
                  </a:ext>
                </a:extLst>
              </a:tr>
              <a:tr h="382229">
                <a:tc>
                  <a:txBody>
                    <a:bodyPr/>
                    <a:lstStyle/>
                    <a:p>
                      <a:r>
                        <a:rPr lang="en-GB" dirty="0" smtClean="0"/>
                        <a:t>Review success</a:t>
                      </a:r>
                    </a:p>
                  </a:txBody>
                  <a:tcPr/>
                </a:tc>
                <a:extLst>
                  <a:ext uri="{0D108BD9-81ED-4DB2-BD59-A6C34878D82A}">
                    <a16:rowId xmlns:a16="http://schemas.microsoft.com/office/drawing/2014/main" val="10001"/>
                  </a:ext>
                </a:extLst>
              </a:tr>
              <a:tr h="382229">
                <a:tc>
                  <a:txBody>
                    <a:bodyPr/>
                    <a:lstStyle/>
                    <a:p>
                      <a:r>
                        <a:rPr lang="en-GB" dirty="0" smtClean="0"/>
                        <a:t>Evaluate learning</a:t>
                      </a:r>
                    </a:p>
                  </a:txBody>
                  <a:tcPr/>
                </a:tc>
                <a:extLst>
                  <a:ext uri="{0D108BD9-81ED-4DB2-BD59-A6C34878D82A}">
                    <a16:rowId xmlns:a16="http://schemas.microsoft.com/office/drawing/2014/main" val="10002"/>
                  </a:ext>
                </a:extLst>
              </a:tr>
              <a:tr h="668899">
                <a:tc>
                  <a:txBody>
                    <a:bodyPr/>
                    <a:lstStyle/>
                    <a:p>
                      <a:r>
                        <a:rPr lang="en-GB" dirty="0" smtClean="0"/>
                        <a:t>Link learning</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27663198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Table from Turner</a:t>
            </a:r>
            <a:r>
              <a:rPr lang="en-GB" b="1" dirty="0">
                <a:solidFill>
                  <a:schemeClr val="tx1"/>
                </a:solidFill>
              </a:rPr>
              <a:t>, J. et al. (2011) </a:t>
            </a:r>
            <a:r>
              <a:rPr lang="en-GB" b="1" i="1" dirty="0">
                <a:solidFill>
                  <a:schemeClr val="tx1"/>
                </a:solidFill>
              </a:rPr>
              <a:t>It’s not fair or is it?. </a:t>
            </a:r>
            <a:r>
              <a:rPr lang="en-GB" b="1" dirty="0" err="1">
                <a:solidFill>
                  <a:schemeClr val="tx1"/>
                </a:solidFill>
              </a:rPr>
              <a:t>Sandbach</a:t>
            </a:r>
            <a:r>
              <a:rPr lang="en-GB" b="1" dirty="0">
                <a:solidFill>
                  <a:schemeClr val="tx1"/>
                </a:solidFill>
              </a:rPr>
              <a:t>. MHE.</a:t>
            </a:r>
            <a:endParaRPr lang="en-GB" dirty="0"/>
          </a:p>
        </p:txBody>
      </p:sp>
      <p:graphicFrame>
        <p:nvGraphicFramePr>
          <p:cNvPr id="4" name="Content Placeholder 3"/>
          <p:cNvGraphicFramePr>
            <a:graphicFrameLocks noGrp="1"/>
          </p:cNvGraphicFramePr>
          <p:nvPr>
            <p:ph idx="1"/>
            <p:extLst/>
          </p:nvPr>
        </p:nvGraphicFramePr>
        <p:xfrm>
          <a:off x="1097280" y="2064703"/>
          <a:ext cx="10058400" cy="3566160"/>
        </p:xfrm>
        <a:graphic>
          <a:graphicData uri="http://schemas.openxmlformats.org/drawingml/2006/table">
            <a:tbl>
              <a:tblPr firstRow="1" bandRow="1">
                <a:tableStyleId>{5C22544A-7EE6-4342-B048-85BDC9FD1C3A}</a:tableStyleId>
              </a:tblPr>
              <a:tblGrid>
                <a:gridCol w="5029200">
                  <a:extLst>
                    <a:ext uri="{9D8B030D-6E8A-4147-A177-3AD203B41FA5}">
                      <a16:colId xmlns:a16="http://schemas.microsoft.com/office/drawing/2014/main" val="20000"/>
                    </a:ext>
                  </a:extLst>
                </a:gridCol>
                <a:gridCol w="5029200">
                  <a:extLst>
                    <a:ext uri="{9D8B030D-6E8A-4147-A177-3AD203B41FA5}">
                      <a16:colId xmlns:a16="http://schemas.microsoft.com/office/drawing/2014/main" val="20001"/>
                    </a:ext>
                  </a:extLst>
                </a:gridCol>
              </a:tblGrid>
              <a:tr h="354083">
                <a:tc>
                  <a:txBody>
                    <a:bodyPr/>
                    <a:lstStyle/>
                    <a:p>
                      <a:r>
                        <a:rPr lang="en-GB" dirty="0" smtClean="0"/>
                        <a:t>Exploring</a:t>
                      </a:r>
                      <a:endParaRPr lang="en-GB" dirty="0"/>
                    </a:p>
                  </a:txBody>
                  <a:tcPr/>
                </a:tc>
                <a:tc>
                  <a:txBody>
                    <a:bodyPr/>
                    <a:lstStyle/>
                    <a:p>
                      <a:r>
                        <a:rPr lang="en-GB" dirty="0" smtClean="0"/>
                        <a:t>Children explore a question, statement, problem’ idea’ artefact, living thing or event as a starting point</a:t>
                      </a:r>
                      <a:endParaRPr lang="en-GB" dirty="0"/>
                    </a:p>
                  </a:txBody>
                  <a:tcPr/>
                </a:tc>
                <a:extLst>
                  <a:ext uri="{0D108BD9-81ED-4DB2-BD59-A6C34878D82A}">
                    <a16:rowId xmlns:a16="http://schemas.microsoft.com/office/drawing/2014/main" val="10000"/>
                  </a:ext>
                </a:extLst>
              </a:tr>
              <a:tr h="354083">
                <a:tc>
                  <a:txBody>
                    <a:bodyPr/>
                    <a:lstStyle/>
                    <a:p>
                      <a:r>
                        <a:rPr lang="en-GB" dirty="0" smtClean="0"/>
                        <a:t>Collecting and analysing evidence</a:t>
                      </a:r>
                      <a:endParaRPr lang="en-GB" dirty="0"/>
                    </a:p>
                  </a:txBody>
                  <a:tcPr/>
                </a:tc>
                <a:tc>
                  <a:txBody>
                    <a:bodyPr/>
                    <a:lstStyle/>
                    <a:p>
                      <a:r>
                        <a:rPr lang="en-GB" dirty="0" smtClean="0"/>
                        <a:t>Children Observe over time; look for patterns; identify and classify; research using secondary sources or carry out a fair test, and record and analyse their findings.</a:t>
                      </a:r>
                      <a:endParaRPr lang="en-GB" dirty="0"/>
                    </a:p>
                  </a:txBody>
                  <a:tcPr/>
                </a:tc>
                <a:extLst>
                  <a:ext uri="{0D108BD9-81ED-4DB2-BD59-A6C34878D82A}">
                    <a16:rowId xmlns:a16="http://schemas.microsoft.com/office/drawing/2014/main" val="10001"/>
                  </a:ext>
                </a:extLst>
              </a:tr>
              <a:tr h="354083">
                <a:tc>
                  <a:txBody>
                    <a:bodyPr/>
                    <a:lstStyle/>
                    <a:p>
                      <a:r>
                        <a:rPr lang="en-GB" dirty="0" smtClean="0"/>
                        <a:t>Reaching a suitable and satisfying outcome</a:t>
                      </a:r>
                      <a:endParaRPr lang="en-GB" dirty="0"/>
                    </a:p>
                  </a:txBody>
                  <a:tcPr/>
                </a:tc>
                <a:tc>
                  <a:txBody>
                    <a:bodyPr/>
                    <a:lstStyle/>
                    <a:p>
                      <a:r>
                        <a:rPr lang="en-GB" dirty="0" smtClean="0"/>
                        <a:t>Children solve a problem, answer a question, develop an explanation, make and evaluate an artefact or system, provide evidence to justify why the outcome is appropriate, or raise more questions to investigate</a:t>
                      </a: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24314357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smtClean="0">
                <a:solidFill>
                  <a:schemeClr val="tx1"/>
                </a:solidFill>
              </a:rPr>
              <a:t>You could use KWHLAQ to organise your own EBL thoughts as a teacher preparing for pupils’ experiences</a:t>
            </a:r>
            <a:endParaRPr lang="en-GB" sz="4000"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dirty="0">
                <a:solidFill>
                  <a:schemeClr val="tx1"/>
                </a:solidFill>
              </a:rPr>
              <a:t> </a:t>
            </a:r>
            <a:r>
              <a:rPr lang="en-GB" b="1" dirty="0">
                <a:solidFill>
                  <a:schemeClr val="tx1"/>
                </a:solidFill>
              </a:rPr>
              <a:t>K </a:t>
            </a:r>
            <a:r>
              <a:rPr lang="en-GB" dirty="0">
                <a:solidFill>
                  <a:schemeClr val="tx1"/>
                </a:solidFill>
              </a:rPr>
              <a:t>What do I</a:t>
            </a:r>
            <a:r>
              <a:rPr lang="en-GB" dirty="0" smtClean="0">
                <a:solidFill>
                  <a:schemeClr val="tx1"/>
                </a:solidFill>
              </a:rPr>
              <a:t> </a:t>
            </a:r>
            <a:r>
              <a:rPr lang="en-GB" dirty="0">
                <a:solidFill>
                  <a:schemeClr val="tx1"/>
                </a:solidFill>
              </a:rPr>
              <a:t>think </a:t>
            </a:r>
            <a:r>
              <a:rPr lang="en-GB" dirty="0" smtClean="0">
                <a:solidFill>
                  <a:schemeClr val="tx1"/>
                </a:solidFill>
              </a:rPr>
              <a:t>I </a:t>
            </a:r>
            <a:r>
              <a:rPr lang="en-GB" dirty="0">
                <a:solidFill>
                  <a:schemeClr val="tx1"/>
                </a:solidFill>
              </a:rPr>
              <a:t>already </a:t>
            </a:r>
            <a:r>
              <a:rPr lang="en-GB" b="1" dirty="0">
                <a:solidFill>
                  <a:schemeClr val="tx1"/>
                </a:solidFill>
              </a:rPr>
              <a:t>know</a:t>
            </a:r>
            <a:r>
              <a:rPr lang="en-GB" dirty="0">
                <a:solidFill>
                  <a:schemeClr val="tx1"/>
                </a:solidFill>
              </a:rPr>
              <a:t> about the </a:t>
            </a:r>
            <a:r>
              <a:rPr lang="en-GB" dirty="0" smtClean="0">
                <a:solidFill>
                  <a:schemeClr val="tx1"/>
                </a:solidFill>
              </a:rPr>
              <a:t>subject to help me think things through? (possibly including teaching experience or personal interest in the theme/stimulus)</a:t>
            </a:r>
          </a:p>
          <a:p>
            <a:pPr>
              <a:buFont typeface="Wingdings" panose="05000000000000000000" pitchFamily="2" charset="2"/>
              <a:buChar char="§"/>
            </a:pPr>
            <a:endParaRPr lang="en-GB" dirty="0">
              <a:solidFill>
                <a:schemeClr val="tx1"/>
              </a:solidFill>
            </a:endParaRPr>
          </a:p>
          <a:p>
            <a:pPr>
              <a:buFont typeface="Wingdings" panose="05000000000000000000" pitchFamily="2" charset="2"/>
              <a:buChar char="§"/>
            </a:pPr>
            <a:r>
              <a:rPr lang="en-GB" b="1" dirty="0">
                <a:solidFill>
                  <a:schemeClr val="tx1"/>
                </a:solidFill>
              </a:rPr>
              <a:t> W</a:t>
            </a:r>
            <a:r>
              <a:rPr lang="en-GB" dirty="0">
                <a:solidFill>
                  <a:schemeClr val="tx1"/>
                </a:solidFill>
              </a:rPr>
              <a:t> What do I</a:t>
            </a:r>
            <a:r>
              <a:rPr lang="en-GB" dirty="0" smtClean="0">
                <a:solidFill>
                  <a:schemeClr val="tx1"/>
                </a:solidFill>
              </a:rPr>
              <a:t> </a:t>
            </a:r>
            <a:r>
              <a:rPr lang="en-GB" b="1" dirty="0">
                <a:solidFill>
                  <a:schemeClr val="tx1"/>
                </a:solidFill>
              </a:rPr>
              <a:t>Want/ Need </a:t>
            </a:r>
            <a:r>
              <a:rPr lang="en-GB" dirty="0">
                <a:solidFill>
                  <a:schemeClr val="tx1"/>
                </a:solidFill>
              </a:rPr>
              <a:t>to find out about </a:t>
            </a:r>
            <a:r>
              <a:rPr lang="en-GB" dirty="0" smtClean="0">
                <a:solidFill>
                  <a:schemeClr val="tx1"/>
                </a:solidFill>
              </a:rPr>
              <a:t>it to make planning choices for pupils’ experiences of enquiry? Can I use this to think about my own range of possible science enquiry questions that I know pupils can succeed with?</a:t>
            </a:r>
          </a:p>
          <a:p>
            <a:pPr>
              <a:buFont typeface="Wingdings" panose="05000000000000000000" pitchFamily="2" charset="2"/>
              <a:buChar char="§"/>
            </a:pPr>
            <a:endParaRPr lang="en-GB" dirty="0">
              <a:solidFill>
                <a:schemeClr val="tx1"/>
              </a:solidFill>
            </a:endParaRPr>
          </a:p>
          <a:p>
            <a:pPr>
              <a:buFont typeface="Wingdings" panose="05000000000000000000" pitchFamily="2" charset="2"/>
              <a:buChar char="§"/>
            </a:pPr>
            <a:r>
              <a:rPr lang="en-GB" b="1" dirty="0">
                <a:solidFill>
                  <a:schemeClr val="tx1"/>
                </a:solidFill>
              </a:rPr>
              <a:t> H How</a:t>
            </a:r>
            <a:r>
              <a:rPr lang="en-GB" dirty="0">
                <a:solidFill>
                  <a:schemeClr val="tx1"/>
                </a:solidFill>
              </a:rPr>
              <a:t> and where will I</a:t>
            </a:r>
            <a:r>
              <a:rPr lang="en-GB" dirty="0" smtClean="0">
                <a:solidFill>
                  <a:schemeClr val="tx1"/>
                </a:solidFill>
              </a:rPr>
              <a:t> </a:t>
            </a:r>
            <a:r>
              <a:rPr lang="en-GB" dirty="0">
                <a:solidFill>
                  <a:schemeClr val="tx1"/>
                </a:solidFill>
              </a:rPr>
              <a:t>search for </a:t>
            </a:r>
            <a:r>
              <a:rPr lang="en-GB" dirty="0" smtClean="0">
                <a:solidFill>
                  <a:schemeClr val="tx1"/>
                </a:solidFill>
              </a:rPr>
              <a:t>information/ resources to facilitate pupils’ enquiries to find answers to questions that I can think through first ? </a:t>
            </a:r>
            <a:r>
              <a:rPr lang="en-GB" dirty="0">
                <a:solidFill>
                  <a:schemeClr val="tx1"/>
                </a:solidFill>
              </a:rPr>
              <a:t>How will I</a:t>
            </a:r>
            <a:r>
              <a:rPr lang="en-GB" dirty="0" smtClean="0">
                <a:solidFill>
                  <a:schemeClr val="tx1"/>
                </a:solidFill>
              </a:rPr>
              <a:t> </a:t>
            </a:r>
            <a:r>
              <a:rPr lang="en-GB" dirty="0">
                <a:solidFill>
                  <a:schemeClr val="tx1"/>
                </a:solidFill>
              </a:rPr>
              <a:t>organise </a:t>
            </a:r>
            <a:r>
              <a:rPr lang="en-GB" dirty="0" smtClean="0">
                <a:solidFill>
                  <a:schemeClr val="tx1"/>
                </a:solidFill>
              </a:rPr>
              <a:t>the opportunities for our investigations together? A “Big picture Plan” or Programme of work Plan (e.g</a:t>
            </a:r>
            <a:r>
              <a:rPr lang="en-GB" dirty="0">
                <a:solidFill>
                  <a:schemeClr val="tx1"/>
                </a:solidFill>
              </a:rPr>
              <a:t>. Time, access to resources, and reporting?)</a:t>
            </a:r>
          </a:p>
          <a:p>
            <a:endParaRPr lang="en-GB" dirty="0"/>
          </a:p>
        </p:txBody>
      </p:sp>
    </p:spTree>
    <p:extLst>
      <p:ext uri="{BB962C8B-B14F-4D97-AF65-F5344CB8AC3E}">
        <p14:creationId xmlns:p14="http://schemas.microsoft.com/office/powerpoint/2010/main" val="1456021812"/>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smtClean="0">
                <a:solidFill>
                  <a:schemeClr val="tx1"/>
                </a:solidFill>
              </a:rPr>
              <a:t>You could use </a:t>
            </a:r>
            <a:r>
              <a:rPr lang="en-GB" sz="4000" b="1" dirty="0">
                <a:solidFill>
                  <a:schemeClr val="tx1"/>
                </a:solidFill>
              </a:rPr>
              <a:t>KWHLAQ to organise your own EBL thoughts as a teacher preparing for pupils’ experiences</a:t>
            </a:r>
            <a:endParaRPr lang="en-GB" sz="4000" dirty="0"/>
          </a:p>
        </p:txBody>
      </p:sp>
      <p:sp>
        <p:nvSpPr>
          <p:cNvPr id="4" name="Content Placeholder 3"/>
          <p:cNvSpPr>
            <a:spLocks noGrp="1"/>
          </p:cNvSpPr>
          <p:nvPr>
            <p:ph idx="1"/>
          </p:nvPr>
        </p:nvSpPr>
        <p:spPr/>
        <p:txBody>
          <a:bodyPr>
            <a:normAutofit lnSpcReduction="10000"/>
          </a:bodyPr>
          <a:lstStyle/>
          <a:p>
            <a:pPr marL="0" indent="0">
              <a:buNone/>
            </a:pPr>
            <a:endParaRPr lang="en-GB" dirty="0" smtClean="0"/>
          </a:p>
          <a:p>
            <a:pPr>
              <a:buFont typeface="Wingdings" panose="05000000000000000000" pitchFamily="2" charset="2"/>
              <a:buChar char="§"/>
            </a:pPr>
            <a:r>
              <a:rPr lang="en-GB" dirty="0">
                <a:solidFill>
                  <a:schemeClr val="tx1"/>
                </a:solidFill>
              </a:rPr>
              <a:t> </a:t>
            </a:r>
            <a:r>
              <a:rPr lang="en-GB" b="1" dirty="0">
                <a:solidFill>
                  <a:schemeClr val="tx1"/>
                </a:solidFill>
              </a:rPr>
              <a:t>L</a:t>
            </a:r>
            <a:r>
              <a:rPr lang="en-GB" dirty="0">
                <a:solidFill>
                  <a:schemeClr val="tx1"/>
                </a:solidFill>
              </a:rPr>
              <a:t> What can I expect the pupils to be able to </a:t>
            </a:r>
            <a:r>
              <a:rPr lang="en-GB" b="1" dirty="0">
                <a:solidFill>
                  <a:schemeClr val="tx1"/>
                </a:solidFill>
              </a:rPr>
              <a:t>Learn</a:t>
            </a:r>
            <a:r>
              <a:rPr lang="en-GB" dirty="0">
                <a:solidFill>
                  <a:schemeClr val="tx1"/>
                </a:solidFill>
              </a:rPr>
              <a:t>? </a:t>
            </a:r>
            <a:endParaRPr lang="en-GB" dirty="0" smtClean="0">
              <a:solidFill>
                <a:schemeClr val="tx1"/>
              </a:solidFill>
            </a:endParaRPr>
          </a:p>
          <a:p>
            <a:pPr marL="0" indent="0">
              <a:buNone/>
            </a:pPr>
            <a:r>
              <a:rPr lang="en-GB" b="1" dirty="0" smtClean="0">
                <a:solidFill>
                  <a:schemeClr val="tx1"/>
                </a:solidFill>
              </a:rPr>
              <a:t>Plan</a:t>
            </a:r>
            <a:r>
              <a:rPr lang="en-GB" b="1" dirty="0">
                <a:solidFill>
                  <a:schemeClr val="tx1"/>
                </a:solidFill>
              </a:rPr>
              <a:t>, Develop, Reflect </a:t>
            </a:r>
            <a:r>
              <a:rPr lang="en-GB" b="1" dirty="0" smtClean="0">
                <a:solidFill>
                  <a:schemeClr val="tx1"/>
                </a:solidFill>
              </a:rPr>
              <a:t>SKILLS (Poster on Moodle) </a:t>
            </a:r>
            <a:r>
              <a:rPr lang="en-GB" dirty="0" smtClean="0">
                <a:solidFill>
                  <a:schemeClr val="tx1"/>
                </a:solidFill>
              </a:rPr>
              <a:t>in using appropriate choices of </a:t>
            </a:r>
            <a:r>
              <a:rPr lang="en-GB" dirty="0" smtClean="0"/>
              <a:t>Observing </a:t>
            </a:r>
            <a:r>
              <a:rPr lang="en-GB" dirty="0"/>
              <a:t>over time; Identifying and Classifying ;Pattern </a:t>
            </a:r>
            <a:r>
              <a:rPr lang="en-GB" dirty="0" smtClean="0"/>
              <a:t> Seeking</a:t>
            </a:r>
            <a:r>
              <a:rPr lang="en-GB" dirty="0"/>
              <a:t>; </a:t>
            </a:r>
            <a:r>
              <a:rPr lang="en-GB" dirty="0" smtClean="0"/>
              <a:t>Research; Fair </a:t>
            </a:r>
            <a:r>
              <a:rPr lang="en-GB" dirty="0"/>
              <a:t>Testing </a:t>
            </a:r>
            <a:r>
              <a:rPr lang="en-GB" dirty="0" smtClean="0">
                <a:solidFill>
                  <a:schemeClr val="tx1"/>
                </a:solidFill>
              </a:rPr>
              <a:t>to develop understanding of </a:t>
            </a:r>
            <a:r>
              <a:rPr lang="en-GB" dirty="0">
                <a:solidFill>
                  <a:schemeClr val="tx1"/>
                </a:solidFill>
              </a:rPr>
              <a:t>science concepts in the </a:t>
            </a:r>
            <a:r>
              <a:rPr lang="en-GB" b="1" dirty="0" smtClean="0">
                <a:solidFill>
                  <a:schemeClr val="tx1"/>
                </a:solidFill>
              </a:rPr>
              <a:t>RANGE  </a:t>
            </a:r>
            <a:r>
              <a:rPr lang="en-GB" dirty="0" smtClean="0">
                <a:solidFill>
                  <a:schemeClr val="tx1"/>
                </a:solidFill>
              </a:rPr>
              <a:t>(Interdependence of organisms; Sustainable Earth; How things Work)</a:t>
            </a:r>
          </a:p>
          <a:p>
            <a:pPr marL="0" indent="0">
              <a:buNone/>
            </a:pPr>
            <a:endParaRPr lang="en-GB" b="1" dirty="0">
              <a:solidFill>
                <a:schemeClr val="tx1"/>
              </a:solidFill>
            </a:endParaRPr>
          </a:p>
          <a:p>
            <a:pPr>
              <a:buFont typeface="Wingdings" panose="05000000000000000000" pitchFamily="2" charset="2"/>
              <a:buChar char="§"/>
            </a:pPr>
            <a:r>
              <a:rPr lang="en-GB" b="1" dirty="0">
                <a:solidFill>
                  <a:schemeClr val="tx1"/>
                </a:solidFill>
              </a:rPr>
              <a:t>A </a:t>
            </a:r>
            <a:r>
              <a:rPr lang="en-GB" dirty="0">
                <a:solidFill>
                  <a:schemeClr val="tx1"/>
                </a:solidFill>
              </a:rPr>
              <a:t>How could we </a:t>
            </a:r>
            <a:r>
              <a:rPr lang="en-GB" b="1" dirty="0">
                <a:solidFill>
                  <a:schemeClr val="tx1"/>
                </a:solidFill>
              </a:rPr>
              <a:t>Apply</a:t>
            </a:r>
            <a:r>
              <a:rPr lang="en-GB" dirty="0">
                <a:solidFill>
                  <a:schemeClr val="tx1"/>
                </a:solidFill>
              </a:rPr>
              <a:t> what we have learned to other subjects? </a:t>
            </a:r>
            <a:r>
              <a:rPr lang="en-GB" b="1" dirty="0">
                <a:solidFill>
                  <a:schemeClr val="tx1"/>
                </a:solidFill>
              </a:rPr>
              <a:t>To our everyday lives? </a:t>
            </a:r>
            <a:r>
              <a:rPr lang="en-GB" dirty="0">
                <a:solidFill>
                  <a:schemeClr val="tx1"/>
                </a:solidFill>
              </a:rPr>
              <a:t>To our next projects? </a:t>
            </a:r>
            <a:endParaRPr lang="en-GB" dirty="0" smtClean="0">
              <a:solidFill>
                <a:schemeClr val="tx1"/>
              </a:solidFill>
            </a:endParaRPr>
          </a:p>
          <a:p>
            <a:pPr marL="0" indent="0">
              <a:buNone/>
            </a:pPr>
            <a:endParaRPr lang="en-GB" dirty="0">
              <a:solidFill>
                <a:schemeClr val="tx1"/>
              </a:solidFill>
            </a:endParaRPr>
          </a:p>
          <a:p>
            <a:pPr>
              <a:buFont typeface="Wingdings" panose="05000000000000000000" pitchFamily="2" charset="2"/>
              <a:buChar char="§"/>
            </a:pPr>
            <a:r>
              <a:rPr lang="en-GB" b="1" dirty="0">
                <a:solidFill>
                  <a:schemeClr val="tx1"/>
                </a:solidFill>
              </a:rPr>
              <a:t> Q </a:t>
            </a:r>
            <a:r>
              <a:rPr lang="en-GB" dirty="0">
                <a:solidFill>
                  <a:schemeClr val="tx1"/>
                </a:solidFill>
              </a:rPr>
              <a:t>What new </a:t>
            </a:r>
            <a:r>
              <a:rPr lang="en-GB" b="1" dirty="0">
                <a:solidFill>
                  <a:schemeClr val="tx1"/>
                </a:solidFill>
              </a:rPr>
              <a:t>Questions</a:t>
            </a:r>
            <a:r>
              <a:rPr lang="en-GB" dirty="0">
                <a:solidFill>
                  <a:schemeClr val="tx1"/>
                </a:solidFill>
              </a:rPr>
              <a:t> could we have after our enquiry?</a:t>
            </a:r>
          </a:p>
          <a:p>
            <a:pPr marL="0" indent="0">
              <a:buNone/>
            </a:pPr>
            <a:endParaRPr lang="en-GB" dirty="0"/>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110129348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Kath Murdoch Inquiry Cycle – big picture</a:t>
            </a:r>
            <a:endParaRPr lang="en-GB" dirty="0"/>
          </a:p>
        </p:txBody>
      </p:sp>
      <p:sp>
        <p:nvSpPr>
          <p:cNvPr id="3" name="Content Placeholder 2"/>
          <p:cNvSpPr>
            <a:spLocks noGrp="1"/>
          </p:cNvSpPr>
          <p:nvPr>
            <p:ph idx="1"/>
          </p:nvPr>
        </p:nvSpPr>
        <p:spPr/>
        <p:txBody>
          <a:bodyPr>
            <a:normAutofit fontScale="77500" lnSpcReduction="20000"/>
          </a:bodyPr>
          <a:lstStyle/>
          <a:p>
            <a:r>
              <a:rPr lang="en-GB" dirty="0">
                <a:hlinkClick r:id="rId2"/>
              </a:rPr>
              <a:t>https://</a:t>
            </a:r>
            <a:r>
              <a:rPr lang="en-GB" dirty="0" smtClean="0">
                <a:hlinkClick r:id="rId2"/>
              </a:rPr>
              <a:t>static1.squarespace.com/static/55c7efeae4b0f5d2463be2d1/t/5b286ad770a6ad0778162a32/1529375449199/DetailedDescriptionOfInquiryCycle2015.pdf</a:t>
            </a:r>
            <a:endParaRPr lang="en-GB" dirty="0" smtClean="0"/>
          </a:p>
          <a:p>
            <a:r>
              <a:rPr lang="en-GB" dirty="0" smtClean="0"/>
              <a:t>See Pack from lecture 1: </a:t>
            </a:r>
          </a:p>
          <a:p>
            <a:pPr>
              <a:buFont typeface="Wingdings" panose="05000000000000000000" pitchFamily="2" charset="2"/>
              <a:buChar char="§"/>
            </a:pPr>
            <a:r>
              <a:rPr lang="en-GB" dirty="0"/>
              <a:t> </a:t>
            </a:r>
            <a:r>
              <a:rPr lang="en-GB" dirty="0" smtClean="0"/>
              <a:t>Framing the enquiry</a:t>
            </a:r>
          </a:p>
          <a:p>
            <a:pPr>
              <a:buFont typeface="Wingdings" panose="05000000000000000000" pitchFamily="2" charset="2"/>
              <a:buChar char="§"/>
            </a:pPr>
            <a:r>
              <a:rPr lang="en-GB" dirty="0" smtClean="0"/>
              <a:t> Tuning in</a:t>
            </a:r>
          </a:p>
          <a:p>
            <a:pPr>
              <a:buFont typeface="Wingdings" panose="05000000000000000000" pitchFamily="2" charset="2"/>
              <a:buChar char="§"/>
            </a:pPr>
            <a:r>
              <a:rPr lang="en-GB" dirty="0" smtClean="0"/>
              <a:t> Finding out</a:t>
            </a:r>
          </a:p>
          <a:p>
            <a:pPr>
              <a:buFont typeface="Wingdings" panose="05000000000000000000" pitchFamily="2" charset="2"/>
              <a:buChar char="§"/>
            </a:pPr>
            <a:r>
              <a:rPr lang="en-GB" dirty="0" smtClean="0"/>
              <a:t> Sorting out</a:t>
            </a:r>
          </a:p>
          <a:p>
            <a:pPr>
              <a:buFont typeface="Wingdings" panose="05000000000000000000" pitchFamily="2" charset="2"/>
              <a:buChar char="§"/>
            </a:pPr>
            <a:r>
              <a:rPr lang="en-GB" dirty="0"/>
              <a:t> </a:t>
            </a:r>
            <a:r>
              <a:rPr lang="en-GB" dirty="0" smtClean="0"/>
              <a:t>Communicating with others</a:t>
            </a:r>
          </a:p>
          <a:p>
            <a:pPr>
              <a:buFont typeface="Wingdings" panose="05000000000000000000" pitchFamily="2" charset="2"/>
              <a:buChar char="§"/>
            </a:pPr>
            <a:r>
              <a:rPr lang="en-GB" dirty="0"/>
              <a:t> </a:t>
            </a:r>
            <a:r>
              <a:rPr lang="en-GB" dirty="0" smtClean="0"/>
              <a:t>Going further</a:t>
            </a:r>
          </a:p>
          <a:p>
            <a:pPr>
              <a:buFont typeface="Wingdings" panose="05000000000000000000" pitchFamily="2" charset="2"/>
              <a:buChar char="§"/>
            </a:pPr>
            <a:r>
              <a:rPr lang="en-GB" dirty="0" smtClean="0"/>
              <a:t> Reflecting and acting</a:t>
            </a:r>
          </a:p>
          <a:p>
            <a:pPr>
              <a:buFont typeface="Wingdings" panose="05000000000000000000" pitchFamily="2" charset="2"/>
              <a:buChar char="§"/>
            </a:pPr>
            <a:r>
              <a:rPr lang="en-GB" dirty="0" smtClean="0"/>
              <a:t> Evaluation</a:t>
            </a:r>
          </a:p>
          <a:p>
            <a:r>
              <a:rPr lang="en-GB" dirty="0" smtClean="0">
                <a:hlinkClick r:id="rId3"/>
              </a:rPr>
              <a:t>https://www.kathmurdoch.com.au/new-page-2-1/</a:t>
            </a:r>
            <a:endParaRPr lang="en-GB" dirty="0" smtClean="0"/>
          </a:p>
          <a:p>
            <a:endParaRPr lang="en-GB" dirty="0" smtClean="0"/>
          </a:p>
          <a:p>
            <a:endParaRPr lang="en-GB" dirty="0"/>
          </a:p>
        </p:txBody>
      </p:sp>
    </p:spTree>
    <p:extLst>
      <p:ext uri="{BB962C8B-B14F-4D97-AF65-F5344CB8AC3E}">
        <p14:creationId xmlns:p14="http://schemas.microsoft.com/office/powerpoint/2010/main" val="345265678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Pack: Sample questions to drive </a:t>
            </a:r>
            <a:r>
              <a:rPr lang="en-GB" dirty="0" err="1" smtClean="0"/>
              <a:t>enguiry</a:t>
            </a:r>
            <a:endParaRPr lang="en-GB" dirty="0"/>
          </a:p>
        </p:txBody>
      </p:sp>
      <p:sp>
        <p:nvSpPr>
          <p:cNvPr id="3" name="Content Placeholder 2"/>
          <p:cNvSpPr>
            <a:spLocks noGrp="1"/>
          </p:cNvSpPr>
          <p:nvPr>
            <p:ph idx="1"/>
          </p:nvPr>
        </p:nvSpPr>
        <p:spPr/>
        <p:txBody>
          <a:bodyPr/>
          <a:lstStyle/>
          <a:p>
            <a:endParaRPr lang="en-GB" dirty="0" smtClean="0"/>
          </a:p>
          <a:p>
            <a:r>
              <a:rPr lang="en-GB" dirty="0" smtClean="0"/>
              <a:t>Some examples of EBL questions – Kath Murdoch 2014</a:t>
            </a:r>
            <a:endParaRPr lang="en-GB" dirty="0"/>
          </a:p>
        </p:txBody>
      </p:sp>
    </p:spTree>
    <p:extLst>
      <p:ext uri="{BB962C8B-B14F-4D97-AF65-F5344CB8AC3E}">
        <p14:creationId xmlns:p14="http://schemas.microsoft.com/office/powerpoint/2010/main" val="238738351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Characteristics of EBL, “It’s Not Fair” Examples:</a:t>
            </a:r>
            <a:endParaRPr lang="en-GB" dirty="0"/>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Activity: </a:t>
            </a:r>
          </a:p>
          <a:p>
            <a:r>
              <a:rPr lang="en-GB" dirty="0" smtClean="0"/>
              <a:t>Look at the foundation phase and key stage two examples in the pack provided.</a:t>
            </a:r>
          </a:p>
          <a:p>
            <a:r>
              <a:rPr lang="en-GB" dirty="0" smtClean="0"/>
              <a:t>1. Using </a:t>
            </a:r>
            <a:r>
              <a:rPr lang="en-GB" dirty="0"/>
              <a:t>the skills progression poster or </a:t>
            </a:r>
            <a:r>
              <a:rPr lang="en-GB" dirty="0" smtClean="0"/>
              <a:t>“It’s Not Fair” progression </a:t>
            </a:r>
            <a:r>
              <a:rPr lang="en-GB" dirty="0"/>
              <a:t>Grid, </a:t>
            </a:r>
            <a:r>
              <a:rPr lang="en-GB" dirty="0" smtClean="0"/>
              <a:t>note </a:t>
            </a:r>
            <a:r>
              <a:rPr lang="en-GB" dirty="0"/>
              <a:t>the skills descriptors that could be used in each case for the Plan, Develop, Reflect elements of an enquiry.</a:t>
            </a:r>
          </a:p>
          <a:p>
            <a:r>
              <a:rPr lang="en-GB" dirty="0" smtClean="0"/>
              <a:t>2. Look at the structure and content  - can the elements of KWHLAQ be seen in these examples?</a:t>
            </a:r>
          </a:p>
          <a:p>
            <a:r>
              <a:rPr lang="en-GB" dirty="0" smtClean="0"/>
              <a:t>3. Where is “active learning” being encouraged?</a:t>
            </a:r>
          </a:p>
          <a:p>
            <a:r>
              <a:rPr lang="en-GB" dirty="0" smtClean="0"/>
              <a:t>4. Where is there an opportunity for “scaffolding”?</a:t>
            </a:r>
          </a:p>
          <a:p>
            <a:r>
              <a:rPr lang="en-GB" dirty="0" smtClean="0"/>
              <a:t>5. What are the science concepts being addressed in each case?</a:t>
            </a:r>
          </a:p>
          <a:p>
            <a:r>
              <a:rPr lang="en-GB" dirty="0" smtClean="0"/>
              <a:t> </a:t>
            </a:r>
          </a:p>
          <a:p>
            <a:endParaRPr lang="en-GB" dirty="0"/>
          </a:p>
        </p:txBody>
      </p:sp>
    </p:spTree>
    <p:extLst>
      <p:ext uri="{BB962C8B-B14F-4D97-AF65-F5344CB8AC3E}">
        <p14:creationId xmlns:p14="http://schemas.microsoft.com/office/powerpoint/2010/main" val="50339339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altLang="en-US" sz="2800" dirty="0" smtClean="0">
                <a:solidFill>
                  <a:schemeClr val="tx1"/>
                </a:solidFill>
              </a:rPr>
              <a:t>Primary </a:t>
            </a:r>
            <a:r>
              <a:rPr lang="en-GB" altLang="en-US" sz="2800" dirty="0">
                <a:solidFill>
                  <a:schemeClr val="tx1"/>
                </a:solidFill>
              </a:rPr>
              <a:t>science education has benefited from over </a:t>
            </a:r>
            <a:r>
              <a:rPr lang="en-GB" altLang="en-US" sz="2800" dirty="0" smtClean="0">
                <a:solidFill>
                  <a:schemeClr val="tx1"/>
                </a:solidFill>
              </a:rPr>
              <a:t>40 </a:t>
            </a:r>
            <a:r>
              <a:rPr lang="en-GB" altLang="en-US" sz="2800" dirty="0">
                <a:solidFill>
                  <a:schemeClr val="tx1"/>
                </a:solidFill>
              </a:rPr>
              <a:t>years of research focussed development</a:t>
            </a:r>
            <a:endParaRPr lang="en-GB" altLang="en-US" sz="2800" dirty="0"/>
          </a:p>
        </p:txBody>
      </p:sp>
      <p:sp>
        <p:nvSpPr>
          <p:cNvPr id="4099" name="Content Placeholder 2"/>
          <p:cNvSpPr>
            <a:spLocks noGrp="1"/>
          </p:cNvSpPr>
          <p:nvPr>
            <p:ph idx="1"/>
          </p:nvPr>
        </p:nvSpPr>
        <p:spPr/>
        <p:txBody>
          <a:bodyPr/>
          <a:lstStyle/>
          <a:p>
            <a:pPr eaLnBrk="1" hangingPunct="1">
              <a:lnSpc>
                <a:spcPct val="80000"/>
              </a:lnSpc>
            </a:pPr>
            <a:r>
              <a:rPr lang="en-GB" altLang="en-US" sz="2400" dirty="0">
                <a:solidFill>
                  <a:schemeClr val="tx1"/>
                </a:solidFill>
              </a:rPr>
              <a:t>The most significant and arguably the most influential outcomes have been secured by the Science Process and Concept Exploration Project (1990 – 1999).</a:t>
            </a:r>
          </a:p>
          <a:p>
            <a:pPr eaLnBrk="1" hangingPunct="1">
              <a:lnSpc>
                <a:spcPct val="80000"/>
              </a:lnSpc>
            </a:pPr>
            <a:r>
              <a:rPr lang="en-GB" altLang="en-US" sz="2400" dirty="0">
                <a:solidFill>
                  <a:schemeClr val="tx1"/>
                </a:solidFill>
              </a:rPr>
              <a:t>The “constructivist” principle exemplified here has lead to the development of many classroom based opportunities to value children’s ideas and to encourage a process of learning and teaching that begins with these naive conceptions and uses appropriate intervention and everyday application to help children to re-construct and apply ideas based upon “evidence”.</a:t>
            </a:r>
          </a:p>
          <a:p>
            <a:pPr eaLnBrk="1" hangingPunct="1">
              <a:lnSpc>
                <a:spcPct val="80000"/>
              </a:lnSpc>
            </a:pPr>
            <a:r>
              <a:rPr lang="en-GB" altLang="en-US" sz="2400" dirty="0">
                <a:solidFill>
                  <a:schemeClr val="tx1"/>
                </a:solidFill>
              </a:rPr>
              <a:t>Learning by doing (experience) and the benefits of social interaction in problem solving activity are also linked to the notion of “active” learning and assessment for learning and teaching approaches to </a:t>
            </a:r>
            <a:r>
              <a:rPr lang="en-GB" altLang="en-US" sz="2400" dirty="0" smtClean="0">
                <a:solidFill>
                  <a:schemeClr val="tx1"/>
                </a:solidFill>
              </a:rPr>
              <a:t>science.</a:t>
            </a:r>
            <a:endParaRPr lang="en-GB" altLang="en-US" sz="2400" dirty="0">
              <a:solidFill>
                <a:schemeClr val="tx1"/>
              </a:solidFill>
            </a:endParaRPr>
          </a:p>
        </p:txBody>
      </p:sp>
    </p:spTree>
    <p:extLst>
      <p:ext uri="{BB962C8B-B14F-4D97-AF65-F5344CB8AC3E}">
        <p14:creationId xmlns:p14="http://schemas.microsoft.com/office/powerpoint/2010/main" val="19030578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sz="2400"/>
              <a:t>SPACE and the constructivist principle can be linked to the following useful approaches to learning that are underpinned by research outcomes</a:t>
            </a:r>
          </a:p>
        </p:txBody>
      </p:sp>
      <p:sp>
        <p:nvSpPr>
          <p:cNvPr id="5123" name="Content Placeholder 2"/>
          <p:cNvSpPr>
            <a:spLocks noGrp="1"/>
          </p:cNvSpPr>
          <p:nvPr>
            <p:ph idx="1"/>
          </p:nvPr>
        </p:nvSpPr>
        <p:spPr/>
        <p:txBody>
          <a:bodyPr>
            <a:normAutofit fontScale="55000" lnSpcReduction="20000"/>
          </a:bodyPr>
          <a:lstStyle/>
          <a:p>
            <a:pPr eaLnBrk="1" hangingPunct="1"/>
            <a:r>
              <a:rPr lang="en-GB" altLang="en-US" sz="2800" dirty="0">
                <a:solidFill>
                  <a:schemeClr val="tx1"/>
                </a:solidFill>
              </a:rPr>
              <a:t>Concept </a:t>
            </a:r>
            <a:r>
              <a:rPr lang="en-GB" altLang="en-US" sz="2800" dirty="0" smtClean="0">
                <a:solidFill>
                  <a:schemeClr val="tx1"/>
                </a:solidFill>
              </a:rPr>
              <a:t>Cartoons and other elicitation for active assessment strategies “What do you think? Why do you think?”</a:t>
            </a:r>
          </a:p>
          <a:p>
            <a:pPr eaLnBrk="1" hangingPunct="1"/>
            <a:r>
              <a:rPr lang="en-GB" altLang="en-US" sz="2800" dirty="0" smtClean="0">
                <a:solidFill>
                  <a:schemeClr val="tx1"/>
                </a:solidFill>
              </a:rPr>
              <a:t>Made you, look, think, talk – </a:t>
            </a:r>
            <a:r>
              <a:rPr lang="en-GB" altLang="en-US" sz="2800" dirty="0" err="1" smtClean="0">
                <a:solidFill>
                  <a:schemeClr val="tx1"/>
                </a:solidFill>
              </a:rPr>
              <a:t>Gaenor</a:t>
            </a:r>
            <a:r>
              <a:rPr lang="en-GB" altLang="en-US" sz="2800" dirty="0" smtClean="0">
                <a:solidFill>
                  <a:schemeClr val="tx1"/>
                </a:solidFill>
              </a:rPr>
              <a:t> Weavers’ publications</a:t>
            </a:r>
            <a:endParaRPr lang="en-GB" altLang="en-US" sz="2800" dirty="0">
              <a:solidFill>
                <a:schemeClr val="tx1"/>
              </a:solidFill>
            </a:endParaRPr>
          </a:p>
          <a:p>
            <a:pPr eaLnBrk="1" hangingPunct="1"/>
            <a:r>
              <a:rPr lang="en-GB" altLang="en-US" sz="2800" dirty="0" smtClean="0">
                <a:solidFill>
                  <a:schemeClr val="tx1"/>
                </a:solidFill>
              </a:rPr>
              <a:t>“It’s Not Fair or is it?” Rationale and enquiry process</a:t>
            </a:r>
          </a:p>
          <a:p>
            <a:r>
              <a:rPr lang="en-GB" altLang="en-US" sz="2800" dirty="0" smtClean="0">
                <a:solidFill>
                  <a:schemeClr val="tx1"/>
                </a:solidFill>
              </a:rPr>
              <a:t>The Crunch: </a:t>
            </a:r>
            <a:r>
              <a:rPr lang="en-GB" sz="2800" b="1" u="sng" dirty="0" smtClean="0">
                <a:hlinkClick r:id="rId2"/>
              </a:rPr>
              <a:t>thecrunch.wellcome.ac.uk/schools</a:t>
            </a:r>
            <a:endParaRPr lang="en-GB" altLang="en-US" sz="2800" dirty="0">
              <a:solidFill>
                <a:schemeClr val="tx1"/>
              </a:solidFill>
            </a:endParaRPr>
          </a:p>
          <a:p>
            <a:pPr eaLnBrk="1" hangingPunct="1"/>
            <a:r>
              <a:rPr lang="en-GB" altLang="en-US" sz="2800" dirty="0">
                <a:solidFill>
                  <a:schemeClr val="tx1"/>
                </a:solidFill>
              </a:rPr>
              <a:t>Encouraging children’s “talk” including “exploratory talk” in “dialogic teaching” e.g. Puppets Project and Science Enquiry </a:t>
            </a:r>
            <a:r>
              <a:rPr lang="en-GB" altLang="en-US" sz="2800" dirty="0" smtClean="0">
                <a:solidFill>
                  <a:schemeClr val="tx1"/>
                </a:solidFill>
              </a:rPr>
              <a:t>Games and </a:t>
            </a:r>
          </a:p>
          <a:p>
            <a:r>
              <a:rPr lang="en-US" sz="2800" dirty="0" smtClean="0">
                <a:solidFill>
                  <a:schemeClr val="tx1"/>
                </a:solidFill>
              </a:rPr>
              <a:t>“Thinking</a:t>
            </a:r>
            <a:r>
              <a:rPr lang="en-US" sz="2800" dirty="0">
                <a:solidFill>
                  <a:schemeClr val="tx1"/>
                </a:solidFill>
              </a:rPr>
              <a:t>, Doing, Talking </a:t>
            </a:r>
            <a:r>
              <a:rPr lang="en-US" sz="2800" dirty="0" smtClean="0">
                <a:solidFill>
                  <a:schemeClr val="tx1"/>
                </a:solidFill>
              </a:rPr>
              <a:t>Science”: see report at </a:t>
            </a:r>
          </a:p>
          <a:p>
            <a:r>
              <a:rPr lang="en-US" sz="2800" dirty="0" smtClean="0">
                <a:solidFill>
                  <a:schemeClr val="tx1"/>
                </a:solidFill>
              </a:rPr>
              <a:t> </a:t>
            </a:r>
            <a:r>
              <a:rPr lang="en-GB" sz="2400" u="sng" dirty="0">
                <a:hlinkClick r:id="rId3"/>
              </a:rPr>
              <a:t>https://educationendowmentfoundation.org.uk/our-work/projects/thinking-doing-talking-science</a:t>
            </a:r>
            <a:endParaRPr lang="en-GB" sz="2400" dirty="0"/>
          </a:p>
          <a:p>
            <a:pPr marL="0" indent="0" eaLnBrk="1" hangingPunct="1">
              <a:buNone/>
            </a:pPr>
            <a:r>
              <a:rPr lang="en-GB" altLang="en-US" sz="2800" dirty="0">
                <a:solidFill>
                  <a:schemeClr val="tx1"/>
                </a:solidFill>
              </a:rPr>
              <a:t> </a:t>
            </a:r>
            <a:r>
              <a:rPr lang="en-GB" altLang="en-US" sz="2800" dirty="0" smtClean="0">
                <a:solidFill>
                  <a:schemeClr val="tx1"/>
                </a:solidFill>
              </a:rPr>
              <a:t> Encouraging </a:t>
            </a:r>
            <a:r>
              <a:rPr lang="en-GB" altLang="en-US" sz="2800" dirty="0">
                <a:solidFill>
                  <a:schemeClr val="tx1"/>
                </a:solidFill>
              </a:rPr>
              <a:t>thinking skills through reflection e.g. “Let’s think through science”.</a:t>
            </a:r>
          </a:p>
          <a:p>
            <a:pPr eaLnBrk="1" hangingPunct="1"/>
            <a:r>
              <a:rPr lang="en-GB" altLang="en-US" sz="2800" dirty="0">
                <a:solidFill>
                  <a:schemeClr val="tx1"/>
                </a:solidFill>
              </a:rPr>
              <a:t>Thinking Actively in a Social Context (TASC</a:t>
            </a:r>
            <a:r>
              <a:rPr lang="en-GB" altLang="en-US" sz="2800" dirty="0" smtClean="0">
                <a:solidFill>
                  <a:schemeClr val="tx1"/>
                </a:solidFill>
              </a:rPr>
              <a:t>).</a:t>
            </a:r>
          </a:p>
          <a:p>
            <a:pPr eaLnBrk="1" hangingPunct="1"/>
            <a:r>
              <a:rPr lang="en-GB" altLang="en-US" sz="2800" dirty="0" smtClean="0">
                <a:solidFill>
                  <a:schemeClr val="tx1"/>
                </a:solidFill>
              </a:rPr>
              <a:t>Published schemes such as Cornerstones.</a:t>
            </a:r>
          </a:p>
          <a:p>
            <a:pPr eaLnBrk="1" hangingPunct="1"/>
            <a:r>
              <a:rPr lang="en-GB" altLang="en-US" sz="2800" dirty="0" smtClean="0">
                <a:solidFill>
                  <a:schemeClr val="tx1"/>
                </a:solidFill>
              </a:rPr>
              <a:t>CRIPSAT Scientific Enquiry Materials</a:t>
            </a:r>
            <a:endParaRPr lang="en-GB" altLang="en-US" sz="2800" dirty="0">
              <a:solidFill>
                <a:schemeClr val="tx1"/>
              </a:solidFill>
            </a:endParaRPr>
          </a:p>
          <a:p>
            <a:endParaRPr lang="en-GB" altLang="en-US" dirty="0" smtClean="0"/>
          </a:p>
        </p:txBody>
      </p:sp>
    </p:spTree>
    <p:extLst>
      <p:ext uri="{BB962C8B-B14F-4D97-AF65-F5344CB8AC3E}">
        <p14:creationId xmlns:p14="http://schemas.microsoft.com/office/powerpoint/2010/main" val="32114061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097280" y="744009"/>
            <a:ext cx="8732520" cy="619125"/>
          </a:xfrm>
          <a:prstGeom prst="roundRect">
            <a:avLst>
              <a:gd name="adj" fmla="val 50000"/>
            </a:avLst>
          </a:prstGeom>
        </p:spPr>
        <p:txBody>
          <a:bodyPr>
            <a:normAutofit fontScale="90000"/>
          </a:bodyPr>
          <a:lstStyle/>
          <a:p>
            <a:r>
              <a:rPr lang="en-GB" altLang="en-US" dirty="0" smtClean="0"/>
              <a:t/>
            </a:r>
            <a:br>
              <a:rPr lang="en-GB" altLang="en-US" dirty="0" smtClean="0"/>
            </a:br>
            <a:r>
              <a:rPr lang="en-GB" altLang="en-US" dirty="0" smtClean="0"/>
              <a:t>Primary science and constructivism.</a:t>
            </a:r>
            <a:endParaRPr lang="en-GB" altLang="en-US" sz="2800" dirty="0"/>
          </a:p>
        </p:txBody>
      </p:sp>
      <p:sp>
        <p:nvSpPr>
          <p:cNvPr id="10243" name="Content Placeholder 2"/>
          <p:cNvSpPr>
            <a:spLocks noGrp="1"/>
          </p:cNvSpPr>
          <p:nvPr>
            <p:ph idx="1"/>
          </p:nvPr>
        </p:nvSpPr>
        <p:spPr/>
        <p:txBody>
          <a:bodyPr/>
          <a:lstStyle/>
          <a:p>
            <a:pPr eaLnBrk="1" hangingPunct="1"/>
            <a:r>
              <a:rPr lang="en-GB" altLang="en-US" sz="2800" b="1" dirty="0" smtClean="0"/>
              <a:t>Learners construct their own understanding of scientific concepts, they build on and modify existing ideas in the light of evidence and this process </a:t>
            </a:r>
            <a:r>
              <a:rPr lang="en-GB" altLang="en-US" sz="2800" b="1" i="1" dirty="0" smtClean="0"/>
              <a:t>is influenced by social interaction. </a:t>
            </a:r>
          </a:p>
          <a:p>
            <a:pPr eaLnBrk="1" hangingPunct="1">
              <a:buFont typeface="Wingdings" panose="05000000000000000000" pitchFamily="2" charset="2"/>
              <a:buNone/>
            </a:pPr>
            <a:r>
              <a:rPr lang="en-GB" altLang="en-US" sz="2800" b="1" i="1" dirty="0"/>
              <a:t>	S</a:t>
            </a:r>
            <a:r>
              <a:rPr lang="en-GB" altLang="en-US" sz="2800" b="1" dirty="0"/>
              <a:t>ee SPACE and related reference material at:</a:t>
            </a:r>
          </a:p>
          <a:p>
            <a:pPr eaLnBrk="1" hangingPunct="1"/>
            <a:r>
              <a:rPr lang="en-GB" altLang="en-US" sz="2800" u="sng" dirty="0">
                <a:hlinkClick r:id="rId2"/>
              </a:rPr>
              <a:t>http://</a:t>
            </a:r>
            <a:r>
              <a:rPr lang="en-GB" altLang="en-US" sz="2800" u="sng" dirty="0" smtClean="0">
                <a:hlinkClick r:id="rId2"/>
              </a:rPr>
              <a:t>www.nuffieldfoundation.org/primary-science-and-space</a:t>
            </a:r>
            <a:endParaRPr lang="en-GB" altLang="en-US" sz="2800" u="sng" dirty="0"/>
          </a:p>
          <a:p>
            <a:r>
              <a:rPr lang="en-GB" altLang="en-US" sz="2800" dirty="0">
                <a:hlinkClick r:id="rId3"/>
              </a:rPr>
              <a:t>https://</a:t>
            </a:r>
            <a:r>
              <a:rPr lang="en-GB" altLang="en-US" sz="2800" dirty="0" smtClean="0">
                <a:hlinkClick r:id="rId3"/>
              </a:rPr>
              <a:t>www.stem.org.uk/resources/collection/3059/nuffield-primary-science</a:t>
            </a:r>
            <a:endParaRPr lang="en-GB" altLang="en-US" sz="2800" dirty="0" smtClean="0"/>
          </a:p>
          <a:p>
            <a:r>
              <a:rPr lang="en-GB" altLang="en-US" sz="2800" i="1" dirty="0" smtClean="0"/>
              <a:t>Teacher Guide on Moodle</a:t>
            </a:r>
          </a:p>
        </p:txBody>
      </p:sp>
    </p:spTree>
    <p:extLst>
      <p:ext uri="{BB962C8B-B14F-4D97-AF65-F5344CB8AC3E}">
        <p14:creationId xmlns:p14="http://schemas.microsoft.com/office/powerpoint/2010/main" val="237841334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SPACE Legacy on Moodle</a:t>
            </a:r>
            <a:endParaRPr lang="en-GB" dirty="0"/>
          </a:p>
        </p:txBody>
      </p:sp>
      <p:sp>
        <p:nvSpPr>
          <p:cNvPr id="3" name="Content Placeholder 2"/>
          <p:cNvSpPr>
            <a:spLocks noGrp="1"/>
          </p:cNvSpPr>
          <p:nvPr>
            <p:ph idx="1"/>
          </p:nvPr>
        </p:nvSpPr>
        <p:spPr/>
        <p:txBody>
          <a:bodyPr/>
          <a:lstStyle/>
          <a:p>
            <a:endParaRPr lang="en-GB" dirty="0" smtClean="0"/>
          </a:p>
          <a:p>
            <a:r>
              <a:rPr lang="en-GB" sz="3200" dirty="0" smtClean="0"/>
              <a:t>The impact of constructivism on primary science is discussed in these articles by Wynne </a:t>
            </a:r>
            <a:r>
              <a:rPr lang="en-GB" sz="3200" dirty="0" err="1" smtClean="0"/>
              <a:t>Harlen</a:t>
            </a:r>
            <a:r>
              <a:rPr lang="en-GB" sz="3200" dirty="0" smtClean="0"/>
              <a:t>:</a:t>
            </a:r>
            <a:endParaRPr lang="en-GB" sz="3200" dirty="0"/>
          </a:p>
          <a:p>
            <a:endParaRPr lang="en-GB" sz="3200" dirty="0" smtClean="0"/>
          </a:p>
          <a:p>
            <a:r>
              <a:rPr lang="en-GB" sz="3200" dirty="0" smtClean="0"/>
              <a:t>“The SPACE Legacy” (2007)</a:t>
            </a:r>
          </a:p>
          <a:p>
            <a:r>
              <a:rPr lang="en-GB" sz="3200" dirty="0" smtClean="0"/>
              <a:t>“How Research Helps” (2010)</a:t>
            </a:r>
            <a:endParaRPr lang="en-GB" sz="3200" dirty="0"/>
          </a:p>
        </p:txBody>
      </p:sp>
    </p:spTree>
    <p:extLst>
      <p:ext uri="{BB962C8B-B14F-4D97-AF65-F5344CB8AC3E}">
        <p14:creationId xmlns:p14="http://schemas.microsoft.com/office/powerpoint/2010/main" val="410748766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CRIPSAT Scientific Enquiry Materials</a:t>
            </a:r>
            <a:endParaRPr lang="en-GB" dirty="0"/>
          </a:p>
        </p:txBody>
      </p:sp>
      <p:sp>
        <p:nvSpPr>
          <p:cNvPr id="3" name="Content Placeholder 2"/>
          <p:cNvSpPr>
            <a:spLocks noGrp="1"/>
          </p:cNvSpPr>
          <p:nvPr>
            <p:ph idx="1"/>
          </p:nvPr>
        </p:nvSpPr>
        <p:spPr/>
        <p:txBody>
          <a:bodyPr>
            <a:normAutofit lnSpcReduction="10000"/>
          </a:bodyPr>
          <a:lstStyle/>
          <a:p>
            <a:r>
              <a:rPr lang="en-GB" dirty="0" smtClean="0"/>
              <a:t>Embed the characteristics of EBL:</a:t>
            </a:r>
          </a:p>
          <a:p>
            <a:pPr>
              <a:buFont typeface="Wingdings" panose="05000000000000000000" pitchFamily="2" charset="2"/>
              <a:buChar char="§"/>
            </a:pPr>
            <a:r>
              <a:rPr lang="en-GB" dirty="0"/>
              <a:t> </a:t>
            </a:r>
            <a:r>
              <a:rPr lang="en-GB" dirty="0" smtClean="0"/>
              <a:t>Based on the principles of “assessment for learning”</a:t>
            </a:r>
          </a:p>
          <a:p>
            <a:pPr>
              <a:buFont typeface="Wingdings" panose="05000000000000000000" pitchFamily="2" charset="2"/>
              <a:buChar char="§"/>
            </a:pPr>
            <a:r>
              <a:rPr lang="en-GB" dirty="0"/>
              <a:t> </a:t>
            </a:r>
            <a:r>
              <a:rPr lang="en-GB" dirty="0" smtClean="0"/>
              <a:t>Encourage expression of ideas</a:t>
            </a:r>
          </a:p>
          <a:p>
            <a:pPr>
              <a:buFont typeface="Wingdings" panose="05000000000000000000" pitchFamily="2" charset="2"/>
              <a:buChar char="§"/>
            </a:pPr>
            <a:r>
              <a:rPr lang="en-GB" dirty="0"/>
              <a:t> </a:t>
            </a:r>
            <a:r>
              <a:rPr lang="en-GB" dirty="0" smtClean="0"/>
              <a:t>Encourage peer and self assessment</a:t>
            </a:r>
          </a:p>
          <a:p>
            <a:pPr>
              <a:buFont typeface="Wingdings" panose="05000000000000000000" pitchFamily="2" charset="2"/>
              <a:buChar char="§"/>
            </a:pPr>
            <a:r>
              <a:rPr lang="en-GB" dirty="0"/>
              <a:t> </a:t>
            </a:r>
            <a:r>
              <a:rPr lang="en-GB" dirty="0" smtClean="0"/>
              <a:t>Encourage collaborative learning</a:t>
            </a:r>
          </a:p>
          <a:p>
            <a:pPr>
              <a:buFont typeface="Wingdings" panose="05000000000000000000" pitchFamily="2" charset="2"/>
              <a:buChar char="§"/>
            </a:pPr>
            <a:r>
              <a:rPr lang="en-GB" dirty="0"/>
              <a:t> </a:t>
            </a:r>
            <a:r>
              <a:rPr lang="en-GB" dirty="0" smtClean="0"/>
              <a:t>Encourage open questioning</a:t>
            </a:r>
          </a:p>
          <a:p>
            <a:pPr>
              <a:buFont typeface="Wingdings" panose="05000000000000000000" pitchFamily="2" charset="2"/>
              <a:buChar char="§"/>
            </a:pPr>
            <a:r>
              <a:rPr lang="en-GB" dirty="0" smtClean="0"/>
              <a:t> Encourage personalised learning</a:t>
            </a:r>
          </a:p>
          <a:p>
            <a:pPr marL="0" indent="0">
              <a:buNone/>
            </a:pPr>
            <a:r>
              <a:rPr lang="en-GB" b="1" i="1" dirty="0" smtClean="0"/>
              <a:t>In your assignment consider how you can encourage these characteristics within the KWHLAQ teacher planning frame.</a:t>
            </a:r>
          </a:p>
          <a:p>
            <a:pPr marL="0" indent="0">
              <a:buNone/>
            </a:pPr>
            <a:r>
              <a:rPr lang="en-GB" b="1" i="1" dirty="0" smtClean="0"/>
              <a:t>Teacher’s Guide and Units of Work on Moodle.</a:t>
            </a:r>
            <a:endParaRPr lang="en-GB" b="1" i="1" dirty="0"/>
          </a:p>
        </p:txBody>
      </p:sp>
    </p:spTree>
    <p:extLst>
      <p:ext uri="{BB962C8B-B14F-4D97-AF65-F5344CB8AC3E}">
        <p14:creationId xmlns:p14="http://schemas.microsoft.com/office/powerpoint/2010/main" val="3312556558"/>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CRIPSAT Unit review</a:t>
            </a:r>
            <a:endParaRPr lang="en-GB" dirty="0"/>
          </a:p>
        </p:txBody>
      </p:sp>
      <p:sp>
        <p:nvSpPr>
          <p:cNvPr id="3" name="Content Placeholder 2"/>
          <p:cNvSpPr>
            <a:spLocks noGrp="1"/>
          </p:cNvSpPr>
          <p:nvPr>
            <p:ph idx="1"/>
          </p:nvPr>
        </p:nvSpPr>
        <p:spPr/>
        <p:txBody>
          <a:bodyPr/>
          <a:lstStyle/>
          <a:p>
            <a:endParaRPr lang="en-GB" dirty="0" smtClean="0"/>
          </a:p>
          <a:p>
            <a:r>
              <a:rPr lang="en-GB" dirty="0" smtClean="0"/>
              <a:t>Activity: Pair and square in group analysis of the characteristics of EBL for your unit.</a:t>
            </a:r>
          </a:p>
          <a:p>
            <a:r>
              <a:rPr lang="en-GB" dirty="0" smtClean="0"/>
              <a:t>How are the following characteristics shown in your unit?</a:t>
            </a:r>
          </a:p>
          <a:p>
            <a:r>
              <a:rPr lang="en-GB" dirty="0" smtClean="0"/>
              <a:t>Be prepared to feed back to the class about your Unit.</a:t>
            </a:r>
            <a:endParaRPr lang="en-GB" dirty="0"/>
          </a:p>
          <a:p>
            <a:r>
              <a:rPr lang="en-GB" dirty="0" smtClean="0"/>
              <a:t> </a:t>
            </a:r>
            <a:endParaRPr lang="en-GB" dirty="0"/>
          </a:p>
        </p:txBody>
      </p:sp>
      <p:sp>
        <p:nvSpPr>
          <p:cNvPr id="4" name="Rectangle 3"/>
          <p:cNvSpPr/>
          <p:nvPr/>
        </p:nvSpPr>
        <p:spPr>
          <a:xfrm>
            <a:off x="1097280" y="3857414"/>
            <a:ext cx="8046720" cy="1754326"/>
          </a:xfrm>
          <a:prstGeom prst="rect">
            <a:avLst/>
          </a:prstGeom>
        </p:spPr>
        <p:txBody>
          <a:bodyPr wrap="square">
            <a:spAutoFit/>
          </a:bodyPr>
          <a:lstStyle/>
          <a:p>
            <a:pPr>
              <a:buFont typeface="Wingdings" panose="05000000000000000000" pitchFamily="2" charset="2"/>
              <a:buChar char="§"/>
            </a:pPr>
            <a:r>
              <a:rPr lang="en-GB" dirty="0" smtClean="0"/>
              <a:t> Based </a:t>
            </a:r>
            <a:r>
              <a:rPr lang="en-GB" dirty="0"/>
              <a:t>on the principles of “assessment for learning”</a:t>
            </a:r>
          </a:p>
          <a:p>
            <a:pPr>
              <a:buFont typeface="Wingdings" panose="05000000000000000000" pitchFamily="2" charset="2"/>
              <a:buChar char="§"/>
            </a:pPr>
            <a:r>
              <a:rPr lang="en-GB" dirty="0"/>
              <a:t> Encourage expression of ideas</a:t>
            </a:r>
          </a:p>
          <a:p>
            <a:pPr>
              <a:buFont typeface="Wingdings" panose="05000000000000000000" pitchFamily="2" charset="2"/>
              <a:buChar char="§"/>
            </a:pPr>
            <a:r>
              <a:rPr lang="en-GB" dirty="0"/>
              <a:t> Encourage peer and self assessment</a:t>
            </a:r>
          </a:p>
          <a:p>
            <a:pPr>
              <a:buFont typeface="Wingdings" panose="05000000000000000000" pitchFamily="2" charset="2"/>
              <a:buChar char="§"/>
            </a:pPr>
            <a:r>
              <a:rPr lang="en-GB" dirty="0"/>
              <a:t> Encourage collaborative learning</a:t>
            </a:r>
          </a:p>
          <a:p>
            <a:pPr>
              <a:buFont typeface="Wingdings" panose="05000000000000000000" pitchFamily="2" charset="2"/>
              <a:buChar char="§"/>
            </a:pPr>
            <a:r>
              <a:rPr lang="en-GB" dirty="0"/>
              <a:t> Encourage open questioning</a:t>
            </a:r>
          </a:p>
          <a:p>
            <a:pPr>
              <a:buFont typeface="Wingdings" panose="05000000000000000000" pitchFamily="2" charset="2"/>
              <a:buChar char="§"/>
            </a:pPr>
            <a:r>
              <a:rPr lang="en-GB" dirty="0"/>
              <a:t> Encourage personalised learning</a:t>
            </a:r>
          </a:p>
        </p:txBody>
      </p:sp>
    </p:spTree>
    <p:extLst>
      <p:ext uri="{BB962C8B-B14F-4D97-AF65-F5344CB8AC3E}">
        <p14:creationId xmlns:p14="http://schemas.microsoft.com/office/powerpoint/2010/main" val="2877499428"/>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CRIPSAT: RECYCLING</a:t>
            </a:r>
            <a:endParaRPr lang="en-GB" dirty="0"/>
          </a:p>
        </p:txBody>
      </p:sp>
      <p:sp>
        <p:nvSpPr>
          <p:cNvPr id="3" name="Content Placeholder 2"/>
          <p:cNvSpPr>
            <a:spLocks noGrp="1"/>
          </p:cNvSpPr>
          <p:nvPr>
            <p:ph idx="1"/>
          </p:nvPr>
        </p:nvSpPr>
        <p:spPr/>
        <p:txBody>
          <a:bodyPr/>
          <a:lstStyle/>
          <a:p>
            <a:r>
              <a:rPr lang="en-GB" dirty="0" smtClean="0"/>
              <a:t>1. What is meant by rubbish? Overview: Pupils’ thinking about rubbish. Stimulus activity -  concept map strategy. </a:t>
            </a:r>
            <a:r>
              <a:rPr lang="en-GB" dirty="0"/>
              <a:t>Elicitation/ thinking/ </a:t>
            </a:r>
            <a:r>
              <a:rPr lang="en-GB" dirty="0" smtClean="0"/>
              <a:t>talking/ </a:t>
            </a:r>
            <a:r>
              <a:rPr lang="en-GB" dirty="0"/>
              <a:t>recording ideas </a:t>
            </a:r>
            <a:r>
              <a:rPr lang="en-GB" dirty="0" smtClean="0"/>
              <a:t>current knowledge.</a:t>
            </a:r>
          </a:p>
          <a:p>
            <a:r>
              <a:rPr lang="en-GB" dirty="0" smtClean="0"/>
              <a:t>Supplementary activities - scaffolded questions or pupils’ own questions to research or develop own enquiries from - EBL</a:t>
            </a:r>
          </a:p>
          <a:p>
            <a:r>
              <a:rPr lang="en-GB" dirty="0" smtClean="0"/>
              <a:t>2. Getting rid of rubbish? Overview: Thinking and recording ideas about where the rubbish goes. Stimulus activity – cartoon strip strategy to record ideas.</a:t>
            </a:r>
          </a:p>
          <a:p>
            <a:r>
              <a:rPr lang="en-GB" dirty="0" smtClean="0"/>
              <a:t>Supplementary activities - </a:t>
            </a:r>
            <a:r>
              <a:rPr lang="en-GB" dirty="0"/>
              <a:t>scaffolded questions or pupils’ own questions to research or develop own enquiries </a:t>
            </a:r>
            <a:r>
              <a:rPr lang="en-GB" dirty="0" smtClean="0"/>
              <a:t>from - EBL</a:t>
            </a:r>
            <a:endParaRPr lang="en-GB" dirty="0"/>
          </a:p>
          <a:p>
            <a:r>
              <a:rPr lang="en-GB" dirty="0" smtClean="0"/>
              <a:t>ETC.</a:t>
            </a:r>
          </a:p>
          <a:p>
            <a:endParaRPr lang="en-GB" dirty="0"/>
          </a:p>
        </p:txBody>
      </p:sp>
    </p:spTree>
    <p:extLst>
      <p:ext uri="{BB962C8B-B14F-4D97-AF65-F5344CB8AC3E}">
        <p14:creationId xmlns:p14="http://schemas.microsoft.com/office/powerpoint/2010/main" val="262589900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CRIPSAT Framework for Assignment Responses</a:t>
            </a:r>
            <a:endParaRPr lang="en-GB" dirty="0"/>
          </a:p>
        </p:txBody>
      </p:sp>
      <p:sp>
        <p:nvSpPr>
          <p:cNvPr id="3" name="Content Placeholder 2"/>
          <p:cNvSpPr>
            <a:spLocks noGrp="1"/>
          </p:cNvSpPr>
          <p:nvPr>
            <p:ph idx="1"/>
          </p:nvPr>
        </p:nvSpPr>
        <p:spPr/>
        <p:txBody>
          <a:bodyPr/>
          <a:lstStyle/>
          <a:p>
            <a:endParaRPr lang="en-GB" dirty="0" smtClean="0"/>
          </a:p>
          <a:p>
            <a:r>
              <a:rPr lang="en-GB" dirty="0" smtClean="0"/>
              <a:t>You are welcome to use these units to inform your assignment responses:</a:t>
            </a:r>
          </a:p>
          <a:p>
            <a:endParaRPr lang="en-GB" dirty="0"/>
          </a:p>
          <a:p>
            <a:r>
              <a:rPr lang="en-GB" dirty="0" smtClean="0"/>
              <a:t>This could be 1. by using the characteristic features in your own work or 2. by taking the CRIPSAT unit and explaining its potential use as an EBL focus that you could add to.</a:t>
            </a:r>
          </a:p>
          <a:p>
            <a:endParaRPr lang="en-GB" dirty="0"/>
          </a:p>
          <a:p>
            <a:r>
              <a:rPr lang="en-GB" dirty="0" smtClean="0"/>
              <a:t>Use this reference in any case:</a:t>
            </a:r>
          </a:p>
          <a:p>
            <a:r>
              <a:rPr lang="en-GB" b="1" dirty="0">
                <a:solidFill>
                  <a:schemeClr val="tx1"/>
                </a:solidFill>
              </a:rPr>
              <a:t>Anon. (2007) </a:t>
            </a:r>
            <a:r>
              <a:rPr lang="en-GB" b="1" i="1" dirty="0">
                <a:solidFill>
                  <a:schemeClr val="tx1"/>
                </a:solidFill>
              </a:rPr>
              <a:t>Scientific Enquiry Materials. </a:t>
            </a:r>
            <a:r>
              <a:rPr lang="en-GB" b="1" dirty="0">
                <a:solidFill>
                  <a:schemeClr val="tx1"/>
                </a:solidFill>
              </a:rPr>
              <a:t>CRIPSAT. Cardiff. Zenith Media.</a:t>
            </a:r>
          </a:p>
          <a:p>
            <a:endParaRPr lang="en-GB" dirty="0"/>
          </a:p>
        </p:txBody>
      </p:sp>
    </p:spTree>
    <p:extLst>
      <p:ext uri="{BB962C8B-B14F-4D97-AF65-F5344CB8AC3E}">
        <p14:creationId xmlns:p14="http://schemas.microsoft.com/office/powerpoint/2010/main" val="1370993231"/>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See Pack for:</a:t>
            </a:r>
            <a:endParaRPr lang="en-GB" dirty="0"/>
          </a:p>
        </p:txBody>
      </p:sp>
      <p:sp>
        <p:nvSpPr>
          <p:cNvPr id="3" name="Content Placeholder 2"/>
          <p:cNvSpPr>
            <a:spLocks noGrp="1"/>
          </p:cNvSpPr>
          <p:nvPr>
            <p:ph idx="1"/>
          </p:nvPr>
        </p:nvSpPr>
        <p:spPr/>
        <p:txBody>
          <a:bodyPr/>
          <a:lstStyle/>
          <a:p>
            <a:endParaRPr lang="en-GB" dirty="0" smtClean="0"/>
          </a:p>
          <a:p>
            <a:r>
              <a:rPr lang="en-GB" dirty="0" smtClean="0"/>
              <a:t>Starting points for:</a:t>
            </a:r>
          </a:p>
          <a:p>
            <a:pPr>
              <a:buFont typeface="Wingdings" panose="05000000000000000000" pitchFamily="2" charset="2"/>
              <a:buChar char="§"/>
            </a:pPr>
            <a:r>
              <a:rPr lang="en-GB" dirty="0" smtClean="0"/>
              <a:t>Research</a:t>
            </a:r>
          </a:p>
          <a:p>
            <a:pPr>
              <a:buFont typeface="Wingdings" panose="05000000000000000000" pitchFamily="2" charset="2"/>
              <a:buChar char="§"/>
            </a:pPr>
            <a:r>
              <a:rPr lang="en-GB" dirty="0" smtClean="0"/>
              <a:t>Pattern seeking</a:t>
            </a:r>
          </a:p>
          <a:p>
            <a:pPr>
              <a:buFont typeface="Wingdings" panose="05000000000000000000" pitchFamily="2" charset="2"/>
              <a:buChar char="§"/>
            </a:pPr>
            <a:r>
              <a:rPr lang="en-GB" dirty="0" smtClean="0"/>
              <a:t>Observing over time</a:t>
            </a:r>
          </a:p>
          <a:p>
            <a:pPr>
              <a:buFont typeface="Wingdings" panose="05000000000000000000" pitchFamily="2" charset="2"/>
              <a:buChar char="§"/>
            </a:pPr>
            <a:r>
              <a:rPr lang="en-GB" dirty="0" smtClean="0"/>
              <a:t>Identifying and classifying</a:t>
            </a:r>
          </a:p>
          <a:p>
            <a:pPr>
              <a:buFont typeface="Wingdings" panose="05000000000000000000" pitchFamily="2" charset="2"/>
              <a:buChar char="§"/>
            </a:pPr>
            <a:r>
              <a:rPr lang="en-GB" dirty="0" smtClean="0"/>
              <a:t>Fair tests</a:t>
            </a:r>
          </a:p>
          <a:p>
            <a:pPr>
              <a:buFont typeface="Wingdings" panose="05000000000000000000" pitchFamily="2" charset="2"/>
              <a:buChar char="§"/>
            </a:pPr>
            <a:r>
              <a:rPr lang="en-GB" dirty="0" smtClean="0"/>
              <a:t>And other ideas to encourage elicitation into learning action – thinking, talking, doing</a:t>
            </a:r>
            <a:endParaRPr lang="en-GB" dirty="0"/>
          </a:p>
        </p:txBody>
      </p:sp>
    </p:spTree>
    <p:extLst>
      <p:ext uri="{BB962C8B-B14F-4D97-AF65-F5344CB8AC3E}">
        <p14:creationId xmlns:p14="http://schemas.microsoft.com/office/powerpoint/2010/main" val="133135293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53067" y="1964268"/>
            <a:ext cx="9902613" cy="3784599"/>
          </a:xfrm>
        </p:spPr>
        <p:txBody>
          <a:bodyPr>
            <a:normAutofit lnSpcReduction="10000"/>
          </a:bodyPr>
          <a:lstStyle/>
          <a:p>
            <a:pPr marL="0" indent="0">
              <a:buNone/>
            </a:pPr>
            <a:r>
              <a:rPr lang="en-GB" sz="2800" dirty="0" smtClean="0"/>
              <a:t>The </a:t>
            </a:r>
            <a:r>
              <a:rPr lang="en-GB" sz="2800" dirty="0"/>
              <a:t>local environment can be a rich resource for teaching and learning using different enquiry-based models of learning. Giving a local focus to your work, not only in history and geography, but in other subjects areas, can stimulate pupils to produce exciting and original work. </a:t>
            </a:r>
            <a:endParaRPr lang="en-GB" sz="2800" dirty="0" smtClean="0"/>
          </a:p>
          <a:p>
            <a:endParaRPr lang="en-GB" sz="2800" dirty="0"/>
          </a:p>
          <a:p>
            <a:r>
              <a:rPr lang="en-GB" sz="2800" dirty="0" smtClean="0"/>
              <a:t>Newton </a:t>
            </a:r>
            <a:r>
              <a:rPr lang="en-GB" sz="2800" dirty="0"/>
              <a:t>House is one example of a suitable context for developing opportunities for scientific enquiry, historical and religious investigations and geographical fieldwork. </a:t>
            </a:r>
            <a:endParaRPr lang="en-GB" sz="2800" dirty="0" smtClean="0"/>
          </a:p>
          <a:p>
            <a:endParaRPr lang="en-GB" dirty="0"/>
          </a:p>
        </p:txBody>
      </p:sp>
      <p:sp>
        <p:nvSpPr>
          <p:cNvPr id="3" name="Title 2"/>
          <p:cNvSpPr>
            <a:spLocks noGrp="1"/>
          </p:cNvSpPr>
          <p:nvPr>
            <p:ph type="title"/>
          </p:nvPr>
        </p:nvSpPr>
        <p:spPr/>
        <p:txBody>
          <a:bodyPr>
            <a:normAutofit/>
          </a:bodyPr>
          <a:lstStyle/>
          <a:p>
            <a:r>
              <a:rPr lang="en-GB" dirty="0">
                <a:effectLst/>
              </a:rPr>
              <a:t>Rationale of </a:t>
            </a:r>
            <a:r>
              <a:rPr lang="en-GB" dirty="0" smtClean="0">
                <a:effectLst/>
              </a:rPr>
              <a:t>visit to Newton House</a:t>
            </a:r>
            <a:endParaRPr lang="en-US" dirty="0"/>
          </a:p>
        </p:txBody>
      </p:sp>
    </p:spTree>
    <p:extLst>
      <p:ext uri="{BB962C8B-B14F-4D97-AF65-F5344CB8AC3E}">
        <p14:creationId xmlns:p14="http://schemas.microsoft.com/office/powerpoint/2010/main" val="143672671"/>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endParaRPr lang="en-US" dirty="0"/>
          </a:p>
          <a:p>
            <a:pPr lvl="0"/>
            <a:r>
              <a:rPr lang="en-GB" sz="3600" dirty="0"/>
              <a:t>Undertake research on Newton House</a:t>
            </a:r>
            <a:endParaRPr lang="en-US" sz="3600" dirty="0"/>
          </a:p>
          <a:p>
            <a:pPr lvl="0"/>
            <a:endParaRPr lang="en-GB" sz="3600" dirty="0" smtClean="0"/>
          </a:p>
          <a:p>
            <a:pPr lvl="0"/>
            <a:r>
              <a:rPr lang="en-GB" sz="3600" dirty="0" smtClean="0"/>
              <a:t>Support </a:t>
            </a:r>
            <a:r>
              <a:rPr lang="en-GB" sz="3600" dirty="0"/>
              <a:t>each other, sharing, challenging and evaluating ideas  </a:t>
            </a:r>
            <a:endParaRPr lang="en-US" sz="3600" dirty="0"/>
          </a:p>
          <a:p>
            <a:endParaRPr lang="en-US" dirty="0"/>
          </a:p>
        </p:txBody>
      </p:sp>
      <p:sp>
        <p:nvSpPr>
          <p:cNvPr id="3" name="Title 2"/>
          <p:cNvSpPr>
            <a:spLocks noGrp="1"/>
          </p:cNvSpPr>
          <p:nvPr>
            <p:ph type="title"/>
          </p:nvPr>
        </p:nvSpPr>
        <p:spPr/>
        <p:txBody>
          <a:bodyPr>
            <a:normAutofit/>
          </a:bodyPr>
          <a:lstStyle/>
          <a:p>
            <a:r>
              <a:rPr lang="en-GB" dirty="0">
                <a:effectLst/>
              </a:rPr>
              <a:t>What </a:t>
            </a:r>
            <a:r>
              <a:rPr lang="en-GB" dirty="0" smtClean="0">
                <a:effectLst/>
              </a:rPr>
              <a:t>do you </a:t>
            </a:r>
            <a:r>
              <a:rPr lang="en-GB" dirty="0">
                <a:effectLst/>
              </a:rPr>
              <a:t>need to do</a:t>
            </a:r>
            <a:r>
              <a:rPr lang="en-GB" dirty="0" smtClean="0">
                <a:effectLst/>
              </a:rPr>
              <a:t>?</a:t>
            </a:r>
            <a:endParaRPr lang="en-US" dirty="0"/>
          </a:p>
        </p:txBody>
      </p:sp>
    </p:spTree>
    <p:extLst>
      <p:ext uri="{BB962C8B-B14F-4D97-AF65-F5344CB8AC3E}">
        <p14:creationId xmlns:p14="http://schemas.microsoft.com/office/powerpoint/2010/main" val="2017722920"/>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lvl="0"/>
            <a:r>
              <a:rPr lang="en-GB" sz="2800" dirty="0"/>
              <a:t>Find out and note the main attractions, </a:t>
            </a:r>
            <a:r>
              <a:rPr lang="en-GB" sz="2800" dirty="0" smtClean="0"/>
              <a:t>e.g. </a:t>
            </a:r>
            <a:r>
              <a:rPr lang="en-GB" sz="2800" dirty="0"/>
              <a:t>Newton House, Dinefwr Castle, etc.</a:t>
            </a:r>
            <a:endParaRPr lang="en-US" sz="2800" dirty="0"/>
          </a:p>
          <a:p>
            <a:pPr lvl="0"/>
            <a:r>
              <a:rPr lang="en-GB" sz="2800" dirty="0"/>
              <a:t>Examine scientific, historical, geographical and religious points of interest.</a:t>
            </a:r>
            <a:endParaRPr lang="en-US" sz="2800" dirty="0"/>
          </a:p>
          <a:p>
            <a:pPr lvl="0"/>
            <a:r>
              <a:rPr lang="en-GB" sz="2800" dirty="0"/>
              <a:t>Take photographs and make sketches in order to use the images later on in the University-based studies.</a:t>
            </a:r>
            <a:endParaRPr lang="en-US" sz="2800" dirty="0"/>
          </a:p>
          <a:p>
            <a:pPr lvl="0"/>
            <a:r>
              <a:rPr lang="en-GB" sz="2800" dirty="0"/>
              <a:t>Record factual details accurately – dates, designs, names, measurements.</a:t>
            </a:r>
            <a:endParaRPr lang="en-US" sz="2800" dirty="0"/>
          </a:p>
          <a:p>
            <a:pPr lvl="0"/>
            <a:r>
              <a:rPr lang="en-GB" sz="2800" dirty="0"/>
              <a:t>Make use of the wardens and workers – they are here to answer your </a:t>
            </a:r>
            <a:r>
              <a:rPr lang="en-GB" sz="2800" dirty="0" smtClean="0"/>
              <a:t>questions / </a:t>
            </a:r>
            <a:r>
              <a:rPr lang="en-GB" sz="2800" dirty="0"/>
              <a:t>explain the </a:t>
            </a:r>
            <a:r>
              <a:rPr lang="en-GB" sz="2800" dirty="0" smtClean="0"/>
              <a:t>exhibits/features </a:t>
            </a:r>
            <a:r>
              <a:rPr lang="en-GB" sz="2800" dirty="0"/>
              <a:t>to you.</a:t>
            </a:r>
            <a:endParaRPr lang="en-US" sz="2800" dirty="0"/>
          </a:p>
          <a:p>
            <a:endParaRPr lang="en-US" dirty="0"/>
          </a:p>
        </p:txBody>
      </p:sp>
      <p:sp>
        <p:nvSpPr>
          <p:cNvPr id="3" name="Title 2"/>
          <p:cNvSpPr>
            <a:spLocks noGrp="1"/>
          </p:cNvSpPr>
          <p:nvPr>
            <p:ph type="title"/>
          </p:nvPr>
        </p:nvSpPr>
        <p:spPr/>
        <p:txBody>
          <a:bodyPr>
            <a:normAutofit/>
          </a:bodyPr>
          <a:lstStyle/>
          <a:p>
            <a:r>
              <a:rPr lang="en-GB" dirty="0">
                <a:effectLst/>
              </a:rPr>
              <a:t>Things to consider: </a:t>
            </a:r>
            <a:endParaRPr lang="en-US" dirty="0"/>
          </a:p>
        </p:txBody>
      </p:sp>
    </p:spTree>
    <p:extLst>
      <p:ext uri="{BB962C8B-B14F-4D97-AF65-F5344CB8AC3E}">
        <p14:creationId xmlns:p14="http://schemas.microsoft.com/office/powerpoint/2010/main" val="4167537097"/>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endParaRPr lang="en-GB" dirty="0" smtClean="0"/>
          </a:p>
          <a:p>
            <a:r>
              <a:rPr lang="en-GB" sz="2600" b="1" dirty="0" smtClean="0"/>
              <a:t>Boarding the bus at 9.00am</a:t>
            </a:r>
          </a:p>
          <a:p>
            <a:r>
              <a:rPr lang="en-GB" sz="2600" b="1" dirty="0" smtClean="0"/>
              <a:t>Bus leaving on time at 9.15am</a:t>
            </a:r>
          </a:p>
          <a:p>
            <a:r>
              <a:rPr lang="en-GB" sz="2600" dirty="0" smtClean="0"/>
              <a:t>Arrival at Newton House 10.00am</a:t>
            </a:r>
          </a:p>
          <a:p>
            <a:r>
              <a:rPr lang="en-GB" sz="2600" dirty="0" smtClean="0"/>
              <a:t>Newton House team/welcome and introduction (there will be a room to store belongings safely)</a:t>
            </a:r>
          </a:p>
          <a:p>
            <a:r>
              <a:rPr lang="en-GB" sz="2600" dirty="0" smtClean="0"/>
              <a:t>10.15 – 12.15: Guided tour for three separate groups</a:t>
            </a:r>
          </a:p>
          <a:p>
            <a:r>
              <a:rPr lang="en-GB" sz="2600" dirty="0" smtClean="0"/>
              <a:t>12.15 – 1.00pm lunch (packed lunch)</a:t>
            </a:r>
          </a:p>
          <a:p>
            <a:r>
              <a:rPr lang="en-GB" sz="2600" dirty="0" smtClean="0"/>
              <a:t>1.00 – 2.00pm: </a:t>
            </a:r>
            <a:r>
              <a:rPr lang="en-GB" sz="2600" dirty="0"/>
              <a:t>Guided tour for three separate </a:t>
            </a:r>
            <a:r>
              <a:rPr lang="en-GB" sz="2600" dirty="0" smtClean="0"/>
              <a:t>groups</a:t>
            </a:r>
          </a:p>
          <a:p>
            <a:r>
              <a:rPr lang="en-GB" sz="2600" dirty="0" smtClean="0"/>
              <a:t>2.15pm boarding bus to return </a:t>
            </a:r>
            <a:r>
              <a:rPr lang="en-GB" sz="2600" dirty="0"/>
              <a:t>t</a:t>
            </a:r>
            <a:r>
              <a:rPr lang="en-GB" sz="2600" dirty="0" smtClean="0"/>
              <a:t>o UWTSD</a:t>
            </a:r>
          </a:p>
          <a:p>
            <a:r>
              <a:rPr lang="en-GB" sz="2600" b="1" dirty="0" smtClean="0"/>
              <a:t>2.30pm bus will be leaving on time</a:t>
            </a:r>
          </a:p>
          <a:p>
            <a:endParaRPr lang="en-GB" sz="2600" b="1" dirty="0"/>
          </a:p>
          <a:p>
            <a:r>
              <a:rPr lang="en-GB" sz="2600" b="1" dirty="0" smtClean="0"/>
              <a:t>Travelling by car? Let me know by e-mail – register with me at Newton House</a:t>
            </a:r>
            <a:endParaRPr lang="en-US" sz="2600" b="1" dirty="0"/>
          </a:p>
        </p:txBody>
      </p:sp>
      <p:sp>
        <p:nvSpPr>
          <p:cNvPr id="3" name="Title 2"/>
          <p:cNvSpPr>
            <a:spLocks noGrp="1"/>
          </p:cNvSpPr>
          <p:nvPr>
            <p:ph type="title"/>
          </p:nvPr>
        </p:nvSpPr>
        <p:spPr/>
        <p:txBody>
          <a:bodyPr>
            <a:normAutofit/>
          </a:bodyPr>
          <a:lstStyle/>
          <a:p>
            <a:r>
              <a:rPr lang="en-GB" dirty="0" smtClean="0"/>
              <a:t>Dinefwr Park/ Newton House visit on Friday 27.4.18</a:t>
            </a:r>
            <a:endParaRPr lang="en-US" dirty="0"/>
          </a:p>
        </p:txBody>
      </p:sp>
    </p:spTree>
    <p:extLst>
      <p:ext uri="{BB962C8B-B14F-4D97-AF65-F5344CB8AC3E}">
        <p14:creationId xmlns:p14="http://schemas.microsoft.com/office/powerpoint/2010/main" val="3529421522"/>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Keep an eye on the weather forecast and be sure to wear appropriate clothing and footwear.</a:t>
            </a:r>
          </a:p>
          <a:p>
            <a:r>
              <a:rPr lang="en-GB" dirty="0" smtClean="0"/>
              <a:t>You can bring a packed lunch with you – bags can be stored in the base room on the day.</a:t>
            </a:r>
          </a:p>
          <a:p>
            <a:r>
              <a:rPr lang="en-GB" dirty="0" smtClean="0"/>
              <a:t>Be prepared to make the most of the visit by taking appropriate resources to make notes/ record evidence.</a:t>
            </a:r>
          </a:p>
          <a:p>
            <a:r>
              <a:rPr lang="en-GB" dirty="0" smtClean="0"/>
              <a:t>Please be on time for outward and return journeys.</a:t>
            </a:r>
          </a:p>
          <a:p>
            <a:endParaRPr lang="en-GB" dirty="0"/>
          </a:p>
          <a:p>
            <a:r>
              <a:rPr lang="en-GB" b="1" i="1" dirty="0" smtClean="0">
                <a:solidFill>
                  <a:srgbClr val="FF0000"/>
                </a:solidFill>
              </a:rPr>
              <a:t>IMPORTANT: Please</a:t>
            </a:r>
            <a:r>
              <a:rPr lang="en-GB" dirty="0" smtClean="0">
                <a:solidFill>
                  <a:srgbClr val="FF0000"/>
                </a:solidFill>
              </a:rPr>
              <a:t> let me know in person or by e-mail of any personal need or issue that you consider I should know about to take into consideration before Wednesday evening.</a:t>
            </a:r>
          </a:p>
          <a:p>
            <a:endParaRPr lang="en-GB" dirty="0" smtClean="0"/>
          </a:p>
        </p:txBody>
      </p:sp>
      <p:sp>
        <p:nvSpPr>
          <p:cNvPr id="3" name="Title 2"/>
          <p:cNvSpPr>
            <a:spLocks noGrp="1"/>
          </p:cNvSpPr>
          <p:nvPr>
            <p:ph type="title"/>
          </p:nvPr>
        </p:nvSpPr>
        <p:spPr/>
        <p:txBody>
          <a:bodyPr/>
          <a:lstStyle/>
          <a:p>
            <a:r>
              <a:rPr lang="en-GB" dirty="0" smtClean="0"/>
              <a:t>Obvious things to remember</a:t>
            </a:r>
            <a:endParaRPr lang="en-US" dirty="0"/>
          </a:p>
        </p:txBody>
      </p:sp>
    </p:spTree>
    <p:extLst>
      <p:ext uri="{BB962C8B-B14F-4D97-AF65-F5344CB8AC3E}">
        <p14:creationId xmlns:p14="http://schemas.microsoft.com/office/powerpoint/2010/main" val="3609555807"/>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50000"/>
                  </a:schemeClr>
                </a:solidFill>
              </a:rPr>
              <a:t>Websites</a:t>
            </a:r>
            <a:endParaRPr lang="en-GB" dirty="0">
              <a:solidFill>
                <a:schemeClr val="bg2">
                  <a:lumMod val="50000"/>
                </a:schemeClr>
              </a:solidFill>
            </a:endParaRPr>
          </a:p>
        </p:txBody>
      </p:sp>
      <p:sp>
        <p:nvSpPr>
          <p:cNvPr id="3" name="Content Placeholder 2"/>
          <p:cNvSpPr>
            <a:spLocks noGrp="1"/>
          </p:cNvSpPr>
          <p:nvPr>
            <p:ph idx="1"/>
          </p:nvPr>
        </p:nvSpPr>
        <p:spPr/>
        <p:txBody>
          <a:bodyPr>
            <a:normAutofit/>
          </a:bodyPr>
          <a:lstStyle/>
          <a:p>
            <a:r>
              <a:rPr lang="en-GB" u="sng" dirty="0">
                <a:hlinkClick r:id="rId3"/>
              </a:rPr>
              <a:t>http://</a:t>
            </a:r>
            <a:r>
              <a:rPr lang="en-GB" u="sng" dirty="0" smtClean="0">
                <a:hlinkClick r:id="rId3"/>
              </a:rPr>
              <a:t>www.nuffieldfoundation.org/primary-science-and-space</a:t>
            </a:r>
            <a:endParaRPr lang="en-GB" dirty="0"/>
          </a:p>
          <a:p>
            <a:r>
              <a:rPr lang="en-GB" u="sng" dirty="0">
                <a:hlinkClick r:id="rId4"/>
              </a:rPr>
              <a:t>https://</a:t>
            </a:r>
            <a:r>
              <a:rPr lang="en-GB" u="sng" dirty="0" smtClean="0">
                <a:hlinkClick r:id="rId4"/>
              </a:rPr>
              <a:t>www.stem.org.uk/primary-science</a:t>
            </a:r>
            <a:endParaRPr lang="en-GB" dirty="0"/>
          </a:p>
          <a:p>
            <a:r>
              <a:rPr lang="en-GB" u="sng" dirty="0">
                <a:hlinkClick r:id="rId5"/>
              </a:rPr>
              <a:t>https://</a:t>
            </a:r>
            <a:r>
              <a:rPr lang="en-GB" u="sng" dirty="0" smtClean="0">
                <a:hlinkClick r:id="rId5"/>
              </a:rPr>
              <a:t>www.stem.org.uk/elibrary/resource/35440</a:t>
            </a:r>
            <a:endParaRPr lang="en-GB" dirty="0"/>
          </a:p>
          <a:p>
            <a:r>
              <a:rPr lang="en-GB" u="sng" dirty="0">
                <a:hlinkClick r:id="rId6"/>
              </a:rPr>
              <a:t>http://</a:t>
            </a:r>
            <a:r>
              <a:rPr lang="en-GB" u="sng" dirty="0" smtClean="0">
                <a:hlinkClick r:id="rId6"/>
              </a:rPr>
              <a:t>www.schoolscience.co.uk/primary/resources</a:t>
            </a:r>
            <a:endParaRPr lang="en-GB" dirty="0"/>
          </a:p>
          <a:p>
            <a:r>
              <a:rPr lang="en-GB" u="sng" dirty="0">
                <a:hlinkClick r:id="rId7"/>
              </a:rPr>
              <a:t>https://</a:t>
            </a:r>
            <a:r>
              <a:rPr lang="en-GB" u="sng" dirty="0" smtClean="0">
                <a:hlinkClick r:id="rId7"/>
              </a:rPr>
              <a:t>pstt.org.uk/resources/curriculum-materials</a:t>
            </a:r>
            <a:endParaRPr lang="en-GB" dirty="0"/>
          </a:p>
          <a:p>
            <a:r>
              <a:rPr lang="en-GB" u="sng" dirty="0">
                <a:hlinkClick r:id="rId8"/>
              </a:rPr>
              <a:t>https://pstt.org.uk</a:t>
            </a:r>
            <a:r>
              <a:rPr lang="en-GB" u="sng" dirty="0" smtClean="0">
                <a:hlinkClick r:id="rId8"/>
              </a:rPr>
              <a:t>/</a:t>
            </a:r>
            <a:endParaRPr lang="en-GB" u="sng" dirty="0" smtClean="0"/>
          </a:p>
          <a:p>
            <a:r>
              <a:rPr lang="en-GB" dirty="0">
                <a:hlinkClick r:id="rId9"/>
              </a:rPr>
              <a:t>https://</a:t>
            </a:r>
            <a:r>
              <a:rPr lang="en-GB" dirty="0" smtClean="0">
                <a:hlinkClick r:id="rId9"/>
              </a:rPr>
              <a:t>wellcome.ac.uk/what-we-do/our-work/transforming-primary-science</a:t>
            </a:r>
            <a:endParaRPr lang="en-GB" dirty="0" smtClean="0"/>
          </a:p>
          <a:p>
            <a:r>
              <a:rPr lang="en-GB" dirty="0" smtClean="0"/>
              <a:t>PRIMARY </a:t>
            </a:r>
            <a:r>
              <a:rPr lang="en-GB" dirty="0"/>
              <a:t>SCIENCE ARCHIVE:</a:t>
            </a:r>
          </a:p>
          <a:p>
            <a:r>
              <a:rPr lang="en-GB" u="sng" dirty="0">
                <a:hlinkClick r:id="rId10"/>
              </a:rPr>
              <a:t>http://www.ase.org.uk/journals/primary-science/issue-contents</a:t>
            </a:r>
            <a:r>
              <a:rPr lang="en-GB" u="sng" dirty="0" smtClean="0">
                <a:hlinkClick r:id="rId10"/>
              </a:rPr>
              <a:t>/</a:t>
            </a:r>
            <a:endParaRPr lang="en-GB" u="sng" dirty="0" smtClean="0"/>
          </a:p>
          <a:p>
            <a:endParaRPr lang="en-GB" dirty="0"/>
          </a:p>
          <a:p>
            <a:endParaRPr lang="en-GB" dirty="0"/>
          </a:p>
        </p:txBody>
      </p:sp>
    </p:spTree>
    <p:extLst>
      <p:ext uri="{BB962C8B-B14F-4D97-AF65-F5344CB8AC3E}">
        <p14:creationId xmlns:p14="http://schemas.microsoft.com/office/powerpoint/2010/main" val="78096418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u="sng" dirty="0">
                <a:solidFill>
                  <a:schemeClr val="tx1"/>
                </a:solidFill>
              </a:rPr>
              <a:t>TEXTBOOKS a selection:</a:t>
            </a:r>
          </a:p>
        </p:txBody>
      </p:sp>
      <p:sp>
        <p:nvSpPr>
          <p:cNvPr id="3" name="Content Placeholder 2"/>
          <p:cNvSpPr>
            <a:spLocks noGrp="1"/>
          </p:cNvSpPr>
          <p:nvPr>
            <p:ph idx="1"/>
          </p:nvPr>
        </p:nvSpPr>
        <p:spPr/>
        <p:txBody>
          <a:bodyPr>
            <a:normAutofit/>
          </a:bodyPr>
          <a:lstStyle/>
          <a:p>
            <a:pPr marL="0" indent="0">
              <a:buNone/>
            </a:pPr>
            <a:r>
              <a:rPr lang="en-GB" dirty="0" smtClean="0">
                <a:solidFill>
                  <a:schemeClr val="tx1"/>
                </a:solidFill>
              </a:rPr>
              <a:t>Allen, M. (2016) </a:t>
            </a:r>
            <a:r>
              <a:rPr lang="en-GB" i="1" dirty="0" smtClean="0">
                <a:solidFill>
                  <a:schemeClr val="tx1"/>
                </a:solidFill>
              </a:rPr>
              <a:t>The Best Ways to Teach Primary Science, Research into Practice. </a:t>
            </a:r>
            <a:r>
              <a:rPr lang="en-GB" dirty="0" smtClean="0">
                <a:solidFill>
                  <a:schemeClr val="tx1"/>
                </a:solidFill>
              </a:rPr>
              <a:t>London. Open University Press.</a:t>
            </a:r>
          </a:p>
          <a:p>
            <a:pPr marL="0" indent="0">
              <a:buNone/>
            </a:pPr>
            <a:r>
              <a:rPr lang="en-GB" dirty="0" err="1" smtClean="0">
                <a:solidFill>
                  <a:schemeClr val="tx1"/>
                </a:solidFill>
              </a:rPr>
              <a:t>Harlen</a:t>
            </a:r>
            <a:r>
              <a:rPr lang="en-GB" dirty="0" smtClean="0">
                <a:solidFill>
                  <a:schemeClr val="tx1"/>
                </a:solidFill>
              </a:rPr>
              <a:t>, W. &amp;</a:t>
            </a:r>
            <a:r>
              <a:rPr lang="en-GB" dirty="0" err="1" smtClean="0">
                <a:solidFill>
                  <a:schemeClr val="tx1"/>
                </a:solidFill>
              </a:rPr>
              <a:t>Qualter</a:t>
            </a:r>
            <a:r>
              <a:rPr lang="en-GB" dirty="0" smtClean="0">
                <a:solidFill>
                  <a:schemeClr val="tx1"/>
                </a:solidFill>
              </a:rPr>
              <a:t>, A. (2014) </a:t>
            </a:r>
            <a:r>
              <a:rPr lang="en-GB" i="1" dirty="0" smtClean="0">
                <a:solidFill>
                  <a:schemeClr val="tx1"/>
                </a:solidFill>
              </a:rPr>
              <a:t>The Teaching of Science in Primary School (6</a:t>
            </a:r>
            <a:r>
              <a:rPr lang="en-GB" i="1" baseline="30000" dirty="0" smtClean="0">
                <a:solidFill>
                  <a:schemeClr val="tx1"/>
                </a:solidFill>
              </a:rPr>
              <a:t>th</a:t>
            </a:r>
            <a:r>
              <a:rPr lang="en-GB" i="1" dirty="0" smtClean="0">
                <a:solidFill>
                  <a:schemeClr val="tx1"/>
                </a:solidFill>
              </a:rPr>
              <a:t> </a:t>
            </a:r>
            <a:r>
              <a:rPr lang="en-GB" i="1" dirty="0">
                <a:solidFill>
                  <a:schemeClr val="tx1"/>
                </a:solidFill>
              </a:rPr>
              <a:t>E</a:t>
            </a:r>
            <a:r>
              <a:rPr lang="en-GB" i="1" dirty="0" smtClean="0">
                <a:solidFill>
                  <a:schemeClr val="tx1"/>
                </a:solidFill>
              </a:rPr>
              <a:t>d). </a:t>
            </a:r>
            <a:r>
              <a:rPr lang="en-GB" dirty="0" smtClean="0">
                <a:solidFill>
                  <a:schemeClr val="tx1"/>
                </a:solidFill>
              </a:rPr>
              <a:t>Oxon. David Fulton.</a:t>
            </a:r>
          </a:p>
          <a:p>
            <a:pPr marL="0" indent="0">
              <a:buNone/>
            </a:pPr>
            <a:r>
              <a:rPr lang="en-GB" dirty="0" smtClean="0">
                <a:solidFill>
                  <a:schemeClr val="tx1"/>
                </a:solidFill>
              </a:rPr>
              <a:t>Loxley, P. et al.(2014) </a:t>
            </a:r>
            <a:r>
              <a:rPr lang="en-GB" i="1" dirty="0" smtClean="0">
                <a:solidFill>
                  <a:schemeClr val="tx1"/>
                </a:solidFill>
              </a:rPr>
              <a:t>Teaching Primary Science, promoting enjoyment and developing understanding (2</a:t>
            </a:r>
            <a:r>
              <a:rPr lang="en-GB" i="1" baseline="30000" dirty="0" smtClean="0">
                <a:solidFill>
                  <a:schemeClr val="tx1"/>
                </a:solidFill>
              </a:rPr>
              <a:t>nd</a:t>
            </a:r>
            <a:r>
              <a:rPr lang="en-GB" i="1" dirty="0" smtClean="0">
                <a:solidFill>
                  <a:schemeClr val="tx1"/>
                </a:solidFill>
              </a:rPr>
              <a:t> Ed)</a:t>
            </a:r>
            <a:r>
              <a:rPr lang="en-GB" dirty="0" smtClean="0">
                <a:solidFill>
                  <a:schemeClr val="tx1"/>
                </a:solidFill>
              </a:rPr>
              <a:t>. </a:t>
            </a:r>
          </a:p>
          <a:p>
            <a:pPr marL="0" indent="0">
              <a:buNone/>
            </a:pPr>
            <a:r>
              <a:rPr lang="en-GB" b="1" u="sng" dirty="0" err="1" smtClean="0">
                <a:solidFill>
                  <a:schemeClr val="tx1"/>
                </a:solidFill>
              </a:rPr>
              <a:t>Lakin</a:t>
            </a:r>
            <a:r>
              <a:rPr lang="en-GB" b="1" u="sng" dirty="0" smtClean="0">
                <a:solidFill>
                  <a:schemeClr val="tx1"/>
                </a:solidFill>
              </a:rPr>
              <a:t>, L. (2013) </a:t>
            </a:r>
            <a:r>
              <a:rPr lang="en-GB" b="1" i="1" u="sng" dirty="0" smtClean="0">
                <a:solidFill>
                  <a:schemeClr val="tx1"/>
                </a:solidFill>
              </a:rPr>
              <a:t>Developing Independent Learning in Science</a:t>
            </a:r>
            <a:r>
              <a:rPr lang="en-GB" b="1" u="sng" dirty="0" smtClean="0">
                <a:solidFill>
                  <a:schemeClr val="tx1"/>
                </a:solidFill>
              </a:rPr>
              <a:t>. Maidenhead. OU Press.</a:t>
            </a:r>
          </a:p>
          <a:p>
            <a:pPr marL="0" indent="0">
              <a:buNone/>
            </a:pPr>
            <a:r>
              <a:rPr lang="en-GB" dirty="0" smtClean="0">
                <a:solidFill>
                  <a:schemeClr val="tx1"/>
                </a:solidFill>
              </a:rPr>
              <a:t>Russell, T. &amp; </a:t>
            </a:r>
            <a:r>
              <a:rPr lang="en-GB" dirty="0" err="1" smtClean="0">
                <a:solidFill>
                  <a:schemeClr val="tx1"/>
                </a:solidFill>
              </a:rPr>
              <a:t>McGuigan</a:t>
            </a:r>
            <a:r>
              <a:rPr lang="en-GB" dirty="0" smtClean="0">
                <a:solidFill>
                  <a:schemeClr val="tx1"/>
                </a:solidFill>
              </a:rPr>
              <a:t>, L. (2016) </a:t>
            </a:r>
            <a:r>
              <a:rPr lang="en-GB" i="1" dirty="0" smtClean="0">
                <a:solidFill>
                  <a:schemeClr val="tx1"/>
                </a:solidFill>
              </a:rPr>
              <a:t>Exploring Science with Young Children. </a:t>
            </a:r>
            <a:r>
              <a:rPr lang="en-GB" dirty="0" smtClean="0">
                <a:solidFill>
                  <a:schemeClr val="tx1"/>
                </a:solidFill>
              </a:rPr>
              <a:t>London. Sage.</a:t>
            </a:r>
          </a:p>
          <a:p>
            <a:pPr marL="0" indent="0">
              <a:buNone/>
            </a:pPr>
            <a:r>
              <a:rPr lang="en-GB" b="1" u="sng" dirty="0"/>
              <a:t>Turner, J. et al. (2011) </a:t>
            </a:r>
            <a:r>
              <a:rPr lang="en-GB" b="1" i="1" u="sng" dirty="0" smtClean="0"/>
              <a:t>It’s </a:t>
            </a:r>
            <a:r>
              <a:rPr lang="en-GB" b="1" i="1" u="sng" dirty="0"/>
              <a:t>not fair or is it</a:t>
            </a:r>
            <a:r>
              <a:rPr lang="en-GB" b="1" i="1" u="sng" dirty="0" smtClean="0"/>
              <a:t>?. </a:t>
            </a:r>
            <a:r>
              <a:rPr lang="en-GB" b="1" u="sng" dirty="0" err="1"/>
              <a:t>Sandbach</a:t>
            </a:r>
            <a:r>
              <a:rPr lang="en-GB" b="1" u="sng" dirty="0"/>
              <a:t>. MHE.</a:t>
            </a:r>
          </a:p>
          <a:p>
            <a:pPr marL="0" indent="0">
              <a:buNone/>
            </a:pPr>
            <a:endParaRPr lang="en-GB" dirty="0" smtClean="0">
              <a:solidFill>
                <a:schemeClr val="tx1"/>
              </a:solidFill>
            </a:endParaRPr>
          </a:p>
          <a:p>
            <a:pPr marL="0" indent="0">
              <a:buNone/>
            </a:pPr>
            <a:endParaRPr lang="en-GB" dirty="0">
              <a:solidFill>
                <a:schemeClr val="bg2">
                  <a:lumMod val="50000"/>
                </a:schemeClr>
              </a:solidFill>
            </a:endParaRPr>
          </a:p>
        </p:txBody>
      </p:sp>
    </p:spTree>
    <p:extLst>
      <p:ext uri="{BB962C8B-B14F-4D97-AF65-F5344CB8AC3E}">
        <p14:creationId xmlns:p14="http://schemas.microsoft.com/office/powerpoint/2010/main" val="14684568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1083</TotalTime>
  <Words>5033</Words>
  <Application>Microsoft Office PowerPoint</Application>
  <PresentationFormat>Widescreen</PresentationFormat>
  <Paragraphs>520</Paragraphs>
  <Slides>73</Slides>
  <Notes>44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73</vt:i4>
      </vt:variant>
    </vt:vector>
  </HeadingPairs>
  <TitlesOfParts>
    <vt:vector size="81" baseType="lpstr">
      <vt:lpstr>MS PGothic</vt:lpstr>
      <vt:lpstr>Arial</vt:lpstr>
      <vt:lpstr>Calibri</vt:lpstr>
      <vt:lpstr>Calibri Light</vt:lpstr>
      <vt:lpstr>Comic Sans MS</vt:lpstr>
      <vt:lpstr>Wingdings</vt:lpstr>
      <vt:lpstr>Wingdings 3</vt:lpstr>
      <vt:lpstr>Retrospect</vt:lpstr>
      <vt:lpstr>ECAD5006</vt:lpstr>
      <vt:lpstr>PowerPoint Presentation</vt:lpstr>
      <vt:lpstr>Aims of science sessions</vt:lpstr>
      <vt:lpstr>PowerPoint Presentation</vt:lpstr>
      <vt:lpstr> If you need to discuss anything relating to the module contact:  </vt:lpstr>
      <vt:lpstr>Aims</vt:lpstr>
      <vt:lpstr>LEARNING OUTCOMES</vt:lpstr>
      <vt:lpstr>Introduction to ‘Enquiry-based Learning’ (EBL) </vt:lpstr>
      <vt:lpstr>PowerPoint Presentation</vt:lpstr>
      <vt:lpstr>Characteristics of EBL</vt:lpstr>
      <vt:lpstr>Benefits of EBL</vt:lpstr>
      <vt:lpstr>Assessment Task and Guidance</vt:lpstr>
      <vt:lpstr>Review What should school science be like? Some points of view:</vt:lpstr>
      <vt:lpstr>What should school science be like? Some points of view:</vt:lpstr>
      <vt:lpstr>The Process of Science</vt:lpstr>
      <vt:lpstr>A focus on developing skills</vt:lpstr>
      <vt:lpstr>Learning through scientific enquiry</vt:lpstr>
      <vt:lpstr>Why is this type of learning important?</vt:lpstr>
      <vt:lpstr>Types of scientific enquiry identified in the current curriculum 2008</vt:lpstr>
      <vt:lpstr>“It’s Not Fair” Jane Turner et al.</vt:lpstr>
      <vt:lpstr>Student science experiences in school?</vt:lpstr>
      <vt:lpstr>Turner, J. et al. (2011) It’s not fair or is it?. Sandbach. MHE.</vt:lpstr>
      <vt:lpstr>Donaldson 2015 looking forwards</vt:lpstr>
      <vt:lpstr>KNOWLEDGE OF SCIENCE ENQUIRY SKILLS?</vt:lpstr>
      <vt:lpstr>Principles and Big ideas</vt:lpstr>
      <vt:lpstr>Generic enquiry model</vt:lpstr>
      <vt:lpstr>Review Science Skills Poster: Curriculum Level Characteristic and Progression</vt:lpstr>
      <vt:lpstr>Knowledge and Understanding of the World(revised 2015)</vt:lpstr>
      <vt:lpstr>On Moodle: Working with the Big Ideas of Science Education (2015) </vt:lpstr>
      <vt:lpstr>PowerPoint Presentation</vt:lpstr>
      <vt:lpstr>EBL is a constructivist learner centred approach </vt:lpstr>
      <vt:lpstr>EBL is a constructivist learner centred approach </vt:lpstr>
      <vt:lpstr>EBL? </vt:lpstr>
      <vt:lpstr>EBL? </vt:lpstr>
      <vt:lpstr>Student experiences in school?</vt:lpstr>
      <vt:lpstr>EBL and Science Enquiry</vt:lpstr>
      <vt:lpstr>Activity</vt:lpstr>
      <vt:lpstr>Theories about children’s learning</vt:lpstr>
      <vt:lpstr>ACTIVITY:</vt:lpstr>
      <vt:lpstr>Reflection</vt:lpstr>
      <vt:lpstr>   ACTIVE LEARNING </vt:lpstr>
      <vt:lpstr>Embed active learning opportunities into plan, develop, reflect cycle of enquiry:</vt:lpstr>
      <vt:lpstr>   SCAFFOLDING requires subject knowledge confidence </vt:lpstr>
      <vt:lpstr>Two major strategies to encourage problem posing and enquiry, that are derived from research and good scientific observation processes are KWHLAQ and O-T-Q: </vt:lpstr>
      <vt:lpstr>A range of teacher control that reflects pupils’ age / ability / experience of a culture of EBL</vt:lpstr>
      <vt:lpstr>Start to think about an open “Big Question”</vt:lpstr>
      <vt:lpstr>Directed reading</vt:lpstr>
      <vt:lpstr>Frontloading information: What is EBL? Sometimes referred to as IBL (Inquiry)</vt:lpstr>
      <vt:lpstr>Lecture 2</vt:lpstr>
      <vt:lpstr>Quotation from Turner, J. et al. (2011) It’s not fair or is it?. Sandbach. MHE. </vt:lpstr>
      <vt:lpstr>Review Science Skills Poster: Curriculum Level Characteristic and Progression L1-L5 (L1-3 =O4-6)  Look at these again with “It’s Not Fair” Progression grid.</vt:lpstr>
      <vt:lpstr>Table from Turner, J. et al. (2011) It’s not fair or is it?. Sandbach. MHE.</vt:lpstr>
      <vt:lpstr>You could use KWHLAQ to organise your own EBL thoughts as a teacher preparing for pupils’ experiences</vt:lpstr>
      <vt:lpstr>You could use KWHLAQ to organise your own EBL thoughts as a teacher preparing for pupils’ experiences</vt:lpstr>
      <vt:lpstr>Kath Murdoch Inquiry Cycle – big picture</vt:lpstr>
      <vt:lpstr>In Pack: Sample questions to drive enguiry</vt:lpstr>
      <vt:lpstr>Characteristics of EBL, “It’s Not Fair” Examples:</vt:lpstr>
      <vt:lpstr>Primary science education has benefited from over 40 years of research focussed development</vt:lpstr>
      <vt:lpstr>SPACE and the constructivist principle can be linked to the following useful approaches to learning that are underpinned by research outcomes</vt:lpstr>
      <vt:lpstr> Primary science and constructivism.</vt:lpstr>
      <vt:lpstr>The SPACE Legacy on Moodle</vt:lpstr>
      <vt:lpstr>CRIPSAT Scientific Enquiry Materials</vt:lpstr>
      <vt:lpstr>CRIPSAT Unit review</vt:lpstr>
      <vt:lpstr>CRIPSAT: RECYCLING</vt:lpstr>
      <vt:lpstr>CRIPSAT Framework for Assignment Responses</vt:lpstr>
      <vt:lpstr>See Pack for:</vt:lpstr>
      <vt:lpstr>Rationale of visit to Newton House</vt:lpstr>
      <vt:lpstr>What do you need to do?</vt:lpstr>
      <vt:lpstr>Things to consider: </vt:lpstr>
      <vt:lpstr>Dinefwr Park/ Newton House visit on Friday 27.4.18</vt:lpstr>
      <vt:lpstr>Obvious things to remember</vt:lpstr>
      <vt:lpstr>Websites</vt:lpstr>
      <vt:lpstr>TEXTBOOKS a selection: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ITEB5002 (Group D 1&amp;2) Pre visit</dc:title>
  <dc:creator>Ceri Lewis</dc:creator>
  <cp:lastModifiedBy>Ceri Lewis</cp:lastModifiedBy>
  <cp:revision>52</cp:revision>
  <cp:lastPrinted>2019-03-15T10:29:23Z</cp:lastPrinted>
  <dcterms:created xsi:type="dcterms:W3CDTF">2017-04-04T09:37:44Z</dcterms:created>
  <dcterms:modified xsi:type="dcterms:W3CDTF">2019-03-20T10:45:15Z</dcterms:modified>
</cp:coreProperties>
</file>