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148"/>
    <p:restoredTop sz="94681"/>
  </p:normalViewPr>
  <p:slideViewPr>
    <p:cSldViewPr snapToGrid="0">
      <p:cViewPr varScale="1">
        <p:scale>
          <a:sx n="69" d="100"/>
          <a:sy n="69" d="100"/>
        </p:scale>
        <p:origin x="224" y="1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9E916A-E5FC-7B42-8E7A-43A885F5260D}" type="doc">
      <dgm:prSet loTypeId="urn:microsoft.com/office/officeart/2005/8/layout/radial6" loCatId="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BB805DFB-CE5D-084A-B92F-0889E6FF3DCC}">
      <dgm:prSet phldrT="[Text]" custT="1"/>
      <dgm:spPr/>
      <dgm:t>
        <a:bodyPr/>
        <a:lstStyle/>
        <a:p>
          <a:r>
            <a:rPr lang="en-GB" sz="2200" i="1" dirty="0"/>
            <a:t>Cultural Awareness &amp; Adaptability</a:t>
          </a:r>
        </a:p>
      </dgm:t>
    </dgm:pt>
    <dgm:pt modelId="{38585E68-CB7F-034D-81B6-8B0F19C17278}" type="parTrans" cxnId="{22090B97-CBD4-4543-9223-99DC22191495}">
      <dgm:prSet/>
      <dgm:spPr/>
      <dgm:t>
        <a:bodyPr/>
        <a:lstStyle/>
        <a:p>
          <a:endParaRPr lang="en-GB"/>
        </a:p>
      </dgm:t>
    </dgm:pt>
    <dgm:pt modelId="{C5BD348E-139B-8848-9015-DEC0DF46AB2B}" type="sibTrans" cxnId="{22090B97-CBD4-4543-9223-99DC22191495}">
      <dgm:prSet/>
      <dgm:spPr/>
      <dgm:t>
        <a:bodyPr/>
        <a:lstStyle/>
        <a:p>
          <a:endParaRPr lang="en-GB"/>
        </a:p>
      </dgm:t>
    </dgm:pt>
    <dgm:pt modelId="{B0113B44-E13E-3543-9160-F2CDE25A0B5F}">
      <dgm:prSet phldrT="[Text]" custT="1"/>
      <dgm:spPr/>
      <dgm:t>
        <a:bodyPr/>
        <a:lstStyle/>
        <a:p>
          <a:r>
            <a:rPr lang="en-GB" sz="2000" i="1" dirty="0"/>
            <a:t>Prevents miscommunication</a:t>
          </a:r>
        </a:p>
      </dgm:t>
    </dgm:pt>
    <dgm:pt modelId="{C358F511-1C4C-4B4B-BB7F-D0E6F53B2D3C}" type="parTrans" cxnId="{A8FDFD55-4BB2-4D48-A6A4-5FD30E7D87CC}">
      <dgm:prSet/>
      <dgm:spPr/>
      <dgm:t>
        <a:bodyPr/>
        <a:lstStyle/>
        <a:p>
          <a:endParaRPr lang="en-GB"/>
        </a:p>
      </dgm:t>
    </dgm:pt>
    <dgm:pt modelId="{53732AB7-4857-AA42-813B-42CC50C3BE98}" type="sibTrans" cxnId="{A8FDFD55-4BB2-4D48-A6A4-5FD30E7D87CC}">
      <dgm:prSet/>
      <dgm:spPr/>
      <dgm:t>
        <a:bodyPr/>
        <a:lstStyle/>
        <a:p>
          <a:endParaRPr lang="en-GB"/>
        </a:p>
      </dgm:t>
    </dgm:pt>
    <dgm:pt modelId="{1AED2DCF-66A0-3F44-88C1-D66DA0DAD4C6}">
      <dgm:prSet phldrT="[Text]" custT="1"/>
      <dgm:spPr/>
      <dgm:t>
        <a:bodyPr/>
        <a:lstStyle/>
        <a:p>
          <a:r>
            <a:rPr lang="en-GB" sz="2000" i="1" dirty="0"/>
            <a:t>Enhances global competence</a:t>
          </a:r>
        </a:p>
      </dgm:t>
    </dgm:pt>
    <dgm:pt modelId="{6CFC4E5C-89B9-2541-958A-8BE83FBC9316}" type="parTrans" cxnId="{7E154F93-7321-554B-8A3A-5A133457C944}">
      <dgm:prSet/>
      <dgm:spPr/>
      <dgm:t>
        <a:bodyPr/>
        <a:lstStyle/>
        <a:p>
          <a:endParaRPr lang="en-GB"/>
        </a:p>
      </dgm:t>
    </dgm:pt>
    <dgm:pt modelId="{1F061A68-4997-794C-BCB1-1D70F5F7E8DE}" type="sibTrans" cxnId="{7E154F93-7321-554B-8A3A-5A133457C944}">
      <dgm:prSet/>
      <dgm:spPr/>
      <dgm:t>
        <a:bodyPr/>
        <a:lstStyle/>
        <a:p>
          <a:endParaRPr lang="en-GB"/>
        </a:p>
      </dgm:t>
    </dgm:pt>
    <dgm:pt modelId="{89006570-202C-C743-B7D7-4AD540F467C8}">
      <dgm:prSet phldrT="[Text]" custT="1"/>
      <dgm:spPr/>
      <dgm:t>
        <a:bodyPr/>
        <a:lstStyle/>
        <a:p>
          <a:r>
            <a:rPr lang="en-GB" sz="2000" i="1" dirty="0"/>
            <a:t>Encourages flexibility</a:t>
          </a:r>
        </a:p>
      </dgm:t>
    </dgm:pt>
    <dgm:pt modelId="{9D7CC2BA-5849-274C-80D7-28A0EE6BB444}" type="parTrans" cxnId="{3B5C229F-E096-EA48-B223-49CBC6173183}">
      <dgm:prSet/>
      <dgm:spPr/>
      <dgm:t>
        <a:bodyPr/>
        <a:lstStyle/>
        <a:p>
          <a:endParaRPr lang="en-GB"/>
        </a:p>
      </dgm:t>
    </dgm:pt>
    <dgm:pt modelId="{301DA018-E02F-6246-9B15-1C7D089C6FB8}" type="sibTrans" cxnId="{3B5C229F-E096-EA48-B223-49CBC6173183}">
      <dgm:prSet/>
      <dgm:spPr/>
      <dgm:t>
        <a:bodyPr/>
        <a:lstStyle/>
        <a:p>
          <a:endParaRPr lang="en-GB"/>
        </a:p>
      </dgm:t>
    </dgm:pt>
    <dgm:pt modelId="{74A455B1-81AA-3042-9B02-7F248BF0B905}">
      <dgm:prSet phldrT="[Text]" custT="1"/>
      <dgm:spPr/>
      <dgm:t>
        <a:bodyPr/>
        <a:lstStyle/>
        <a:p>
          <a:r>
            <a:rPr lang="en-GB" sz="2000" i="1" dirty="0"/>
            <a:t>Promotes respect and empathy</a:t>
          </a:r>
        </a:p>
      </dgm:t>
    </dgm:pt>
    <dgm:pt modelId="{A7970E2B-1054-6B41-8843-B681CF2FC613}" type="parTrans" cxnId="{4FE54D4A-F40D-AB4A-97E8-13D9FB2DB76C}">
      <dgm:prSet/>
      <dgm:spPr/>
      <dgm:t>
        <a:bodyPr/>
        <a:lstStyle/>
        <a:p>
          <a:endParaRPr lang="en-GB"/>
        </a:p>
      </dgm:t>
    </dgm:pt>
    <dgm:pt modelId="{45501B5C-18BB-0645-9BD1-96EA5CDF3A67}" type="sibTrans" cxnId="{4FE54D4A-F40D-AB4A-97E8-13D9FB2DB76C}">
      <dgm:prSet/>
      <dgm:spPr/>
      <dgm:t>
        <a:bodyPr/>
        <a:lstStyle/>
        <a:p>
          <a:endParaRPr lang="en-GB"/>
        </a:p>
      </dgm:t>
    </dgm:pt>
    <dgm:pt modelId="{EF78E03D-508D-9B4D-8D54-BE3D0CA17F1A}" type="pres">
      <dgm:prSet presAssocID="{ED9E916A-E5FC-7B42-8E7A-43A885F5260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9F1A974-DA5C-3A46-8B32-AE99A8042EBB}" type="pres">
      <dgm:prSet presAssocID="{BB805DFB-CE5D-084A-B92F-0889E6FF3DCC}" presName="centerShape" presStyleLbl="node0" presStyleIdx="0" presStyleCnt="1" custScaleX="246326" custScaleY="162788"/>
      <dgm:spPr/>
    </dgm:pt>
    <dgm:pt modelId="{E209D9A6-2169-814C-A314-09E9AB9918B2}" type="pres">
      <dgm:prSet presAssocID="{B0113B44-E13E-3543-9160-F2CDE25A0B5F}" presName="node" presStyleLbl="node1" presStyleIdx="0" presStyleCnt="4" custScaleX="243278" custScaleY="108710">
        <dgm:presLayoutVars>
          <dgm:bulletEnabled val="1"/>
        </dgm:presLayoutVars>
      </dgm:prSet>
      <dgm:spPr/>
    </dgm:pt>
    <dgm:pt modelId="{2DA0C446-14E6-A347-AE4A-48F6E63AA87C}" type="pres">
      <dgm:prSet presAssocID="{B0113B44-E13E-3543-9160-F2CDE25A0B5F}" presName="dummy" presStyleCnt="0"/>
      <dgm:spPr/>
    </dgm:pt>
    <dgm:pt modelId="{5DD10396-5DD0-A744-9A23-9248F53BC24B}" type="pres">
      <dgm:prSet presAssocID="{53732AB7-4857-AA42-813B-42CC50C3BE98}" presName="sibTrans" presStyleLbl="sibTrans2D1" presStyleIdx="0" presStyleCnt="4"/>
      <dgm:spPr/>
    </dgm:pt>
    <dgm:pt modelId="{0599869D-8E36-3E40-B18B-F3AE362D7937}" type="pres">
      <dgm:prSet presAssocID="{1AED2DCF-66A0-3F44-88C1-D66DA0DAD4C6}" presName="node" presStyleLbl="node1" presStyleIdx="1" presStyleCnt="4" custScaleX="171078" custScaleY="156622" custRadScaleRad="159181" custRadScaleInc="2922">
        <dgm:presLayoutVars>
          <dgm:bulletEnabled val="1"/>
        </dgm:presLayoutVars>
      </dgm:prSet>
      <dgm:spPr/>
    </dgm:pt>
    <dgm:pt modelId="{BA5CF450-FB2D-0D4E-9FCC-EDB978D5D925}" type="pres">
      <dgm:prSet presAssocID="{1AED2DCF-66A0-3F44-88C1-D66DA0DAD4C6}" presName="dummy" presStyleCnt="0"/>
      <dgm:spPr/>
    </dgm:pt>
    <dgm:pt modelId="{1BA7A825-E1A5-764E-9B90-A81BA9102358}" type="pres">
      <dgm:prSet presAssocID="{1F061A68-4997-794C-BCB1-1D70F5F7E8DE}" presName="sibTrans" presStyleLbl="sibTrans2D1" presStyleIdx="1" presStyleCnt="4"/>
      <dgm:spPr/>
    </dgm:pt>
    <dgm:pt modelId="{221193EF-4A07-CC4B-BF3E-37A4E79621DE}" type="pres">
      <dgm:prSet presAssocID="{89006570-202C-C743-B7D7-4AD540F467C8}" presName="node" presStyleLbl="node1" presStyleIdx="2" presStyleCnt="4" custScaleX="263069" custScaleY="120532">
        <dgm:presLayoutVars>
          <dgm:bulletEnabled val="1"/>
        </dgm:presLayoutVars>
      </dgm:prSet>
      <dgm:spPr/>
    </dgm:pt>
    <dgm:pt modelId="{655D6741-F2AC-2B4D-96EF-CB3B07F9172C}" type="pres">
      <dgm:prSet presAssocID="{89006570-202C-C743-B7D7-4AD540F467C8}" presName="dummy" presStyleCnt="0"/>
      <dgm:spPr/>
    </dgm:pt>
    <dgm:pt modelId="{0D7DDE25-15F8-E448-B305-5A3087424B95}" type="pres">
      <dgm:prSet presAssocID="{301DA018-E02F-6246-9B15-1C7D089C6FB8}" presName="sibTrans" presStyleLbl="sibTrans2D1" presStyleIdx="2" presStyleCnt="4"/>
      <dgm:spPr/>
    </dgm:pt>
    <dgm:pt modelId="{1A83BAD5-1A12-6D4C-A6F0-5938B2860838}" type="pres">
      <dgm:prSet presAssocID="{74A455B1-81AA-3042-9B02-7F248BF0B905}" presName="node" presStyleLbl="node1" presStyleIdx="3" presStyleCnt="4" custScaleX="156492" custScaleY="157475" custRadScaleRad="160000" custRadScaleInc="8993">
        <dgm:presLayoutVars>
          <dgm:bulletEnabled val="1"/>
        </dgm:presLayoutVars>
      </dgm:prSet>
      <dgm:spPr/>
    </dgm:pt>
    <dgm:pt modelId="{48B626DD-9D88-554C-92B8-380572658119}" type="pres">
      <dgm:prSet presAssocID="{74A455B1-81AA-3042-9B02-7F248BF0B905}" presName="dummy" presStyleCnt="0"/>
      <dgm:spPr/>
    </dgm:pt>
    <dgm:pt modelId="{64DE1ED6-9F60-274A-8C8D-26BE6A4E969E}" type="pres">
      <dgm:prSet presAssocID="{45501B5C-18BB-0645-9BD1-96EA5CDF3A67}" presName="sibTrans" presStyleLbl="sibTrans2D1" presStyleIdx="3" presStyleCnt="4"/>
      <dgm:spPr/>
    </dgm:pt>
  </dgm:ptLst>
  <dgm:cxnLst>
    <dgm:cxn modelId="{A55D2D07-41FD-0547-A002-5C4F09F3E2DD}" type="presOf" srcId="{89006570-202C-C743-B7D7-4AD540F467C8}" destId="{221193EF-4A07-CC4B-BF3E-37A4E79621DE}" srcOrd="0" destOrd="0" presId="urn:microsoft.com/office/officeart/2005/8/layout/radial6"/>
    <dgm:cxn modelId="{BFD88621-ED71-7940-ABF4-FB051088AC38}" type="presOf" srcId="{1AED2DCF-66A0-3F44-88C1-D66DA0DAD4C6}" destId="{0599869D-8E36-3E40-B18B-F3AE362D7937}" srcOrd="0" destOrd="0" presId="urn:microsoft.com/office/officeart/2005/8/layout/radial6"/>
    <dgm:cxn modelId="{F12EE827-B4B0-054B-86B6-E5BC8FF1CED0}" type="presOf" srcId="{45501B5C-18BB-0645-9BD1-96EA5CDF3A67}" destId="{64DE1ED6-9F60-274A-8C8D-26BE6A4E969E}" srcOrd="0" destOrd="0" presId="urn:microsoft.com/office/officeart/2005/8/layout/radial6"/>
    <dgm:cxn modelId="{4314D52A-E897-CE47-BC67-1255D059C455}" type="presOf" srcId="{1F061A68-4997-794C-BCB1-1D70F5F7E8DE}" destId="{1BA7A825-E1A5-764E-9B90-A81BA9102358}" srcOrd="0" destOrd="0" presId="urn:microsoft.com/office/officeart/2005/8/layout/radial6"/>
    <dgm:cxn modelId="{C73C8044-8BE5-DF48-8E8E-98F07129E10B}" type="presOf" srcId="{ED9E916A-E5FC-7B42-8E7A-43A885F5260D}" destId="{EF78E03D-508D-9B4D-8D54-BE3D0CA17F1A}" srcOrd="0" destOrd="0" presId="urn:microsoft.com/office/officeart/2005/8/layout/radial6"/>
    <dgm:cxn modelId="{4FE54D4A-F40D-AB4A-97E8-13D9FB2DB76C}" srcId="{BB805DFB-CE5D-084A-B92F-0889E6FF3DCC}" destId="{74A455B1-81AA-3042-9B02-7F248BF0B905}" srcOrd="3" destOrd="0" parTransId="{A7970E2B-1054-6B41-8843-B681CF2FC613}" sibTransId="{45501B5C-18BB-0645-9BD1-96EA5CDF3A67}"/>
    <dgm:cxn modelId="{610A1B52-4F74-A449-A53A-4755399FB7E1}" type="presOf" srcId="{BB805DFB-CE5D-084A-B92F-0889E6FF3DCC}" destId="{19F1A974-DA5C-3A46-8B32-AE99A8042EBB}" srcOrd="0" destOrd="0" presId="urn:microsoft.com/office/officeart/2005/8/layout/radial6"/>
    <dgm:cxn modelId="{A8FDFD55-4BB2-4D48-A6A4-5FD30E7D87CC}" srcId="{BB805DFB-CE5D-084A-B92F-0889E6FF3DCC}" destId="{B0113B44-E13E-3543-9160-F2CDE25A0B5F}" srcOrd="0" destOrd="0" parTransId="{C358F511-1C4C-4B4B-BB7F-D0E6F53B2D3C}" sibTransId="{53732AB7-4857-AA42-813B-42CC50C3BE98}"/>
    <dgm:cxn modelId="{5371DC8E-4A72-2041-88A1-A69FEFA35BE2}" type="presOf" srcId="{301DA018-E02F-6246-9B15-1C7D089C6FB8}" destId="{0D7DDE25-15F8-E448-B305-5A3087424B95}" srcOrd="0" destOrd="0" presId="urn:microsoft.com/office/officeart/2005/8/layout/radial6"/>
    <dgm:cxn modelId="{C993A890-2A7E-9F44-95FD-A69AC95225A4}" type="presOf" srcId="{53732AB7-4857-AA42-813B-42CC50C3BE98}" destId="{5DD10396-5DD0-A744-9A23-9248F53BC24B}" srcOrd="0" destOrd="0" presId="urn:microsoft.com/office/officeart/2005/8/layout/radial6"/>
    <dgm:cxn modelId="{7E154F93-7321-554B-8A3A-5A133457C944}" srcId="{BB805DFB-CE5D-084A-B92F-0889E6FF3DCC}" destId="{1AED2DCF-66A0-3F44-88C1-D66DA0DAD4C6}" srcOrd="1" destOrd="0" parTransId="{6CFC4E5C-89B9-2541-958A-8BE83FBC9316}" sibTransId="{1F061A68-4997-794C-BCB1-1D70F5F7E8DE}"/>
    <dgm:cxn modelId="{22090B97-CBD4-4543-9223-99DC22191495}" srcId="{ED9E916A-E5FC-7B42-8E7A-43A885F5260D}" destId="{BB805DFB-CE5D-084A-B92F-0889E6FF3DCC}" srcOrd="0" destOrd="0" parTransId="{38585E68-CB7F-034D-81B6-8B0F19C17278}" sibTransId="{C5BD348E-139B-8848-9015-DEC0DF46AB2B}"/>
    <dgm:cxn modelId="{3B5C229F-E096-EA48-B223-49CBC6173183}" srcId="{BB805DFB-CE5D-084A-B92F-0889E6FF3DCC}" destId="{89006570-202C-C743-B7D7-4AD540F467C8}" srcOrd="2" destOrd="0" parTransId="{9D7CC2BA-5849-274C-80D7-28A0EE6BB444}" sibTransId="{301DA018-E02F-6246-9B15-1C7D089C6FB8}"/>
    <dgm:cxn modelId="{2A0D79BF-0B22-8542-B794-580EBF68344D}" type="presOf" srcId="{B0113B44-E13E-3543-9160-F2CDE25A0B5F}" destId="{E209D9A6-2169-814C-A314-09E9AB9918B2}" srcOrd="0" destOrd="0" presId="urn:microsoft.com/office/officeart/2005/8/layout/radial6"/>
    <dgm:cxn modelId="{C4EF16C0-2217-3343-B877-90DBB198FE0B}" type="presOf" srcId="{74A455B1-81AA-3042-9B02-7F248BF0B905}" destId="{1A83BAD5-1A12-6D4C-A6F0-5938B2860838}" srcOrd="0" destOrd="0" presId="urn:microsoft.com/office/officeart/2005/8/layout/radial6"/>
    <dgm:cxn modelId="{DC9EAE0B-58C3-E042-A86B-E6D8E93E02EB}" type="presParOf" srcId="{EF78E03D-508D-9B4D-8D54-BE3D0CA17F1A}" destId="{19F1A974-DA5C-3A46-8B32-AE99A8042EBB}" srcOrd="0" destOrd="0" presId="urn:microsoft.com/office/officeart/2005/8/layout/radial6"/>
    <dgm:cxn modelId="{F605FAAA-01A0-984E-BDA2-5B604C0E7477}" type="presParOf" srcId="{EF78E03D-508D-9B4D-8D54-BE3D0CA17F1A}" destId="{E209D9A6-2169-814C-A314-09E9AB9918B2}" srcOrd="1" destOrd="0" presId="urn:microsoft.com/office/officeart/2005/8/layout/radial6"/>
    <dgm:cxn modelId="{7CCE7DA8-AD52-A444-9EE4-C8E83294A9F9}" type="presParOf" srcId="{EF78E03D-508D-9B4D-8D54-BE3D0CA17F1A}" destId="{2DA0C446-14E6-A347-AE4A-48F6E63AA87C}" srcOrd="2" destOrd="0" presId="urn:microsoft.com/office/officeart/2005/8/layout/radial6"/>
    <dgm:cxn modelId="{D8B359B9-32AC-FD4B-865B-17CBF740DFA5}" type="presParOf" srcId="{EF78E03D-508D-9B4D-8D54-BE3D0CA17F1A}" destId="{5DD10396-5DD0-A744-9A23-9248F53BC24B}" srcOrd="3" destOrd="0" presId="urn:microsoft.com/office/officeart/2005/8/layout/radial6"/>
    <dgm:cxn modelId="{8AAFAD5B-8590-AC45-92FC-33598D41B05D}" type="presParOf" srcId="{EF78E03D-508D-9B4D-8D54-BE3D0CA17F1A}" destId="{0599869D-8E36-3E40-B18B-F3AE362D7937}" srcOrd="4" destOrd="0" presId="urn:microsoft.com/office/officeart/2005/8/layout/radial6"/>
    <dgm:cxn modelId="{879E2527-41D4-E14F-89F0-9435EF9BAA28}" type="presParOf" srcId="{EF78E03D-508D-9B4D-8D54-BE3D0CA17F1A}" destId="{BA5CF450-FB2D-0D4E-9FCC-EDB978D5D925}" srcOrd="5" destOrd="0" presId="urn:microsoft.com/office/officeart/2005/8/layout/radial6"/>
    <dgm:cxn modelId="{B818F289-182E-2C4F-B2DE-00C06CBA5D55}" type="presParOf" srcId="{EF78E03D-508D-9B4D-8D54-BE3D0CA17F1A}" destId="{1BA7A825-E1A5-764E-9B90-A81BA9102358}" srcOrd="6" destOrd="0" presId="urn:microsoft.com/office/officeart/2005/8/layout/radial6"/>
    <dgm:cxn modelId="{9C39B069-AFAD-184C-8FDA-DEF27957F7A1}" type="presParOf" srcId="{EF78E03D-508D-9B4D-8D54-BE3D0CA17F1A}" destId="{221193EF-4A07-CC4B-BF3E-37A4E79621DE}" srcOrd="7" destOrd="0" presId="urn:microsoft.com/office/officeart/2005/8/layout/radial6"/>
    <dgm:cxn modelId="{2A393773-BD68-D149-AFA0-E847F12EAB40}" type="presParOf" srcId="{EF78E03D-508D-9B4D-8D54-BE3D0CA17F1A}" destId="{655D6741-F2AC-2B4D-96EF-CB3B07F9172C}" srcOrd="8" destOrd="0" presId="urn:microsoft.com/office/officeart/2005/8/layout/radial6"/>
    <dgm:cxn modelId="{DCF7F02E-6171-FC41-AD02-8982AACFA0FA}" type="presParOf" srcId="{EF78E03D-508D-9B4D-8D54-BE3D0CA17F1A}" destId="{0D7DDE25-15F8-E448-B305-5A3087424B95}" srcOrd="9" destOrd="0" presId="urn:microsoft.com/office/officeart/2005/8/layout/radial6"/>
    <dgm:cxn modelId="{CA57EE43-D6FE-104E-91CC-E2C050680911}" type="presParOf" srcId="{EF78E03D-508D-9B4D-8D54-BE3D0CA17F1A}" destId="{1A83BAD5-1A12-6D4C-A6F0-5938B2860838}" srcOrd="10" destOrd="0" presId="urn:microsoft.com/office/officeart/2005/8/layout/radial6"/>
    <dgm:cxn modelId="{A0224702-FB15-7145-858B-1F01764AF5F8}" type="presParOf" srcId="{EF78E03D-508D-9B4D-8D54-BE3D0CA17F1A}" destId="{48B626DD-9D88-554C-92B8-380572658119}" srcOrd="11" destOrd="0" presId="urn:microsoft.com/office/officeart/2005/8/layout/radial6"/>
    <dgm:cxn modelId="{80D66C35-0D39-EC48-A3C7-8E7D3F1D693B}" type="presParOf" srcId="{EF78E03D-508D-9B4D-8D54-BE3D0CA17F1A}" destId="{64DE1ED6-9F60-274A-8C8D-26BE6A4E969E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62CA02-92B3-4A48-949C-79C5DB506A4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66568F-F675-4D0B-A2AA-60D2D6DE7D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Understand Chinese business etiquette, hierarchy, and expectations</a:t>
          </a:r>
        </a:p>
      </dgm:t>
    </dgm:pt>
    <dgm:pt modelId="{D514E863-F49A-4840-B1E1-0C6D0686E95B}" type="parTrans" cxnId="{A4C509E5-E669-4DB9-A4DE-D89644B48036}">
      <dgm:prSet/>
      <dgm:spPr/>
      <dgm:t>
        <a:bodyPr/>
        <a:lstStyle/>
        <a:p>
          <a:endParaRPr lang="en-US"/>
        </a:p>
      </dgm:t>
    </dgm:pt>
    <dgm:pt modelId="{FC4926CA-80F6-444F-A1A4-388A30C5CA29}" type="sibTrans" cxnId="{A4C509E5-E669-4DB9-A4DE-D89644B480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E7FF60-D07A-4F05-AD61-0576D003DF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Use social gatherings (dinner, tea, etc.) to build trust</a:t>
          </a:r>
        </a:p>
      </dgm:t>
    </dgm:pt>
    <dgm:pt modelId="{44F7116F-C02D-46DF-BF2D-6A71B43524BF}" type="parTrans" cxnId="{EA030368-79FE-4268-8CB4-210501B21B50}">
      <dgm:prSet/>
      <dgm:spPr/>
      <dgm:t>
        <a:bodyPr/>
        <a:lstStyle/>
        <a:p>
          <a:endParaRPr lang="en-US"/>
        </a:p>
      </dgm:t>
    </dgm:pt>
    <dgm:pt modelId="{A1D874C5-5608-43C3-80E1-E9B9DEF5356F}" type="sibTrans" cxnId="{EA030368-79FE-4268-8CB4-210501B21B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606BC9-EAB6-4403-BDCE-074DEF84C12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Demonstrate loyalty and consistency to gain credibility</a:t>
          </a:r>
        </a:p>
      </dgm:t>
    </dgm:pt>
    <dgm:pt modelId="{0763F642-9E0B-4714-A73C-CBB9DB4FCC33}" type="parTrans" cxnId="{E2A2A21C-A241-4047-8362-515136A3162E}">
      <dgm:prSet/>
      <dgm:spPr/>
      <dgm:t>
        <a:bodyPr/>
        <a:lstStyle/>
        <a:p>
          <a:endParaRPr lang="en-US"/>
        </a:p>
      </dgm:t>
    </dgm:pt>
    <dgm:pt modelId="{A6EEF2F6-E29B-4FD8-A18C-4D612B9B0DF2}" type="sibTrans" cxnId="{E2A2A21C-A241-4047-8362-515136A316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1E3149-5AA2-4E47-97CB-B85386BBCE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Be polite and avoid any confrontation</a:t>
          </a:r>
        </a:p>
      </dgm:t>
    </dgm:pt>
    <dgm:pt modelId="{FFB94FCE-40DE-4877-9FC5-E90300928AE9}" type="parTrans" cxnId="{39253222-85E9-4F60-A799-80D00824A750}">
      <dgm:prSet/>
      <dgm:spPr/>
      <dgm:t>
        <a:bodyPr/>
        <a:lstStyle/>
        <a:p>
          <a:endParaRPr lang="en-US"/>
        </a:p>
      </dgm:t>
    </dgm:pt>
    <dgm:pt modelId="{81FCB9AE-AC07-4D49-A916-467CCAAECF50}" type="sibTrans" cxnId="{39253222-85E9-4F60-A799-80D00824A7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C3D4EBB-C737-40B6-BEDB-19064238208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Use appropriate titles when addressing senior executives</a:t>
          </a:r>
        </a:p>
      </dgm:t>
    </dgm:pt>
    <dgm:pt modelId="{B4FC5F5A-8920-4B3B-80C0-72E114BB36AA}" type="parTrans" cxnId="{7F61187D-83C6-4DD7-B244-03C013D9B255}">
      <dgm:prSet/>
      <dgm:spPr/>
      <dgm:t>
        <a:bodyPr/>
        <a:lstStyle/>
        <a:p>
          <a:endParaRPr lang="en-US"/>
        </a:p>
      </dgm:t>
    </dgm:pt>
    <dgm:pt modelId="{6A4B9898-6E9C-452D-A99F-87E6803640EE}" type="sibTrans" cxnId="{7F61187D-83C6-4DD7-B244-03C013D9B25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D4A15B3-AECC-4A71-9357-FF154CF2CF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Initialize well-organized agreements with long-term benefits</a:t>
          </a:r>
        </a:p>
      </dgm:t>
    </dgm:pt>
    <dgm:pt modelId="{616D738A-DFBE-4E8A-AE12-9386B9E6417C}" type="parTrans" cxnId="{A92EEA70-538D-4DCA-A1FE-0B2DE2005FCC}">
      <dgm:prSet/>
      <dgm:spPr/>
      <dgm:t>
        <a:bodyPr/>
        <a:lstStyle/>
        <a:p>
          <a:endParaRPr lang="en-US"/>
        </a:p>
      </dgm:t>
    </dgm:pt>
    <dgm:pt modelId="{90210BC0-A2AD-4C0C-8FA0-CE59D1554C29}" type="sibTrans" cxnId="{A92EEA70-538D-4DCA-A1FE-0B2DE2005FCC}">
      <dgm:prSet/>
      <dgm:spPr/>
      <dgm:t>
        <a:bodyPr/>
        <a:lstStyle/>
        <a:p>
          <a:endParaRPr lang="en-US"/>
        </a:p>
      </dgm:t>
    </dgm:pt>
    <dgm:pt modelId="{854AB878-CF7F-4BA7-A2D3-D4491383F8B0}" type="pres">
      <dgm:prSet presAssocID="{6E62CA02-92B3-4A48-949C-79C5DB506A43}" presName="root" presStyleCnt="0">
        <dgm:presLayoutVars>
          <dgm:dir/>
          <dgm:resizeHandles val="exact"/>
        </dgm:presLayoutVars>
      </dgm:prSet>
      <dgm:spPr/>
    </dgm:pt>
    <dgm:pt modelId="{E982E67F-38DA-47B3-BFC3-57770FC9B660}" type="pres">
      <dgm:prSet presAssocID="{6E62CA02-92B3-4A48-949C-79C5DB506A43}" presName="container" presStyleCnt="0">
        <dgm:presLayoutVars>
          <dgm:dir/>
          <dgm:resizeHandles val="exact"/>
        </dgm:presLayoutVars>
      </dgm:prSet>
      <dgm:spPr/>
    </dgm:pt>
    <dgm:pt modelId="{2A77E426-7332-48B3-A3E1-397249166E0A}" type="pres">
      <dgm:prSet presAssocID="{6766568F-F675-4D0B-A2AA-60D2D6DE7D11}" presName="compNode" presStyleCnt="0"/>
      <dgm:spPr/>
    </dgm:pt>
    <dgm:pt modelId="{A837F321-361B-4B01-8DED-9F244015BBB0}" type="pres">
      <dgm:prSet presAssocID="{6766568F-F675-4D0B-A2AA-60D2D6DE7D11}" presName="iconBgRect" presStyleLbl="bgShp" presStyleIdx="0" presStyleCnt="6"/>
      <dgm:spPr/>
    </dgm:pt>
    <dgm:pt modelId="{B1CF5235-82B3-44A4-AF5F-3E552DF2749B}" type="pres">
      <dgm:prSet presAssocID="{6766568F-F675-4D0B-A2AA-60D2D6DE7D1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3EB374A-16CA-4BC5-8285-7629979D263C}" type="pres">
      <dgm:prSet presAssocID="{6766568F-F675-4D0B-A2AA-60D2D6DE7D11}" presName="spaceRect" presStyleCnt="0"/>
      <dgm:spPr/>
    </dgm:pt>
    <dgm:pt modelId="{76101C78-ACC3-4FC7-A169-E6446CABBE43}" type="pres">
      <dgm:prSet presAssocID="{6766568F-F675-4D0B-A2AA-60D2D6DE7D11}" presName="textRect" presStyleLbl="revTx" presStyleIdx="0" presStyleCnt="6">
        <dgm:presLayoutVars>
          <dgm:chMax val="1"/>
          <dgm:chPref val="1"/>
        </dgm:presLayoutVars>
      </dgm:prSet>
      <dgm:spPr/>
    </dgm:pt>
    <dgm:pt modelId="{17F87EA8-7BF1-436F-B995-17BEF09D3172}" type="pres">
      <dgm:prSet presAssocID="{FC4926CA-80F6-444F-A1A4-388A30C5CA29}" presName="sibTrans" presStyleLbl="sibTrans2D1" presStyleIdx="0" presStyleCnt="0"/>
      <dgm:spPr/>
    </dgm:pt>
    <dgm:pt modelId="{41124C12-2905-4D3C-B535-5936E8054B04}" type="pres">
      <dgm:prSet presAssocID="{8FE7FF60-D07A-4F05-AD61-0576D003DF72}" presName="compNode" presStyleCnt="0"/>
      <dgm:spPr/>
    </dgm:pt>
    <dgm:pt modelId="{8064548E-D5C6-477E-B5E0-1772C76FB109}" type="pres">
      <dgm:prSet presAssocID="{8FE7FF60-D07A-4F05-AD61-0576D003DF72}" presName="iconBgRect" presStyleLbl="bgShp" presStyleIdx="1" presStyleCnt="6" custLinFactNeighborX="10661" custLinFactNeighborY="15230"/>
      <dgm:spPr/>
    </dgm:pt>
    <dgm:pt modelId="{D58EAF6F-FEE7-4F86-A99E-2EA665F38195}" type="pres">
      <dgm:prSet presAssocID="{8FE7FF60-D07A-4F05-AD61-0576D003DF72}" presName="iconRect" presStyleLbl="node1" presStyleIdx="1" presStyleCnt="6" custLinFactNeighborX="12898" custLinFactNeighborY="3009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6ACFECC3-7AA9-4FE6-82BA-01403C24FAA7}" type="pres">
      <dgm:prSet presAssocID="{8FE7FF60-D07A-4F05-AD61-0576D003DF72}" presName="spaceRect" presStyleCnt="0"/>
      <dgm:spPr/>
    </dgm:pt>
    <dgm:pt modelId="{0E019487-3360-4740-916F-0360348C5C94}" type="pres">
      <dgm:prSet presAssocID="{8FE7FF60-D07A-4F05-AD61-0576D003DF72}" presName="textRect" presStyleLbl="revTx" presStyleIdx="1" presStyleCnt="6" custScaleX="145864" custLinFactNeighborX="23169" custLinFactNeighborY="2701">
        <dgm:presLayoutVars>
          <dgm:chMax val="1"/>
          <dgm:chPref val="1"/>
        </dgm:presLayoutVars>
      </dgm:prSet>
      <dgm:spPr/>
    </dgm:pt>
    <dgm:pt modelId="{205A2374-1211-43E8-A346-84D24565263B}" type="pres">
      <dgm:prSet presAssocID="{A1D874C5-5608-43C3-80E1-E9B9DEF5356F}" presName="sibTrans" presStyleLbl="sibTrans2D1" presStyleIdx="0" presStyleCnt="0"/>
      <dgm:spPr/>
    </dgm:pt>
    <dgm:pt modelId="{CB7F86C0-CAF9-4BA1-9D00-368C210E282A}" type="pres">
      <dgm:prSet presAssocID="{56606BC9-EAB6-4403-BDCE-074DEF84C123}" presName="compNode" presStyleCnt="0"/>
      <dgm:spPr/>
    </dgm:pt>
    <dgm:pt modelId="{9EBA72BC-A4C6-46DA-A028-E01ED1FEE64D}" type="pres">
      <dgm:prSet presAssocID="{56606BC9-EAB6-4403-BDCE-074DEF84C123}" presName="iconBgRect" presStyleLbl="bgShp" presStyleIdx="2" presStyleCnt="6"/>
      <dgm:spPr/>
    </dgm:pt>
    <dgm:pt modelId="{2C59C6EC-9D05-4722-8A87-88608E21E9A9}" type="pres">
      <dgm:prSet presAssocID="{56606BC9-EAB6-4403-BDCE-074DEF84C12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FABCDB8-9C33-4D67-A22D-189BFCAD47A7}" type="pres">
      <dgm:prSet presAssocID="{56606BC9-EAB6-4403-BDCE-074DEF84C123}" presName="spaceRect" presStyleCnt="0"/>
      <dgm:spPr/>
    </dgm:pt>
    <dgm:pt modelId="{324E7B2B-2A25-4CCE-AC1C-FCE33A8AC435}" type="pres">
      <dgm:prSet presAssocID="{56606BC9-EAB6-4403-BDCE-074DEF84C123}" presName="textRect" presStyleLbl="revTx" presStyleIdx="2" presStyleCnt="6">
        <dgm:presLayoutVars>
          <dgm:chMax val="1"/>
          <dgm:chPref val="1"/>
        </dgm:presLayoutVars>
      </dgm:prSet>
      <dgm:spPr/>
    </dgm:pt>
    <dgm:pt modelId="{8B674311-2E0F-4085-8B0D-31FD31467451}" type="pres">
      <dgm:prSet presAssocID="{A6EEF2F6-E29B-4FD8-A18C-4D612B9B0DF2}" presName="sibTrans" presStyleLbl="sibTrans2D1" presStyleIdx="0" presStyleCnt="0"/>
      <dgm:spPr/>
    </dgm:pt>
    <dgm:pt modelId="{52F87623-4952-4188-957E-AB7BEE30A8F2}" type="pres">
      <dgm:prSet presAssocID="{BB1E3149-5AA2-4E47-97CB-B85386BBCE7B}" presName="compNode" presStyleCnt="0"/>
      <dgm:spPr/>
    </dgm:pt>
    <dgm:pt modelId="{689C575D-C573-4D82-B118-BD295CBDCA3F}" type="pres">
      <dgm:prSet presAssocID="{BB1E3149-5AA2-4E47-97CB-B85386BBCE7B}" presName="iconBgRect" presStyleLbl="bgShp" presStyleIdx="3" presStyleCnt="6"/>
      <dgm:spPr/>
    </dgm:pt>
    <dgm:pt modelId="{C2E045B4-57CE-41B2-9861-80331B1D02C0}" type="pres">
      <dgm:prSet presAssocID="{BB1E3149-5AA2-4E47-97CB-B85386BBCE7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634FB13-2ED4-424F-A3E5-4BE776B575DF}" type="pres">
      <dgm:prSet presAssocID="{BB1E3149-5AA2-4E47-97CB-B85386BBCE7B}" presName="spaceRect" presStyleCnt="0"/>
      <dgm:spPr/>
    </dgm:pt>
    <dgm:pt modelId="{824B45BF-628D-4C70-9D8F-536CECE7FD05}" type="pres">
      <dgm:prSet presAssocID="{BB1E3149-5AA2-4E47-97CB-B85386BBCE7B}" presName="textRect" presStyleLbl="revTx" presStyleIdx="3" presStyleCnt="6">
        <dgm:presLayoutVars>
          <dgm:chMax val="1"/>
          <dgm:chPref val="1"/>
        </dgm:presLayoutVars>
      </dgm:prSet>
      <dgm:spPr/>
    </dgm:pt>
    <dgm:pt modelId="{FEE77D15-F21E-4FB5-87A1-88919D463013}" type="pres">
      <dgm:prSet presAssocID="{81FCB9AE-AC07-4D49-A916-467CCAAECF50}" presName="sibTrans" presStyleLbl="sibTrans2D1" presStyleIdx="0" presStyleCnt="0"/>
      <dgm:spPr/>
    </dgm:pt>
    <dgm:pt modelId="{3B83913A-737C-45AC-A521-DAF6FD54C7BE}" type="pres">
      <dgm:prSet presAssocID="{AC3D4EBB-C737-40B6-BEDB-190642382081}" presName="compNode" presStyleCnt="0"/>
      <dgm:spPr/>
    </dgm:pt>
    <dgm:pt modelId="{A625343E-2E33-4637-B45F-E26457E375EC}" type="pres">
      <dgm:prSet presAssocID="{AC3D4EBB-C737-40B6-BEDB-190642382081}" presName="iconBgRect" presStyleLbl="bgShp" presStyleIdx="4" presStyleCnt="6"/>
      <dgm:spPr/>
    </dgm:pt>
    <dgm:pt modelId="{39DAFCE6-41C5-41FD-B54E-BE3D080FD45D}" type="pres">
      <dgm:prSet presAssocID="{AC3D4EBB-C737-40B6-BEDB-19064238208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C9E41A9-05AC-4282-8F62-4045643DCF2C}" type="pres">
      <dgm:prSet presAssocID="{AC3D4EBB-C737-40B6-BEDB-190642382081}" presName="spaceRect" presStyleCnt="0"/>
      <dgm:spPr/>
    </dgm:pt>
    <dgm:pt modelId="{473BA5C4-9B57-4317-BA2A-5C08DD20C0C8}" type="pres">
      <dgm:prSet presAssocID="{AC3D4EBB-C737-40B6-BEDB-190642382081}" presName="textRect" presStyleLbl="revTx" presStyleIdx="4" presStyleCnt="6">
        <dgm:presLayoutVars>
          <dgm:chMax val="1"/>
          <dgm:chPref val="1"/>
        </dgm:presLayoutVars>
      </dgm:prSet>
      <dgm:spPr/>
    </dgm:pt>
    <dgm:pt modelId="{02A7828B-DEF2-4BCA-AAF2-281866A02F10}" type="pres">
      <dgm:prSet presAssocID="{6A4B9898-6E9C-452D-A99F-87E6803640EE}" presName="sibTrans" presStyleLbl="sibTrans2D1" presStyleIdx="0" presStyleCnt="0"/>
      <dgm:spPr/>
    </dgm:pt>
    <dgm:pt modelId="{9831AF6E-CE79-448C-AC67-C443D8547D3B}" type="pres">
      <dgm:prSet presAssocID="{4D4A15B3-AECC-4A71-9357-FF154CF2CFAD}" presName="compNode" presStyleCnt="0"/>
      <dgm:spPr/>
    </dgm:pt>
    <dgm:pt modelId="{83698058-908A-4E5F-B4FE-37F8934D7746}" type="pres">
      <dgm:prSet presAssocID="{4D4A15B3-AECC-4A71-9357-FF154CF2CFAD}" presName="iconBgRect" presStyleLbl="bgShp" presStyleIdx="5" presStyleCnt="6"/>
      <dgm:spPr/>
    </dgm:pt>
    <dgm:pt modelId="{FF5C2E16-6B4C-4B79-8388-CD2FEE14A685}" type="pres">
      <dgm:prSet presAssocID="{4D4A15B3-AECC-4A71-9357-FF154CF2CFA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C644C581-0968-4A91-B2DC-6DE0B96654CB}" type="pres">
      <dgm:prSet presAssocID="{4D4A15B3-AECC-4A71-9357-FF154CF2CFAD}" presName="spaceRect" presStyleCnt="0"/>
      <dgm:spPr/>
    </dgm:pt>
    <dgm:pt modelId="{C78CF9B2-AA9E-4715-BF17-FF4CD5921435}" type="pres">
      <dgm:prSet presAssocID="{4D4A15B3-AECC-4A71-9357-FF154CF2CFA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EF92F04-670D-074D-8267-601B5713A6FF}" type="presOf" srcId="{6766568F-F675-4D0B-A2AA-60D2D6DE7D11}" destId="{76101C78-ACC3-4FC7-A169-E6446CABBE43}" srcOrd="0" destOrd="0" presId="urn:microsoft.com/office/officeart/2018/2/layout/IconCircleList"/>
    <dgm:cxn modelId="{ABD3B21B-570D-1E4A-B498-CA9DBA78C62B}" type="presOf" srcId="{56606BC9-EAB6-4403-BDCE-074DEF84C123}" destId="{324E7B2B-2A25-4CCE-AC1C-FCE33A8AC435}" srcOrd="0" destOrd="0" presId="urn:microsoft.com/office/officeart/2018/2/layout/IconCircleList"/>
    <dgm:cxn modelId="{7F0D7C1C-436C-4A4C-A804-234057C48D4E}" type="presOf" srcId="{4D4A15B3-AECC-4A71-9357-FF154CF2CFAD}" destId="{C78CF9B2-AA9E-4715-BF17-FF4CD5921435}" srcOrd="0" destOrd="0" presId="urn:microsoft.com/office/officeart/2018/2/layout/IconCircleList"/>
    <dgm:cxn modelId="{E2A2A21C-A241-4047-8362-515136A3162E}" srcId="{6E62CA02-92B3-4A48-949C-79C5DB506A43}" destId="{56606BC9-EAB6-4403-BDCE-074DEF84C123}" srcOrd="2" destOrd="0" parTransId="{0763F642-9E0B-4714-A73C-CBB9DB4FCC33}" sibTransId="{A6EEF2F6-E29B-4FD8-A18C-4D612B9B0DF2}"/>
    <dgm:cxn modelId="{39253222-85E9-4F60-A799-80D00824A750}" srcId="{6E62CA02-92B3-4A48-949C-79C5DB506A43}" destId="{BB1E3149-5AA2-4E47-97CB-B85386BBCE7B}" srcOrd="3" destOrd="0" parTransId="{FFB94FCE-40DE-4877-9FC5-E90300928AE9}" sibTransId="{81FCB9AE-AC07-4D49-A916-467CCAAECF50}"/>
    <dgm:cxn modelId="{B68CE04B-E9A2-B942-B346-1E56C071E370}" type="presOf" srcId="{81FCB9AE-AC07-4D49-A916-467CCAAECF50}" destId="{FEE77D15-F21E-4FB5-87A1-88919D463013}" srcOrd="0" destOrd="0" presId="urn:microsoft.com/office/officeart/2018/2/layout/IconCircleList"/>
    <dgm:cxn modelId="{EA030368-79FE-4268-8CB4-210501B21B50}" srcId="{6E62CA02-92B3-4A48-949C-79C5DB506A43}" destId="{8FE7FF60-D07A-4F05-AD61-0576D003DF72}" srcOrd="1" destOrd="0" parTransId="{44F7116F-C02D-46DF-BF2D-6A71B43524BF}" sibTransId="{A1D874C5-5608-43C3-80E1-E9B9DEF5356F}"/>
    <dgm:cxn modelId="{A92EEA70-538D-4DCA-A1FE-0B2DE2005FCC}" srcId="{6E62CA02-92B3-4A48-949C-79C5DB506A43}" destId="{4D4A15B3-AECC-4A71-9357-FF154CF2CFAD}" srcOrd="5" destOrd="0" parTransId="{616D738A-DFBE-4E8A-AE12-9386B9E6417C}" sibTransId="{90210BC0-A2AD-4C0C-8FA0-CE59D1554C29}"/>
    <dgm:cxn modelId="{5B86DC78-3104-5643-95ED-247962DCA32B}" type="presOf" srcId="{FC4926CA-80F6-444F-A1A4-388A30C5CA29}" destId="{17F87EA8-7BF1-436F-B995-17BEF09D3172}" srcOrd="0" destOrd="0" presId="urn:microsoft.com/office/officeart/2018/2/layout/IconCircleList"/>
    <dgm:cxn modelId="{7F61187D-83C6-4DD7-B244-03C013D9B255}" srcId="{6E62CA02-92B3-4A48-949C-79C5DB506A43}" destId="{AC3D4EBB-C737-40B6-BEDB-190642382081}" srcOrd="4" destOrd="0" parTransId="{B4FC5F5A-8920-4B3B-80C0-72E114BB36AA}" sibTransId="{6A4B9898-6E9C-452D-A99F-87E6803640EE}"/>
    <dgm:cxn modelId="{3A9820AC-E96D-9B43-AC16-570973E19BE3}" type="presOf" srcId="{A1D874C5-5608-43C3-80E1-E9B9DEF5356F}" destId="{205A2374-1211-43E8-A346-84D24565263B}" srcOrd="0" destOrd="0" presId="urn:microsoft.com/office/officeart/2018/2/layout/IconCircleList"/>
    <dgm:cxn modelId="{C144FDBD-8488-C245-A174-9A61C3FD3DD1}" type="presOf" srcId="{6A4B9898-6E9C-452D-A99F-87E6803640EE}" destId="{02A7828B-DEF2-4BCA-AAF2-281866A02F10}" srcOrd="0" destOrd="0" presId="urn:microsoft.com/office/officeart/2018/2/layout/IconCircleList"/>
    <dgm:cxn modelId="{22F58AD1-5A3D-C44A-9447-AAB7C333EB71}" type="presOf" srcId="{A6EEF2F6-E29B-4FD8-A18C-4D612B9B0DF2}" destId="{8B674311-2E0F-4085-8B0D-31FD31467451}" srcOrd="0" destOrd="0" presId="urn:microsoft.com/office/officeart/2018/2/layout/IconCircleList"/>
    <dgm:cxn modelId="{2F49C4D5-166D-3342-820E-09889B433E9C}" type="presOf" srcId="{8FE7FF60-D07A-4F05-AD61-0576D003DF72}" destId="{0E019487-3360-4740-916F-0360348C5C94}" srcOrd="0" destOrd="0" presId="urn:microsoft.com/office/officeart/2018/2/layout/IconCircleList"/>
    <dgm:cxn modelId="{C13952D6-A2BC-5842-B47A-BF642E313F99}" type="presOf" srcId="{6E62CA02-92B3-4A48-949C-79C5DB506A43}" destId="{854AB878-CF7F-4BA7-A2D3-D4491383F8B0}" srcOrd="0" destOrd="0" presId="urn:microsoft.com/office/officeart/2018/2/layout/IconCircleList"/>
    <dgm:cxn modelId="{A4C509E5-E669-4DB9-A4DE-D89644B48036}" srcId="{6E62CA02-92B3-4A48-949C-79C5DB506A43}" destId="{6766568F-F675-4D0B-A2AA-60D2D6DE7D11}" srcOrd="0" destOrd="0" parTransId="{D514E863-F49A-4840-B1E1-0C6D0686E95B}" sibTransId="{FC4926CA-80F6-444F-A1A4-388A30C5CA29}"/>
    <dgm:cxn modelId="{0DD542E5-56EF-B046-B386-32FD694F1F2A}" type="presOf" srcId="{BB1E3149-5AA2-4E47-97CB-B85386BBCE7B}" destId="{824B45BF-628D-4C70-9D8F-536CECE7FD05}" srcOrd="0" destOrd="0" presId="urn:microsoft.com/office/officeart/2018/2/layout/IconCircleList"/>
    <dgm:cxn modelId="{83C912F1-FE9A-234C-BF29-C2F03525C479}" type="presOf" srcId="{AC3D4EBB-C737-40B6-BEDB-190642382081}" destId="{473BA5C4-9B57-4317-BA2A-5C08DD20C0C8}" srcOrd="0" destOrd="0" presId="urn:microsoft.com/office/officeart/2018/2/layout/IconCircleList"/>
    <dgm:cxn modelId="{2F63DBBE-6194-6A46-9F2A-39537859AF34}" type="presParOf" srcId="{854AB878-CF7F-4BA7-A2D3-D4491383F8B0}" destId="{E982E67F-38DA-47B3-BFC3-57770FC9B660}" srcOrd="0" destOrd="0" presId="urn:microsoft.com/office/officeart/2018/2/layout/IconCircleList"/>
    <dgm:cxn modelId="{72E33CB9-41D2-DC40-896D-D8A89EADDF69}" type="presParOf" srcId="{E982E67F-38DA-47B3-BFC3-57770FC9B660}" destId="{2A77E426-7332-48B3-A3E1-397249166E0A}" srcOrd="0" destOrd="0" presId="urn:microsoft.com/office/officeart/2018/2/layout/IconCircleList"/>
    <dgm:cxn modelId="{13530817-0A69-E844-9473-AF514F1CA46A}" type="presParOf" srcId="{2A77E426-7332-48B3-A3E1-397249166E0A}" destId="{A837F321-361B-4B01-8DED-9F244015BBB0}" srcOrd="0" destOrd="0" presId="urn:microsoft.com/office/officeart/2018/2/layout/IconCircleList"/>
    <dgm:cxn modelId="{83DA9C2B-2B42-7E4E-A8B5-D369346F1A48}" type="presParOf" srcId="{2A77E426-7332-48B3-A3E1-397249166E0A}" destId="{B1CF5235-82B3-44A4-AF5F-3E552DF2749B}" srcOrd="1" destOrd="0" presId="urn:microsoft.com/office/officeart/2018/2/layout/IconCircleList"/>
    <dgm:cxn modelId="{0EC17751-D255-FF43-A4C8-FD9F48C29713}" type="presParOf" srcId="{2A77E426-7332-48B3-A3E1-397249166E0A}" destId="{53EB374A-16CA-4BC5-8285-7629979D263C}" srcOrd="2" destOrd="0" presId="urn:microsoft.com/office/officeart/2018/2/layout/IconCircleList"/>
    <dgm:cxn modelId="{BD05240C-0A3E-7A4B-9F0A-4D7AC0D11465}" type="presParOf" srcId="{2A77E426-7332-48B3-A3E1-397249166E0A}" destId="{76101C78-ACC3-4FC7-A169-E6446CABBE43}" srcOrd="3" destOrd="0" presId="urn:microsoft.com/office/officeart/2018/2/layout/IconCircleList"/>
    <dgm:cxn modelId="{879F347D-B908-884E-A578-8728E2067C65}" type="presParOf" srcId="{E982E67F-38DA-47B3-BFC3-57770FC9B660}" destId="{17F87EA8-7BF1-436F-B995-17BEF09D3172}" srcOrd="1" destOrd="0" presId="urn:microsoft.com/office/officeart/2018/2/layout/IconCircleList"/>
    <dgm:cxn modelId="{BFBD9FB7-65F6-C647-BC08-A36CB02F41B6}" type="presParOf" srcId="{E982E67F-38DA-47B3-BFC3-57770FC9B660}" destId="{41124C12-2905-4D3C-B535-5936E8054B04}" srcOrd="2" destOrd="0" presId="urn:microsoft.com/office/officeart/2018/2/layout/IconCircleList"/>
    <dgm:cxn modelId="{F2A77A0F-13FE-E446-9D0A-98E8D6A7BA75}" type="presParOf" srcId="{41124C12-2905-4D3C-B535-5936E8054B04}" destId="{8064548E-D5C6-477E-B5E0-1772C76FB109}" srcOrd="0" destOrd="0" presId="urn:microsoft.com/office/officeart/2018/2/layout/IconCircleList"/>
    <dgm:cxn modelId="{9767DB6B-6AD5-034C-A16C-2F25E202ED64}" type="presParOf" srcId="{41124C12-2905-4D3C-B535-5936E8054B04}" destId="{D58EAF6F-FEE7-4F86-A99E-2EA665F38195}" srcOrd="1" destOrd="0" presId="urn:microsoft.com/office/officeart/2018/2/layout/IconCircleList"/>
    <dgm:cxn modelId="{C72D8D1A-DB03-4D42-9AB8-B70F1D3451AC}" type="presParOf" srcId="{41124C12-2905-4D3C-B535-5936E8054B04}" destId="{6ACFECC3-7AA9-4FE6-82BA-01403C24FAA7}" srcOrd="2" destOrd="0" presId="urn:microsoft.com/office/officeart/2018/2/layout/IconCircleList"/>
    <dgm:cxn modelId="{2E43411B-E2E6-E944-8686-3EB721785881}" type="presParOf" srcId="{41124C12-2905-4D3C-B535-5936E8054B04}" destId="{0E019487-3360-4740-916F-0360348C5C94}" srcOrd="3" destOrd="0" presId="urn:microsoft.com/office/officeart/2018/2/layout/IconCircleList"/>
    <dgm:cxn modelId="{76B3EFB6-F017-2B4C-B918-DF4A4D6E3CFE}" type="presParOf" srcId="{E982E67F-38DA-47B3-BFC3-57770FC9B660}" destId="{205A2374-1211-43E8-A346-84D24565263B}" srcOrd="3" destOrd="0" presId="urn:microsoft.com/office/officeart/2018/2/layout/IconCircleList"/>
    <dgm:cxn modelId="{A7D40B65-6429-E44A-A23D-135AF77EECBC}" type="presParOf" srcId="{E982E67F-38DA-47B3-BFC3-57770FC9B660}" destId="{CB7F86C0-CAF9-4BA1-9D00-368C210E282A}" srcOrd="4" destOrd="0" presId="urn:microsoft.com/office/officeart/2018/2/layout/IconCircleList"/>
    <dgm:cxn modelId="{71D97AA9-24C9-7042-B896-0A5D9DE9CAEE}" type="presParOf" srcId="{CB7F86C0-CAF9-4BA1-9D00-368C210E282A}" destId="{9EBA72BC-A4C6-46DA-A028-E01ED1FEE64D}" srcOrd="0" destOrd="0" presId="urn:microsoft.com/office/officeart/2018/2/layout/IconCircleList"/>
    <dgm:cxn modelId="{D7D725B5-975F-6941-9651-155C1DFA4CD9}" type="presParOf" srcId="{CB7F86C0-CAF9-4BA1-9D00-368C210E282A}" destId="{2C59C6EC-9D05-4722-8A87-88608E21E9A9}" srcOrd="1" destOrd="0" presId="urn:microsoft.com/office/officeart/2018/2/layout/IconCircleList"/>
    <dgm:cxn modelId="{AA70B488-A813-FE47-9FAB-EDA75542528B}" type="presParOf" srcId="{CB7F86C0-CAF9-4BA1-9D00-368C210E282A}" destId="{7FABCDB8-9C33-4D67-A22D-189BFCAD47A7}" srcOrd="2" destOrd="0" presId="urn:microsoft.com/office/officeart/2018/2/layout/IconCircleList"/>
    <dgm:cxn modelId="{31714DCE-8B03-8949-9565-AA4B789BE597}" type="presParOf" srcId="{CB7F86C0-CAF9-4BA1-9D00-368C210E282A}" destId="{324E7B2B-2A25-4CCE-AC1C-FCE33A8AC435}" srcOrd="3" destOrd="0" presId="urn:microsoft.com/office/officeart/2018/2/layout/IconCircleList"/>
    <dgm:cxn modelId="{8EACFB97-9835-7F47-8013-04F710F4DDEB}" type="presParOf" srcId="{E982E67F-38DA-47B3-BFC3-57770FC9B660}" destId="{8B674311-2E0F-4085-8B0D-31FD31467451}" srcOrd="5" destOrd="0" presId="urn:microsoft.com/office/officeart/2018/2/layout/IconCircleList"/>
    <dgm:cxn modelId="{F2D406E1-A83A-884D-9D9B-3A71C8216C9F}" type="presParOf" srcId="{E982E67F-38DA-47B3-BFC3-57770FC9B660}" destId="{52F87623-4952-4188-957E-AB7BEE30A8F2}" srcOrd="6" destOrd="0" presId="urn:microsoft.com/office/officeart/2018/2/layout/IconCircleList"/>
    <dgm:cxn modelId="{09F939B7-A8E8-CE48-ACD9-D60547C81E6B}" type="presParOf" srcId="{52F87623-4952-4188-957E-AB7BEE30A8F2}" destId="{689C575D-C573-4D82-B118-BD295CBDCA3F}" srcOrd="0" destOrd="0" presId="urn:microsoft.com/office/officeart/2018/2/layout/IconCircleList"/>
    <dgm:cxn modelId="{1182F228-A607-1042-87A9-160414E46592}" type="presParOf" srcId="{52F87623-4952-4188-957E-AB7BEE30A8F2}" destId="{C2E045B4-57CE-41B2-9861-80331B1D02C0}" srcOrd="1" destOrd="0" presId="urn:microsoft.com/office/officeart/2018/2/layout/IconCircleList"/>
    <dgm:cxn modelId="{DF691652-5D9F-FF45-978E-230DA416A5C6}" type="presParOf" srcId="{52F87623-4952-4188-957E-AB7BEE30A8F2}" destId="{B634FB13-2ED4-424F-A3E5-4BE776B575DF}" srcOrd="2" destOrd="0" presId="urn:microsoft.com/office/officeart/2018/2/layout/IconCircleList"/>
    <dgm:cxn modelId="{132DE5D5-8F06-194E-84FA-A20AA7450D34}" type="presParOf" srcId="{52F87623-4952-4188-957E-AB7BEE30A8F2}" destId="{824B45BF-628D-4C70-9D8F-536CECE7FD05}" srcOrd="3" destOrd="0" presId="urn:microsoft.com/office/officeart/2018/2/layout/IconCircleList"/>
    <dgm:cxn modelId="{E7DBB02F-C779-A74A-BA0A-10B2CBE92792}" type="presParOf" srcId="{E982E67F-38DA-47B3-BFC3-57770FC9B660}" destId="{FEE77D15-F21E-4FB5-87A1-88919D463013}" srcOrd="7" destOrd="0" presId="urn:microsoft.com/office/officeart/2018/2/layout/IconCircleList"/>
    <dgm:cxn modelId="{09B64602-A144-E443-B318-643E95D60738}" type="presParOf" srcId="{E982E67F-38DA-47B3-BFC3-57770FC9B660}" destId="{3B83913A-737C-45AC-A521-DAF6FD54C7BE}" srcOrd="8" destOrd="0" presId="urn:microsoft.com/office/officeart/2018/2/layout/IconCircleList"/>
    <dgm:cxn modelId="{7063BEDE-BE6D-944A-90B1-FB25B4EF7231}" type="presParOf" srcId="{3B83913A-737C-45AC-A521-DAF6FD54C7BE}" destId="{A625343E-2E33-4637-B45F-E26457E375EC}" srcOrd="0" destOrd="0" presId="urn:microsoft.com/office/officeart/2018/2/layout/IconCircleList"/>
    <dgm:cxn modelId="{88EC0913-89ED-D643-9B93-21522E0F9D55}" type="presParOf" srcId="{3B83913A-737C-45AC-A521-DAF6FD54C7BE}" destId="{39DAFCE6-41C5-41FD-B54E-BE3D080FD45D}" srcOrd="1" destOrd="0" presId="urn:microsoft.com/office/officeart/2018/2/layout/IconCircleList"/>
    <dgm:cxn modelId="{714E9A5F-A868-464B-A974-336677D6C88E}" type="presParOf" srcId="{3B83913A-737C-45AC-A521-DAF6FD54C7BE}" destId="{DC9E41A9-05AC-4282-8F62-4045643DCF2C}" srcOrd="2" destOrd="0" presId="urn:microsoft.com/office/officeart/2018/2/layout/IconCircleList"/>
    <dgm:cxn modelId="{A085CE06-BF6A-E14C-9995-91D04EB19FEB}" type="presParOf" srcId="{3B83913A-737C-45AC-A521-DAF6FD54C7BE}" destId="{473BA5C4-9B57-4317-BA2A-5C08DD20C0C8}" srcOrd="3" destOrd="0" presId="urn:microsoft.com/office/officeart/2018/2/layout/IconCircleList"/>
    <dgm:cxn modelId="{0C025D3B-4D16-814A-A15C-28FE649C2758}" type="presParOf" srcId="{E982E67F-38DA-47B3-BFC3-57770FC9B660}" destId="{02A7828B-DEF2-4BCA-AAF2-281866A02F10}" srcOrd="9" destOrd="0" presId="urn:microsoft.com/office/officeart/2018/2/layout/IconCircleList"/>
    <dgm:cxn modelId="{6010B934-C0B9-9741-BD98-8BD7913FF75D}" type="presParOf" srcId="{E982E67F-38DA-47B3-BFC3-57770FC9B660}" destId="{9831AF6E-CE79-448C-AC67-C443D8547D3B}" srcOrd="10" destOrd="0" presId="urn:microsoft.com/office/officeart/2018/2/layout/IconCircleList"/>
    <dgm:cxn modelId="{C563B31C-FA13-D845-A833-423654796BCC}" type="presParOf" srcId="{9831AF6E-CE79-448C-AC67-C443D8547D3B}" destId="{83698058-908A-4E5F-B4FE-37F8934D7746}" srcOrd="0" destOrd="0" presId="urn:microsoft.com/office/officeart/2018/2/layout/IconCircleList"/>
    <dgm:cxn modelId="{4F7C466A-6E45-A34F-A531-5C9873C59884}" type="presParOf" srcId="{9831AF6E-CE79-448C-AC67-C443D8547D3B}" destId="{FF5C2E16-6B4C-4B79-8388-CD2FEE14A685}" srcOrd="1" destOrd="0" presId="urn:microsoft.com/office/officeart/2018/2/layout/IconCircleList"/>
    <dgm:cxn modelId="{C5D89A72-A0B0-8A4E-8CC6-43114067F9C6}" type="presParOf" srcId="{9831AF6E-CE79-448C-AC67-C443D8547D3B}" destId="{C644C581-0968-4A91-B2DC-6DE0B96654CB}" srcOrd="2" destOrd="0" presId="urn:microsoft.com/office/officeart/2018/2/layout/IconCircleList"/>
    <dgm:cxn modelId="{D8393561-5D0E-3649-83BD-1200B2E9C1EE}" type="presParOf" srcId="{9831AF6E-CE79-448C-AC67-C443D8547D3B}" destId="{C78CF9B2-AA9E-4715-BF17-FF4CD592143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44C790-7A1A-40C8-9A24-19AE7C2D657A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47EE7C-472F-4B80-81F8-2CED0FC3F3C1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Bank of China, 2022.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Bank of China Introduction. 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www.boc.cn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en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aboutboc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/ab1/200809/t20080901_1601737.html</a:t>
          </a:r>
          <a:b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[Accessed 14 04 2025].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8A1D59-4DE4-4B1B-8D50-64579B3BFF61}" type="parTrans" cxnId="{3F5E2952-2662-4C4A-9F59-09126245CEC6}">
      <dgm:prSet/>
      <dgm:spPr/>
      <dgm:t>
        <a:bodyPr/>
        <a:lstStyle/>
        <a:p>
          <a:endParaRPr lang="en-US"/>
        </a:p>
      </dgm:t>
    </dgm:pt>
    <dgm:pt modelId="{8B5A1897-AE0D-4720-AE1D-CED5FB018639}" type="sibTrans" cxnId="{3F5E2952-2662-4C4A-9F59-09126245CEC6}">
      <dgm:prSet/>
      <dgm:spPr/>
      <dgm:t>
        <a:bodyPr/>
        <a:lstStyle/>
        <a:p>
          <a:endParaRPr lang="en-US"/>
        </a:p>
      </dgm:t>
    </dgm:pt>
    <dgm:pt modelId="{D6B5AF6C-08DC-4E2F-8EF0-D2E63EF51C5B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Barclays, 2025.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Our History. 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home.barclays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/who-we-are/our-history/</a:t>
          </a:r>
          <a:b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[Accessed 14 4 2025].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A1BDCD-5D00-4919-91FF-5C3FC3DC94D6}" type="parTrans" cxnId="{6A282F58-1C5F-4E5D-B33A-460A2203CB3A}">
      <dgm:prSet/>
      <dgm:spPr/>
      <dgm:t>
        <a:bodyPr/>
        <a:lstStyle/>
        <a:p>
          <a:endParaRPr lang="en-US"/>
        </a:p>
      </dgm:t>
    </dgm:pt>
    <dgm:pt modelId="{7C311929-D1B6-4829-9E34-5311D5F176DB}" type="sibTrans" cxnId="{6A282F58-1C5F-4E5D-B33A-460A2203CB3A}">
      <dgm:prSet/>
      <dgm:spPr/>
      <dgm:t>
        <a:bodyPr/>
        <a:lstStyle/>
        <a:p>
          <a:endParaRPr lang="en-US"/>
        </a:p>
      </dgm:t>
    </dgm:pt>
    <dgm:pt modelId="{4CE31B08-433C-46FC-A90A-C167102E38A0}">
      <dgm:prSet custT="1"/>
      <dgm:spPr/>
      <dgm:t>
        <a:bodyPr/>
        <a:lstStyle/>
        <a:p>
          <a:pPr algn="l"/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Hofstede, G. J. &amp; Pedersen, P., 2002.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Exploring Culture. </a:t>
          </a:r>
          <a:r>
            <a:rPr lang="en-US" sz="20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s.l.:Nicholas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Brealey Publishing.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44501D-3422-4D00-9662-7AC63D6E08A8}" type="parTrans" cxnId="{952717D0-8036-4C25-83F1-23D09FE2E7BD}">
      <dgm:prSet/>
      <dgm:spPr/>
      <dgm:t>
        <a:bodyPr/>
        <a:lstStyle/>
        <a:p>
          <a:endParaRPr lang="en-US"/>
        </a:p>
      </dgm:t>
    </dgm:pt>
    <dgm:pt modelId="{551FBBDF-8A2B-4258-B9B1-85D5AD6399B1}" type="sibTrans" cxnId="{952717D0-8036-4C25-83F1-23D09FE2E7BD}">
      <dgm:prSet/>
      <dgm:spPr/>
      <dgm:t>
        <a:bodyPr/>
        <a:lstStyle/>
        <a:p>
          <a:endParaRPr lang="en-US"/>
        </a:p>
      </dgm:t>
    </dgm:pt>
    <dgm:pt modelId="{C3747BB6-09A5-4527-A5B6-72E564AE0292}">
      <dgm:prSet custT="1"/>
      <dgm:spPr/>
      <dgm:t>
        <a:bodyPr/>
        <a:lstStyle/>
        <a:p>
          <a:r>
            <a:rPr lang="en-US" sz="20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Spijkman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, M. &amp; de Jong, M. D. T., 2023. Beyond Simplifications: Making Sense of Paradoxical Chinese Values in Chinese-Western Business Negotiations.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International journal of business communication, 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60(1), pp. 130-149.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DF5337-8F95-4809-8E8F-513F2D780460}" type="parTrans" cxnId="{3CA6EA47-AEB6-4EAE-87C5-99B982AA7110}">
      <dgm:prSet/>
      <dgm:spPr/>
      <dgm:t>
        <a:bodyPr/>
        <a:lstStyle/>
        <a:p>
          <a:endParaRPr lang="en-US"/>
        </a:p>
      </dgm:t>
    </dgm:pt>
    <dgm:pt modelId="{A20E9D24-87C1-4B2A-B209-5A1212B83B3F}" type="sibTrans" cxnId="{3CA6EA47-AEB6-4EAE-87C5-99B982AA7110}">
      <dgm:prSet/>
      <dgm:spPr/>
      <dgm:t>
        <a:bodyPr/>
        <a:lstStyle/>
        <a:p>
          <a:endParaRPr lang="en-US"/>
        </a:p>
      </dgm:t>
    </dgm:pt>
    <dgm:pt modelId="{1D782AB4-D016-43A3-B22B-CBA6C1427E64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The Culture Factor, 2025.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COUNTRY COMPARISON TOOL. 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www.theculturefactor.com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baseline="0" dirty="0" err="1">
              <a:latin typeface="Arial" panose="020B0604020202020204" pitchFamily="34" charset="0"/>
              <a:cs typeface="Arial" panose="020B0604020202020204" pitchFamily="34" charset="0"/>
            </a:rPr>
            <a:t>country-comparison-tool?countries</a:t>
          </a:r>
          <a:r>
            <a:rPr lang="en-US" sz="2000" b="0" i="0" u="sng" baseline="0" dirty="0">
              <a:latin typeface="Arial" panose="020B0604020202020204" pitchFamily="34" charset="0"/>
              <a:cs typeface="Arial" panose="020B0604020202020204" pitchFamily="34" charset="0"/>
            </a:rPr>
            <a:t>=china%2Cunited+kingdom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C657E7-2F49-4503-AB64-4D119FE24C16}" type="parTrans" cxnId="{7E43CDAD-47A9-4870-85FD-F880648789BD}">
      <dgm:prSet/>
      <dgm:spPr/>
      <dgm:t>
        <a:bodyPr/>
        <a:lstStyle/>
        <a:p>
          <a:endParaRPr lang="en-US"/>
        </a:p>
      </dgm:t>
    </dgm:pt>
    <dgm:pt modelId="{063977E8-05A9-41B7-BC91-83326D93EDB5}" type="sibTrans" cxnId="{7E43CDAD-47A9-4870-85FD-F880648789BD}">
      <dgm:prSet/>
      <dgm:spPr/>
      <dgm:t>
        <a:bodyPr/>
        <a:lstStyle/>
        <a:p>
          <a:endParaRPr lang="en-US"/>
        </a:p>
      </dgm:t>
    </dgm:pt>
    <dgm:pt modelId="{6D52F009-8759-9F40-8DE1-DC7B4E9FDE70}" type="pres">
      <dgm:prSet presAssocID="{0544C790-7A1A-40C8-9A24-19AE7C2D657A}" presName="vert0" presStyleCnt="0">
        <dgm:presLayoutVars>
          <dgm:dir/>
          <dgm:animOne val="branch"/>
          <dgm:animLvl val="lvl"/>
        </dgm:presLayoutVars>
      </dgm:prSet>
      <dgm:spPr/>
    </dgm:pt>
    <dgm:pt modelId="{9601CA5E-9461-C745-A7E8-1B871839D9D3}" type="pres">
      <dgm:prSet presAssocID="{A047EE7C-472F-4B80-81F8-2CED0FC3F3C1}" presName="thickLine" presStyleLbl="alignNode1" presStyleIdx="0" presStyleCnt="5"/>
      <dgm:spPr/>
    </dgm:pt>
    <dgm:pt modelId="{781019A4-CFE9-C242-80DD-E056D53158CA}" type="pres">
      <dgm:prSet presAssocID="{A047EE7C-472F-4B80-81F8-2CED0FC3F3C1}" presName="horz1" presStyleCnt="0"/>
      <dgm:spPr/>
    </dgm:pt>
    <dgm:pt modelId="{35D5D396-AE00-5244-A9B0-0BD20989E169}" type="pres">
      <dgm:prSet presAssocID="{A047EE7C-472F-4B80-81F8-2CED0FC3F3C1}" presName="tx1" presStyleLbl="revTx" presStyleIdx="0" presStyleCnt="5"/>
      <dgm:spPr/>
    </dgm:pt>
    <dgm:pt modelId="{63B65285-317E-374C-890E-4189A582FA99}" type="pres">
      <dgm:prSet presAssocID="{A047EE7C-472F-4B80-81F8-2CED0FC3F3C1}" presName="vert1" presStyleCnt="0"/>
      <dgm:spPr/>
    </dgm:pt>
    <dgm:pt modelId="{9C7A2636-C0D9-8941-A50C-BC8C9A76BF3F}" type="pres">
      <dgm:prSet presAssocID="{D6B5AF6C-08DC-4E2F-8EF0-D2E63EF51C5B}" presName="thickLine" presStyleLbl="alignNode1" presStyleIdx="1" presStyleCnt="5" custLinFactNeighborX="0" custLinFactNeighborY="18167"/>
      <dgm:spPr/>
    </dgm:pt>
    <dgm:pt modelId="{6759E722-3335-D743-813D-CFA2E6BA26E7}" type="pres">
      <dgm:prSet presAssocID="{D6B5AF6C-08DC-4E2F-8EF0-D2E63EF51C5B}" presName="horz1" presStyleCnt="0"/>
      <dgm:spPr/>
    </dgm:pt>
    <dgm:pt modelId="{8FE72AAA-1FF6-7749-9B6F-C76B3859AD72}" type="pres">
      <dgm:prSet presAssocID="{D6B5AF6C-08DC-4E2F-8EF0-D2E63EF51C5B}" presName="tx1" presStyleLbl="revTx" presStyleIdx="1" presStyleCnt="5" custLinFactNeighborX="0" custLinFactNeighborY="13975"/>
      <dgm:spPr/>
    </dgm:pt>
    <dgm:pt modelId="{01128DB8-315E-494D-882B-549C1F320BA0}" type="pres">
      <dgm:prSet presAssocID="{D6B5AF6C-08DC-4E2F-8EF0-D2E63EF51C5B}" presName="vert1" presStyleCnt="0"/>
      <dgm:spPr/>
    </dgm:pt>
    <dgm:pt modelId="{51998D06-CE00-FB4B-990D-04DCA3DD8A69}" type="pres">
      <dgm:prSet presAssocID="{4CE31B08-433C-46FC-A90A-C167102E38A0}" presName="thickLine" presStyleLbl="alignNode1" presStyleIdx="2" presStyleCnt="5"/>
      <dgm:spPr/>
    </dgm:pt>
    <dgm:pt modelId="{D6D1EF16-929F-0D4A-8370-05EEF9BF83F8}" type="pres">
      <dgm:prSet presAssocID="{4CE31B08-433C-46FC-A90A-C167102E38A0}" presName="horz1" presStyleCnt="0"/>
      <dgm:spPr/>
    </dgm:pt>
    <dgm:pt modelId="{8C603FE2-3BAD-0A44-BD40-038D0EAA797F}" type="pres">
      <dgm:prSet presAssocID="{4CE31B08-433C-46FC-A90A-C167102E38A0}" presName="tx1" presStyleLbl="revTx" presStyleIdx="2" presStyleCnt="5"/>
      <dgm:spPr/>
    </dgm:pt>
    <dgm:pt modelId="{85ED5455-4E0A-6841-B15C-73E6AF0EE69D}" type="pres">
      <dgm:prSet presAssocID="{4CE31B08-433C-46FC-A90A-C167102E38A0}" presName="vert1" presStyleCnt="0"/>
      <dgm:spPr/>
    </dgm:pt>
    <dgm:pt modelId="{FD7220A2-4C2F-134F-B1D3-A6A0B0813695}" type="pres">
      <dgm:prSet presAssocID="{C3747BB6-09A5-4527-A5B6-72E564AE0292}" presName="thickLine" presStyleLbl="alignNode1" presStyleIdx="3" presStyleCnt="5"/>
      <dgm:spPr/>
    </dgm:pt>
    <dgm:pt modelId="{7F9A43FE-EF1B-7247-94F9-51CDC8BC80EF}" type="pres">
      <dgm:prSet presAssocID="{C3747BB6-09A5-4527-A5B6-72E564AE0292}" presName="horz1" presStyleCnt="0"/>
      <dgm:spPr/>
    </dgm:pt>
    <dgm:pt modelId="{7294F4B7-3DB6-DF4C-B3CC-9BD6183CA8E4}" type="pres">
      <dgm:prSet presAssocID="{C3747BB6-09A5-4527-A5B6-72E564AE0292}" presName="tx1" presStyleLbl="revTx" presStyleIdx="3" presStyleCnt="5"/>
      <dgm:spPr/>
    </dgm:pt>
    <dgm:pt modelId="{2B59643D-3FEF-AA4E-924C-9506891136E5}" type="pres">
      <dgm:prSet presAssocID="{C3747BB6-09A5-4527-A5B6-72E564AE0292}" presName="vert1" presStyleCnt="0"/>
      <dgm:spPr/>
    </dgm:pt>
    <dgm:pt modelId="{F152BA7A-76FF-E848-9837-E184E7DC75F0}" type="pres">
      <dgm:prSet presAssocID="{1D782AB4-D016-43A3-B22B-CBA6C1427E64}" presName="thickLine" presStyleLbl="alignNode1" presStyleIdx="4" presStyleCnt="5"/>
      <dgm:spPr/>
    </dgm:pt>
    <dgm:pt modelId="{9EB388CB-C5A1-D540-A0A8-23A0C5330695}" type="pres">
      <dgm:prSet presAssocID="{1D782AB4-D016-43A3-B22B-CBA6C1427E64}" presName="horz1" presStyleCnt="0"/>
      <dgm:spPr/>
    </dgm:pt>
    <dgm:pt modelId="{B04F0280-1795-BE47-BF84-4DEC545041E6}" type="pres">
      <dgm:prSet presAssocID="{1D782AB4-D016-43A3-B22B-CBA6C1427E64}" presName="tx1" presStyleLbl="revTx" presStyleIdx="4" presStyleCnt="5"/>
      <dgm:spPr/>
    </dgm:pt>
    <dgm:pt modelId="{8C4674AA-FF73-744D-83EC-1BFDBA664BA6}" type="pres">
      <dgm:prSet presAssocID="{1D782AB4-D016-43A3-B22B-CBA6C1427E64}" presName="vert1" presStyleCnt="0"/>
      <dgm:spPr/>
    </dgm:pt>
  </dgm:ptLst>
  <dgm:cxnLst>
    <dgm:cxn modelId="{EBE24109-FE23-D244-9ECA-49956EAB6184}" type="presOf" srcId="{A047EE7C-472F-4B80-81F8-2CED0FC3F3C1}" destId="{35D5D396-AE00-5244-A9B0-0BD20989E169}" srcOrd="0" destOrd="0" presId="urn:microsoft.com/office/officeart/2008/layout/LinedList"/>
    <dgm:cxn modelId="{BEC0A918-7143-B54D-9B21-DD8886D8401E}" type="presOf" srcId="{D6B5AF6C-08DC-4E2F-8EF0-D2E63EF51C5B}" destId="{8FE72AAA-1FF6-7749-9B6F-C76B3859AD72}" srcOrd="0" destOrd="0" presId="urn:microsoft.com/office/officeart/2008/layout/LinedList"/>
    <dgm:cxn modelId="{D1276245-E46C-1747-8F23-59D8E4677B7B}" type="presOf" srcId="{C3747BB6-09A5-4527-A5B6-72E564AE0292}" destId="{7294F4B7-3DB6-DF4C-B3CC-9BD6183CA8E4}" srcOrd="0" destOrd="0" presId="urn:microsoft.com/office/officeart/2008/layout/LinedList"/>
    <dgm:cxn modelId="{3CA6EA47-AEB6-4EAE-87C5-99B982AA7110}" srcId="{0544C790-7A1A-40C8-9A24-19AE7C2D657A}" destId="{C3747BB6-09A5-4527-A5B6-72E564AE0292}" srcOrd="3" destOrd="0" parTransId="{C1DF5337-8F95-4809-8E8F-513F2D780460}" sibTransId="{A20E9D24-87C1-4B2A-B209-5A1212B83B3F}"/>
    <dgm:cxn modelId="{3F5E2952-2662-4C4A-9F59-09126245CEC6}" srcId="{0544C790-7A1A-40C8-9A24-19AE7C2D657A}" destId="{A047EE7C-472F-4B80-81F8-2CED0FC3F3C1}" srcOrd="0" destOrd="0" parTransId="{A98A1D59-4DE4-4B1B-8D50-64579B3BFF61}" sibTransId="{8B5A1897-AE0D-4720-AE1D-CED5FB018639}"/>
    <dgm:cxn modelId="{6A282F58-1C5F-4E5D-B33A-460A2203CB3A}" srcId="{0544C790-7A1A-40C8-9A24-19AE7C2D657A}" destId="{D6B5AF6C-08DC-4E2F-8EF0-D2E63EF51C5B}" srcOrd="1" destOrd="0" parTransId="{66A1BDCD-5D00-4919-91FF-5C3FC3DC94D6}" sibTransId="{7C311929-D1B6-4829-9E34-5311D5F176DB}"/>
    <dgm:cxn modelId="{FF8BB25F-B48B-E943-B6A5-8273FFE3474D}" type="presOf" srcId="{4CE31B08-433C-46FC-A90A-C167102E38A0}" destId="{8C603FE2-3BAD-0A44-BD40-038D0EAA797F}" srcOrd="0" destOrd="0" presId="urn:microsoft.com/office/officeart/2008/layout/LinedList"/>
    <dgm:cxn modelId="{27B57C60-7E2C-624E-BD8E-DAAE1E00A4C3}" type="presOf" srcId="{1D782AB4-D016-43A3-B22B-CBA6C1427E64}" destId="{B04F0280-1795-BE47-BF84-4DEC545041E6}" srcOrd="0" destOrd="0" presId="urn:microsoft.com/office/officeart/2008/layout/LinedList"/>
    <dgm:cxn modelId="{34305971-FB5E-7B47-A36D-453E20F18EBE}" type="presOf" srcId="{0544C790-7A1A-40C8-9A24-19AE7C2D657A}" destId="{6D52F009-8759-9F40-8DE1-DC7B4E9FDE70}" srcOrd="0" destOrd="0" presId="urn:microsoft.com/office/officeart/2008/layout/LinedList"/>
    <dgm:cxn modelId="{7E43CDAD-47A9-4870-85FD-F880648789BD}" srcId="{0544C790-7A1A-40C8-9A24-19AE7C2D657A}" destId="{1D782AB4-D016-43A3-B22B-CBA6C1427E64}" srcOrd="4" destOrd="0" parTransId="{F1C657E7-2F49-4503-AB64-4D119FE24C16}" sibTransId="{063977E8-05A9-41B7-BC91-83326D93EDB5}"/>
    <dgm:cxn modelId="{952717D0-8036-4C25-83F1-23D09FE2E7BD}" srcId="{0544C790-7A1A-40C8-9A24-19AE7C2D657A}" destId="{4CE31B08-433C-46FC-A90A-C167102E38A0}" srcOrd="2" destOrd="0" parTransId="{0744501D-3422-4D00-9662-7AC63D6E08A8}" sibTransId="{551FBBDF-8A2B-4258-B9B1-85D5AD6399B1}"/>
    <dgm:cxn modelId="{72856008-1946-C84E-89B5-53D050DC12CB}" type="presParOf" srcId="{6D52F009-8759-9F40-8DE1-DC7B4E9FDE70}" destId="{9601CA5E-9461-C745-A7E8-1B871839D9D3}" srcOrd="0" destOrd="0" presId="urn:microsoft.com/office/officeart/2008/layout/LinedList"/>
    <dgm:cxn modelId="{3CCC1E00-FD58-6C4F-8ACD-6064B22CADD5}" type="presParOf" srcId="{6D52F009-8759-9F40-8DE1-DC7B4E9FDE70}" destId="{781019A4-CFE9-C242-80DD-E056D53158CA}" srcOrd="1" destOrd="0" presId="urn:microsoft.com/office/officeart/2008/layout/LinedList"/>
    <dgm:cxn modelId="{B957909C-2D13-A44D-A9A0-C094C5B4711C}" type="presParOf" srcId="{781019A4-CFE9-C242-80DD-E056D53158CA}" destId="{35D5D396-AE00-5244-A9B0-0BD20989E169}" srcOrd="0" destOrd="0" presId="urn:microsoft.com/office/officeart/2008/layout/LinedList"/>
    <dgm:cxn modelId="{5863FF2B-2CE0-9A4C-9BCD-29DCCA4B8738}" type="presParOf" srcId="{781019A4-CFE9-C242-80DD-E056D53158CA}" destId="{63B65285-317E-374C-890E-4189A582FA99}" srcOrd="1" destOrd="0" presId="urn:microsoft.com/office/officeart/2008/layout/LinedList"/>
    <dgm:cxn modelId="{75F022B3-3A2E-8F49-9024-A1E1E7A87473}" type="presParOf" srcId="{6D52F009-8759-9F40-8DE1-DC7B4E9FDE70}" destId="{9C7A2636-C0D9-8941-A50C-BC8C9A76BF3F}" srcOrd="2" destOrd="0" presId="urn:microsoft.com/office/officeart/2008/layout/LinedList"/>
    <dgm:cxn modelId="{B094CEF2-1348-F049-8914-30D0387D4254}" type="presParOf" srcId="{6D52F009-8759-9F40-8DE1-DC7B4E9FDE70}" destId="{6759E722-3335-D743-813D-CFA2E6BA26E7}" srcOrd="3" destOrd="0" presId="urn:microsoft.com/office/officeart/2008/layout/LinedList"/>
    <dgm:cxn modelId="{C0AD743F-C9A4-594B-8C1E-91C1CD29EE3F}" type="presParOf" srcId="{6759E722-3335-D743-813D-CFA2E6BA26E7}" destId="{8FE72AAA-1FF6-7749-9B6F-C76B3859AD72}" srcOrd="0" destOrd="0" presId="urn:microsoft.com/office/officeart/2008/layout/LinedList"/>
    <dgm:cxn modelId="{88A589B5-07B4-E848-8025-6C8D5E84E642}" type="presParOf" srcId="{6759E722-3335-D743-813D-CFA2E6BA26E7}" destId="{01128DB8-315E-494D-882B-549C1F320BA0}" srcOrd="1" destOrd="0" presId="urn:microsoft.com/office/officeart/2008/layout/LinedList"/>
    <dgm:cxn modelId="{DA9D9462-5FC2-974F-AE9F-4BD2D837E231}" type="presParOf" srcId="{6D52F009-8759-9F40-8DE1-DC7B4E9FDE70}" destId="{51998D06-CE00-FB4B-990D-04DCA3DD8A69}" srcOrd="4" destOrd="0" presId="urn:microsoft.com/office/officeart/2008/layout/LinedList"/>
    <dgm:cxn modelId="{CA3772CB-6CBA-F744-993D-137BEE2088FF}" type="presParOf" srcId="{6D52F009-8759-9F40-8DE1-DC7B4E9FDE70}" destId="{D6D1EF16-929F-0D4A-8370-05EEF9BF83F8}" srcOrd="5" destOrd="0" presId="urn:microsoft.com/office/officeart/2008/layout/LinedList"/>
    <dgm:cxn modelId="{427F5190-D1E2-5D44-A7CD-4DEDB5439107}" type="presParOf" srcId="{D6D1EF16-929F-0D4A-8370-05EEF9BF83F8}" destId="{8C603FE2-3BAD-0A44-BD40-038D0EAA797F}" srcOrd="0" destOrd="0" presId="urn:microsoft.com/office/officeart/2008/layout/LinedList"/>
    <dgm:cxn modelId="{02E1BA4E-9891-0A42-85F7-2395479B28BC}" type="presParOf" srcId="{D6D1EF16-929F-0D4A-8370-05EEF9BF83F8}" destId="{85ED5455-4E0A-6841-B15C-73E6AF0EE69D}" srcOrd="1" destOrd="0" presId="urn:microsoft.com/office/officeart/2008/layout/LinedList"/>
    <dgm:cxn modelId="{48857174-FC1E-F949-91D4-9DCDF7DD19DA}" type="presParOf" srcId="{6D52F009-8759-9F40-8DE1-DC7B4E9FDE70}" destId="{FD7220A2-4C2F-134F-B1D3-A6A0B0813695}" srcOrd="6" destOrd="0" presId="urn:microsoft.com/office/officeart/2008/layout/LinedList"/>
    <dgm:cxn modelId="{FFCE2396-0B79-524E-87EF-6CDDC7E624E0}" type="presParOf" srcId="{6D52F009-8759-9F40-8DE1-DC7B4E9FDE70}" destId="{7F9A43FE-EF1B-7247-94F9-51CDC8BC80EF}" srcOrd="7" destOrd="0" presId="urn:microsoft.com/office/officeart/2008/layout/LinedList"/>
    <dgm:cxn modelId="{86AA5862-4368-8E40-A7EF-068D4BAA35F0}" type="presParOf" srcId="{7F9A43FE-EF1B-7247-94F9-51CDC8BC80EF}" destId="{7294F4B7-3DB6-DF4C-B3CC-9BD6183CA8E4}" srcOrd="0" destOrd="0" presId="urn:microsoft.com/office/officeart/2008/layout/LinedList"/>
    <dgm:cxn modelId="{3E2870D2-0AF1-6845-9A87-20305384B92E}" type="presParOf" srcId="{7F9A43FE-EF1B-7247-94F9-51CDC8BC80EF}" destId="{2B59643D-3FEF-AA4E-924C-9506891136E5}" srcOrd="1" destOrd="0" presId="urn:microsoft.com/office/officeart/2008/layout/LinedList"/>
    <dgm:cxn modelId="{C201FDF7-DC9D-5446-A650-405FE03B9C6A}" type="presParOf" srcId="{6D52F009-8759-9F40-8DE1-DC7B4E9FDE70}" destId="{F152BA7A-76FF-E848-9837-E184E7DC75F0}" srcOrd="8" destOrd="0" presId="urn:microsoft.com/office/officeart/2008/layout/LinedList"/>
    <dgm:cxn modelId="{38066894-4EFD-1847-ADB4-024F474C962D}" type="presParOf" srcId="{6D52F009-8759-9F40-8DE1-DC7B4E9FDE70}" destId="{9EB388CB-C5A1-D540-A0A8-23A0C5330695}" srcOrd="9" destOrd="0" presId="urn:microsoft.com/office/officeart/2008/layout/LinedList"/>
    <dgm:cxn modelId="{88EB0BA7-B890-754B-AFF1-FB3BDAC4B7AD}" type="presParOf" srcId="{9EB388CB-C5A1-D540-A0A8-23A0C5330695}" destId="{B04F0280-1795-BE47-BF84-4DEC545041E6}" srcOrd="0" destOrd="0" presId="urn:microsoft.com/office/officeart/2008/layout/LinedList"/>
    <dgm:cxn modelId="{000C0288-6943-F94E-AB34-55B411ADAE35}" type="presParOf" srcId="{9EB388CB-C5A1-D540-A0A8-23A0C5330695}" destId="{8C4674AA-FF73-744D-83EC-1BFDBA664B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E1ED6-9F60-274A-8C8D-26BE6A4E969E}">
      <dsp:nvSpPr>
        <dsp:cNvPr id="0" name=""/>
        <dsp:cNvSpPr/>
      </dsp:nvSpPr>
      <dsp:spPr>
        <a:xfrm>
          <a:off x="2508611" y="164485"/>
          <a:ext cx="4093755" cy="4093755"/>
        </a:xfrm>
        <a:prstGeom prst="blockArc">
          <a:avLst>
            <a:gd name="adj1" fmla="val 10352722"/>
            <a:gd name="adj2" fmla="val 18440984"/>
            <a:gd name="adj3" fmla="val 4643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7DDE25-15F8-E448-B305-5A3087424B95}">
      <dsp:nvSpPr>
        <dsp:cNvPr id="0" name=""/>
        <dsp:cNvSpPr/>
      </dsp:nvSpPr>
      <dsp:spPr>
        <a:xfrm>
          <a:off x="2424061" y="1052672"/>
          <a:ext cx="4093755" cy="4093755"/>
        </a:xfrm>
        <a:prstGeom prst="blockArc">
          <a:avLst>
            <a:gd name="adj1" fmla="val 2972171"/>
            <a:gd name="adj2" fmla="val 11899823"/>
            <a:gd name="adj3" fmla="val 4643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A7A825-E1A5-764E-9B90-A81BA9102358}">
      <dsp:nvSpPr>
        <dsp:cNvPr id="0" name=""/>
        <dsp:cNvSpPr/>
      </dsp:nvSpPr>
      <dsp:spPr>
        <a:xfrm>
          <a:off x="4937817" y="986936"/>
          <a:ext cx="4093755" cy="4093755"/>
        </a:xfrm>
        <a:prstGeom prst="blockArc">
          <a:avLst>
            <a:gd name="adj1" fmla="val 20970990"/>
            <a:gd name="adj2" fmla="val 7648072"/>
            <a:gd name="adj3" fmla="val 4643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D10396-5DD0-A744-9A23-9248F53BC24B}">
      <dsp:nvSpPr>
        <dsp:cNvPr id="0" name=""/>
        <dsp:cNvSpPr/>
      </dsp:nvSpPr>
      <dsp:spPr>
        <a:xfrm>
          <a:off x="4963139" y="142248"/>
          <a:ext cx="4093755" cy="4093755"/>
        </a:xfrm>
        <a:prstGeom prst="blockArc">
          <a:avLst>
            <a:gd name="adj1" fmla="val 13896730"/>
            <a:gd name="adj2" fmla="val 835062"/>
            <a:gd name="adj3" fmla="val 4643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F1A974-DA5C-3A46-8B32-AE99A8042EBB}">
      <dsp:nvSpPr>
        <dsp:cNvPr id="0" name=""/>
        <dsp:cNvSpPr/>
      </dsp:nvSpPr>
      <dsp:spPr>
        <a:xfrm>
          <a:off x="3445787" y="1086369"/>
          <a:ext cx="4645334" cy="306993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Cultural Awareness &amp; Adaptability</a:t>
          </a:r>
        </a:p>
      </dsp:txBody>
      <dsp:txXfrm>
        <a:off x="4126080" y="1535950"/>
        <a:ext cx="3284748" cy="2170772"/>
      </dsp:txXfrm>
    </dsp:sp>
    <dsp:sp modelId="{E209D9A6-2169-814C-A314-09E9AB9918B2}">
      <dsp:nvSpPr>
        <dsp:cNvPr id="0" name=""/>
        <dsp:cNvSpPr/>
      </dsp:nvSpPr>
      <dsp:spPr>
        <a:xfrm>
          <a:off x="4162706" y="-95554"/>
          <a:ext cx="3211497" cy="143507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Prevents miscommunication</a:t>
          </a:r>
        </a:p>
      </dsp:txBody>
      <dsp:txXfrm>
        <a:off x="4633019" y="114608"/>
        <a:ext cx="2270871" cy="1014750"/>
      </dsp:txXfrm>
    </dsp:sp>
    <dsp:sp modelId="{0599869D-8E36-3E40-B18B-F3AE362D7937}">
      <dsp:nvSpPr>
        <dsp:cNvPr id="0" name=""/>
        <dsp:cNvSpPr/>
      </dsp:nvSpPr>
      <dsp:spPr>
        <a:xfrm>
          <a:off x="7821480" y="1636248"/>
          <a:ext cx="2258390" cy="206755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Enhances global competence</a:t>
          </a:r>
        </a:p>
      </dsp:txBody>
      <dsp:txXfrm>
        <a:off x="8152214" y="1939035"/>
        <a:ext cx="1596922" cy="1461983"/>
      </dsp:txXfrm>
    </dsp:sp>
    <dsp:sp modelId="{221193EF-4A07-CC4B-BF3E-37A4E79621DE}">
      <dsp:nvSpPr>
        <dsp:cNvPr id="0" name=""/>
        <dsp:cNvSpPr/>
      </dsp:nvSpPr>
      <dsp:spPr>
        <a:xfrm>
          <a:off x="4032076" y="3825123"/>
          <a:ext cx="3472757" cy="159113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Encourages flexibility</a:t>
          </a:r>
        </a:p>
      </dsp:txBody>
      <dsp:txXfrm>
        <a:off x="4540649" y="4058139"/>
        <a:ext cx="2455611" cy="1125103"/>
      </dsp:txXfrm>
    </dsp:sp>
    <dsp:sp modelId="{1A83BAD5-1A12-6D4C-A6F0-5938B2860838}">
      <dsp:nvSpPr>
        <dsp:cNvPr id="0" name=""/>
        <dsp:cNvSpPr/>
      </dsp:nvSpPr>
      <dsp:spPr>
        <a:xfrm>
          <a:off x="1540113" y="1431352"/>
          <a:ext cx="2065841" cy="207881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Promotes respect and empathy</a:t>
          </a:r>
        </a:p>
      </dsp:txBody>
      <dsp:txXfrm>
        <a:off x="1842648" y="1735788"/>
        <a:ext cx="1460771" cy="14699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7F321-361B-4B01-8DED-9F244015BBB0}">
      <dsp:nvSpPr>
        <dsp:cNvPr id="0" name=""/>
        <dsp:cNvSpPr/>
      </dsp:nvSpPr>
      <dsp:spPr>
        <a:xfrm>
          <a:off x="1191919" y="102340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CF5235-82B3-44A4-AF5F-3E552DF2749B}">
      <dsp:nvSpPr>
        <dsp:cNvPr id="0" name=""/>
        <dsp:cNvSpPr/>
      </dsp:nvSpPr>
      <dsp:spPr>
        <a:xfrm>
          <a:off x="1417071" y="327492"/>
          <a:ext cx="621848" cy="6218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01C78-ACC3-4FC7-A169-E6446CABBE43}">
      <dsp:nvSpPr>
        <dsp:cNvPr id="0" name=""/>
        <dsp:cNvSpPr/>
      </dsp:nvSpPr>
      <dsp:spPr>
        <a:xfrm>
          <a:off x="2493819" y="102340"/>
          <a:ext cx="2527218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Understand Chinese business etiquette, hierarchy, and expectations</a:t>
          </a:r>
        </a:p>
      </dsp:txBody>
      <dsp:txXfrm>
        <a:off x="2493819" y="102340"/>
        <a:ext cx="2527218" cy="1072153"/>
      </dsp:txXfrm>
    </dsp:sp>
    <dsp:sp modelId="{8064548E-D5C6-477E-B5E0-1772C76FB109}">
      <dsp:nvSpPr>
        <dsp:cNvPr id="0" name=""/>
        <dsp:cNvSpPr/>
      </dsp:nvSpPr>
      <dsp:spPr>
        <a:xfrm>
          <a:off x="5575688" y="265629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EAF6F-FEE7-4F86-A99E-2EA665F38195}">
      <dsp:nvSpPr>
        <dsp:cNvPr id="0" name=""/>
        <dsp:cNvSpPr/>
      </dsp:nvSpPr>
      <dsp:spPr>
        <a:xfrm>
          <a:off x="5766744" y="514613"/>
          <a:ext cx="621848" cy="6218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19487-3360-4740-916F-0360348C5C94}">
      <dsp:nvSpPr>
        <dsp:cNvPr id="0" name=""/>
        <dsp:cNvSpPr/>
      </dsp:nvSpPr>
      <dsp:spPr>
        <a:xfrm>
          <a:off x="6769276" y="131299"/>
          <a:ext cx="3686301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Use social gatherings (dinner, tea, etc.) to build trust</a:t>
          </a:r>
        </a:p>
      </dsp:txBody>
      <dsp:txXfrm>
        <a:off x="6769276" y="131299"/>
        <a:ext cx="3686301" cy="1072153"/>
      </dsp:txXfrm>
    </dsp:sp>
    <dsp:sp modelId="{9EBA72BC-A4C6-46DA-A028-E01ED1FEE64D}">
      <dsp:nvSpPr>
        <dsp:cNvPr id="0" name=""/>
        <dsp:cNvSpPr/>
      </dsp:nvSpPr>
      <dsp:spPr>
        <a:xfrm>
          <a:off x="1191919" y="2055696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59C6EC-9D05-4722-8A87-88608E21E9A9}">
      <dsp:nvSpPr>
        <dsp:cNvPr id="0" name=""/>
        <dsp:cNvSpPr/>
      </dsp:nvSpPr>
      <dsp:spPr>
        <a:xfrm>
          <a:off x="1417071" y="2280848"/>
          <a:ext cx="621848" cy="6218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E7B2B-2A25-4CCE-AC1C-FCE33A8AC435}">
      <dsp:nvSpPr>
        <dsp:cNvPr id="0" name=""/>
        <dsp:cNvSpPr/>
      </dsp:nvSpPr>
      <dsp:spPr>
        <a:xfrm>
          <a:off x="2493819" y="2055696"/>
          <a:ext cx="2527218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Demonstrate loyalty and consistency to gain credibility</a:t>
          </a:r>
        </a:p>
      </dsp:txBody>
      <dsp:txXfrm>
        <a:off x="2493819" y="2055696"/>
        <a:ext cx="2527218" cy="1072153"/>
      </dsp:txXfrm>
    </dsp:sp>
    <dsp:sp modelId="{689C575D-C573-4D82-B118-BD295CBDCA3F}">
      <dsp:nvSpPr>
        <dsp:cNvPr id="0" name=""/>
        <dsp:cNvSpPr/>
      </dsp:nvSpPr>
      <dsp:spPr>
        <a:xfrm>
          <a:off x="5461386" y="2055696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E045B4-57CE-41B2-9861-80331B1D02C0}">
      <dsp:nvSpPr>
        <dsp:cNvPr id="0" name=""/>
        <dsp:cNvSpPr/>
      </dsp:nvSpPr>
      <dsp:spPr>
        <a:xfrm>
          <a:off x="5686538" y="2280848"/>
          <a:ext cx="621848" cy="6218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B45BF-628D-4C70-9D8F-536CECE7FD05}">
      <dsp:nvSpPr>
        <dsp:cNvPr id="0" name=""/>
        <dsp:cNvSpPr/>
      </dsp:nvSpPr>
      <dsp:spPr>
        <a:xfrm>
          <a:off x="6763286" y="2055696"/>
          <a:ext cx="2527218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 polite and avoid any confrontation</a:t>
          </a:r>
        </a:p>
      </dsp:txBody>
      <dsp:txXfrm>
        <a:off x="6763286" y="2055696"/>
        <a:ext cx="2527218" cy="1072153"/>
      </dsp:txXfrm>
    </dsp:sp>
    <dsp:sp modelId="{A625343E-2E33-4637-B45F-E26457E375EC}">
      <dsp:nvSpPr>
        <dsp:cNvPr id="0" name=""/>
        <dsp:cNvSpPr/>
      </dsp:nvSpPr>
      <dsp:spPr>
        <a:xfrm>
          <a:off x="1191919" y="4009052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AFCE6-41C5-41FD-B54E-BE3D080FD45D}">
      <dsp:nvSpPr>
        <dsp:cNvPr id="0" name=""/>
        <dsp:cNvSpPr/>
      </dsp:nvSpPr>
      <dsp:spPr>
        <a:xfrm>
          <a:off x="1417071" y="4234204"/>
          <a:ext cx="621848" cy="6218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3BA5C4-9B57-4317-BA2A-5C08DD20C0C8}">
      <dsp:nvSpPr>
        <dsp:cNvPr id="0" name=""/>
        <dsp:cNvSpPr/>
      </dsp:nvSpPr>
      <dsp:spPr>
        <a:xfrm>
          <a:off x="2493819" y="4009052"/>
          <a:ext cx="2527218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appropriate titles when addressing senior executives</a:t>
          </a:r>
        </a:p>
      </dsp:txBody>
      <dsp:txXfrm>
        <a:off x="2493819" y="4009052"/>
        <a:ext cx="2527218" cy="1072153"/>
      </dsp:txXfrm>
    </dsp:sp>
    <dsp:sp modelId="{83698058-908A-4E5F-B4FE-37F8934D7746}">
      <dsp:nvSpPr>
        <dsp:cNvPr id="0" name=""/>
        <dsp:cNvSpPr/>
      </dsp:nvSpPr>
      <dsp:spPr>
        <a:xfrm>
          <a:off x="5461386" y="4009052"/>
          <a:ext cx="1072153" cy="10721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5C2E16-6B4C-4B79-8388-CD2FEE14A685}">
      <dsp:nvSpPr>
        <dsp:cNvPr id="0" name=""/>
        <dsp:cNvSpPr/>
      </dsp:nvSpPr>
      <dsp:spPr>
        <a:xfrm>
          <a:off x="5686538" y="4234204"/>
          <a:ext cx="621848" cy="6218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CF9B2-AA9E-4715-BF17-FF4CD5921435}">
      <dsp:nvSpPr>
        <dsp:cNvPr id="0" name=""/>
        <dsp:cNvSpPr/>
      </dsp:nvSpPr>
      <dsp:spPr>
        <a:xfrm>
          <a:off x="6763286" y="4009052"/>
          <a:ext cx="2527218" cy="107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Initialize well-organized agreements with long-term benefits</a:t>
          </a:r>
        </a:p>
      </dsp:txBody>
      <dsp:txXfrm>
        <a:off x="6763286" y="4009052"/>
        <a:ext cx="2527218" cy="10721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1CA5E-9461-C745-A7E8-1B871839D9D3}">
      <dsp:nvSpPr>
        <dsp:cNvPr id="0" name=""/>
        <dsp:cNvSpPr/>
      </dsp:nvSpPr>
      <dsp:spPr>
        <a:xfrm>
          <a:off x="0" y="815"/>
          <a:ext cx="757800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5D396-AE00-5244-A9B0-0BD20989E169}">
      <dsp:nvSpPr>
        <dsp:cNvPr id="0" name=""/>
        <dsp:cNvSpPr/>
      </dsp:nvSpPr>
      <dsp:spPr>
        <a:xfrm>
          <a:off x="0" y="815"/>
          <a:ext cx="7578001" cy="1335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Bank of China, 2022.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Bank of China Introduction. 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www.boc.cn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en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aboutboc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/ab1/200809/t20080901_1601737.html</a:t>
          </a:r>
          <a:b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[Accessed 14 04 2025].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15"/>
        <a:ext cx="7578001" cy="1335350"/>
      </dsp:txXfrm>
    </dsp:sp>
    <dsp:sp modelId="{9C7A2636-C0D9-8941-A50C-BC8C9A76BF3F}">
      <dsp:nvSpPr>
        <dsp:cNvPr id="0" name=""/>
        <dsp:cNvSpPr/>
      </dsp:nvSpPr>
      <dsp:spPr>
        <a:xfrm>
          <a:off x="0" y="1578759"/>
          <a:ext cx="7578001" cy="0"/>
        </a:xfrm>
        <a:prstGeom prst="line">
          <a:avLst/>
        </a:prstGeom>
        <a:solidFill>
          <a:schemeClr val="accent5">
            <a:hueOff val="-482237"/>
            <a:satOff val="5430"/>
            <a:lumOff val="3970"/>
            <a:alphaOff val="0"/>
          </a:schemeClr>
        </a:solidFill>
        <a:ln w="12700" cap="flat" cmpd="sng" algn="ctr">
          <a:solidFill>
            <a:schemeClr val="accent5">
              <a:hueOff val="-482237"/>
              <a:satOff val="5430"/>
              <a:lumOff val="39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72AAA-1FF6-7749-9B6F-C76B3859AD72}">
      <dsp:nvSpPr>
        <dsp:cNvPr id="0" name=""/>
        <dsp:cNvSpPr/>
      </dsp:nvSpPr>
      <dsp:spPr>
        <a:xfrm>
          <a:off x="0" y="1522781"/>
          <a:ext cx="7578001" cy="1335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Barclays, 2025.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Our History. 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home.barclays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/who-we-are/our-history/</a:t>
          </a:r>
          <a:b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[Accessed 14 4 2025].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22781"/>
        <a:ext cx="7578001" cy="1335350"/>
      </dsp:txXfrm>
    </dsp:sp>
    <dsp:sp modelId="{51998D06-CE00-FB4B-990D-04DCA3DD8A69}">
      <dsp:nvSpPr>
        <dsp:cNvPr id="0" name=""/>
        <dsp:cNvSpPr/>
      </dsp:nvSpPr>
      <dsp:spPr>
        <a:xfrm>
          <a:off x="0" y="2671516"/>
          <a:ext cx="7578001" cy="0"/>
        </a:xfrm>
        <a:prstGeom prst="line">
          <a:avLst/>
        </a:prstGeom>
        <a:solidFill>
          <a:schemeClr val="accent5">
            <a:hueOff val="-964475"/>
            <a:satOff val="10860"/>
            <a:lumOff val="7941"/>
            <a:alphaOff val="0"/>
          </a:schemeClr>
        </a:solidFill>
        <a:ln w="12700" cap="flat" cmpd="sng" algn="ctr">
          <a:solidFill>
            <a:schemeClr val="accent5">
              <a:hueOff val="-964475"/>
              <a:satOff val="10860"/>
              <a:lumOff val="7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03FE2-3BAD-0A44-BD40-038D0EAA797F}">
      <dsp:nvSpPr>
        <dsp:cNvPr id="0" name=""/>
        <dsp:cNvSpPr/>
      </dsp:nvSpPr>
      <dsp:spPr>
        <a:xfrm>
          <a:off x="0" y="2671516"/>
          <a:ext cx="7578001" cy="1335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Hofstede, G. J. &amp; Pedersen, P., 2002.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Exploring Culture. </a:t>
          </a:r>
          <a:r>
            <a:rPr lang="en-US" sz="20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s.l.:Nicholas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Brealey Publishing.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71516"/>
        <a:ext cx="7578001" cy="1335350"/>
      </dsp:txXfrm>
    </dsp:sp>
    <dsp:sp modelId="{FD7220A2-4C2F-134F-B1D3-A6A0B0813695}">
      <dsp:nvSpPr>
        <dsp:cNvPr id="0" name=""/>
        <dsp:cNvSpPr/>
      </dsp:nvSpPr>
      <dsp:spPr>
        <a:xfrm>
          <a:off x="0" y="4006867"/>
          <a:ext cx="7578001" cy="0"/>
        </a:xfrm>
        <a:prstGeom prst="line">
          <a:avLst/>
        </a:prstGeom>
        <a:solidFill>
          <a:schemeClr val="accent5">
            <a:hueOff val="-1446712"/>
            <a:satOff val="16290"/>
            <a:lumOff val="11911"/>
            <a:alphaOff val="0"/>
          </a:schemeClr>
        </a:solidFill>
        <a:ln w="12700" cap="flat" cmpd="sng" algn="ctr">
          <a:solidFill>
            <a:schemeClr val="accent5">
              <a:hueOff val="-1446712"/>
              <a:satOff val="16290"/>
              <a:lumOff val="119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4F4B7-3DB6-DF4C-B3CC-9BD6183CA8E4}">
      <dsp:nvSpPr>
        <dsp:cNvPr id="0" name=""/>
        <dsp:cNvSpPr/>
      </dsp:nvSpPr>
      <dsp:spPr>
        <a:xfrm>
          <a:off x="0" y="4006867"/>
          <a:ext cx="7578001" cy="1335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Spijkman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M. &amp; de Jong, M. D. T., 2023. Beyond Simplifications: Making Sense of Paradoxical Chinese Values in Chinese-Western Business Negotiations.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International journal of business communication, 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60(1), pp. 130-149.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06867"/>
        <a:ext cx="7578001" cy="1335350"/>
      </dsp:txXfrm>
    </dsp:sp>
    <dsp:sp modelId="{F152BA7A-76FF-E848-9837-E184E7DC75F0}">
      <dsp:nvSpPr>
        <dsp:cNvPr id="0" name=""/>
        <dsp:cNvSpPr/>
      </dsp:nvSpPr>
      <dsp:spPr>
        <a:xfrm>
          <a:off x="0" y="5342218"/>
          <a:ext cx="7578001" cy="0"/>
        </a:xfrm>
        <a:prstGeom prst="line">
          <a:avLst/>
        </a:prstGeom>
        <a:solidFill>
          <a:schemeClr val="accent5">
            <a:hueOff val="-1928950"/>
            <a:satOff val="21720"/>
            <a:lumOff val="15881"/>
            <a:alphaOff val="0"/>
          </a:schemeClr>
        </a:solidFill>
        <a:ln w="12700" cap="flat" cmpd="sng" algn="ctr">
          <a:solidFill>
            <a:schemeClr val="accent5">
              <a:hueOff val="-1928950"/>
              <a:satOff val="21720"/>
              <a:lumOff val="158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F0280-1795-BE47-BF84-4DEC545041E6}">
      <dsp:nvSpPr>
        <dsp:cNvPr id="0" name=""/>
        <dsp:cNvSpPr/>
      </dsp:nvSpPr>
      <dsp:spPr>
        <a:xfrm>
          <a:off x="0" y="5342218"/>
          <a:ext cx="7578001" cy="1335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Culture Factor, 2025.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COUNTRY COMPARISON TOOL. 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[Online] </a:t>
          </a:r>
          <a:b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https://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www.theculturefactor.com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/</a:t>
          </a:r>
          <a:r>
            <a:rPr lang="en-US" sz="2000" b="0" i="0" u="sng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country-comparison-tool?countries</a:t>
          </a:r>
          <a:r>
            <a:rPr lang="en-US" sz="2000" b="0" i="0" u="sng" kern="1200" baseline="0" dirty="0">
              <a:latin typeface="Arial" panose="020B0604020202020204" pitchFamily="34" charset="0"/>
              <a:cs typeface="Arial" panose="020B0604020202020204" pitchFamily="34" charset="0"/>
            </a:rPr>
            <a:t>=china%2Cunited+kingdom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342218"/>
        <a:ext cx="7578001" cy="1335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9E730F-4563-074A-9657-58A78A58C5A8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ACC5C-CF94-7341-9D0B-B69AB364BE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21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0ACC5C-CF94-7341-9D0B-B69AB364BE3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576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0ACC5C-CF94-7341-9D0B-B69AB364BE3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07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217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162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4/23/25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150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977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4/23/25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633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354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4/23/25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571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06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4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55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62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Vert">
          <a:fgClr>
            <a:schemeClr val="accent5">
              <a:hueOff val="-482237"/>
              <a:satOff val="5430"/>
              <a:lumOff val="397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4/23/25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63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126066997@N07/14718558368/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www.flickr.com/photos/dominikmayer/241017433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ioethics.com/archives/9520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en/uk-flag-british-747290/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s://freepngimg.com/png/11042-china-flag-png-picture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bstract low poly background">
            <a:extLst>
              <a:ext uri="{FF2B5EF4-FFF2-40B4-BE49-F238E27FC236}">
                <a16:creationId xmlns:a16="http://schemas.microsoft.com/office/drawing/2014/main" id="{0C2E76AB-A2FD-89CD-CA41-B62FAEFFBD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3113" r="-1" b="3112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654AC0FE-C43D-49AC-9730-284354DEC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297"/>
            <a:chOff x="628366" y="87"/>
            <a:chExt cx="10933011" cy="686429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6F6FE9-8F24-4E96-8FA6-DABE61A20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40C5E755-8FD9-4EBF-978B-015F9339F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C7F63B7-3E85-42EC-8447-F6699247E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Graphic 11">
              <a:extLst>
                <a:ext uri="{FF2B5EF4-FFF2-40B4-BE49-F238E27FC236}">
                  <a16:creationId xmlns:a16="http://schemas.microsoft.com/office/drawing/2014/main" id="{AFDFA9EA-AAC0-416F-A0E9-ACD410E9D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4EF7E7E-9948-4D78-BE70-F624A62D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975AAAB-9AEC-496F-94E4-CE5330CB4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1507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B5BF383-42C5-4FE4-894A-17B84AF2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05EE7A-7D62-2F8B-1B4D-7DF08A11DD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4933" y="3073439"/>
            <a:ext cx="5248243" cy="3800013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  <a:b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Proletina Petkova</a:t>
            </a:r>
            <a:b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2233645</a:t>
            </a:r>
            <a:b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LCBB6001</a:t>
            </a:r>
            <a:b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Afzal Munna</a:t>
            </a:r>
            <a:br>
              <a:rPr lang="en-US" sz="2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08828E-9A9C-CC29-CA1D-0A5492C2B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048" y="948534"/>
            <a:ext cx="11993484" cy="1642227"/>
          </a:xfrm>
        </p:spPr>
        <p:txBody>
          <a:bodyPr anchor="ctr">
            <a:noAutofit/>
          </a:bodyPr>
          <a:lstStyle/>
          <a:p>
            <a:pPr algn="ctr"/>
            <a:r>
              <a:rPr lang="en-GB" sz="3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Negotiation Strategies: The Barclays and Bank of China Partnership</a:t>
            </a: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334CE153-AC3A-41FA-0601-7A7629897D6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5000"/>
          </a:blip>
          <a:stretch>
            <a:fillRect/>
          </a:stretch>
        </p:blipFill>
        <p:spPr>
          <a:xfrm>
            <a:off x="8673176" y="6471"/>
            <a:ext cx="3515776" cy="120496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gradFill>
              <a:gsLst>
                <a:gs pos="3800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1950128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08F6D4-B348-F59B-638B-3F29CB231F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 l="225" r="1" b="1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85" name="Group 84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91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5738FC-0B4E-176D-6D2D-72813ED66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91" y="-859826"/>
            <a:ext cx="8817102" cy="14913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dirty="0">
                <a:solidFill>
                  <a:srgbClr val="FFFFFF"/>
                </a:solidFill>
              </a:rPr>
              <a:t>Outline of the presentation</a:t>
            </a:r>
          </a:p>
        </p:txBody>
      </p:sp>
      <p:sp>
        <p:nvSpPr>
          <p:cNvPr id="59" name="Content Placeholder 58">
            <a:extLst>
              <a:ext uri="{FF2B5EF4-FFF2-40B4-BE49-F238E27FC236}">
                <a16:creationId xmlns:a16="http://schemas.microsoft.com/office/drawing/2014/main" id="{C8B2161D-D169-101E-4143-B35AEC3FC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291" y="914401"/>
            <a:ext cx="10555763" cy="58562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Introduction of Barclays and Bank of China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Definition and elements of culture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Hofstede’s cultural dimensions (UK vs China)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Key cultural challenges in Chinese negotiations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Strategies for a successful UK–China partnership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Importance of cultural awareness and adaptability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Conclusion and key takeaways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References</a:t>
            </a:r>
          </a:p>
          <a:p>
            <a:pPr>
              <a:lnSpc>
                <a:spcPct val="100000"/>
              </a:lnSpc>
            </a:pP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2451B2-1066-01F5-4336-850529DFBE1B}"/>
              </a:ext>
            </a:extLst>
          </p:cNvPr>
          <p:cNvSpPr txBox="1"/>
          <p:nvPr/>
        </p:nvSpPr>
        <p:spPr>
          <a:xfrm>
            <a:off x="7620000" y="-2438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4323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" name="Rectangle 234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59097C53-59D1-4DAC-AAC1-79EEEF9B9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ign with writing on it&#10;&#10;AI-generated content may be incorrect.">
            <a:extLst>
              <a:ext uri="{FF2B5EF4-FFF2-40B4-BE49-F238E27FC236}">
                <a16:creationId xmlns:a16="http://schemas.microsoft.com/office/drawing/2014/main" id="{562FE7E9-4C68-4210-D3F7-2D32D614713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872" r="18462"/>
          <a:stretch/>
        </p:blipFill>
        <p:spPr>
          <a:xfrm>
            <a:off x="-9463" y="-28738"/>
            <a:ext cx="6095931" cy="6857990"/>
          </a:xfrm>
          <a:prstGeom prst="rect">
            <a:avLst/>
          </a:prstGeom>
          <a:ln w="12700"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46C41A-574D-7136-E1FA-F867BBF4FA0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648" r="25310" b="-1"/>
          <a:stretch/>
        </p:blipFill>
        <p:spPr>
          <a:xfrm>
            <a:off x="6068443" y="28748"/>
            <a:ext cx="6105657" cy="6851105"/>
          </a:xfrm>
          <a:prstGeom prst="rect">
            <a:avLst/>
          </a:prstGeom>
          <a:ln w="12700">
            <a:noFill/>
          </a:ln>
        </p:spPr>
      </p:pic>
      <p:grpSp>
        <p:nvGrpSpPr>
          <p:cNvPr id="239" name="Group 238">
            <a:extLst>
              <a:ext uri="{FF2B5EF4-FFF2-40B4-BE49-F238E27FC236}">
                <a16:creationId xmlns:a16="http://schemas.microsoft.com/office/drawing/2014/main" id="{DC71417B-8573-42E0-AF94-DEC2703D8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240" name="Straight Connector 239">
              <a:extLst>
                <a:ext uri="{FF2B5EF4-FFF2-40B4-BE49-F238E27FC236}">
                  <a16:creationId xmlns:a16="http://schemas.microsoft.com/office/drawing/2014/main" id="{AC036A1E-DF73-4BFF-9661-8D88DB6AB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>
              <a:extLst>
                <a:ext uri="{FF2B5EF4-FFF2-40B4-BE49-F238E27FC236}">
                  <a16:creationId xmlns:a16="http://schemas.microsoft.com/office/drawing/2014/main" id="{041E9B18-FC97-4607-98ED-DD716F353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>
              <a:extLst>
                <a:ext uri="{FF2B5EF4-FFF2-40B4-BE49-F238E27FC236}">
                  <a16:creationId xmlns:a16="http://schemas.microsoft.com/office/drawing/2014/main" id="{B8DB9502-8AFC-4FEC-8311-1F6B92B93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3" name="Graphic 11">
              <a:extLst>
                <a:ext uri="{FF2B5EF4-FFF2-40B4-BE49-F238E27FC236}">
                  <a16:creationId xmlns:a16="http://schemas.microsoft.com/office/drawing/2014/main" id="{E706965B-6509-4529-8291-E79292DD4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44" name="Straight Connector 243">
              <a:extLst>
                <a:ext uri="{FF2B5EF4-FFF2-40B4-BE49-F238E27FC236}">
                  <a16:creationId xmlns:a16="http://schemas.microsoft.com/office/drawing/2014/main" id="{99C0AC0B-0FB1-4A7F-83DF-B27C35C3DA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>
              <a:extLst>
                <a:ext uri="{FF2B5EF4-FFF2-40B4-BE49-F238E27FC236}">
                  <a16:creationId xmlns:a16="http://schemas.microsoft.com/office/drawing/2014/main" id="{8F17AEF5-F93B-427F-B73D-651A464D8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>
              <a:extLst>
                <a:ext uri="{FF2B5EF4-FFF2-40B4-BE49-F238E27FC236}">
                  <a16:creationId xmlns:a16="http://schemas.microsoft.com/office/drawing/2014/main" id="{D3DA1B2F-94C3-4AF8-8D71-8E8A64D60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99EB54-3BF2-949F-A466-6ED21B1F2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7034" y="680370"/>
            <a:ext cx="6095926" cy="170687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the Companies</a:t>
            </a:r>
            <a:b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" name="Content Placeholder 91">
            <a:extLst>
              <a:ext uri="{FF2B5EF4-FFF2-40B4-BE49-F238E27FC236}">
                <a16:creationId xmlns:a16="http://schemas.microsoft.com/office/drawing/2014/main" id="{22673D7F-CE9F-F2DD-A43D-EFAFCC280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92" y="1688026"/>
            <a:ext cx="10424557" cy="5169964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🇬🇧 Barclays (UK):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Established in 1690 and based in London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 multinational bank offering retail, corporate, and investment services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Strong global presence with operations in over 40 countries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Aims to expand further into Asian markets, particularly China ( Barclays, 2025)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🇨🇳 Bank of China: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One of China’s “Big Four” state-owned banks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Founded in 1912, headquartered in Beijing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Comprehensive international network spanning more than 60 countries  </a:t>
            </a:r>
            <a:b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 vital gateway for foreign investment in China (Bank of China, 2022)</a:t>
            </a:r>
            <a:br>
              <a:rPr lang="en-GB" sz="11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509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59097C53-59D1-4DAC-AAC1-79EEEF9B9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3CFCE5A0-9AA3-3F47-A4E9-2CFDBF696F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30000" r="20000"/>
          <a:stretch/>
        </p:blipFill>
        <p:spPr>
          <a:xfrm>
            <a:off x="8968" y="-87"/>
            <a:ext cx="6095931" cy="6858000"/>
          </a:xfrm>
          <a:prstGeom prst="rect">
            <a:avLst/>
          </a:prstGeom>
          <a:ln w="12700">
            <a:noFill/>
          </a:ln>
        </p:spPr>
      </p:pic>
      <p:pic>
        <p:nvPicPr>
          <p:cNvPr id="4" name="Picture 3" descr="A magnifying glass over a newspaper&#10;&#10;AI-generated content may be incorrect.">
            <a:extLst>
              <a:ext uri="{FF2B5EF4-FFF2-40B4-BE49-F238E27FC236}">
                <a16:creationId xmlns:a16="http://schemas.microsoft.com/office/drawing/2014/main" id="{DEDE7C6F-AF24-E4B4-6278-1234A32AB55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496" r="38349"/>
          <a:stretch/>
        </p:blipFill>
        <p:spPr>
          <a:xfrm>
            <a:off x="6104899" y="10"/>
            <a:ext cx="6087101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88" name="Group 87">
            <a:extLst>
              <a:ext uri="{FF2B5EF4-FFF2-40B4-BE49-F238E27FC236}">
                <a16:creationId xmlns:a16="http://schemas.microsoft.com/office/drawing/2014/main" id="{FEED7D54-DEAE-49C5-BDEB-51BE09894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6BAF63EA-C706-4BD6-93B5-047DB7167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AC61A158-FC5F-4347-BAAD-70342C306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911E7810-D6A0-462E-84DE-DD4BB7A13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1E7AE704-01AE-4497-9D13-3F227E6DB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Graphic 33">
              <a:extLst>
                <a:ext uri="{FF2B5EF4-FFF2-40B4-BE49-F238E27FC236}">
                  <a16:creationId xmlns:a16="http://schemas.microsoft.com/office/drawing/2014/main" id="{8067CD2A-1B98-4986-B65D-8004E11C3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94" name="Graphic 33">
              <a:extLst>
                <a:ext uri="{FF2B5EF4-FFF2-40B4-BE49-F238E27FC236}">
                  <a16:creationId xmlns:a16="http://schemas.microsoft.com/office/drawing/2014/main" id="{F8370D00-53BD-4F6B-BBC1-FC2EA1B9B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D84C74-30D6-08DB-4D06-922636B48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3440"/>
            <a:ext cx="9130790" cy="2575558"/>
          </a:xfrm>
        </p:spPr>
        <p:txBody>
          <a:bodyPr anchor="b">
            <a:normAutofit/>
          </a:bodyPr>
          <a:lstStyle/>
          <a:p>
            <a:r>
              <a:rPr lang="en-US" b="1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culture?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FA83DA9-F2F2-968E-8E7E-EF4F14AC1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291" y="3620933"/>
            <a:ext cx="10213195" cy="2367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 is a shared system of thinking shaped by a group’s beliefs, values, and norms. It defines how members of that group perceive the world, communicate, and behave forming their unique cultural identity </a:t>
            </a:r>
            <a:r>
              <a:rPr lang="en-GB" sz="24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(Hofstede &amp; Pedersen, 2002)</a:t>
            </a:r>
            <a:r>
              <a:rPr lang="en-US" sz="24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2400" b="1" kern="100" dirty="0">
              <a:solidFill>
                <a:srgbClr val="FFFFFF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110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99540E97-4D3C-03DE-FCE4-46DE295D92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25" r="1" b="1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41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B10478-1CA2-0D12-E6AB-8D39EC4A8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9933" y="923461"/>
            <a:ext cx="11862373" cy="285436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cultural awareness and adaptability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C1F1CD49-A499-8023-401D-B7AC5C7FBA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227016"/>
              </p:ext>
            </p:extLst>
          </p:nvPr>
        </p:nvGraphicFramePr>
        <p:xfrm>
          <a:off x="-75338" y="1161740"/>
          <a:ext cx="11633185" cy="5320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560FFEA-CE1C-3E6B-9F65-DFBEFF705DA3}"/>
              </a:ext>
            </a:extLst>
          </p:cNvPr>
          <p:cNvSpPr txBox="1"/>
          <p:nvPr/>
        </p:nvSpPr>
        <p:spPr>
          <a:xfrm>
            <a:off x="8341567" y="5691673"/>
            <a:ext cx="3850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8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(Hofstede &amp; Pedersen, 2002)</a:t>
            </a:r>
            <a:r>
              <a:rPr lang="en-US" sz="1800" b="1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544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18789D5E-D559-4B63-C797-74B78BB126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25" r="1" b="1"/>
          <a:stretch/>
        </p:blipFill>
        <p:spPr>
          <a:xfrm>
            <a:off x="-1075" y="-7773"/>
            <a:ext cx="12191980" cy="6865773"/>
          </a:xfrm>
          <a:prstGeom prst="rect">
            <a:avLst/>
          </a:prstGeom>
          <a:ln w="12700">
            <a:noFill/>
          </a:ln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4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77D076-BE33-23FA-135B-0FBD41E0B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91" y="6149"/>
            <a:ext cx="9100554" cy="569039"/>
          </a:xfrm>
        </p:spPr>
        <p:txBody>
          <a:bodyPr anchor="b">
            <a:noAutofit/>
          </a:bodyPr>
          <a:lstStyle/>
          <a:p>
            <a:r>
              <a:rPr lang="en-US" sz="32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Hofstede’s Cultural Dimension: UK vs China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E2EB5C-D82A-2693-AC8A-41286825E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3989584"/>
              </p:ext>
            </p:extLst>
          </p:nvPr>
        </p:nvGraphicFramePr>
        <p:xfrm>
          <a:off x="766586" y="1156064"/>
          <a:ext cx="10392744" cy="473632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377711">
                  <a:extLst>
                    <a:ext uri="{9D8B030D-6E8A-4147-A177-3AD203B41FA5}">
                      <a16:colId xmlns:a16="http://schemas.microsoft.com/office/drawing/2014/main" val="570840747"/>
                    </a:ext>
                  </a:extLst>
                </a:gridCol>
                <a:gridCol w="3375396">
                  <a:extLst>
                    <a:ext uri="{9D8B030D-6E8A-4147-A177-3AD203B41FA5}">
                      <a16:colId xmlns:a16="http://schemas.microsoft.com/office/drawing/2014/main" val="1830108283"/>
                    </a:ext>
                  </a:extLst>
                </a:gridCol>
                <a:gridCol w="3639637">
                  <a:extLst>
                    <a:ext uri="{9D8B030D-6E8A-4147-A177-3AD203B41FA5}">
                      <a16:colId xmlns:a16="http://schemas.microsoft.com/office/drawing/2014/main" val="19934934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8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Element</a:t>
                      </a: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</a:t>
                      </a:r>
                    </a:p>
                  </a:txBody>
                  <a:tcPr marL="0" marR="0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China</a:t>
                      </a:r>
                      <a:endParaRPr lang="en-GB" sz="28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US" dirty="0"/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375879"/>
                  </a:ext>
                </a:extLst>
              </a:tr>
              <a:tr h="795462">
                <a:tc>
                  <a:txBody>
                    <a:bodyPr/>
                    <a:lstStyle/>
                    <a:p>
                      <a:r>
                        <a:rPr lang="en-US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style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and explicit </a:t>
                      </a:r>
                    </a:p>
                  </a:txBody>
                  <a:tcPr>
                    <a:lnT w="38100" cmpd="sng">
                      <a:noFill/>
                    </a:lnT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Indirect and context based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7732960"/>
                  </a:ext>
                </a:extLst>
              </a:tr>
              <a:tr h="795462">
                <a:tc>
                  <a:txBody>
                    <a:bodyPr/>
                    <a:lstStyle/>
                    <a:p>
                      <a:r>
                        <a:rPr lang="en-US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Power Distance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Low- open, informal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High- Hierarchical, formal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905625"/>
                  </a:ext>
                </a:extLst>
              </a:tr>
              <a:tr h="795462">
                <a:tc>
                  <a:txBody>
                    <a:bodyPr/>
                    <a:lstStyle/>
                    <a:p>
                      <a:r>
                        <a:rPr lang="en-US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Individualism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High– people focus on themselves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Low- focus on collectivity and group harmony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815519"/>
                  </a:ext>
                </a:extLst>
              </a:tr>
              <a:tr h="795462">
                <a:tc>
                  <a:txBody>
                    <a:bodyPr/>
                    <a:lstStyle/>
                    <a:p>
                      <a:r>
                        <a:rPr lang="en-US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Orientation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Short/Medium term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Long-term relationships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189389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2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&amp; Uncertainty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Adaptive and risk-tolerant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Prefers to avoid taking risks or uncertainty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48483"/>
                  </a:ext>
                </a:extLst>
              </a:tr>
            </a:tbl>
          </a:graphicData>
        </a:graphic>
      </p:graphicFrame>
      <p:pic>
        <p:nvPicPr>
          <p:cNvPr id="10" name="Picture 9" descr="A red flag with yellow stars&#10;&#10;AI-generated content may be incorrect.">
            <a:extLst>
              <a:ext uri="{FF2B5EF4-FFF2-40B4-BE49-F238E27FC236}">
                <a16:creationId xmlns:a16="http://schemas.microsoft.com/office/drawing/2014/main" id="{AE29B110-A9CC-694C-2AC6-C8203CDB65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29856" y="1140600"/>
            <a:ext cx="1561936" cy="878589"/>
          </a:xfrm>
          <a:prstGeom prst="rect">
            <a:avLst/>
          </a:prstGeom>
        </p:spPr>
      </p:pic>
      <p:pic>
        <p:nvPicPr>
          <p:cNvPr id="33" name="Picture 32" descr="A red and blue flag&#10;&#10;AI-generated content may be incorrect.">
            <a:extLst>
              <a:ext uri="{FF2B5EF4-FFF2-40B4-BE49-F238E27FC236}">
                <a16:creationId xmlns:a16="http://schemas.microsoft.com/office/drawing/2014/main" id="{D6DD9FDC-1EDF-883D-BE0A-C3AB571152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118579" y="1140600"/>
            <a:ext cx="1228444" cy="8573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6725D4-57B2-5749-2CA4-24F7CBAC383D}"/>
              </a:ext>
            </a:extLst>
          </p:cNvPr>
          <p:cNvSpPr txBox="1"/>
          <p:nvPr/>
        </p:nvSpPr>
        <p:spPr>
          <a:xfrm>
            <a:off x="7070277" y="6276708"/>
            <a:ext cx="51217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(The Culture Factor, 2025)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963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420445B3-6C2C-F30C-8203-7F1D7E3B45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25" r="1" b="1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4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9EBC0A-A3AA-F7B2-9E63-2EE8E50B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91" y="25550"/>
            <a:ext cx="10525082" cy="1126116"/>
          </a:xfrm>
        </p:spPr>
        <p:txBody>
          <a:bodyPr anchor="b">
            <a:normAutofit fontScale="90000"/>
          </a:bodyPr>
          <a:lstStyle/>
          <a:p>
            <a:r>
              <a:rPr lang="en-GB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Cultural Challenges in Negotiating with Chinese Partners</a:t>
            </a: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2B2434-E67C-5D69-53A8-E4AF7DBB5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79" y="606424"/>
            <a:ext cx="11154495" cy="616833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🧑‍⚖️ High Power Distance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is important to have respect for the hierarchy.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💬 Indirect Communication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Chinese partners might not say ‘’no” directly. Thus, it is essential to understand their body language and read between the lines.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🤝 Guanxi (Relationship Building)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and loyalty are much more important than contracts.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is better invested in building personal relationships before talking about business deals. 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E8531B-CA83-599E-D7E1-CBD605E54E79}"/>
              </a:ext>
            </a:extLst>
          </p:cNvPr>
          <p:cNvSpPr txBox="1"/>
          <p:nvPr/>
        </p:nvSpPr>
        <p:spPr>
          <a:xfrm>
            <a:off x="7037624" y="6374656"/>
            <a:ext cx="47509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20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Spijkman</a:t>
            </a: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&amp; de Jong, 2023)</a:t>
            </a:r>
          </a:p>
        </p:txBody>
      </p:sp>
    </p:spTree>
    <p:extLst>
      <p:ext uri="{BB962C8B-B14F-4D97-AF65-F5344CB8AC3E}">
        <p14:creationId xmlns:p14="http://schemas.microsoft.com/office/powerpoint/2010/main" val="3536502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54E32E4B-D31E-6432-B5EB-C4B8F9359C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225" r="1" b="1"/>
          <a:stretch/>
        </p:blipFill>
        <p:spPr>
          <a:xfrm>
            <a:off x="-293894" y="7577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4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9CD6A8-0F86-AF1B-BF4D-8CD59C84B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" y="-91239"/>
            <a:ext cx="12189810" cy="1095513"/>
          </a:xfrm>
        </p:spPr>
        <p:txBody>
          <a:bodyPr anchor="b">
            <a:normAutofit/>
          </a:bodyPr>
          <a:lstStyle/>
          <a:p>
            <a:pPr algn="ctr"/>
            <a:r>
              <a:rPr lang="en-US" sz="2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Negotiation strategies for a successful partnership between the UK and China</a:t>
            </a:r>
          </a:p>
        </p:txBody>
      </p:sp>
      <p:graphicFrame>
        <p:nvGraphicFramePr>
          <p:cNvPr id="28" name="Content Placeholder 8">
            <a:extLst>
              <a:ext uri="{FF2B5EF4-FFF2-40B4-BE49-F238E27FC236}">
                <a16:creationId xmlns:a16="http://schemas.microsoft.com/office/drawing/2014/main" id="{B6433D5F-C774-DD22-7641-EF123D2A9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408763"/>
              </p:ext>
            </p:extLst>
          </p:nvPr>
        </p:nvGraphicFramePr>
        <p:xfrm>
          <a:off x="-413818" y="1047541"/>
          <a:ext cx="11061966" cy="5183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D89D236-FCA7-430C-EC9D-61F99DFBFA6B}"/>
              </a:ext>
            </a:extLst>
          </p:cNvPr>
          <p:cNvSpPr txBox="1"/>
          <p:nvPr/>
        </p:nvSpPr>
        <p:spPr>
          <a:xfrm>
            <a:off x="7364371" y="6355419"/>
            <a:ext cx="46536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20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Spijkman</a:t>
            </a: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&amp; de Jong, 2023)</a:t>
            </a:r>
          </a:p>
        </p:txBody>
      </p:sp>
    </p:spTree>
    <p:extLst>
      <p:ext uri="{BB962C8B-B14F-4D97-AF65-F5344CB8AC3E}">
        <p14:creationId xmlns:p14="http://schemas.microsoft.com/office/powerpoint/2010/main" val="4769775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Content Placeholder 25" descr="A blue planet with white clouds&#10;&#10;AI-generated content may be incorrect.">
            <a:extLst>
              <a:ext uri="{FF2B5EF4-FFF2-40B4-BE49-F238E27FC236}">
                <a16:creationId xmlns:a16="http://schemas.microsoft.com/office/drawing/2014/main" id="{19752E74-44DD-0410-D282-A41AE45242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7298" r="1796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45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865DC-B130-B1C3-0F4A-CCD8C9DBF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91" y="-22496"/>
            <a:ext cx="7943461" cy="67490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Key Takeaways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E3CD5D9D-3B86-9AF0-7504-BFD4E293F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161753"/>
            <a:ext cx="10327470" cy="48628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System Font Regular"/>
              <a:buChar char="✅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differences significantly shape business negotiations. </a:t>
            </a:r>
          </a:p>
          <a:p>
            <a:pPr>
              <a:lnSpc>
                <a:spcPct val="150000"/>
              </a:lnSpc>
              <a:buFont typeface="System Font Regular"/>
              <a:buChar char="✅"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Understanding Chinese values such as hierarchy, Guanxi, and face is essential. </a:t>
            </a:r>
          </a:p>
          <a:p>
            <a:pPr>
              <a:lnSpc>
                <a:spcPct val="150000"/>
              </a:lnSpc>
              <a:buFont typeface="System Font Regular"/>
              <a:buChar char="✅"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is important to prioritise building trust and long-term relationships over quick deals.</a:t>
            </a:r>
          </a:p>
          <a:p>
            <a:pPr>
              <a:lnSpc>
                <a:spcPct val="150000"/>
              </a:lnSpc>
              <a:buFont typeface="System Font Regular"/>
              <a:buChar char="✅"/>
            </a:pPr>
            <a:r>
              <a:rPr lang="en-GB" sz="24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Flexibility and cultural sensitivity are the foundation for achieving sustainable partnerships.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System Font Regular"/>
              <a:buChar char="✅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9381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2C01FB2-6D50-41C9-BE00-29B0F992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D7945-13A0-B99B-0D1D-F84C643D8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7119"/>
            <a:ext cx="4276541" cy="5705015"/>
          </a:xfrm>
        </p:spPr>
        <p:txBody>
          <a:bodyPr anchor="ctr">
            <a:normAutofit/>
          </a:bodyPr>
          <a:lstStyle/>
          <a:p>
            <a:r>
              <a:rPr lang="en-US" sz="5200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26" name="Rectangle 1">
            <a:extLst>
              <a:ext uri="{FF2B5EF4-FFF2-40B4-BE49-F238E27FC236}">
                <a16:creationId xmlns:a16="http://schemas.microsoft.com/office/drawing/2014/main" id="{AB14B389-7551-2058-9B1B-1124D543C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0584788"/>
              </p:ext>
            </p:extLst>
          </p:nvPr>
        </p:nvGraphicFramePr>
        <p:xfrm>
          <a:off x="4276542" y="179613"/>
          <a:ext cx="7578001" cy="66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A4A88D3C-C305-7518-F5CA-250053B584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" y="0"/>
            <a:ext cx="2666741" cy="118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764109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16664</TotalTime>
  <Words>757</Words>
  <Application>Microsoft Macintosh PowerPoint</Application>
  <PresentationFormat>Widescreen</PresentationFormat>
  <Paragraphs>73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Avenir Next LT Pro</vt:lpstr>
      <vt:lpstr>Footlight MT Light</vt:lpstr>
      <vt:lpstr>System Font Regular</vt:lpstr>
      <vt:lpstr>ArchVTI</vt:lpstr>
      <vt:lpstr>Presented by   Proletina Petkova Student ID: 2233645 Module Code: LCBB6001 Lecturer: Dr. Afzal Munna </vt:lpstr>
      <vt:lpstr>Outline of the presentation</vt:lpstr>
      <vt:lpstr>Introduction of the Companies    </vt:lpstr>
      <vt:lpstr>What is culture?</vt:lpstr>
      <vt:lpstr>The importance of cultural awareness and adaptability</vt:lpstr>
      <vt:lpstr>Hofstede’s Cultural Dimension: UK vs China</vt:lpstr>
      <vt:lpstr>Cultural Challenges in Negotiating with Chinese Partners </vt:lpstr>
      <vt:lpstr>Negotiation strategies for a successful partnership between the UK and China</vt:lpstr>
      <vt:lpstr>Conclusion and Key Takeaways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Proletina Valcheva Petkova (2233645)</dc:creator>
  <cp:lastModifiedBy>Proletina Valcheva Petkova (2233645)</cp:lastModifiedBy>
  <cp:revision>6</cp:revision>
  <dcterms:created xsi:type="dcterms:W3CDTF">2025-04-08T14:53:15Z</dcterms:created>
  <dcterms:modified xsi:type="dcterms:W3CDTF">2025-04-24T11:18:24Z</dcterms:modified>
</cp:coreProperties>
</file>