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60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8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97EB-5B2B-4F76-B5BB-AF586A501D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F701AD-8E48-4D80-95A9-880740BB0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E3E38-668A-4E7E-990E-EB16FB899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6CAB2-5E64-40D0-9BDE-841134D12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A8150-A7F7-4684-909A-7074523D3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791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358DA-7358-4C5A-8D6A-5EACD08B6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F8287-6046-44B3-BEBF-96E522B3C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DC994-613F-4132-ADD6-1A03682EF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291CE6-4601-4F67-A28D-71D4186F8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2E8A7-6AE1-472A-AF4F-1E0D5AD93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121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8A29E-29CA-4963-BB5E-9C4B778AA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5D5FC-CE11-40C0-B0A1-DF8AE31D8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C94A4-282F-49EC-B57E-0EAE1B5B9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982F0-F322-4D0E-9B2F-66ECCC297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740D4-5B04-49EA-BD20-2CF069FEF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521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DFD0C-B784-4A48-9DE1-7740BA431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C6B85-7496-46EB-8BEE-B5B140D3F7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32ED49-BE4D-49D1-968E-987D8DEA61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832BE1-9596-48E5-ADD2-F400B34F2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07E492-C94A-4670-A64B-1944F347B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E558D2-2601-49CA-90E3-1210F26EF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550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0683C-D0B0-413D-A105-21F4E2004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35DCA-A110-409A-9B1C-60E5489075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1CA59-6391-4753-82DE-56B8816C1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C0F021-F004-4C70-BFA7-F89FA91FB2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141D9E-D840-4519-9FC6-6EFB4EC81F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52A626-9B92-4F76-889C-ABA0BD063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72D7D4-17AB-42F5-A445-6EC78997C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7FB453-F490-466E-AE0D-CB5EF72ED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69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B2DC7-C21A-4672-A6B0-EFCBB141D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71064F-A79F-4560-8D8A-FD9B0E443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9CDAD-E407-4DEA-BFF7-B8EC4E561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DE1B42-B7B6-4D8A-8E19-C9D237D9F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975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4C0B84-ECA3-4A60-91AF-88D8D6710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374ED3-F70D-4064-BD88-795D9CD86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C0869D-5472-45A8-8DE1-331B4E507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328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8C8C3-F934-472A-AD19-10BE7312B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280A9-FDEE-406B-8E62-65AB0C690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A200B1-82D8-431C-A4AF-DAB6F0A9A3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DAE457-7284-424C-AD8B-28856D06D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72A6A6-05B1-4A66-BE7C-84A1AA21E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97455E-6069-422B-9E25-3765E317A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286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C95AD-65A4-4267-BD51-D616F27DF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03CBA2-7803-453C-8D42-324749E501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16DD71-E404-419B-BD33-C0F5192AB9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469194-1FB4-4563-990D-13C2F3966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BC3871-B14B-4F1E-8643-03AC604FF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A9D8BE-1327-4E9E-AF7E-862581274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91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CEC6-CC65-421E-BDB8-CF3A187DD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17E606-7A4C-4062-BAE5-94D22192BA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3C9F8-2ECE-4D32-B245-3E4A2489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C4B76-BAB7-4264-8CAB-C100E9AEE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2CEDB-2F41-4FCD-9B85-CEA3F980C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78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083E3F-420B-4974-829A-880D2D2F4C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634EFC-313A-4B68-8946-C1CD7BA993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3C462-715A-4F48-BB7A-53A4766E9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4A262-724E-443F-A137-8DEC4CA73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565F8-AF94-4E5C-BEC5-43B8B8C70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2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20839A-2229-449C-99B2-7F325D71A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95E4E-07BD-4FD6-BCFB-48AA7E521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B2D6A-B75D-4386-B3FB-C415B713FB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8C7FD-83E6-415C-B6E8-08D8E578FA78}" type="datetimeFigureOut">
              <a:rPr lang="en-GB" smtClean="0"/>
              <a:t>07/01/2021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F7EAC-3F2E-44A9-9A98-52653198C1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D9EE6-F37E-4608-968D-A009F0BC08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CDD2B8-23A3-42F5-A05A-291A78303A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975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jpe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qz.com/work/1317212/taking-on-too-many-responsibilities-will-ruin-your-career/#:~:text=%20How%20to%20avoid%20taking%20on%20too%20many,responsibilities,%20consider%20whether%20you%20are%20by...%20More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wikihow.com/Stop-Being-Competitive#:~:text=How%20to%20Stop%20Being%20Competitive%201%20Method%201,of%20Compete.%20Have%20admiration%20instead%20of%20jealousy.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inc.com/amy-morin/7-ways-to-train-your-brain-to-be-less-critical-of-yourself.html" TargetMode="External"/><Relationship Id="rId5" Type="http://schemas.openxmlformats.org/officeDocument/2006/relationships/hyperlink" Target="https://naldzgraphics.net/how-to-develop-organizational-skills/#:~:text=How%20to%20Develop%20Your%20Organizational%20Skills%201%20Evaluate,important%20tasks%20are%20done%20first.%20More%20items..." TargetMode="External"/><Relationship Id="rId10" Type="http://schemas.openxmlformats.org/officeDocument/2006/relationships/image" Target="../media/image5.jpeg"/><Relationship Id="rId4" Type="http://schemas.openxmlformats.org/officeDocument/2006/relationships/hyperlink" Target="https://www.verywellmind.com/public-speaking-skills-3024308#:~:text=1%20Stand%20up%20straight.%20If%20you're%20physically%20capable,known%20as%20sleep).%20Stand%20tall%20and%20firm.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76F6F-DB31-4347-B715-4973D36B11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2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0DA1D1-2B46-4D7D-A9A9-6FE0545E5C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Rhys Evans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FE77D71-3CCE-43A8-94E3-8329D10098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110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2"/>
    </mc:Choice>
    <mc:Fallback xmlns="">
      <p:transition spd="slow" advTm="2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CA330-D8B0-4D41-BA41-02DC9C01E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815C8-586E-4250-9567-AAB359EEF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and Weaknesses table</a:t>
            </a:r>
          </a:p>
          <a:p>
            <a:r>
              <a:rPr lang="en-GB" dirty="0"/>
              <a:t>My personal PDP</a:t>
            </a:r>
          </a:p>
          <a:p>
            <a:r>
              <a:rPr lang="en-GB" dirty="0"/>
              <a:t>The research that I did in order to complete my PDP 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6DA986CC-2FB9-486D-9AED-E7CCBABC6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982" y="3488533"/>
            <a:ext cx="5403574" cy="282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BCD9784-C0E3-447A-BB5B-8077C1B9A3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579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09"/>
    </mc:Choice>
    <mc:Fallback>
      <p:transition spd="slow" advTm="13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CE9DD-C16F-4EE8-ACE9-BA352CE2C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Strengths and weaknesses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19132F8-9C4B-4D10-98CC-665F4502EC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413800"/>
              </p:ext>
            </p:extLst>
          </p:nvPr>
        </p:nvGraphicFramePr>
        <p:xfrm>
          <a:off x="681134" y="1987419"/>
          <a:ext cx="11056776" cy="3662266"/>
        </p:xfrm>
        <a:graphic>
          <a:graphicData uri="http://schemas.openxmlformats.org/drawingml/2006/table">
            <a:tbl>
              <a:tblPr firstRow="1" firstCol="1" bandRow="1"/>
              <a:tblGrid>
                <a:gridCol w="5528388">
                  <a:extLst>
                    <a:ext uri="{9D8B030D-6E8A-4147-A177-3AD203B41FA5}">
                      <a16:colId xmlns:a16="http://schemas.microsoft.com/office/drawing/2014/main" val="2147125305"/>
                    </a:ext>
                  </a:extLst>
                </a:gridCol>
                <a:gridCol w="5528388">
                  <a:extLst>
                    <a:ext uri="{9D8B030D-6E8A-4147-A177-3AD203B41FA5}">
                      <a16:colId xmlns:a16="http://schemas.microsoft.com/office/drawing/2014/main" val="440310448"/>
                    </a:ext>
                  </a:extLst>
                </a:gridCol>
              </a:tblGrid>
              <a:tr h="60649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9795272"/>
                  </a:ext>
                </a:extLst>
              </a:tr>
              <a:tr h="6111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Enthusiasm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Public speaking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858360"/>
                  </a:ext>
                </a:extLst>
              </a:tr>
              <a:tr h="6111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Patience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Disorganised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855206"/>
                  </a:ext>
                </a:extLst>
              </a:tr>
              <a:tr h="6111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Respectfulness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Self-critical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3512088"/>
                  </a:ext>
                </a:extLst>
              </a:tr>
              <a:tr h="6111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Determination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Competitive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84590577"/>
                  </a:ext>
                </a:extLst>
              </a:tr>
              <a:tr h="61115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Versatility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Take on too much </a:t>
                      </a:r>
                      <a:r>
                        <a:rPr lang="en-GB" sz="16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resposibibility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01478082"/>
                  </a:ext>
                </a:extLst>
              </a:tr>
            </a:tbl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ACBFFC5-2B4E-4803-8BC9-906017BDE1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pic>
        <p:nvPicPr>
          <p:cNvPr id="3074" name="Picture 2" descr="Image result for strengths ">
            <a:extLst>
              <a:ext uri="{FF2B5EF4-FFF2-40B4-BE49-F238E27FC236}">
                <a16:creationId xmlns:a16="http://schemas.microsoft.com/office/drawing/2014/main" id="{94FA82C7-2E85-40FA-BDF0-EF43DCFE1A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839" y="175037"/>
            <a:ext cx="2532821" cy="151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3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82"/>
    </mc:Choice>
    <mc:Fallback xmlns="">
      <p:transition spd="slow" advTm="19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05D30-66B6-4A1E-B9F5-C77916F7C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702" y="155304"/>
            <a:ext cx="10871718" cy="586597"/>
          </a:xfrm>
        </p:spPr>
        <p:txBody>
          <a:bodyPr>
            <a:normAutofit fontScale="90000"/>
          </a:bodyPr>
          <a:lstStyle/>
          <a:p>
            <a:r>
              <a:rPr lang="en-GB" dirty="0"/>
              <a:t>PDP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4BAB06-9449-4D9A-A7C0-95ECC66CFA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608611"/>
              </p:ext>
            </p:extLst>
          </p:nvPr>
        </p:nvGraphicFramePr>
        <p:xfrm>
          <a:off x="-9331" y="830424"/>
          <a:ext cx="12201331" cy="5246562"/>
        </p:xfrm>
        <a:graphic>
          <a:graphicData uri="http://schemas.openxmlformats.org/drawingml/2006/table">
            <a:tbl>
              <a:tblPr firstRow="1" firstCol="1" bandRow="1"/>
              <a:tblGrid>
                <a:gridCol w="2120416">
                  <a:extLst>
                    <a:ext uri="{9D8B030D-6E8A-4147-A177-3AD203B41FA5}">
                      <a16:colId xmlns:a16="http://schemas.microsoft.com/office/drawing/2014/main" val="1713827211"/>
                    </a:ext>
                  </a:extLst>
                </a:gridCol>
                <a:gridCol w="1961038">
                  <a:extLst>
                    <a:ext uri="{9D8B030D-6E8A-4147-A177-3AD203B41FA5}">
                      <a16:colId xmlns:a16="http://schemas.microsoft.com/office/drawing/2014/main" val="642020456"/>
                    </a:ext>
                  </a:extLst>
                </a:gridCol>
                <a:gridCol w="2161445">
                  <a:extLst>
                    <a:ext uri="{9D8B030D-6E8A-4147-A177-3AD203B41FA5}">
                      <a16:colId xmlns:a16="http://schemas.microsoft.com/office/drawing/2014/main" val="3088749833"/>
                    </a:ext>
                  </a:extLst>
                </a:gridCol>
                <a:gridCol w="2161445">
                  <a:extLst>
                    <a:ext uri="{9D8B030D-6E8A-4147-A177-3AD203B41FA5}">
                      <a16:colId xmlns:a16="http://schemas.microsoft.com/office/drawing/2014/main" val="1006233918"/>
                    </a:ext>
                  </a:extLst>
                </a:gridCol>
                <a:gridCol w="2100917">
                  <a:extLst>
                    <a:ext uri="{9D8B030D-6E8A-4147-A177-3AD203B41FA5}">
                      <a16:colId xmlns:a16="http://schemas.microsoft.com/office/drawing/2014/main" val="1455849501"/>
                    </a:ext>
                  </a:extLst>
                </a:gridCol>
                <a:gridCol w="1696070">
                  <a:extLst>
                    <a:ext uri="{9D8B030D-6E8A-4147-A177-3AD203B41FA5}">
                      <a16:colId xmlns:a16="http://schemas.microsoft.com/office/drawing/2014/main" val="1406599852"/>
                    </a:ext>
                  </a:extLst>
                </a:gridCol>
              </a:tblGrid>
              <a:tr h="4224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needs to be developed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Expected goal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Actions I will take to achieve goal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Success Criteria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Application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Deadline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23689"/>
                  </a:ext>
                </a:extLst>
              </a:tr>
              <a:tr h="19105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Public Speaking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Overcome nervousness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Practice in front of family and friends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Better my public speaking by standing up straight, I will be facially expressive and I will talk at a conversational pace.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Able to speak confidently in front of a crowd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 presentations and reports 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10/06/21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4923394"/>
                  </a:ext>
                </a:extLst>
              </a:tr>
              <a:tr h="26309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Disorganised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Become more organised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Organise my living/working space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Write thoughts and goals in notes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try to be more disciplined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clean more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create a physical schedule for me to stick too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My living/working space is far more organised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My goals are set out more clearly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make daily life a little easier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10/06/21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82522050"/>
                  </a:ext>
                </a:extLst>
              </a:tr>
            </a:tbl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B4C80D5-6D02-415B-8BAF-82224E85A2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pic>
        <p:nvPicPr>
          <p:cNvPr id="4098" name="Picture 2" descr="Image result for weakness">
            <a:extLst>
              <a:ext uri="{FF2B5EF4-FFF2-40B4-BE49-F238E27FC236}">
                <a16:creationId xmlns:a16="http://schemas.microsoft.com/office/drawing/2014/main" id="{C667AE55-B6BC-48EB-978D-F643D90BC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49753"/>
            <a:ext cx="2822195" cy="145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00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68"/>
    </mc:Choice>
    <mc:Fallback xmlns="">
      <p:transition spd="slow" advTm="65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6040A-2426-4026-A7B3-D0BF1AE74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0"/>
            <a:ext cx="10515600" cy="587829"/>
          </a:xfrm>
        </p:spPr>
        <p:txBody>
          <a:bodyPr>
            <a:normAutofit fontScale="90000"/>
          </a:bodyPr>
          <a:lstStyle/>
          <a:p>
            <a:r>
              <a:rPr lang="en-GB" dirty="0"/>
              <a:t>PDP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611105-8980-4E5A-B541-65CB71382D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8225789"/>
              </p:ext>
            </p:extLst>
          </p:nvPr>
        </p:nvGraphicFramePr>
        <p:xfrm>
          <a:off x="0" y="820587"/>
          <a:ext cx="12192000" cy="6037412"/>
        </p:xfrm>
        <a:graphic>
          <a:graphicData uri="http://schemas.openxmlformats.org/drawingml/2006/table">
            <a:tbl>
              <a:tblPr firstRow="1" firstCol="1" bandRow="1"/>
              <a:tblGrid>
                <a:gridCol w="2056791">
                  <a:extLst>
                    <a:ext uri="{9D8B030D-6E8A-4147-A177-3AD203B41FA5}">
                      <a16:colId xmlns:a16="http://schemas.microsoft.com/office/drawing/2014/main" val="831054184"/>
                    </a:ext>
                  </a:extLst>
                </a:gridCol>
                <a:gridCol w="1971599">
                  <a:extLst>
                    <a:ext uri="{9D8B030D-6E8A-4147-A177-3AD203B41FA5}">
                      <a16:colId xmlns:a16="http://schemas.microsoft.com/office/drawing/2014/main" val="1865835162"/>
                    </a:ext>
                  </a:extLst>
                </a:gridCol>
                <a:gridCol w="2173086">
                  <a:extLst>
                    <a:ext uri="{9D8B030D-6E8A-4147-A177-3AD203B41FA5}">
                      <a16:colId xmlns:a16="http://schemas.microsoft.com/office/drawing/2014/main" val="1657413131"/>
                    </a:ext>
                  </a:extLst>
                </a:gridCol>
                <a:gridCol w="2173086">
                  <a:extLst>
                    <a:ext uri="{9D8B030D-6E8A-4147-A177-3AD203B41FA5}">
                      <a16:colId xmlns:a16="http://schemas.microsoft.com/office/drawing/2014/main" val="3966328897"/>
                    </a:ext>
                  </a:extLst>
                </a:gridCol>
                <a:gridCol w="2112233">
                  <a:extLst>
                    <a:ext uri="{9D8B030D-6E8A-4147-A177-3AD203B41FA5}">
                      <a16:colId xmlns:a16="http://schemas.microsoft.com/office/drawing/2014/main" val="3403983257"/>
                    </a:ext>
                  </a:extLst>
                </a:gridCol>
                <a:gridCol w="1705205">
                  <a:extLst>
                    <a:ext uri="{9D8B030D-6E8A-4147-A177-3AD203B41FA5}">
                      <a16:colId xmlns:a16="http://schemas.microsoft.com/office/drawing/2014/main" val="3176371768"/>
                    </a:ext>
                  </a:extLst>
                </a:gridCol>
              </a:tblGrid>
              <a:tr h="291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needs to be developed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Expected goal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Actions I will take to achieve goal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Success Criteria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Application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Deadline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2760595"/>
                  </a:ext>
                </a:extLst>
              </a:tr>
              <a:tr h="14654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Self-critical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 less critical about myself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Highlight my strengths and achievements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refine myself after every failure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take up a hobby to take my mind off of my problems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be less critical about myself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Daily life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10/06/21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783110"/>
                  </a:ext>
                </a:extLst>
              </a:tr>
              <a:tr h="21401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Competitive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be less competitive against friends and colleagues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Try to only be competitive when it matters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try to figure out what triggers my competitive side and why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Try to evaluate my competitiveness in the moment to see if it’s worth it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not compete against my friends or colleagues 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 life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Daily life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10/06/21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2709981"/>
                  </a:ext>
                </a:extLst>
              </a:tr>
              <a:tr h="21401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Take on too much responsibility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When working as a group, I will try to take on less responsibility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Next group assignment, I will not take more than I can handle and will only do as much as I need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be clear on what is needed of me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Only work at the times that I’m most productive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Cut my workload into segments and take a break in between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not take on more responsibility than I need to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Daily life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Uni life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 life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10/06/21</a:t>
                      </a:r>
                    </a:p>
                  </a:txBody>
                  <a:tcPr marL="45148" marR="4514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353252"/>
                  </a:ext>
                </a:extLst>
              </a:tr>
            </a:tbl>
          </a:graphicData>
        </a:graphic>
      </p:graphicFrame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D6CB5318-FE28-4147-A5E2-2F0A99EA0B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53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579"/>
    </mc:Choice>
    <mc:Fallback xmlns="">
      <p:transition spd="slow" advTm="115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59C85-80F5-4126-941B-F46AB2C2F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Reasearch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BAA1A-7AC0-4791-8A13-07CCFD5AD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331" y="1560444"/>
            <a:ext cx="7500730" cy="3165406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hlinkClick r:id="rId4"/>
              </a:rPr>
              <a:t>Tips to Improve Your Public Speaking Skills (verywellmind.com)</a:t>
            </a:r>
            <a:endParaRPr lang="en-GB" dirty="0"/>
          </a:p>
          <a:p>
            <a:r>
              <a:rPr lang="en-GB" dirty="0">
                <a:hlinkClick r:id="rId5"/>
              </a:rPr>
              <a:t>How to Develop Your Organizational Skills | </a:t>
            </a:r>
            <a:r>
              <a:rPr lang="en-GB" dirty="0" err="1">
                <a:hlinkClick r:id="rId5"/>
              </a:rPr>
              <a:t>Naldz</a:t>
            </a:r>
            <a:r>
              <a:rPr lang="en-GB" dirty="0">
                <a:hlinkClick r:id="rId5"/>
              </a:rPr>
              <a:t> Graphics</a:t>
            </a:r>
            <a:endParaRPr lang="en-GB" dirty="0"/>
          </a:p>
          <a:p>
            <a:r>
              <a:rPr lang="en-GB" dirty="0">
                <a:hlinkClick r:id="rId6"/>
              </a:rPr>
              <a:t>7 Ways to Overcome the Toxic Self-Criticism That Robs You of Mental Strength | Inc.com</a:t>
            </a:r>
            <a:endParaRPr lang="en-GB" dirty="0"/>
          </a:p>
          <a:p>
            <a:r>
              <a:rPr lang="en-GB" dirty="0">
                <a:hlinkClick r:id="rId7"/>
              </a:rPr>
              <a:t>3 Ways to Stop Being Competitive – </a:t>
            </a:r>
            <a:r>
              <a:rPr lang="en-GB" dirty="0" err="1">
                <a:hlinkClick r:id="rId7"/>
              </a:rPr>
              <a:t>wikiHow</a:t>
            </a:r>
            <a:endParaRPr lang="en-GB" dirty="0"/>
          </a:p>
          <a:p>
            <a:r>
              <a:rPr lang="en-GB" dirty="0">
                <a:hlinkClick r:id="rId8"/>
              </a:rPr>
              <a:t>https://qz.com/work/1317212/taking-on-too-many-responsibilities-will-ruin-your-career/#:~:text=%20How%20to%20avoid%20taking%20on%20too%20many,responsibilities,%20consider%20whether%20you%20are%20by...%20More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8AD8EB3-51E5-4B9C-B6DA-2197A47D16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pic>
        <p:nvPicPr>
          <p:cNvPr id="1026" name="Picture 2" descr="Image result for research">
            <a:extLst>
              <a:ext uri="{FF2B5EF4-FFF2-40B4-BE49-F238E27FC236}">
                <a16:creationId xmlns:a16="http://schemas.microsoft.com/office/drawing/2014/main" id="{A39C0B43-E180-4012-83EE-44A4C05B8B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2238" y="1000022"/>
            <a:ext cx="2476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466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8"/>
    </mc:Choice>
    <mc:Fallback xmlns="">
      <p:transition spd="slow" advTm="6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473</Words>
  <Application>Microsoft Office PowerPoint</Application>
  <PresentationFormat>Widescreen</PresentationFormat>
  <Paragraphs>89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Assignment 2 </vt:lpstr>
      <vt:lpstr>Introduction</vt:lpstr>
      <vt:lpstr>My Strengths and weaknesses </vt:lpstr>
      <vt:lpstr>PDP</vt:lpstr>
      <vt:lpstr>PDP</vt:lpstr>
      <vt:lpstr>Reasearch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</dc:title>
  <dc:creator>Rhys Ieuan Evans (2005262)</dc:creator>
  <cp:lastModifiedBy>Rhys Ieuan Evans (2005262)</cp:lastModifiedBy>
  <cp:revision>10</cp:revision>
  <dcterms:created xsi:type="dcterms:W3CDTF">2021-01-04T17:04:56Z</dcterms:created>
  <dcterms:modified xsi:type="dcterms:W3CDTF">2021-01-07T12:20:30Z</dcterms:modified>
</cp:coreProperties>
</file>