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4" r:id="rId1"/>
  </p:sldMasterIdLst>
  <p:notesMasterIdLst>
    <p:notesMasterId r:id="rId20"/>
  </p:notesMasterIdLst>
  <p:sldIdLst>
    <p:sldId id="270" r:id="rId2"/>
    <p:sldId id="273" r:id="rId3"/>
    <p:sldId id="272" r:id="rId4"/>
    <p:sldId id="271" r:id="rId5"/>
    <p:sldId id="260" r:id="rId6"/>
    <p:sldId id="275" r:id="rId7"/>
    <p:sldId id="257" r:id="rId8"/>
    <p:sldId id="259" r:id="rId9"/>
    <p:sldId id="258" r:id="rId10"/>
    <p:sldId id="262" r:id="rId11"/>
    <p:sldId id="264" r:id="rId12"/>
    <p:sldId id="263" r:id="rId13"/>
    <p:sldId id="265" r:id="rId14"/>
    <p:sldId id="266" r:id="rId15"/>
    <p:sldId id="267" r:id="rId16"/>
    <p:sldId id="268" r:id="rId17"/>
    <p:sldId id="269" r:id="rId18"/>
    <p:sldId id="274"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0239" autoAdjust="0"/>
  </p:normalViewPr>
  <p:slideViewPr>
    <p:cSldViewPr snapToGrid="0">
      <p:cViewPr>
        <p:scale>
          <a:sx n="72" d="100"/>
          <a:sy n="72" d="100"/>
        </p:scale>
        <p:origin x="1075" y="11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_rels/data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image" Target="../media/image4.png"/></Relationships>
</file>

<file path=ppt/diagrams/_rels/data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6.jpeg"/></Relationships>
</file>

<file path=ppt/diagrams/_rels/data3.xml.rels><?xml version="1.0" encoding="UTF-8" standalone="yes"?>
<Relationships xmlns="http://schemas.openxmlformats.org/package/2006/relationships"><Relationship Id="rId1" Type="http://schemas.openxmlformats.org/officeDocument/2006/relationships/image" Target="../media/image2.jpeg"/></Relationships>
</file>

<file path=ppt/diagrams/_rels/data4.xml.rels><?xml version="1.0" encoding="UTF-8" standalone="yes"?>
<Relationships xmlns="http://schemas.openxmlformats.org/package/2006/relationships"><Relationship Id="rId1" Type="http://schemas.openxmlformats.org/officeDocument/2006/relationships/image" Target="../media/image2.jpeg"/></Relationships>
</file>

<file path=ppt/diagrams/_rels/drawing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image" Target="../media/image5.jpeg"/></Relationships>
</file>

<file path=ppt/diagrams/_rels/drawing2.xml.rels><?xml version="1.0" encoding="UTF-8" standalone="yes"?>
<Relationships xmlns="http://schemas.openxmlformats.org/package/2006/relationships"><Relationship Id="rId1" Type="http://schemas.openxmlformats.org/officeDocument/2006/relationships/image" Target="../media/image6.jpe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BF87ACE-86B3-4C92-B851-7AFC66026513}" type="doc">
      <dgm:prSet loTypeId="urn:microsoft.com/office/officeart/2005/8/layout/matrix1" loCatId="matrix" qsTypeId="urn:microsoft.com/office/officeart/2005/8/quickstyle/simple1" qsCatId="simple" csTypeId="urn:microsoft.com/office/officeart/2005/8/colors/accent1_2" csCatId="accent1" phldr="1"/>
      <dgm:spPr/>
      <dgm:t>
        <a:bodyPr/>
        <a:lstStyle/>
        <a:p>
          <a:endParaRPr lang="en-GB"/>
        </a:p>
      </dgm:t>
    </dgm:pt>
    <dgm:pt modelId="{D732C3F8-29F7-4DC1-B6DC-77D543524784}">
      <dgm:prSet phldrT="[Text]" phldr="0"/>
      <dgm:spPr>
        <a:blipFill rotWithShape="0">
          <a:blip xmlns:r="http://schemas.openxmlformats.org/officeDocument/2006/relationships" r:embed="rId1"/>
          <a:srcRect/>
          <a:stretch>
            <a:fillRect/>
          </a:stretch>
        </a:blipFill>
      </dgm:spPr>
      <dgm:t>
        <a:bodyPr/>
        <a:lstStyle/>
        <a:p>
          <a:endParaRPr lang="en-GB" dirty="0"/>
        </a:p>
      </dgm:t>
    </dgm:pt>
    <dgm:pt modelId="{2CF3F27C-50B4-4832-B10F-4D824F9BC404}" type="parTrans" cxnId="{0991CF0E-D082-4A4C-8048-9B1F40426F3E}">
      <dgm:prSet/>
      <dgm:spPr/>
      <dgm:t>
        <a:bodyPr/>
        <a:lstStyle/>
        <a:p>
          <a:endParaRPr lang="en-GB"/>
        </a:p>
      </dgm:t>
    </dgm:pt>
    <dgm:pt modelId="{4080F4C9-9D4C-4C85-AC68-FC6150BD998C}" type="sibTrans" cxnId="{0991CF0E-D082-4A4C-8048-9B1F40426F3E}">
      <dgm:prSet/>
      <dgm:spPr/>
      <dgm:t>
        <a:bodyPr/>
        <a:lstStyle/>
        <a:p>
          <a:endParaRPr lang="en-GB"/>
        </a:p>
      </dgm:t>
    </dgm:pt>
    <dgm:pt modelId="{6F6A138E-7842-4C96-B8E4-E4719A1337F3}">
      <dgm:prSet phldrT="[Text]" custT="1"/>
      <dgm:spPr>
        <a:blipFill rotWithShape="0">
          <a:blip xmlns:r="http://schemas.openxmlformats.org/officeDocument/2006/relationships" r:embed="rId2"/>
          <a:tile tx="0" ty="0" sx="100000" sy="100000" flip="none" algn="tl"/>
        </a:blipFill>
      </dgm:spPr>
      <dgm:t>
        <a:bodyPr/>
        <a:lstStyle/>
        <a:p>
          <a:r>
            <a:rPr lang="en-GB" sz="2000" b="1" i="1" dirty="0">
              <a:solidFill>
                <a:srgbClr val="002060"/>
              </a:solidFill>
              <a:latin typeface="Times New Roman" panose="02020603050405020304" pitchFamily="18" charset="0"/>
              <a:cs typeface="Times New Roman" panose="02020603050405020304" pitchFamily="18" charset="0"/>
            </a:rPr>
            <a:t>Paid</a:t>
          </a:r>
        </a:p>
        <a:p>
          <a:r>
            <a:rPr lang="en-GB" sz="2400" dirty="0">
              <a:solidFill>
                <a:srgbClr val="002060"/>
              </a:solidFill>
              <a:latin typeface="Times New Roman" panose="02020603050405020304" pitchFamily="18" charset="0"/>
              <a:cs typeface="Times New Roman" panose="02020603050405020304" pitchFamily="18" charset="0"/>
            </a:rPr>
            <a:t> </a:t>
          </a:r>
          <a:r>
            <a:rPr lang="en-GB" sz="1600" dirty="0">
              <a:solidFill>
                <a:srgbClr val="002060"/>
              </a:solidFill>
              <a:latin typeface="Times New Roman" panose="02020603050405020304" pitchFamily="18" charset="0"/>
              <a:cs typeface="Times New Roman" panose="02020603050405020304" pitchFamily="18" charset="0"/>
            </a:rPr>
            <a:t>(Social Media Ads,</a:t>
          </a:r>
        </a:p>
        <a:p>
          <a:r>
            <a:rPr lang="en-GB" sz="1600" dirty="0">
              <a:solidFill>
                <a:srgbClr val="002060"/>
              </a:solidFill>
              <a:latin typeface="Times New Roman" panose="02020603050405020304" pitchFamily="18" charset="0"/>
              <a:cs typeface="Times New Roman" panose="02020603050405020304" pitchFamily="18" charset="0"/>
            </a:rPr>
            <a:t>PPC,</a:t>
          </a:r>
        </a:p>
        <a:p>
          <a:r>
            <a:rPr lang="en-GB" sz="1600" dirty="0">
              <a:solidFill>
                <a:srgbClr val="002060"/>
              </a:solidFill>
              <a:latin typeface="Times New Roman" panose="02020603050405020304" pitchFamily="18" charset="0"/>
              <a:cs typeface="Times New Roman" panose="02020603050405020304" pitchFamily="18" charset="0"/>
            </a:rPr>
            <a:t>Sponsored Contents)</a:t>
          </a:r>
        </a:p>
      </dgm:t>
    </dgm:pt>
    <dgm:pt modelId="{29D701B7-9338-410B-AC9C-80A5E3EF4A95}" type="parTrans" cxnId="{030AD0F1-F512-487A-AA5A-C9474364780A}">
      <dgm:prSet/>
      <dgm:spPr/>
      <dgm:t>
        <a:bodyPr/>
        <a:lstStyle/>
        <a:p>
          <a:endParaRPr lang="en-GB"/>
        </a:p>
      </dgm:t>
    </dgm:pt>
    <dgm:pt modelId="{58465503-D24C-4DC1-85F8-03674FDEBE6E}" type="sibTrans" cxnId="{030AD0F1-F512-487A-AA5A-C9474364780A}">
      <dgm:prSet/>
      <dgm:spPr/>
      <dgm:t>
        <a:bodyPr/>
        <a:lstStyle/>
        <a:p>
          <a:endParaRPr lang="en-GB"/>
        </a:p>
      </dgm:t>
    </dgm:pt>
    <dgm:pt modelId="{8C8C49B7-8554-4C57-96CA-0D252FAD4A2D}">
      <dgm:prSet phldrT="[Text]" phldr="0" custT="1"/>
      <dgm:spPr>
        <a:blipFill rotWithShape="0">
          <a:blip xmlns:r="http://schemas.openxmlformats.org/officeDocument/2006/relationships" r:embed="rId2"/>
          <a:tile tx="0" ty="0" sx="100000" sy="100000" flip="none" algn="tl"/>
        </a:blipFill>
      </dgm:spPr>
      <dgm:t>
        <a:bodyPr/>
        <a:lstStyle/>
        <a:p>
          <a:r>
            <a:rPr lang="en-GB" sz="2000" b="1" i="1" dirty="0">
              <a:solidFill>
                <a:srgbClr val="002060"/>
              </a:solidFill>
              <a:latin typeface="Times New Roman" panose="02020603050405020304" pitchFamily="18" charset="0"/>
              <a:cs typeface="Times New Roman" panose="02020603050405020304" pitchFamily="18" charset="0"/>
            </a:rPr>
            <a:t>Owned</a:t>
          </a:r>
          <a:r>
            <a:rPr lang="en-GB" sz="2000" dirty="0">
              <a:solidFill>
                <a:srgbClr val="002060"/>
              </a:solidFill>
            </a:rPr>
            <a:t> </a:t>
          </a:r>
        </a:p>
        <a:p>
          <a:r>
            <a:rPr lang="en-GB" sz="1600" dirty="0">
              <a:solidFill>
                <a:srgbClr val="002060"/>
              </a:solidFill>
              <a:latin typeface="Times New Roman" panose="02020603050405020304" pitchFamily="18" charset="0"/>
              <a:cs typeface="Times New Roman" panose="02020603050405020304" pitchFamily="18" charset="0"/>
            </a:rPr>
            <a:t>(Blog Posts, </a:t>
          </a:r>
        </a:p>
        <a:p>
          <a:r>
            <a:rPr lang="en-GB" sz="1600" dirty="0">
              <a:solidFill>
                <a:srgbClr val="002060"/>
              </a:solidFill>
              <a:latin typeface="Times New Roman" panose="02020603050405020304" pitchFamily="18" charset="0"/>
              <a:cs typeface="Times New Roman" panose="02020603050405020304" pitchFamily="18" charset="0"/>
            </a:rPr>
            <a:t>Email newsletters,</a:t>
          </a:r>
        </a:p>
        <a:p>
          <a:r>
            <a:rPr lang="en-GB" sz="1600" dirty="0">
              <a:solidFill>
                <a:srgbClr val="002060"/>
              </a:solidFill>
              <a:latin typeface="Times New Roman" panose="02020603050405020304" pitchFamily="18" charset="0"/>
              <a:cs typeface="Times New Roman" panose="02020603050405020304" pitchFamily="18" charset="0"/>
            </a:rPr>
            <a:t>Owned SM profiles,</a:t>
          </a:r>
        </a:p>
        <a:p>
          <a:r>
            <a:rPr lang="en-GB" sz="1600" dirty="0">
              <a:solidFill>
                <a:srgbClr val="002060"/>
              </a:solidFill>
              <a:latin typeface="Times New Roman" panose="02020603050405020304" pitchFamily="18" charset="0"/>
              <a:cs typeface="Times New Roman" panose="02020603050405020304" pitchFamily="18" charset="0"/>
            </a:rPr>
            <a:t>Website presence)</a:t>
          </a:r>
        </a:p>
      </dgm:t>
    </dgm:pt>
    <dgm:pt modelId="{2C1FF52D-FFD6-47DF-811C-F5BE9507623F}" type="parTrans" cxnId="{92FEBE21-10F2-47E0-81FA-683B660CF05E}">
      <dgm:prSet/>
      <dgm:spPr/>
      <dgm:t>
        <a:bodyPr/>
        <a:lstStyle/>
        <a:p>
          <a:endParaRPr lang="en-GB"/>
        </a:p>
      </dgm:t>
    </dgm:pt>
    <dgm:pt modelId="{0BA91062-4147-4126-8835-84A07730FA74}" type="sibTrans" cxnId="{92FEBE21-10F2-47E0-81FA-683B660CF05E}">
      <dgm:prSet/>
      <dgm:spPr/>
      <dgm:t>
        <a:bodyPr/>
        <a:lstStyle/>
        <a:p>
          <a:endParaRPr lang="en-GB"/>
        </a:p>
      </dgm:t>
    </dgm:pt>
    <dgm:pt modelId="{8161DA1E-6E73-4363-8A52-770DC3D8BE7E}">
      <dgm:prSet phldrT="[Text]" custT="1"/>
      <dgm:spPr>
        <a:blipFill rotWithShape="0">
          <a:blip xmlns:r="http://schemas.openxmlformats.org/officeDocument/2006/relationships" r:embed="rId2"/>
          <a:tile tx="0" ty="0" sx="100000" sy="100000" flip="none" algn="tl"/>
        </a:blipFill>
      </dgm:spPr>
      <dgm:t>
        <a:bodyPr/>
        <a:lstStyle/>
        <a:p>
          <a:r>
            <a:rPr lang="en-GB" sz="2000" b="1" i="1" dirty="0">
              <a:solidFill>
                <a:srgbClr val="002060"/>
              </a:solidFill>
              <a:latin typeface="Times New Roman" panose="02020603050405020304" pitchFamily="18" charset="0"/>
              <a:cs typeface="Times New Roman" panose="02020603050405020304" pitchFamily="18" charset="0"/>
            </a:rPr>
            <a:t>CRM integrated customer touchpoints</a:t>
          </a:r>
        </a:p>
        <a:p>
          <a:r>
            <a:rPr lang="en-GB" sz="2300" dirty="0">
              <a:solidFill>
                <a:srgbClr val="002060"/>
              </a:solidFill>
              <a:latin typeface="Times New Roman" panose="02020603050405020304" pitchFamily="18" charset="0"/>
              <a:cs typeface="Times New Roman" panose="02020603050405020304" pitchFamily="18" charset="0"/>
            </a:rPr>
            <a:t> </a:t>
          </a:r>
          <a:r>
            <a:rPr lang="en-GB" sz="1600" dirty="0">
              <a:solidFill>
                <a:srgbClr val="002060"/>
              </a:solidFill>
              <a:latin typeface="Times New Roman" panose="02020603050405020304" pitchFamily="18" charset="0"/>
              <a:cs typeface="Times New Roman" panose="02020603050405020304" pitchFamily="18" charset="0"/>
            </a:rPr>
            <a:t>(Omni-channel contacts, Customer service channels, &amp; Sparks programme support)</a:t>
          </a:r>
          <a:endParaRPr lang="en-GB" sz="1600" dirty="0">
            <a:solidFill>
              <a:srgbClr val="002060"/>
            </a:solidFill>
          </a:endParaRPr>
        </a:p>
      </dgm:t>
    </dgm:pt>
    <dgm:pt modelId="{27BB3993-77A7-4C02-A7C9-FA9A560AE55F}" type="parTrans" cxnId="{7DFF36DC-D3E1-4B0A-9633-704EAB368C72}">
      <dgm:prSet/>
      <dgm:spPr/>
      <dgm:t>
        <a:bodyPr/>
        <a:lstStyle/>
        <a:p>
          <a:endParaRPr lang="en-GB"/>
        </a:p>
      </dgm:t>
    </dgm:pt>
    <dgm:pt modelId="{2A2E01DD-83FC-4BA7-A5FC-A01122B770D8}" type="sibTrans" cxnId="{7DFF36DC-D3E1-4B0A-9633-704EAB368C72}">
      <dgm:prSet/>
      <dgm:spPr/>
      <dgm:t>
        <a:bodyPr/>
        <a:lstStyle/>
        <a:p>
          <a:endParaRPr lang="en-GB"/>
        </a:p>
      </dgm:t>
    </dgm:pt>
    <dgm:pt modelId="{4D12D48F-B68A-4AFE-858A-775E4E4BA438}">
      <dgm:prSet phldrT="[Text]" custT="1"/>
      <dgm:spPr>
        <a:blipFill rotWithShape="0">
          <a:blip xmlns:r="http://schemas.openxmlformats.org/officeDocument/2006/relationships" r:embed="rId2"/>
          <a:tile tx="0" ty="0" sx="100000" sy="100000" flip="none" algn="tl"/>
        </a:blipFill>
      </dgm:spPr>
      <dgm:t>
        <a:bodyPr/>
        <a:lstStyle/>
        <a:p>
          <a:r>
            <a:rPr lang="en-GB" sz="2000" b="1" i="1" dirty="0">
              <a:solidFill>
                <a:srgbClr val="002060"/>
              </a:solidFill>
              <a:latin typeface="Times New Roman" panose="02020603050405020304" pitchFamily="18" charset="0"/>
              <a:cs typeface="Times New Roman" panose="02020603050405020304" pitchFamily="18" charset="0"/>
            </a:rPr>
            <a:t>Earned</a:t>
          </a:r>
          <a:r>
            <a:rPr lang="en-GB" sz="2800" dirty="0">
              <a:solidFill>
                <a:srgbClr val="002060"/>
              </a:solidFill>
              <a:latin typeface="Times New Roman" panose="02020603050405020304" pitchFamily="18" charset="0"/>
              <a:cs typeface="Times New Roman" panose="02020603050405020304" pitchFamily="18" charset="0"/>
            </a:rPr>
            <a:t> </a:t>
          </a:r>
        </a:p>
        <a:p>
          <a:r>
            <a:rPr lang="en-GB" sz="1600" dirty="0">
              <a:solidFill>
                <a:srgbClr val="002060"/>
              </a:solidFill>
              <a:latin typeface="Times New Roman" panose="02020603050405020304" pitchFamily="18" charset="0"/>
              <a:cs typeface="Times New Roman" panose="02020603050405020304" pitchFamily="18" charset="0"/>
            </a:rPr>
            <a:t>(SM outreach, Influencer endorsements, WOMs)</a:t>
          </a:r>
          <a:endParaRPr lang="en-GB" sz="1600" dirty="0">
            <a:solidFill>
              <a:srgbClr val="002060"/>
            </a:solidFill>
          </a:endParaRPr>
        </a:p>
      </dgm:t>
    </dgm:pt>
    <dgm:pt modelId="{5740CDC2-AA38-40A5-AED2-1BADEBF7FCC8}" type="parTrans" cxnId="{A7593461-8832-47B8-995D-B9DD7330D040}">
      <dgm:prSet/>
      <dgm:spPr/>
      <dgm:t>
        <a:bodyPr/>
        <a:lstStyle/>
        <a:p>
          <a:endParaRPr lang="en-GB"/>
        </a:p>
      </dgm:t>
    </dgm:pt>
    <dgm:pt modelId="{B4C06172-F425-4CAB-911E-D81218E5E947}" type="sibTrans" cxnId="{A7593461-8832-47B8-995D-B9DD7330D040}">
      <dgm:prSet/>
      <dgm:spPr/>
      <dgm:t>
        <a:bodyPr/>
        <a:lstStyle/>
        <a:p>
          <a:endParaRPr lang="en-GB"/>
        </a:p>
      </dgm:t>
    </dgm:pt>
    <dgm:pt modelId="{69F5242F-E570-41DD-B541-498C778B5B08}" type="pres">
      <dgm:prSet presAssocID="{5BF87ACE-86B3-4C92-B851-7AFC66026513}" presName="diagram" presStyleCnt="0">
        <dgm:presLayoutVars>
          <dgm:chMax val="1"/>
          <dgm:dir/>
          <dgm:animLvl val="ctr"/>
          <dgm:resizeHandles val="exact"/>
        </dgm:presLayoutVars>
      </dgm:prSet>
      <dgm:spPr/>
    </dgm:pt>
    <dgm:pt modelId="{B9961DDF-28F4-40CF-8497-1B772E212865}" type="pres">
      <dgm:prSet presAssocID="{5BF87ACE-86B3-4C92-B851-7AFC66026513}" presName="matrix" presStyleCnt="0"/>
      <dgm:spPr/>
    </dgm:pt>
    <dgm:pt modelId="{79183E6E-7E77-4129-ADF0-F87AA9221966}" type="pres">
      <dgm:prSet presAssocID="{5BF87ACE-86B3-4C92-B851-7AFC66026513}" presName="tile1" presStyleLbl="node1" presStyleIdx="0" presStyleCnt="4"/>
      <dgm:spPr/>
    </dgm:pt>
    <dgm:pt modelId="{A05AEC52-E462-4B62-8FA9-14F52F9A0A5A}" type="pres">
      <dgm:prSet presAssocID="{5BF87ACE-86B3-4C92-B851-7AFC66026513}" presName="tile1text" presStyleLbl="node1" presStyleIdx="0" presStyleCnt="4">
        <dgm:presLayoutVars>
          <dgm:chMax val="0"/>
          <dgm:chPref val="0"/>
          <dgm:bulletEnabled val="1"/>
        </dgm:presLayoutVars>
      </dgm:prSet>
      <dgm:spPr/>
    </dgm:pt>
    <dgm:pt modelId="{0642A497-A411-4DA0-B02F-7162D11AC4B8}" type="pres">
      <dgm:prSet presAssocID="{5BF87ACE-86B3-4C92-B851-7AFC66026513}" presName="tile2" presStyleLbl="node1" presStyleIdx="1" presStyleCnt="4"/>
      <dgm:spPr/>
    </dgm:pt>
    <dgm:pt modelId="{63151361-A7B4-4C1C-AAC4-32458F3046BB}" type="pres">
      <dgm:prSet presAssocID="{5BF87ACE-86B3-4C92-B851-7AFC66026513}" presName="tile2text" presStyleLbl="node1" presStyleIdx="1" presStyleCnt="4">
        <dgm:presLayoutVars>
          <dgm:chMax val="0"/>
          <dgm:chPref val="0"/>
          <dgm:bulletEnabled val="1"/>
        </dgm:presLayoutVars>
      </dgm:prSet>
      <dgm:spPr/>
    </dgm:pt>
    <dgm:pt modelId="{66A1EEB6-CABE-4F0F-BCA5-86F03513C61C}" type="pres">
      <dgm:prSet presAssocID="{5BF87ACE-86B3-4C92-B851-7AFC66026513}" presName="tile3" presStyleLbl="node1" presStyleIdx="2" presStyleCnt="4" custLinFactNeighborY="0"/>
      <dgm:spPr/>
    </dgm:pt>
    <dgm:pt modelId="{DF9B8009-3DA2-4511-AF99-31EF27DE0DF5}" type="pres">
      <dgm:prSet presAssocID="{5BF87ACE-86B3-4C92-B851-7AFC66026513}" presName="tile3text" presStyleLbl="node1" presStyleIdx="2" presStyleCnt="4">
        <dgm:presLayoutVars>
          <dgm:chMax val="0"/>
          <dgm:chPref val="0"/>
          <dgm:bulletEnabled val="1"/>
        </dgm:presLayoutVars>
      </dgm:prSet>
      <dgm:spPr/>
    </dgm:pt>
    <dgm:pt modelId="{E51B32A3-EE42-4EA0-ABB2-A714B32B85B9}" type="pres">
      <dgm:prSet presAssocID="{5BF87ACE-86B3-4C92-B851-7AFC66026513}" presName="tile4" presStyleLbl="node1" presStyleIdx="3" presStyleCnt="4"/>
      <dgm:spPr/>
    </dgm:pt>
    <dgm:pt modelId="{737F86B8-F167-4EFE-86BE-04C2B05D5CF3}" type="pres">
      <dgm:prSet presAssocID="{5BF87ACE-86B3-4C92-B851-7AFC66026513}" presName="tile4text" presStyleLbl="node1" presStyleIdx="3" presStyleCnt="4">
        <dgm:presLayoutVars>
          <dgm:chMax val="0"/>
          <dgm:chPref val="0"/>
          <dgm:bulletEnabled val="1"/>
        </dgm:presLayoutVars>
      </dgm:prSet>
      <dgm:spPr/>
    </dgm:pt>
    <dgm:pt modelId="{5CFA0BD1-684D-456B-B01F-9A354A9485AC}" type="pres">
      <dgm:prSet presAssocID="{5BF87ACE-86B3-4C92-B851-7AFC66026513}" presName="centerTile" presStyleLbl="fgShp" presStyleIdx="0" presStyleCnt="1" custScaleY="152554" custLinFactNeighborX="941" custLinFactNeighborY="1186">
        <dgm:presLayoutVars>
          <dgm:chMax val="0"/>
          <dgm:chPref val="0"/>
        </dgm:presLayoutVars>
      </dgm:prSet>
      <dgm:spPr/>
    </dgm:pt>
  </dgm:ptLst>
  <dgm:cxnLst>
    <dgm:cxn modelId="{66434403-34B3-4250-87EE-2B6DA60037D4}" type="presOf" srcId="{8161DA1E-6E73-4363-8A52-770DC3D8BE7E}" destId="{66A1EEB6-CABE-4F0F-BCA5-86F03513C61C}" srcOrd="0" destOrd="0" presId="urn:microsoft.com/office/officeart/2005/8/layout/matrix1"/>
    <dgm:cxn modelId="{E27C1D08-BEDD-4DDE-B417-29E29596D3D8}" type="presOf" srcId="{D732C3F8-29F7-4DC1-B6DC-77D543524784}" destId="{5CFA0BD1-684D-456B-B01F-9A354A9485AC}" srcOrd="0" destOrd="0" presId="urn:microsoft.com/office/officeart/2005/8/layout/matrix1"/>
    <dgm:cxn modelId="{0991CF0E-D082-4A4C-8048-9B1F40426F3E}" srcId="{5BF87ACE-86B3-4C92-B851-7AFC66026513}" destId="{D732C3F8-29F7-4DC1-B6DC-77D543524784}" srcOrd="0" destOrd="0" parTransId="{2CF3F27C-50B4-4832-B10F-4D824F9BC404}" sibTransId="{4080F4C9-9D4C-4C85-AC68-FC6150BD998C}"/>
    <dgm:cxn modelId="{2C125F0F-859B-472D-8A85-8A98FEC1E406}" type="presOf" srcId="{8C8C49B7-8554-4C57-96CA-0D252FAD4A2D}" destId="{63151361-A7B4-4C1C-AAC4-32458F3046BB}" srcOrd="1" destOrd="0" presId="urn:microsoft.com/office/officeart/2005/8/layout/matrix1"/>
    <dgm:cxn modelId="{92FEBE21-10F2-47E0-81FA-683B660CF05E}" srcId="{D732C3F8-29F7-4DC1-B6DC-77D543524784}" destId="{8C8C49B7-8554-4C57-96CA-0D252FAD4A2D}" srcOrd="1" destOrd="0" parTransId="{2C1FF52D-FFD6-47DF-811C-F5BE9507623F}" sibTransId="{0BA91062-4147-4126-8835-84A07730FA74}"/>
    <dgm:cxn modelId="{A7593461-8832-47B8-995D-B9DD7330D040}" srcId="{D732C3F8-29F7-4DC1-B6DC-77D543524784}" destId="{4D12D48F-B68A-4AFE-858A-775E4E4BA438}" srcOrd="3" destOrd="0" parTransId="{5740CDC2-AA38-40A5-AED2-1BADEBF7FCC8}" sibTransId="{B4C06172-F425-4CAB-911E-D81218E5E947}"/>
    <dgm:cxn modelId="{FBC2746D-8DFA-4C8E-9873-49C605A63C3D}" type="presOf" srcId="{8161DA1E-6E73-4363-8A52-770DC3D8BE7E}" destId="{DF9B8009-3DA2-4511-AF99-31EF27DE0DF5}" srcOrd="1" destOrd="0" presId="urn:microsoft.com/office/officeart/2005/8/layout/matrix1"/>
    <dgm:cxn modelId="{897ECE72-D6EB-4509-ABFF-CCAEBBB85D4E}" type="presOf" srcId="{4D12D48F-B68A-4AFE-858A-775E4E4BA438}" destId="{E51B32A3-EE42-4EA0-ABB2-A714B32B85B9}" srcOrd="0" destOrd="0" presId="urn:microsoft.com/office/officeart/2005/8/layout/matrix1"/>
    <dgm:cxn modelId="{45CD428F-2BFE-4A7D-BBB9-ABF385BBEF70}" type="presOf" srcId="{6F6A138E-7842-4C96-B8E4-E4719A1337F3}" destId="{79183E6E-7E77-4129-ADF0-F87AA9221966}" srcOrd="0" destOrd="0" presId="urn:microsoft.com/office/officeart/2005/8/layout/matrix1"/>
    <dgm:cxn modelId="{ACB51DAE-92EA-4B8C-B176-8B3588442EBC}" type="presOf" srcId="{6F6A138E-7842-4C96-B8E4-E4719A1337F3}" destId="{A05AEC52-E462-4B62-8FA9-14F52F9A0A5A}" srcOrd="1" destOrd="0" presId="urn:microsoft.com/office/officeart/2005/8/layout/matrix1"/>
    <dgm:cxn modelId="{7DFF36DC-D3E1-4B0A-9633-704EAB368C72}" srcId="{D732C3F8-29F7-4DC1-B6DC-77D543524784}" destId="{8161DA1E-6E73-4363-8A52-770DC3D8BE7E}" srcOrd="2" destOrd="0" parTransId="{27BB3993-77A7-4C02-A7C9-FA9A560AE55F}" sibTransId="{2A2E01DD-83FC-4BA7-A5FC-A01122B770D8}"/>
    <dgm:cxn modelId="{78E60ADE-54BA-44D5-B965-3AB0716509DA}" type="presOf" srcId="{5BF87ACE-86B3-4C92-B851-7AFC66026513}" destId="{69F5242F-E570-41DD-B541-498C778B5B08}" srcOrd="0" destOrd="0" presId="urn:microsoft.com/office/officeart/2005/8/layout/matrix1"/>
    <dgm:cxn modelId="{030AD0F1-F512-487A-AA5A-C9474364780A}" srcId="{D732C3F8-29F7-4DC1-B6DC-77D543524784}" destId="{6F6A138E-7842-4C96-B8E4-E4719A1337F3}" srcOrd="0" destOrd="0" parTransId="{29D701B7-9338-410B-AC9C-80A5E3EF4A95}" sibTransId="{58465503-D24C-4DC1-85F8-03674FDEBE6E}"/>
    <dgm:cxn modelId="{C0432BF3-0089-4C47-81AA-6A6ABACFAE9B}" type="presOf" srcId="{8C8C49B7-8554-4C57-96CA-0D252FAD4A2D}" destId="{0642A497-A411-4DA0-B02F-7162D11AC4B8}" srcOrd="0" destOrd="0" presId="urn:microsoft.com/office/officeart/2005/8/layout/matrix1"/>
    <dgm:cxn modelId="{ACACC3F3-CFC3-4818-9FF6-789C3BC993CA}" type="presOf" srcId="{4D12D48F-B68A-4AFE-858A-775E4E4BA438}" destId="{737F86B8-F167-4EFE-86BE-04C2B05D5CF3}" srcOrd="1" destOrd="0" presId="urn:microsoft.com/office/officeart/2005/8/layout/matrix1"/>
    <dgm:cxn modelId="{32F7353B-6EF3-468F-AE60-793D27D20B4E}" type="presParOf" srcId="{69F5242F-E570-41DD-B541-498C778B5B08}" destId="{B9961DDF-28F4-40CF-8497-1B772E212865}" srcOrd="0" destOrd="0" presId="urn:microsoft.com/office/officeart/2005/8/layout/matrix1"/>
    <dgm:cxn modelId="{C8725A31-2EFE-4553-B56E-4A61BFE4849C}" type="presParOf" srcId="{B9961DDF-28F4-40CF-8497-1B772E212865}" destId="{79183E6E-7E77-4129-ADF0-F87AA9221966}" srcOrd="0" destOrd="0" presId="urn:microsoft.com/office/officeart/2005/8/layout/matrix1"/>
    <dgm:cxn modelId="{DB0BF3EB-C79A-4826-9455-9DBC4AEB9011}" type="presParOf" srcId="{B9961DDF-28F4-40CF-8497-1B772E212865}" destId="{A05AEC52-E462-4B62-8FA9-14F52F9A0A5A}" srcOrd="1" destOrd="0" presId="urn:microsoft.com/office/officeart/2005/8/layout/matrix1"/>
    <dgm:cxn modelId="{C4183CA3-61F8-4502-B3EA-514EBF821F26}" type="presParOf" srcId="{B9961DDF-28F4-40CF-8497-1B772E212865}" destId="{0642A497-A411-4DA0-B02F-7162D11AC4B8}" srcOrd="2" destOrd="0" presId="urn:microsoft.com/office/officeart/2005/8/layout/matrix1"/>
    <dgm:cxn modelId="{4426FD1F-A7E4-4FB4-8952-0E9B03A8B95E}" type="presParOf" srcId="{B9961DDF-28F4-40CF-8497-1B772E212865}" destId="{63151361-A7B4-4C1C-AAC4-32458F3046BB}" srcOrd="3" destOrd="0" presId="urn:microsoft.com/office/officeart/2005/8/layout/matrix1"/>
    <dgm:cxn modelId="{D0F83548-6B43-4D6D-BD67-6E082012C1B2}" type="presParOf" srcId="{B9961DDF-28F4-40CF-8497-1B772E212865}" destId="{66A1EEB6-CABE-4F0F-BCA5-86F03513C61C}" srcOrd="4" destOrd="0" presId="urn:microsoft.com/office/officeart/2005/8/layout/matrix1"/>
    <dgm:cxn modelId="{274F7033-D5FA-41E2-830A-D34E9F640A01}" type="presParOf" srcId="{B9961DDF-28F4-40CF-8497-1B772E212865}" destId="{DF9B8009-3DA2-4511-AF99-31EF27DE0DF5}" srcOrd="5" destOrd="0" presId="urn:microsoft.com/office/officeart/2005/8/layout/matrix1"/>
    <dgm:cxn modelId="{31B4FCB7-50EF-4C25-8BB9-9E0C3B33BCB6}" type="presParOf" srcId="{B9961DDF-28F4-40CF-8497-1B772E212865}" destId="{E51B32A3-EE42-4EA0-ABB2-A714B32B85B9}" srcOrd="6" destOrd="0" presId="urn:microsoft.com/office/officeart/2005/8/layout/matrix1"/>
    <dgm:cxn modelId="{3E2548C9-54A0-4B3B-BA9D-0934B5536E71}" type="presParOf" srcId="{B9961DDF-28F4-40CF-8497-1B772E212865}" destId="{737F86B8-F167-4EFE-86BE-04C2B05D5CF3}" srcOrd="7" destOrd="0" presId="urn:microsoft.com/office/officeart/2005/8/layout/matrix1"/>
    <dgm:cxn modelId="{05E9FED8-7E64-49CF-A61F-3E1624E9E187}" type="presParOf" srcId="{69F5242F-E570-41DD-B541-498C778B5B08}" destId="{5CFA0BD1-684D-456B-B01F-9A354A9485AC}" srcOrd="1" destOrd="0" presId="urn:microsoft.com/office/officeart/2005/8/layout/matrix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A54461A-B350-4C88-914A-CF71D571BEEB}" type="doc">
      <dgm:prSet loTypeId="urn:diagrams.loki3.com/BracketList" loCatId="list" qsTypeId="urn:microsoft.com/office/officeart/2005/8/quickstyle/simple1" qsCatId="simple" csTypeId="urn:microsoft.com/office/officeart/2005/8/colors/accent1_2" csCatId="accent1" phldr="1"/>
      <dgm:spPr/>
      <dgm:t>
        <a:bodyPr/>
        <a:lstStyle/>
        <a:p>
          <a:endParaRPr lang="en-GB"/>
        </a:p>
      </dgm:t>
    </dgm:pt>
    <dgm:pt modelId="{8BD2FD68-573F-4BFA-8A7E-F8B9CF93B33C}">
      <dgm:prSet phldrT="[Text]" phldr="0" custT="1"/>
      <dgm:spPr>
        <a:solidFill>
          <a:schemeClr val="bg2"/>
        </a:solidFill>
      </dgm:spPr>
      <dgm:t>
        <a:bodyPr/>
        <a:lstStyle/>
        <a:p>
          <a:r>
            <a:rPr lang="en-GB" sz="2400" b="1" i="1" dirty="0">
              <a:solidFill>
                <a:srgbClr val="00B0F0"/>
              </a:solidFill>
              <a:latin typeface="Times New Roman" panose="02020603050405020304" pitchFamily="18" charset="0"/>
              <a:cs typeface="Times New Roman" panose="02020603050405020304" pitchFamily="18" charset="0"/>
            </a:rPr>
            <a:t>Digital and SM strategies by M&amp;S Foods </a:t>
          </a:r>
        </a:p>
      </dgm:t>
    </dgm:pt>
    <dgm:pt modelId="{BFF5160D-DC79-4935-961B-E32B22AD6778}" type="parTrans" cxnId="{5C69BD42-77A9-4A6D-AEAB-7EDCF54E1BF4}">
      <dgm:prSet/>
      <dgm:spPr/>
      <dgm:t>
        <a:bodyPr/>
        <a:lstStyle/>
        <a:p>
          <a:endParaRPr lang="en-GB"/>
        </a:p>
      </dgm:t>
    </dgm:pt>
    <dgm:pt modelId="{95AA6D04-9A57-4603-9EE4-B483D1CFB730}" type="sibTrans" cxnId="{5C69BD42-77A9-4A6D-AEAB-7EDCF54E1BF4}">
      <dgm:prSet/>
      <dgm:spPr/>
      <dgm:t>
        <a:bodyPr/>
        <a:lstStyle/>
        <a:p>
          <a:endParaRPr lang="en-GB"/>
        </a:p>
      </dgm:t>
    </dgm:pt>
    <dgm:pt modelId="{A10FE44E-EC83-4DF8-B18D-1F3E9B7427A0}">
      <dgm:prSet phldrT="[Text]" phldr="0" custT="1"/>
      <dgm:spPr>
        <a:blipFill rotWithShape="0">
          <a:blip xmlns:r="http://schemas.openxmlformats.org/officeDocument/2006/relationships" r:embed="rId1"/>
          <a:tile tx="0" ty="0" sx="100000" sy="100000" flip="none" algn="tl"/>
        </a:blipFill>
      </dgm:spPr>
      <dgm:t>
        <a:bodyPr/>
        <a:lstStyle/>
        <a:p>
          <a:r>
            <a:rPr lang="en-GB" sz="1800" b="1" dirty="0">
              <a:solidFill>
                <a:srgbClr val="002060"/>
              </a:solidFill>
              <a:latin typeface="Times New Roman" panose="02020603050405020304" pitchFamily="18" charset="0"/>
              <a:cs typeface="Times New Roman" panose="02020603050405020304" pitchFamily="18" charset="0"/>
            </a:rPr>
            <a:t>Streamlining customer centrality as part of the overall digital and SM strategy.</a:t>
          </a:r>
        </a:p>
      </dgm:t>
    </dgm:pt>
    <dgm:pt modelId="{B1612E7B-356A-4EB7-98C2-445AB43A409C}" type="parTrans" cxnId="{CB5FF960-FB50-40BB-959B-D72D74D4A012}">
      <dgm:prSet/>
      <dgm:spPr/>
      <dgm:t>
        <a:bodyPr/>
        <a:lstStyle/>
        <a:p>
          <a:endParaRPr lang="en-GB"/>
        </a:p>
      </dgm:t>
    </dgm:pt>
    <dgm:pt modelId="{EA8E89C9-C867-4AFC-8A22-24396088865B}" type="sibTrans" cxnId="{CB5FF960-FB50-40BB-959B-D72D74D4A012}">
      <dgm:prSet/>
      <dgm:spPr/>
      <dgm:t>
        <a:bodyPr/>
        <a:lstStyle/>
        <a:p>
          <a:endParaRPr lang="en-GB"/>
        </a:p>
      </dgm:t>
    </dgm:pt>
    <dgm:pt modelId="{2371C445-56FD-492A-85F2-2C054C8D3B76}">
      <dgm:prSet phldrT="[Text]" phldr="0" custT="1"/>
      <dgm:spPr>
        <a:solidFill>
          <a:schemeClr val="bg2"/>
        </a:solidFill>
      </dgm:spPr>
      <dgm:t>
        <a:bodyPr/>
        <a:lstStyle/>
        <a:p>
          <a:r>
            <a:rPr lang="en-GB" sz="2400" b="1" i="1" dirty="0">
              <a:solidFill>
                <a:srgbClr val="00B0F0"/>
              </a:solidFill>
              <a:latin typeface="Times New Roman" panose="02020603050405020304" pitchFamily="18" charset="0"/>
              <a:cs typeface="Times New Roman" panose="02020603050405020304" pitchFamily="18" charset="0"/>
            </a:rPr>
            <a:t>Long-term engagement</a:t>
          </a:r>
        </a:p>
      </dgm:t>
    </dgm:pt>
    <dgm:pt modelId="{90B60F8E-D5D5-4D3A-B96D-3CFC29AC0812}" type="parTrans" cxnId="{2CFA63D2-BC9E-4659-82BB-F003444DCAB2}">
      <dgm:prSet/>
      <dgm:spPr/>
      <dgm:t>
        <a:bodyPr/>
        <a:lstStyle/>
        <a:p>
          <a:endParaRPr lang="en-GB"/>
        </a:p>
      </dgm:t>
    </dgm:pt>
    <dgm:pt modelId="{71D7102E-3AE9-4F73-A515-A828F42ABA16}" type="sibTrans" cxnId="{2CFA63D2-BC9E-4659-82BB-F003444DCAB2}">
      <dgm:prSet/>
      <dgm:spPr/>
      <dgm:t>
        <a:bodyPr/>
        <a:lstStyle/>
        <a:p>
          <a:endParaRPr lang="en-GB"/>
        </a:p>
      </dgm:t>
    </dgm:pt>
    <dgm:pt modelId="{31E4039E-1034-4A28-A6F9-4D99B8FD651D}">
      <dgm:prSet phldrT="[Text]" phldr="0" custT="1"/>
      <dgm:spPr>
        <a:blipFill rotWithShape="0">
          <a:blip xmlns:r="http://schemas.openxmlformats.org/officeDocument/2006/relationships" r:embed="rId1"/>
          <a:tile tx="0" ty="0" sx="100000" sy="100000" flip="none" algn="tl"/>
        </a:blipFill>
      </dgm:spPr>
      <dgm:t>
        <a:bodyPr/>
        <a:lstStyle/>
        <a:p>
          <a:r>
            <a:rPr lang="en-GB" sz="1800" b="1" dirty="0">
              <a:solidFill>
                <a:srgbClr val="002060"/>
              </a:solidFill>
              <a:latin typeface="Times New Roman" panose="02020603050405020304" pitchFamily="18" charset="0"/>
              <a:cs typeface="Times New Roman" panose="02020603050405020304" pitchFamily="18" charset="0"/>
            </a:rPr>
            <a:t>Continued targeted personalisation of offers and campaigns towards customers</a:t>
          </a:r>
        </a:p>
      </dgm:t>
    </dgm:pt>
    <dgm:pt modelId="{55D02B15-8EE1-434D-8C90-5A9AD9B4920D}" type="parTrans" cxnId="{57253F01-A04F-4F7E-BBAA-10F7B00603D7}">
      <dgm:prSet/>
      <dgm:spPr/>
      <dgm:t>
        <a:bodyPr/>
        <a:lstStyle/>
        <a:p>
          <a:endParaRPr lang="en-GB"/>
        </a:p>
      </dgm:t>
    </dgm:pt>
    <dgm:pt modelId="{1265EE7C-BDA1-49B6-97A1-C9B7886AE66D}" type="sibTrans" cxnId="{57253F01-A04F-4F7E-BBAA-10F7B00603D7}">
      <dgm:prSet/>
      <dgm:spPr/>
      <dgm:t>
        <a:bodyPr/>
        <a:lstStyle/>
        <a:p>
          <a:endParaRPr lang="en-GB"/>
        </a:p>
      </dgm:t>
    </dgm:pt>
    <dgm:pt modelId="{50B365A3-C892-4FF2-90AA-321793AFD756}">
      <dgm:prSet phldrT="[Text]" phldr="0" custT="1"/>
      <dgm:spPr/>
      <dgm:t>
        <a:bodyPr/>
        <a:lstStyle/>
        <a:p>
          <a:r>
            <a:rPr lang="en-GB" sz="1800" b="1" dirty="0">
              <a:solidFill>
                <a:srgbClr val="002060"/>
              </a:solidFill>
              <a:latin typeface="Times New Roman" panose="02020603050405020304" pitchFamily="18" charset="0"/>
              <a:cs typeface="Times New Roman" panose="02020603050405020304" pitchFamily="18" charset="0"/>
            </a:rPr>
            <a:t> Leverage close and trusted partnerships with preferred technology vendors.</a:t>
          </a:r>
        </a:p>
      </dgm:t>
    </dgm:pt>
    <dgm:pt modelId="{7E7BAB75-E261-44AD-BCCC-4615E0DAECC9}" type="parTrans" cxnId="{1BEA8016-AF13-4AD6-B572-BF04D3D364EA}">
      <dgm:prSet/>
      <dgm:spPr/>
      <dgm:t>
        <a:bodyPr/>
        <a:lstStyle/>
        <a:p>
          <a:endParaRPr lang="en-GB"/>
        </a:p>
      </dgm:t>
    </dgm:pt>
    <dgm:pt modelId="{CA26389E-90E4-4DA4-8532-85AE265EB199}" type="sibTrans" cxnId="{1BEA8016-AF13-4AD6-B572-BF04D3D364EA}">
      <dgm:prSet/>
      <dgm:spPr/>
      <dgm:t>
        <a:bodyPr/>
        <a:lstStyle/>
        <a:p>
          <a:endParaRPr lang="en-GB"/>
        </a:p>
      </dgm:t>
    </dgm:pt>
    <dgm:pt modelId="{8FBA8BF6-0D45-46AA-B3EA-34A192E845ED}">
      <dgm:prSet phldrT="[Text]" phldr="0" custT="1"/>
      <dgm:spPr/>
      <dgm:t>
        <a:bodyPr/>
        <a:lstStyle/>
        <a:p>
          <a:r>
            <a:rPr lang="en-GB" sz="1800" b="1" dirty="0">
              <a:solidFill>
                <a:srgbClr val="002060"/>
              </a:solidFill>
              <a:latin typeface="Times New Roman" panose="02020603050405020304" pitchFamily="18" charset="0"/>
              <a:cs typeface="Times New Roman" panose="02020603050405020304" pitchFamily="18" charset="0"/>
            </a:rPr>
            <a:t>Focus on speed, agility and real time data management.</a:t>
          </a:r>
        </a:p>
      </dgm:t>
    </dgm:pt>
    <dgm:pt modelId="{BB58BFC1-33EC-4074-97A9-3244375FBBFC}" type="parTrans" cxnId="{152F3E1E-1324-49C6-98AD-4CE3CED093C3}">
      <dgm:prSet/>
      <dgm:spPr/>
      <dgm:t>
        <a:bodyPr/>
        <a:lstStyle/>
        <a:p>
          <a:endParaRPr lang="en-GB"/>
        </a:p>
      </dgm:t>
    </dgm:pt>
    <dgm:pt modelId="{91F9D778-AC19-4ED0-AA16-4CEAE4B168ED}" type="sibTrans" cxnId="{152F3E1E-1324-49C6-98AD-4CE3CED093C3}">
      <dgm:prSet/>
      <dgm:spPr/>
      <dgm:t>
        <a:bodyPr/>
        <a:lstStyle/>
        <a:p>
          <a:endParaRPr lang="en-GB"/>
        </a:p>
      </dgm:t>
    </dgm:pt>
    <dgm:pt modelId="{048D4637-FAFC-44F7-B728-72D4EFDBC8B6}">
      <dgm:prSet phldrT="[Text]" phldr="0"/>
      <dgm:spPr/>
      <dgm:t>
        <a:bodyPr/>
        <a:lstStyle/>
        <a:p>
          <a:endParaRPr lang="en-GB" sz="2500" dirty="0"/>
        </a:p>
      </dgm:t>
    </dgm:pt>
    <dgm:pt modelId="{E63C8D31-3134-4478-8753-1B3046DEA9E6}" type="parTrans" cxnId="{5843FBFB-E596-40FF-A8C8-7670F8B76ED8}">
      <dgm:prSet/>
      <dgm:spPr/>
      <dgm:t>
        <a:bodyPr/>
        <a:lstStyle/>
        <a:p>
          <a:endParaRPr lang="en-GB"/>
        </a:p>
      </dgm:t>
    </dgm:pt>
    <dgm:pt modelId="{61B06F45-FF3C-462E-9DB3-AF72EEAD4793}" type="sibTrans" cxnId="{5843FBFB-E596-40FF-A8C8-7670F8B76ED8}">
      <dgm:prSet/>
      <dgm:spPr/>
      <dgm:t>
        <a:bodyPr/>
        <a:lstStyle/>
        <a:p>
          <a:endParaRPr lang="en-GB"/>
        </a:p>
      </dgm:t>
    </dgm:pt>
    <dgm:pt modelId="{22B677B2-44E5-4B0C-930B-AF65240E5C55}">
      <dgm:prSet phldrT="[Text]" phldr="0" custT="1"/>
      <dgm:spPr/>
      <dgm:t>
        <a:bodyPr/>
        <a:lstStyle/>
        <a:p>
          <a:r>
            <a:rPr lang="en-GB" sz="1800" b="1" dirty="0">
              <a:solidFill>
                <a:srgbClr val="002060"/>
              </a:solidFill>
              <a:latin typeface="Times New Roman" panose="02020603050405020304" pitchFamily="18" charset="0"/>
              <a:cs typeface="Times New Roman" panose="02020603050405020304" pitchFamily="18" charset="0"/>
            </a:rPr>
            <a:t>Sensitivity given to customer values in terms of food offers and pricing to gain trust  </a:t>
          </a:r>
        </a:p>
      </dgm:t>
    </dgm:pt>
    <dgm:pt modelId="{41BFC698-BF2C-4F9B-A40C-0D7E53FC6A43}" type="parTrans" cxnId="{2A6A1295-9E9A-42C1-946D-467E6DBB5EEB}">
      <dgm:prSet/>
      <dgm:spPr/>
      <dgm:t>
        <a:bodyPr/>
        <a:lstStyle/>
        <a:p>
          <a:endParaRPr lang="en-GB"/>
        </a:p>
      </dgm:t>
    </dgm:pt>
    <dgm:pt modelId="{8FFB69C5-2FCA-468E-B2AD-2410DBAD8072}" type="sibTrans" cxnId="{2A6A1295-9E9A-42C1-946D-467E6DBB5EEB}">
      <dgm:prSet/>
      <dgm:spPr/>
      <dgm:t>
        <a:bodyPr/>
        <a:lstStyle/>
        <a:p>
          <a:endParaRPr lang="en-GB"/>
        </a:p>
      </dgm:t>
    </dgm:pt>
    <dgm:pt modelId="{3CB8BF06-9225-4CC6-ACA0-0F7AFC43EFE4}">
      <dgm:prSet phldrT="[Text]" phldr="0" custT="1"/>
      <dgm:spPr/>
      <dgm:t>
        <a:bodyPr/>
        <a:lstStyle/>
        <a:p>
          <a:r>
            <a:rPr lang="en-GB" sz="1800" b="1" dirty="0">
              <a:solidFill>
                <a:srgbClr val="002060"/>
              </a:solidFill>
              <a:latin typeface="Times New Roman" panose="02020603050405020304" pitchFamily="18" charset="0"/>
              <a:cs typeface="Times New Roman" panose="02020603050405020304" pitchFamily="18" charset="0"/>
            </a:rPr>
            <a:t>M&amp;S Foods integrates its sustainability proposition, innovation and economic value and projects their transparent disclosure along with refreshed  communication across SM channels to build long-term engagement pipeline</a:t>
          </a:r>
          <a:r>
            <a:rPr lang="en-GB" sz="2500" b="1" dirty="0">
              <a:solidFill>
                <a:srgbClr val="002060"/>
              </a:solidFill>
              <a:latin typeface="Times New Roman" panose="02020603050405020304" pitchFamily="18" charset="0"/>
              <a:cs typeface="Times New Roman" panose="02020603050405020304" pitchFamily="18" charset="0"/>
            </a:rPr>
            <a:t>.</a:t>
          </a:r>
        </a:p>
      </dgm:t>
    </dgm:pt>
    <dgm:pt modelId="{6E1A4B86-C470-45E9-AA72-9F7B1248FBB8}" type="parTrans" cxnId="{08793084-7C60-439B-9CA1-57AE05E5C797}">
      <dgm:prSet/>
      <dgm:spPr/>
      <dgm:t>
        <a:bodyPr/>
        <a:lstStyle/>
        <a:p>
          <a:endParaRPr lang="en-GB"/>
        </a:p>
      </dgm:t>
    </dgm:pt>
    <dgm:pt modelId="{DF868D16-9F1C-4717-86BA-F6F9EF7C8F1D}" type="sibTrans" cxnId="{08793084-7C60-439B-9CA1-57AE05E5C797}">
      <dgm:prSet/>
      <dgm:spPr/>
      <dgm:t>
        <a:bodyPr/>
        <a:lstStyle/>
        <a:p>
          <a:endParaRPr lang="en-GB"/>
        </a:p>
      </dgm:t>
    </dgm:pt>
    <dgm:pt modelId="{8758C35D-9E4A-408C-96FA-CE4AC60A8877}">
      <dgm:prSet phldrT="[Text]" phldr="0" custT="1"/>
      <dgm:spPr/>
      <dgm:t>
        <a:bodyPr/>
        <a:lstStyle/>
        <a:p>
          <a:endParaRPr lang="en-GB" sz="1800" b="1" dirty="0">
            <a:solidFill>
              <a:srgbClr val="002060"/>
            </a:solidFill>
            <a:latin typeface="Times New Roman" panose="02020603050405020304" pitchFamily="18" charset="0"/>
            <a:cs typeface="Times New Roman" panose="02020603050405020304" pitchFamily="18" charset="0"/>
          </a:endParaRPr>
        </a:p>
      </dgm:t>
    </dgm:pt>
    <dgm:pt modelId="{54E9D3DE-7AF9-416C-9AD5-4D72F2B9B362}" type="parTrans" cxnId="{4DBC267F-B621-412F-A934-1D75D4165A0D}">
      <dgm:prSet/>
      <dgm:spPr/>
      <dgm:t>
        <a:bodyPr/>
        <a:lstStyle/>
        <a:p>
          <a:endParaRPr lang="en-GB"/>
        </a:p>
      </dgm:t>
    </dgm:pt>
    <dgm:pt modelId="{63CEB2C6-72FD-432E-A82D-BABC2504C9B0}" type="sibTrans" cxnId="{4DBC267F-B621-412F-A934-1D75D4165A0D}">
      <dgm:prSet/>
      <dgm:spPr/>
      <dgm:t>
        <a:bodyPr/>
        <a:lstStyle/>
        <a:p>
          <a:endParaRPr lang="en-GB"/>
        </a:p>
      </dgm:t>
    </dgm:pt>
    <dgm:pt modelId="{4E3E63E4-8234-4700-B442-1E1B1823A4D4}">
      <dgm:prSet phldrT="[Text]" phldr="0" custT="1"/>
      <dgm:spPr/>
      <dgm:t>
        <a:bodyPr/>
        <a:lstStyle/>
        <a:p>
          <a:endParaRPr lang="en-GB" sz="1800" b="1" dirty="0">
            <a:solidFill>
              <a:srgbClr val="002060"/>
            </a:solidFill>
            <a:latin typeface="Times New Roman" panose="02020603050405020304" pitchFamily="18" charset="0"/>
            <a:cs typeface="Times New Roman" panose="02020603050405020304" pitchFamily="18" charset="0"/>
          </a:endParaRPr>
        </a:p>
      </dgm:t>
    </dgm:pt>
    <dgm:pt modelId="{A805437D-1E63-4D43-A8F8-EBB5680318FE}" type="parTrans" cxnId="{3180BA6F-FD78-424A-B0C6-010AAB551D1F}">
      <dgm:prSet/>
      <dgm:spPr/>
      <dgm:t>
        <a:bodyPr/>
        <a:lstStyle/>
        <a:p>
          <a:endParaRPr lang="en-GB"/>
        </a:p>
      </dgm:t>
    </dgm:pt>
    <dgm:pt modelId="{130FD076-4F5C-434E-8AEC-0E7E9C605C11}" type="sibTrans" cxnId="{3180BA6F-FD78-424A-B0C6-010AAB551D1F}">
      <dgm:prSet/>
      <dgm:spPr/>
      <dgm:t>
        <a:bodyPr/>
        <a:lstStyle/>
        <a:p>
          <a:endParaRPr lang="en-GB"/>
        </a:p>
      </dgm:t>
    </dgm:pt>
    <dgm:pt modelId="{F4879DD1-D3B3-4A73-9381-1E5AA026530B}" type="pres">
      <dgm:prSet presAssocID="{EA54461A-B350-4C88-914A-CF71D571BEEB}" presName="Name0" presStyleCnt="0">
        <dgm:presLayoutVars>
          <dgm:dir/>
          <dgm:animLvl val="lvl"/>
          <dgm:resizeHandles val="exact"/>
        </dgm:presLayoutVars>
      </dgm:prSet>
      <dgm:spPr/>
    </dgm:pt>
    <dgm:pt modelId="{D3711572-8E5C-4D9D-8119-B62FE7857ECD}" type="pres">
      <dgm:prSet presAssocID="{8BD2FD68-573F-4BFA-8A7E-F8B9CF93B33C}" presName="linNode" presStyleCnt="0"/>
      <dgm:spPr/>
    </dgm:pt>
    <dgm:pt modelId="{E8C5B3D6-D8E7-4CA5-8185-CCD4C90ADE80}" type="pres">
      <dgm:prSet presAssocID="{8BD2FD68-573F-4BFA-8A7E-F8B9CF93B33C}" presName="parTx" presStyleLbl="revTx" presStyleIdx="0" presStyleCnt="2">
        <dgm:presLayoutVars>
          <dgm:chMax val="1"/>
          <dgm:bulletEnabled val="1"/>
        </dgm:presLayoutVars>
      </dgm:prSet>
      <dgm:spPr/>
    </dgm:pt>
    <dgm:pt modelId="{44C58F40-86FD-46AE-9C56-205B5A5D7250}" type="pres">
      <dgm:prSet presAssocID="{8BD2FD68-573F-4BFA-8A7E-F8B9CF93B33C}" presName="bracket" presStyleLbl="parChTrans1D1" presStyleIdx="0" presStyleCnt="2"/>
      <dgm:spPr/>
    </dgm:pt>
    <dgm:pt modelId="{52D07A8D-73C6-4A6A-A26E-07B8374CBCD9}" type="pres">
      <dgm:prSet presAssocID="{8BD2FD68-573F-4BFA-8A7E-F8B9CF93B33C}" presName="spH" presStyleCnt="0"/>
      <dgm:spPr/>
    </dgm:pt>
    <dgm:pt modelId="{35D8E4F1-3750-4C67-BEF9-AF72E3AEE976}" type="pres">
      <dgm:prSet presAssocID="{8BD2FD68-573F-4BFA-8A7E-F8B9CF93B33C}" presName="desTx" presStyleLbl="node1" presStyleIdx="0" presStyleCnt="2">
        <dgm:presLayoutVars>
          <dgm:bulletEnabled val="1"/>
        </dgm:presLayoutVars>
      </dgm:prSet>
      <dgm:spPr/>
    </dgm:pt>
    <dgm:pt modelId="{A4D87BC5-F75E-4C9F-A2FB-237036706A2C}" type="pres">
      <dgm:prSet presAssocID="{95AA6D04-9A57-4603-9EE4-B483D1CFB730}" presName="spV" presStyleCnt="0"/>
      <dgm:spPr/>
    </dgm:pt>
    <dgm:pt modelId="{4F9EA5B3-C91A-4A81-B9EA-3716ADF9DBBF}" type="pres">
      <dgm:prSet presAssocID="{2371C445-56FD-492A-85F2-2C054C8D3B76}" presName="linNode" presStyleCnt="0"/>
      <dgm:spPr/>
    </dgm:pt>
    <dgm:pt modelId="{453FFEDE-85F1-4DFE-81E8-868DD7E0594B}" type="pres">
      <dgm:prSet presAssocID="{2371C445-56FD-492A-85F2-2C054C8D3B76}" presName="parTx" presStyleLbl="revTx" presStyleIdx="1" presStyleCnt="2">
        <dgm:presLayoutVars>
          <dgm:chMax val="1"/>
          <dgm:bulletEnabled val="1"/>
        </dgm:presLayoutVars>
      </dgm:prSet>
      <dgm:spPr/>
    </dgm:pt>
    <dgm:pt modelId="{CEB7BB00-85C9-469F-A841-CF7E57051F14}" type="pres">
      <dgm:prSet presAssocID="{2371C445-56FD-492A-85F2-2C054C8D3B76}" presName="bracket" presStyleLbl="parChTrans1D1" presStyleIdx="1" presStyleCnt="2"/>
      <dgm:spPr/>
    </dgm:pt>
    <dgm:pt modelId="{AE29F123-B306-4C1B-9BFD-5091ED9D146B}" type="pres">
      <dgm:prSet presAssocID="{2371C445-56FD-492A-85F2-2C054C8D3B76}" presName="spH" presStyleCnt="0"/>
      <dgm:spPr/>
    </dgm:pt>
    <dgm:pt modelId="{AAAA5ADB-09D2-43DF-9867-C3BD51A1EF47}" type="pres">
      <dgm:prSet presAssocID="{2371C445-56FD-492A-85F2-2C054C8D3B76}" presName="desTx" presStyleLbl="node1" presStyleIdx="1" presStyleCnt="2">
        <dgm:presLayoutVars>
          <dgm:bulletEnabled val="1"/>
        </dgm:presLayoutVars>
      </dgm:prSet>
      <dgm:spPr/>
    </dgm:pt>
  </dgm:ptLst>
  <dgm:cxnLst>
    <dgm:cxn modelId="{57253F01-A04F-4F7E-BBAA-10F7B00603D7}" srcId="{2371C445-56FD-492A-85F2-2C054C8D3B76}" destId="{31E4039E-1034-4A28-A6F9-4D99B8FD651D}" srcOrd="0" destOrd="0" parTransId="{55D02B15-8EE1-434D-8C90-5A9AD9B4920D}" sibTransId="{1265EE7C-BDA1-49B6-97A1-C9B7886AE66D}"/>
    <dgm:cxn modelId="{F349690A-730E-4EB8-BFF5-022EEC9FC1DA}" type="presOf" srcId="{4E3E63E4-8234-4700-B442-1E1B1823A4D4}" destId="{AAAA5ADB-09D2-43DF-9867-C3BD51A1EF47}" srcOrd="0" destOrd="3" presId="urn:diagrams.loki3.com/BracketList"/>
    <dgm:cxn modelId="{1BEA8016-AF13-4AD6-B572-BF04D3D364EA}" srcId="{8BD2FD68-573F-4BFA-8A7E-F8B9CF93B33C}" destId="{50B365A3-C892-4FF2-90AA-321793AFD756}" srcOrd="1" destOrd="0" parTransId="{7E7BAB75-E261-44AD-BCCC-4615E0DAECC9}" sibTransId="{CA26389E-90E4-4DA4-8532-85AE265EB199}"/>
    <dgm:cxn modelId="{D2922A1D-87F0-45EB-8A1E-4E7E5403A13C}" type="presOf" srcId="{50B365A3-C892-4FF2-90AA-321793AFD756}" destId="{35D8E4F1-3750-4C67-BEF9-AF72E3AEE976}" srcOrd="0" destOrd="1" presId="urn:diagrams.loki3.com/BracketList"/>
    <dgm:cxn modelId="{152F3E1E-1324-49C6-98AD-4CE3CED093C3}" srcId="{8BD2FD68-573F-4BFA-8A7E-F8B9CF93B33C}" destId="{8FBA8BF6-0D45-46AA-B3EA-34A192E845ED}" srcOrd="2" destOrd="0" parTransId="{BB58BFC1-33EC-4074-97A9-3244375FBBFC}" sibTransId="{91F9D778-AC19-4ED0-AA16-4CEAE4B168ED}"/>
    <dgm:cxn modelId="{04317628-8432-41B1-BC22-501A2FC47C85}" type="presOf" srcId="{A10FE44E-EC83-4DF8-B18D-1F3E9B7427A0}" destId="{35D8E4F1-3750-4C67-BEF9-AF72E3AEE976}" srcOrd="0" destOrd="0" presId="urn:diagrams.loki3.com/BracketList"/>
    <dgm:cxn modelId="{EF150D36-45DB-4D99-A05F-410CD597F0AF}" type="presOf" srcId="{22B677B2-44E5-4B0C-930B-AF65240E5C55}" destId="{AAAA5ADB-09D2-43DF-9867-C3BD51A1EF47}" srcOrd="0" destOrd="2" presId="urn:diagrams.loki3.com/BracketList"/>
    <dgm:cxn modelId="{CB5FF960-FB50-40BB-959B-D72D74D4A012}" srcId="{8BD2FD68-573F-4BFA-8A7E-F8B9CF93B33C}" destId="{A10FE44E-EC83-4DF8-B18D-1F3E9B7427A0}" srcOrd="0" destOrd="0" parTransId="{B1612E7B-356A-4EB7-98C2-445AB43A409C}" sibTransId="{EA8E89C9-C867-4AFC-8A22-24396088865B}"/>
    <dgm:cxn modelId="{CDF61D61-2D10-495B-B323-A968E2F44327}" type="presOf" srcId="{EA54461A-B350-4C88-914A-CF71D571BEEB}" destId="{F4879DD1-D3B3-4A73-9381-1E5AA026530B}" srcOrd="0" destOrd="0" presId="urn:diagrams.loki3.com/BracketList"/>
    <dgm:cxn modelId="{5C69BD42-77A9-4A6D-AEAB-7EDCF54E1BF4}" srcId="{EA54461A-B350-4C88-914A-CF71D571BEEB}" destId="{8BD2FD68-573F-4BFA-8A7E-F8B9CF93B33C}" srcOrd="0" destOrd="0" parTransId="{BFF5160D-DC79-4935-961B-E32B22AD6778}" sibTransId="{95AA6D04-9A57-4603-9EE4-B483D1CFB730}"/>
    <dgm:cxn modelId="{F24BE24C-AFC8-4A35-A436-C8A30DCD6DE7}" type="presOf" srcId="{31E4039E-1034-4A28-A6F9-4D99B8FD651D}" destId="{AAAA5ADB-09D2-43DF-9867-C3BD51A1EF47}" srcOrd="0" destOrd="0" presId="urn:diagrams.loki3.com/BracketList"/>
    <dgm:cxn modelId="{2052686E-57EC-411C-A5E5-C884B899A40D}" type="presOf" srcId="{2371C445-56FD-492A-85F2-2C054C8D3B76}" destId="{453FFEDE-85F1-4DFE-81E8-868DD7E0594B}" srcOrd="0" destOrd="0" presId="urn:diagrams.loki3.com/BracketList"/>
    <dgm:cxn modelId="{3180BA6F-FD78-424A-B0C6-010AAB551D1F}" srcId="{2371C445-56FD-492A-85F2-2C054C8D3B76}" destId="{4E3E63E4-8234-4700-B442-1E1B1823A4D4}" srcOrd="3" destOrd="0" parTransId="{A805437D-1E63-4D43-A8F8-EBB5680318FE}" sibTransId="{130FD076-4F5C-434E-8AEC-0E7E9C605C11}"/>
    <dgm:cxn modelId="{4DBC267F-B621-412F-A934-1D75D4165A0D}" srcId="{2371C445-56FD-492A-85F2-2C054C8D3B76}" destId="{8758C35D-9E4A-408C-96FA-CE4AC60A8877}" srcOrd="1" destOrd="0" parTransId="{54E9D3DE-7AF9-416C-9AD5-4D72F2B9B362}" sibTransId="{63CEB2C6-72FD-432E-A82D-BABC2504C9B0}"/>
    <dgm:cxn modelId="{08793084-7C60-439B-9CA1-57AE05E5C797}" srcId="{2371C445-56FD-492A-85F2-2C054C8D3B76}" destId="{3CB8BF06-9225-4CC6-ACA0-0F7AFC43EFE4}" srcOrd="4" destOrd="0" parTransId="{6E1A4B86-C470-45E9-AA72-9F7B1248FBB8}" sibTransId="{DF868D16-9F1C-4717-86BA-F6F9EF7C8F1D}"/>
    <dgm:cxn modelId="{2A6A1295-9E9A-42C1-946D-467E6DBB5EEB}" srcId="{2371C445-56FD-492A-85F2-2C054C8D3B76}" destId="{22B677B2-44E5-4B0C-930B-AF65240E5C55}" srcOrd="2" destOrd="0" parTransId="{41BFC698-BF2C-4F9B-A40C-0D7E53FC6A43}" sibTransId="{8FFB69C5-2FCA-468E-B2AD-2410DBAD8072}"/>
    <dgm:cxn modelId="{6D67149E-584B-4723-889B-1A9BE323FB84}" type="presOf" srcId="{8BD2FD68-573F-4BFA-8A7E-F8B9CF93B33C}" destId="{E8C5B3D6-D8E7-4CA5-8185-CCD4C90ADE80}" srcOrd="0" destOrd="0" presId="urn:diagrams.loki3.com/BracketList"/>
    <dgm:cxn modelId="{233978C5-E3B3-4AEE-93BB-0090EE1BC658}" type="presOf" srcId="{3CB8BF06-9225-4CC6-ACA0-0F7AFC43EFE4}" destId="{AAAA5ADB-09D2-43DF-9867-C3BD51A1EF47}" srcOrd="0" destOrd="4" presId="urn:diagrams.loki3.com/BracketList"/>
    <dgm:cxn modelId="{2CFA63D2-BC9E-4659-82BB-F003444DCAB2}" srcId="{EA54461A-B350-4C88-914A-CF71D571BEEB}" destId="{2371C445-56FD-492A-85F2-2C054C8D3B76}" srcOrd="1" destOrd="0" parTransId="{90B60F8E-D5D5-4D3A-B96D-3CFC29AC0812}" sibTransId="{71D7102E-3AE9-4F73-A515-A828F42ABA16}"/>
    <dgm:cxn modelId="{0A25E5D6-B701-4A29-880A-87E7ED653479}" type="presOf" srcId="{048D4637-FAFC-44F7-B728-72D4EFDBC8B6}" destId="{AAAA5ADB-09D2-43DF-9867-C3BD51A1EF47}" srcOrd="0" destOrd="5" presId="urn:diagrams.loki3.com/BracketList"/>
    <dgm:cxn modelId="{7D1372F7-6072-4661-B18C-E8B49D30D2F4}" type="presOf" srcId="{8758C35D-9E4A-408C-96FA-CE4AC60A8877}" destId="{AAAA5ADB-09D2-43DF-9867-C3BD51A1EF47}" srcOrd="0" destOrd="1" presId="urn:diagrams.loki3.com/BracketList"/>
    <dgm:cxn modelId="{5843FBFB-E596-40FF-A8C8-7670F8B76ED8}" srcId="{2371C445-56FD-492A-85F2-2C054C8D3B76}" destId="{048D4637-FAFC-44F7-B728-72D4EFDBC8B6}" srcOrd="5" destOrd="0" parTransId="{E63C8D31-3134-4478-8753-1B3046DEA9E6}" sibTransId="{61B06F45-FF3C-462E-9DB3-AF72EEAD4793}"/>
    <dgm:cxn modelId="{BDA8F6FE-252C-43EE-BC8C-03D7EC326538}" type="presOf" srcId="{8FBA8BF6-0D45-46AA-B3EA-34A192E845ED}" destId="{35D8E4F1-3750-4C67-BEF9-AF72E3AEE976}" srcOrd="0" destOrd="2" presId="urn:diagrams.loki3.com/BracketList"/>
    <dgm:cxn modelId="{D962E1A8-08B9-4931-8B8C-8779707B3B21}" type="presParOf" srcId="{F4879DD1-D3B3-4A73-9381-1E5AA026530B}" destId="{D3711572-8E5C-4D9D-8119-B62FE7857ECD}" srcOrd="0" destOrd="0" presId="urn:diagrams.loki3.com/BracketList"/>
    <dgm:cxn modelId="{E20200A4-9F2F-474F-BB0A-D5623FA4073D}" type="presParOf" srcId="{D3711572-8E5C-4D9D-8119-B62FE7857ECD}" destId="{E8C5B3D6-D8E7-4CA5-8185-CCD4C90ADE80}" srcOrd="0" destOrd="0" presId="urn:diagrams.loki3.com/BracketList"/>
    <dgm:cxn modelId="{82A0A461-66B9-4590-A8A7-9E896B0630FB}" type="presParOf" srcId="{D3711572-8E5C-4D9D-8119-B62FE7857ECD}" destId="{44C58F40-86FD-46AE-9C56-205B5A5D7250}" srcOrd="1" destOrd="0" presId="urn:diagrams.loki3.com/BracketList"/>
    <dgm:cxn modelId="{A8E96BF3-FF35-4939-8893-F335CAFF62D1}" type="presParOf" srcId="{D3711572-8E5C-4D9D-8119-B62FE7857ECD}" destId="{52D07A8D-73C6-4A6A-A26E-07B8374CBCD9}" srcOrd="2" destOrd="0" presId="urn:diagrams.loki3.com/BracketList"/>
    <dgm:cxn modelId="{38ADFA16-36EB-4653-8CF0-6D3502705C17}" type="presParOf" srcId="{D3711572-8E5C-4D9D-8119-B62FE7857ECD}" destId="{35D8E4F1-3750-4C67-BEF9-AF72E3AEE976}" srcOrd="3" destOrd="0" presId="urn:diagrams.loki3.com/BracketList"/>
    <dgm:cxn modelId="{EE9DABA4-72E3-4076-9071-D9ECA122AC77}" type="presParOf" srcId="{F4879DD1-D3B3-4A73-9381-1E5AA026530B}" destId="{A4D87BC5-F75E-4C9F-A2FB-237036706A2C}" srcOrd="1" destOrd="0" presId="urn:diagrams.loki3.com/BracketList"/>
    <dgm:cxn modelId="{F46100D5-8C28-43E4-91C6-397B83C92F6A}" type="presParOf" srcId="{F4879DD1-D3B3-4A73-9381-1E5AA026530B}" destId="{4F9EA5B3-C91A-4A81-B9EA-3716ADF9DBBF}" srcOrd="2" destOrd="0" presId="urn:diagrams.loki3.com/BracketList"/>
    <dgm:cxn modelId="{DAFDF25F-4719-4E9A-8AA9-68EA49121DE4}" type="presParOf" srcId="{4F9EA5B3-C91A-4A81-B9EA-3716ADF9DBBF}" destId="{453FFEDE-85F1-4DFE-81E8-868DD7E0594B}" srcOrd="0" destOrd="0" presId="urn:diagrams.loki3.com/BracketList"/>
    <dgm:cxn modelId="{96435714-5B2C-438F-855A-ED02A8DD54A6}" type="presParOf" srcId="{4F9EA5B3-C91A-4A81-B9EA-3716ADF9DBBF}" destId="{CEB7BB00-85C9-469F-A841-CF7E57051F14}" srcOrd="1" destOrd="0" presId="urn:diagrams.loki3.com/BracketList"/>
    <dgm:cxn modelId="{6CBC4A10-F852-40B3-93AD-84073B1A5DC4}" type="presParOf" srcId="{4F9EA5B3-C91A-4A81-B9EA-3716ADF9DBBF}" destId="{AE29F123-B306-4C1B-9BFD-5091ED9D146B}" srcOrd="2" destOrd="0" presId="urn:diagrams.loki3.com/BracketList"/>
    <dgm:cxn modelId="{587FFC8D-3070-410C-BE1B-478CE024FD14}" type="presParOf" srcId="{4F9EA5B3-C91A-4A81-B9EA-3716ADF9DBBF}" destId="{AAAA5ADB-09D2-43DF-9867-C3BD51A1EF47}" srcOrd="3" destOrd="0" presId="urn:diagrams.loki3.com/BracketList"/>
  </dgm:cxnLst>
  <dgm:bg>
    <a:blipFill>
      <a:blip xmlns:r="http://schemas.openxmlformats.org/officeDocument/2006/relationships" r:embed="rId2"/>
      <a:tile tx="0" ty="0" sx="100000" sy="100000" flip="none" algn="tl"/>
    </a:blip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71DA261-93FC-493E-96FA-C246D02B1368}" type="doc">
      <dgm:prSet loTypeId="urn:microsoft.com/office/officeart/2005/8/layout/pyramid1" loCatId="pyramid" qsTypeId="urn:microsoft.com/office/officeart/2005/8/quickstyle/simple1" qsCatId="simple" csTypeId="urn:microsoft.com/office/officeart/2005/8/colors/accent1_2" csCatId="accent1" phldr="1"/>
      <dgm:spPr/>
      <dgm:t>
        <a:bodyPr/>
        <a:lstStyle/>
        <a:p>
          <a:endParaRPr lang="en-GB"/>
        </a:p>
      </dgm:t>
    </dgm:pt>
    <dgm:pt modelId="{F439ADAE-D752-4F78-AB32-CF33D5BC0EB8}">
      <dgm:prSet phldrT="[Text]" phldr="0" custT="1"/>
      <dgm:spPr>
        <a:solidFill>
          <a:schemeClr val="bg1">
            <a:lumMod val="95000"/>
          </a:schemeClr>
        </a:solidFill>
      </dgm:spPr>
      <dgm:t>
        <a:bodyPr/>
        <a:lstStyle/>
        <a:p>
          <a:r>
            <a:rPr lang="en-GB" sz="1600" b="1" dirty="0">
              <a:solidFill>
                <a:schemeClr val="tx1"/>
              </a:solidFill>
              <a:latin typeface="Times New Roman" panose="02020603050405020304" pitchFamily="18" charset="0"/>
              <a:cs typeface="Times New Roman" panose="02020603050405020304" pitchFamily="18" charset="0"/>
            </a:rPr>
            <a:t>Advocates</a:t>
          </a:r>
        </a:p>
      </dgm:t>
    </dgm:pt>
    <dgm:pt modelId="{7769CA1B-16A9-41A1-B9FB-9138CBCB8E86}" type="parTrans" cxnId="{6316877E-DFD8-4BEB-99F8-A1BBA21B1F29}">
      <dgm:prSet/>
      <dgm:spPr/>
      <dgm:t>
        <a:bodyPr/>
        <a:lstStyle/>
        <a:p>
          <a:endParaRPr lang="en-GB"/>
        </a:p>
      </dgm:t>
    </dgm:pt>
    <dgm:pt modelId="{BC3223CE-C67E-4422-9268-5D9BCBFE891F}" type="sibTrans" cxnId="{6316877E-DFD8-4BEB-99F8-A1BBA21B1F29}">
      <dgm:prSet/>
      <dgm:spPr/>
      <dgm:t>
        <a:bodyPr/>
        <a:lstStyle/>
        <a:p>
          <a:endParaRPr lang="en-GB"/>
        </a:p>
      </dgm:t>
    </dgm:pt>
    <dgm:pt modelId="{5FD85B69-A1C4-4480-83CF-EAC385DBAA64}">
      <dgm:prSet phldrT="[Text]" custT="1"/>
      <dgm:spPr>
        <a:solidFill>
          <a:schemeClr val="bg1">
            <a:lumMod val="95000"/>
          </a:schemeClr>
        </a:solidFill>
      </dgm:spPr>
      <dgm:t>
        <a:bodyPr/>
        <a:lstStyle/>
        <a:p>
          <a:r>
            <a:rPr lang="en-GB" sz="1600" b="1" dirty="0">
              <a:solidFill>
                <a:schemeClr val="tx1"/>
              </a:solidFill>
              <a:latin typeface="Times New Roman" panose="02020603050405020304" pitchFamily="18" charset="0"/>
              <a:cs typeface="Times New Roman" panose="02020603050405020304" pitchFamily="18" charset="0"/>
            </a:rPr>
            <a:t>Customer to stimulate dedicated client</a:t>
          </a:r>
        </a:p>
      </dgm:t>
    </dgm:pt>
    <dgm:pt modelId="{F31933F5-907F-4097-B000-B5769CFA5D4D}" type="parTrans" cxnId="{A5CF6F38-36DF-4117-8AF7-EA7499EAE662}">
      <dgm:prSet/>
      <dgm:spPr/>
      <dgm:t>
        <a:bodyPr/>
        <a:lstStyle/>
        <a:p>
          <a:endParaRPr lang="en-GB"/>
        </a:p>
      </dgm:t>
    </dgm:pt>
    <dgm:pt modelId="{C70EA217-BB3B-4CBB-ADF0-0B61AAFCDA4E}" type="sibTrans" cxnId="{A5CF6F38-36DF-4117-8AF7-EA7499EAE662}">
      <dgm:prSet/>
      <dgm:spPr/>
      <dgm:t>
        <a:bodyPr/>
        <a:lstStyle/>
        <a:p>
          <a:endParaRPr lang="en-GB"/>
        </a:p>
      </dgm:t>
    </dgm:pt>
    <dgm:pt modelId="{9F0BEBEB-DF6F-42C7-BD12-C843ADD227BA}">
      <dgm:prSet phldrT="[Text]" custT="1"/>
      <dgm:spPr>
        <a:solidFill>
          <a:schemeClr val="bg1">
            <a:lumMod val="95000"/>
          </a:schemeClr>
        </a:solidFill>
      </dgm:spPr>
      <dgm:t>
        <a:bodyPr/>
        <a:lstStyle/>
        <a:p>
          <a:r>
            <a:rPr lang="en-GB" sz="1600" b="1" dirty="0">
              <a:solidFill>
                <a:schemeClr val="tx1"/>
              </a:solidFill>
              <a:latin typeface="Times New Roman" panose="02020603050405020304" pitchFamily="18" charset="0"/>
              <a:cs typeface="Times New Roman" panose="02020603050405020304" pitchFamily="18" charset="0"/>
            </a:rPr>
            <a:t>Suspect to Prospect</a:t>
          </a:r>
        </a:p>
      </dgm:t>
    </dgm:pt>
    <dgm:pt modelId="{706EA7D2-B35A-4BE0-A005-DA334E342C04}" type="parTrans" cxnId="{BE7AF7CF-A93A-4AA2-8F64-30CF42027C4A}">
      <dgm:prSet/>
      <dgm:spPr/>
      <dgm:t>
        <a:bodyPr/>
        <a:lstStyle/>
        <a:p>
          <a:endParaRPr lang="en-GB"/>
        </a:p>
      </dgm:t>
    </dgm:pt>
    <dgm:pt modelId="{61E12C45-EBDE-4B85-82F9-EFCC54228A04}" type="sibTrans" cxnId="{BE7AF7CF-A93A-4AA2-8F64-30CF42027C4A}">
      <dgm:prSet/>
      <dgm:spPr/>
      <dgm:t>
        <a:bodyPr/>
        <a:lstStyle/>
        <a:p>
          <a:endParaRPr lang="en-GB"/>
        </a:p>
      </dgm:t>
    </dgm:pt>
    <dgm:pt modelId="{6CDC45DF-F617-4887-AA80-02C41FB34B20}" type="pres">
      <dgm:prSet presAssocID="{A71DA261-93FC-493E-96FA-C246D02B1368}" presName="Name0" presStyleCnt="0">
        <dgm:presLayoutVars>
          <dgm:dir/>
          <dgm:animLvl val="lvl"/>
          <dgm:resizeHandles val="exact"/>
        </dgm:presLayoutVars>
      </dgm:prSet>
      <dgm:spPr/>
    </dgm:pt>
    <dgm:pt modelId="{F4D0CDDB-590E-4C65-94CA-2A71288836E5}" type="pres">
      <dgm:prSet presAssocID="{F439ADAE-D752-4F78-AB32-CF33D5BC0EB8}" presName="Name8" presStyleCnt="0"/>
      <dgm:spPr/>
    </dgm:pt>
    <dgm:pt modelId="{B0E2C80E-9C7C-4404-8599-6F44E413C1E5}" type="pres">
      <dgm:prSet presAssocID="{F439ADAE-D752-4F78-AB32-CF33D5BC0EB8}" presName="level" presStyleLbl="node1" presStyleIdx="0" presStyleCnt="3">
        <dgm:presLayoutVars>
          <dgm:chMax val="1"/>
          <dgm:bulletEnabled val="1"/>
        </dgm:presLayoutVars>
      </dgm:prSet>
      <dgm:spPr/>
    </dgm:pt>
    <dgm:pt modelId="{8873BC0C-CAD2-4515-B7C6-4A819084533D}" type="pres">
      <dgm:prSet presAssocID="{F439ADAE-D752-4F78-AB32-CF33D5BC0EB8}" presName="levelTx" presStyleLbl="revTx" presStyleIdx="0" presStyleCnt="0">
        <dgm:presLayoutVars>
          <dgm:chMax val="1"/>
          <dgm:bulletEnabled val="1"/>
        </dgm:presLayoutVars>
      </dgm:prSet>
      <dgm:spPr/>
    </dgm:pt>
    <dgm:pt modelId="{12929A09-4139-4B28-8301-61664002F12E}" type="pres">
      <dgm:prSet presAssocID="{5FD85B69-A1C4-4480-83CF-EAC385DBAA64}" presName="Name8" presStyleCnt="0"/>
      <dgm:spPr/>
    </dgm:pt>
    <dgm:pt modelId="{F8455664-BA1C-405C-AF42-AB499CF27A4E}" type="pres">
      <dgm:prSet presAssocID="{5FD85B69-A1C4-4480-83CF-EAC385DBAA64}" presName="level" presStyleLbl="node1" presStyleIdx="1" presStyleCnt="3">
        <dgm:presLayoutVars>
          <dgm:chMax val="1"/>
          <dgm:bulletEnabled val="1"/>
        </dgm:presLayoutVars>
      </dgm:prSet>
      <dgm:spPr/>
    </dgm:pt>
    <dgm:pt modelId="{FC523772-C489-4AA1-B028-2F1256818DCE}" type="pres">
      <dgm:prSet presAssocID="{5FD85B69-A1C4-4480-83CF-EAC385DBAA64}" presName="levelTx" presStyleLbl="revTx" presStyleIdx="0" presStyleCnt="0">
        <dgm:presLayoutVars>
          <dgm:chMax val="1"/>
          <dgm:bulletEnabled val="1"/>
        </dgm:presLayoutVars>
      </dgm:prSet>
      <dgm:spPr/>
    </dgm:pt>
    <dgm:pt modelId="{07CFD9D0-816A-45DD-8F9B-CAFBA105D189}" type="pres">
      <dgm:prSet presAssocID="{9F0BEBEB-DF6F-42C7-BD12-C843ADD227BA}" presName="Name8" presStyleCnt="0"/>
      <dgm:spPr/>
    </dgm:pt>
    <dgm:pt modelId="{ACE297B4-4866-4A40-A493-47A3DE971B7B}" type="pres">
      <dgm:prSet presAssocID="{9F0BEBEB-DF6F-42C7-BD12-C843ADD227BA}" presName="level" presStyleLbl="node1" presStyleIdx="2" presStyleCnt="3" custLinFactNeighborX="-393" custLinFactNeighborY="1876">
        <dgm:presLayoutVars>
          <dgm:chMax val="1"/>
          <dgm:bulletEnabled val="1"/>
        </dgm:presLayoutVars>
      </dgm:prSet>
      <dgm:spPr/>
    </dgm:pt>
    <dgm:pt modelId="{570D707E-EF7E-418B-8F8B-FEDB4A7081C8}" type="pres">
      <dgm:prSet presAssocID="{9F0BEBEB-DF6F-42C7-BD12-C843ADD227BA}" presName="levelTx" presStyleLbl="revTx" presStyleIdx="0" presStyleCnt="0">
        <dgm:presLayoutVars>
          <dgm:chMax val="1"/>
          <dgm:bulletEnabled val="1"/>
        </dgm:presLayoutVars>
      </dgm:prSet>
      <dgm:spPr/>
    </dgm:pt>
  </dgm:ptLst>
  <dgm:cxnLst>
    <dgm:cxn modelId="{AF210707-4906-4B00-84C2-6D64BC888886}" type="presOf" srcId="{F439ADAE-D752-4F78-AB32-CF33D5BC0EB8}" destId="{8873BC0C-CAD2-4515-B7C6-4A819084533D}" srcOrd="1" destOrd="0" presId="urn:microsoft.com/office/officeart/2005/8/layout/pyramid1"/>
    <dgm:cxn modelId="{5D778F11-E304-476D-8017-24F06DDE91E5}" type="presOf" srcId="{F439ADAE-D752-4F78-AB32-CF33D5BC0EB8}" destId="{B0E2C80E-9C7C-4404-8599-6F44E413C1E5}" srcOrd="0" destOrd="0" presId="urn:microsoft.com/office/officeart/2005/8/layout/pyramid1"/>
    <dgm:cxn modelId="{5BAC131B-953D-4E12-81CB-3587D2491EEA}" type="presOf" srcId="{9F0BEBEB-DF6F-42C7-BD12-C843ADD227BA}" destId="{570D707E-EF7E-418B-8F8B-FEDB4A7081C8}" srcOrd="1" destOrd="0" presId="urn:microsoft.com/office/officeart/2005/8/layout/pyramid1"/>
    <dgm:cxn modelId="{A5CF6F38-36DF-4117-8AF7-EA7499EAE662}" srcId="{A71DA261-93FC-493E-96FA-C246D02B1368}" destId="{5FD85B69-A1C4-4480-83CF-EAC385DBAA64}" srcOrd="1" destOrd="0" parTransId="{F31933F5-907F-4097-B000-B5769CFA5D4D}" sibTransId="{C70EA217-BB3B-4CBB-ADF0-0B61AAFCDA4E}"/>
    <dgm:cxn modelId="{D6554042-7EE2-4A95-A673-D4EF49C0839F}" type="presOf" srcId="{5FD85B69-A1C4-4480-83CF-EAC385DBAA64}" destId="{FC523772-C489-4AA1-B028-2F1256818DCE}" srcOrd="1" destOrd="0" presId="urn:microsoft.com/office/officeart/2005/8/layout/pyramid1"/>
    <dgm:cxn modelId="{6316877E-DFD8-4BEB-99F8-A1BBA21B1F29}" srcId="{A71DA261-93FC-493E-96FA-C246D02B1368}" destId="{F439ADAE-D752-4F78-AB32-CF33D5BC0EB8}" srcOrd="0" destOrd="0" parTransId="{7769CA1B-16A9-41A1-B9FB-9138CBCB8E86}" sibTransId="{BC3223CE-C67E-4422-9268-5D9BCBFE891F}"/>
    <dgm:cxn modelId="{E07E41AB-9E90-4DB8-9C38-9E305EEBD010}" type="presOf" srcId="{A71DA261-93FC-493E-96FA-C246D02B1368}" destId="{6CDC45DF-F617-4887-AA80-02C41FB34B20}" srcOrd="0" destOrd="0" presId="urn:microsoft.com/office/officeart/2005/8/layout/pyramid1"/>
    <dgm:cxn modelId="{92797CAC-9E87-4F58-9BE8-AB85A3C8E02A}" type="presOf" srcId="{5FD85B69-A1C4-4480-83CF-EAC385DBAA64}" destId="{F8455664-BA1C-405C-AF42-AB499CF27A4E}" srcOrd="0" destOrd="0" presId="urn:microsoft.com/office/officeart/2005/8/layout/pyramid1"/>
    <dgm:cxn modelId="{BE7AF7CF-A93A-4AA2-8F64-30CF42027C4A}" srcId="{A71DA261-93FC-493E-96FA-C246D02B1368}" destId="{9F0BEBEB-DF6F-42C7-BD12-C843ADD227BA}" srcOrd="2" destOrd="0" parTransId="{706EA7D2-B35A-4BE0-A005-DA334E342C04}" sibTransId="{61E12C45-EBDE-4B85-82F9-EFCC54228A04}"/>
    <dgm:cxn modelId="{86FA01D3-9CF2-406D-9F44-0172D5D8E088}" type="presOf" srcId="{9F0BEBEB-DF6F-42C7-BD12-C843ADD227BA}" destId="{ACE297B4-4866-4A40-A493-47A3DE971B7B}" srcOrd="0" destOrd="0" presId="urn:microsoft.com/office/officeart/2005/8/layout/pyramid1"/>
    <dgm:cxn modelId="{B0CF0FB7-DBE5-46A0-9FC4-5A1B739D56A4}" type="presParOf" srcId="{6CDC45DF-F617-4887-AA80-02C41FB34B20}" destId="{F4D0CDDB-590E-4C65-94CA-2A71288836E5}" srcOrd="0" destOrd="0" presId="urn:microsoft.com/office/officeart/2005/8/layout/pyramid1"/>
    <dgm:cxn modelId="{224183FD-69A7-4C0A-B78B-0A421016137B}" type="presParOf" srcId="{F4D0CDDB-590E-4C65-94CA-2A71288836E5}" destId="{B0E2C80E-9C7C-4404-8599-6F44E413C1E5}" srcOrd="0" destOrd="0" presId="urn:microsoft.com/office/officeart/2005/8/layout/pyramid1"/>
    <dgm:cxn modelId="{8D2B0E2B-7269-4E8F-A481-306C24405021}" type="presParOf" srcId="{F4D0CDDB-590E-4C65-94CA-2A71288836E5}" destId="{8873BC0C-CAD2-4515-B7C6-4A819084533D}" srcOrd="1" destOrd="0" presId="urn:microsoft.com/office/officeart/2005/8/layout/pyramid1"/>
    <dgm:cxn modelId="{A39E939D-D77B-4950-9DF7-09513AD53F57}" type="presParOf" srcId="{6CDC45DF-F617-4887-AA80-02C41FB34B20}" destId="{12929A09-4139-4B28-8301-61664002F12E}" srcOrd="1" destOrd="0" presId="urn:microsoft.com/office/officeart/2005/8/layout/pyramid1"/>
    <dgm:cxn modelId="{82F4AD39-8597-4CBF-BE7A-F56BCB02357F}" type="presParOf" srcId="{12929A09-4139-4B28-8301-61664002F12E}" destId="{F8455664-BA1C-405C-AF42-AB499CF27A4E}" srcOrd="0" destOrd="0" presId="urn:microsoft.com/office/officeart/2005/8/layout/pyramid1"/>
    <dgm:cxn modelId="{F1F1FFBE-B6D0-4342-8ED6-200445376BC4}" type="presParOf" srcId="{12929A09-4139-4B28-8301-61664002F12E}" destId="{FC523772-C489-4AA1-B028-2F1256818DCE}" srcOrd="1" destOrd="0" presId="urn:microsoft.com/office/officeart/2005/8/layout/pyramid1"/>
    <dgm:cxn modelId="{F5A78CF2-7276-44FF-ACB9-DEC6E26DDCC0}" type="presParOf" srcId="{6CDC45DF-F617-4887-AA80-02C41FB34B20}" destId="{07CFD9D0-816A-45DD-8F9B-CAFBA105D189}" srcOrd="2" destOrd="0" presId="urn:microsoft.com/office/officeart/2005/8/layout/pyramid1"/>
    <dgm:cxn modelId="{8F7CD966-F959-4123-9F3A-D0DADF91DDB9}" type="presParOf" srcId="{07CFD9D0-816A-45DD-8F9B-CAFBA105D189}" destId="{ACE297B4-4866-4A40-A493-47A3DE971B7B}" srcOrd="0" destOrd="0" presId="urn:microsoft.com/office/officeart/2005/8/layout/pyramid1"/>
    <dgm:cxn modelId="{C68DA12A-F78B-4D2A-89F9-0ECA499771AC}" type="presParOf" srcId="{07CFD9D0-816A-45DD-8F9B-CAFBA105D189}" destId="{570D707E-EF7E-418B-8F8B-FEDB4A7081C8}" srcOrd="1" destOrd="0" presId="urn:microsoft.com/office/officeart/2005/8/layout/pyramid1"/>
  </dgm:cxnLst>
  <dgm:bg>
    <a:blipFill>
      <a:blip xmlns:r="http://schemas.openxmlformats.org/officeDocument/2006/relationships" r:embed="rId1"/>
      <a:tile tx="0" ty="0" sx="100000" sy="100000" flip="none" algn="tl"/>
    </a:blip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3BA8837-B58E-4786-8C0C-356EFC98FDA6}"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1E9C824E-E95D-48C5-99A9-8DEE5FE7CF90}">
      <dgm:prSet phldrT="[Text]" custT="1"/>
      <dgm:spPr>
        <a:solidFill>
          <a:schemeClr val="bg1">
            <a:lumMod val="95000"/>
          </a:schemeClr>
        </a:solidFill>
      </dgm:spPr>
      <dgm:t>
        <a:bodyPr/>
        <a:lstStyle/>
        <a:p>
          <a:pPr>
            <a:buNone/>
          </a:pPr>
          <a:r>
            <a:rPr lang="en-GB" sz="1600" b="1" dirty="0">
              <a:solidFill>
                <a:srgbClr val="002060"/>
              </a:solidFill>
              <a:latin typeface="Times New Roman" panose="02020603050405020304" pitchFamily="18" charset="0"/>
              <a:cs typeface="Times New Roman" panose="02020603050405020304" pitchFamily="18" charset="0"/>
            </a:rPr>
            <a:t>The M&amp;S Food’s smartphone application and website have optimised, ready-to-use features, and are omni-channel “Click &amp; Collect “enabled along with ease of navigation functionalities.</a:t>
          </a:r>
        </a:p>
      </dgm:t>
    </dgm:pt>
    <dgm:pt modelId="{DE83694F-9B27-4EBE-BAE3-0A2A4AA2A237}" type="parTrans" cxnId="{B22DF766-6421-4C18-9C74-5FEE999FF821}">
      <dgm:prSet/>
      <dgm:spPr/>
      <dgm:t>
        <a:bodyPr/>
        <a:lstStyle/>
        <a:p>
          <a:endParaRPr lang="en-GB"/>
        </a:p>
      </dgm:t>
    </dgm:pt>
    <dgm:pt modelId="{2AE110B6-0F49-45B4-8D48-E40700449168}" type="sibTrans" cxnId="{B22DF766-6421-4C18-9C74-5FEE999FF821}">
      <dgm:prSet/>
      <dgm:spPr/>
      <dgm:t>
        <a:bodyPr/>
        <a:lstStyle/>
        <a:p>
          <a:endParaRPr lang="en-GB"/>
        </a:p>
      </dgm:t>
    </dgm:pt>
    <dgm:pt modelId="{6ECBF79C-5558-4227-BF0A-23B6CBFFF60C}">
      <dgm:prSet phldrT="[Text]" custT="1"/>
      <dgm:spPr>
        <a:solidFill>
          <a:schemeClr val="bg1">
            <a:lumMod val="95000"/>
          </a:schemeClr>
        </a:solidFill>
      </dgm:spPr>
      <dgm:t>
        <a:bodyPr/>
        <a:lstStyle/>
        <a:p>
          <a:pPr marL="0" lvl="0" indent="0" algn="ctr" defTabSz="711200">
            <a:lnSpc>
              <a:spcPct val="90000"/>
            </a:lnSpc>
            <a:spcBef>
              <a:spcPct val="0"/>
            </a:spcBef>
            <a:spcAft>
              <a:spcPct val="35000"/>
            </a:spcAft>
            <a:buNone/>
          </a:pPr>
          <a:r>
            <a:rPr lang="en-GB" sz="1600" b="1" kern="1200" dirty="0">
              <a:solidFill>
                <a:srgbClr val="002060"/>
              </a:solidFill>
              <a:latin typeface="Times New Roman" panose="02020603050405020304" pitchFamily="18" charset="0"/>
              <a:ea typeface="+mn-ea"/>
              <a:cs typeface="Times New Roman" panose="02020603050405020304" pitchFamily="18" charset="0"/>
            </a:rPr>
            <a:t>Integration with Sparks loyalty programme builds overall personalised customer experience.</a:t>
          </a:r>
        </a:p>
      </dgm:t>
    </dgm:pt>
    <dgm:pt modelId="{E08050E5-6263-423B-BA90-A3E11EBF497B}" type="parTrans" cxnId="{B561F641-0661-488D-8140-DD8FDF960306}">
      <dgm:prSet/>
      <dgm:spPr/>
      <dgm:t>
        <a:bodyPr/>
        <a:lstStyle/>
        <a:p>
          <a:endParaRPr lang="en-GB"/>
        </a:p>
      </dgm:t>
    </dgm:pt>
    <dgm:pt modelId="{93223A00-4B7E-40BC-9E2D-E574F31EB8AC}" type="sibTrans" cxnId="{B561F641-0661-488D-8140-DD8FDF960306}">
      <dgm:prSet/>
      <dgm:spPr/>
      <dgm:t>
        <a:bodyPr/>
        <a:lstStyle/>
        <a:p>
          <a:endParaRPr lang="en-GB"/>
        </a:p>
      </dgm:t>
    </dgm:pt>
    <dgm:pt modelId="{C4D49D4C-37B2-46C3-924A-6B416BCA9BA7}">
      <dgm:prSet phldrT="[Text]" custT="1"/>
      <dgm:spPr>
        <a:solidFill>
          <a:schemeClr val="bg1">
            <a:lumMod val="95000"/>
          </a:schemeClr>
        </a:solidFill>
      </dgm:spPr>
      <dgm:t>
        <a:bodyPr/>
        <a:lstStyle/>
        <a:p>
          <a:pPr marL="0" lvl="0" indent="0" algn="ctr" defTabSz="711200">
            <a:lnSpc>
              <a:spcPct val="90000"/>
            </a:lnSpc>
            <a:spcBef>
              <a:spcPct val="0"/>
            </a:spcBef>
            <a:spcAft>
              <a:spcPct val="35000"/>
            </a:spcAft>
            <a:buNone/>
          </a:pPr>
          <a:r>
            <a:rPr lang="en-GB" sz="1600" b="1" kern="1200" dirty="0">
              <a:solidFill>
                <a:srgbClr val="002060"/>
              </a:solidFill>
              <a:latin typeface="Times New Roman" panose="02020603050405020304" pitchFamily="18" charset="0"/>
              <a:ea typeface="+mn-ea"/>
              <a:cs typeface="Times New Roman" panose="02020603050405020304" pitchFamily="18" charset="0"/>
            </a:rPr>
            <a:t>Significant reduction in speed and downtime issues in Ocado Retail and increasing product ranges.</a:t>
          </a:r>
        </a:p>
      </dgm:t>
    </dgm:pt>
    <dgm:pt modelId="{09F336E2-6B7C-4C7A-BA49-703CC0B1B047}" type="parTrans" cxnId="{E30193DB-B9F8-4463-9EBC-D5AA97B72D6F}">
      <dgm:prSet/>
      <dgm:spPr/>
      <dgm:t>
        <a:bodyPr/>
        <a:lstStyle/>
        <a:p>
          <a:endParaRPr lang="en-GB"/>
        </a:p>
      </dgm:t>
    </dgm:pt>
    <dgm:pt modelId="{A24F74F2-C946-4F07-A268-9040688EC981}" type="sibTrans" cxnId="{E30193DB-B9F8-4463-9EBC-D5AA97B72D6F}">
      <dgm:prSet/>
      <dgm:spPr/>
      <dgm:t>
        <a:bodyPr/>
        <a:lstStyle/>
        <a:p>
          <a:endParaRPr lang="en-GB"/>
        </a:p>
      </dgm:t>
    </dgm:pt>
    <dgm:pt modelId="{6DA4E364-3987-4ABF-8A8A-A9D29FF42AD1}">
      <dgm:prSet phldrT="[Text]" custT="1"/>
      <dgm:spPr>
        <a:solidFill>
          <a:schemeClr val="bg1">
            <a:lumMod val="95000"/>
          </a:schemeClr>
        </a:solidFill>
      </dgm:spPr>
      <dgm:t>
        <a:bodyPr/>
        <a:lstStyle/>
        <a:p>
          <a:pPr marL="0" lvl="0" indent="0" algn="ctr" defTabSz="711200">
            <a:lnSpc>
              <a:spcPct val="90000"/>
            </a:lnSpc>
            <a:spcBef>
              <a:spcPct val="0"/>
            </a:spcBef>
            <a:spcAft>
              <a:spcPct val="35000"/>
            </a:spcAft>
            <a:buNone/>
          </a:pPr>
          <a:r>
            <a:rPr lang="en-GB" sz="1600" b="1" kern="1200" dirty="0">
              <a:solidFill>
                <a:srgbClr val="002060"/>
              </a:solidFill>
              <a:latin typeface="Times New Roman" panose="02020603050405020304" pitchFamily="18" charset="0"/>
              <a:ea typeface="+mn-ea"/>
              <a:cs typeface="Times New Roman" panose="02020603050405020304" pitchFamily="18" charset="0"/>
            </a:rPr>
            <a:t>Real-time events such as cyber-attacks may obstruct seamless customer experience towards M&amp;S Foods.</a:t>
          </a:r>
        </a:p>
      </dgm:t>
    </dgm:pt>
    <dgm:pt modelId="{7967CE81-107B-4B2E-92D0-9C49BDE6CB47}" type="parTrans" cxnId="{8FF63950-6BD0-4364-B422-BFA8C3F3149A}">
      <dgm:prSet/>
      <dgm:spPr/>
      <dgm:t>
        <a:bodyPr/>
        <a:lstStyle/>
        <a:p>
          <a:endParaRPr lang="en-GB"/>
        </a:p>
      </dgm:t>
    </dgm:pt>
    <dgm:pt modelId="{8EA7051A-41BF-476D-8BA3-2A08DCC244D2}" type="sibTrans" cxnId="{8FF63950-6BD0-4364-B422-BFA8C3F3149A}">
      <dgm:prSet/>
      <dgm:spPr/>
      <dgm:t>
        <a:bodyPr/>
        <a:lstStyle/>
        <a:p>
          <a:endParaRPr lang="en-GB"/>
        </a:p>
      </dgm:t>
    </dgm:pt>
    <dgm:pt modelId="{7A4E7A37-FC2C-41D8-BB41-EE22015D3413}">
      <dgm:prSet phldrT="[Text]" custT="1"/>
      <dgm:spPr>
        <a:solidFill>
          <a:schemeClr val="bg1">
            <a:lumMod val="95000"/>
          </a:schemeClr>
        </a:solidFill>
      </dgm:spPr>
      <dgm:t>
        <a:bodyPr/>
        <a:lstStyle/>
        <a:p>
          <a:pPr marL="0" lvl="0" indent="0" algn="ctr" defTabSz="711200">
            <a:lnSpc>
              <a:spcPct val="90000"/>
            </a:lnSpc>
            <a:spcBef>
              <a:spcPct val="0"/>
            </a:spcBef>
            <a:spcAft>
              <a:spcPct val="35000"/>
            </a:spcAft>
            <a:buNone/>
          </a:pPr>
          <a:r>
            <a:rPr lang="en-GB" sz="1600" b="1" kern="1200" dirty="0">
              <a:solidFill>
                <a:srgbClr val="002060"/>
              </a:solidFill>
              <a:latin typeface="Times New Roman" panose="02020603050405020304" pitchFamily="18" charset="0"/>
              <a:ea typeface="+mn-ea"/>
              <a:cs typeface="Times New Roman" panose="02020603050405020304" pitchFamily="18" charset="0"/>
            </a:rPr>
            <a:t>Working jointly with third-party digital service providers and vendors create the pathway for enhancing customer experience.</a:t>
          </a:r>
        </a:p>
      </dgm:t>
    </dgm:pt>
    <dgm:pt modelId="{25356A23-F89E-4CB2-9B36-30ACD737D84E}" type="parTrans" cxnId="{432D1F2C-91DB-45BA-BD64-8A56C3A461B5}">
      <dgm:prSet/>
      <dgm:spPr/>
      <dgm:t>
        <a:bodyPr/>
        <a:lstStyle/>
        <a:p>
          <a:endParaRPr lang="en-GB"/>
        </a:p>
      </dgm:t>
    </dgm:pt>
    <dgm:pt modelId="{9F03404F-0D1D-4074-A705-5A7334205C22}" type="sibTrans" cxnId="{432D1F2C-91DB-45BA-BD64-8A56C3A461B5}">
      <dgm:prSet/>
      <dgm:spPr/>
      <dgm:t>
        <a:bodyPr/>
        <a:lstStyle/>
        <a:p>
          <a:endParaRPr lang="en-GB"/>
        </a:p>
      </dgm:t>
    </dgm:pt>
    <dgm:pt modelId="{6A611A90-BCC1-444B-8B42-1818E3E6F78F}" type="pres">
      <dgm:prSet presAssocID="{A3BA8837-B58E-4786-8C0C-356EFC98FDA6}" presName="diagram" presStyleCnt="0">
        <dgm:presLayoutVars>
          <dgm:dir/>
          <dgm:resizeHandles val="exact"/>
        </dgm:presLayoutVars>
      </dgm:prSet>
      <dgm:spPr/>
    </dgm:pt>
    <dgm:pt modelId="{3DC3C9C4-98BD-4DF0-A1C5-08397BF1DE20}" type="pres">
      <dgm:prSet presAssocID="{1E9C824E-E95D-48C5-99A9-8DEE5FE7CF90}" presName="node" presStyleLbl="node1" presStyleIdx="0" presStyleCnt="5">
        <dgm:presLayoutVars>
          <dgm:bulletEnabled val="1"/>
        </dgm:presLayoutVars>
      </dgm:prSet>
      <dgm:spPr/>
    </dgm:pt>
    <dgm:pt modelId="{7D4C76F4-5574-47F3-B385-62447B0314EB}" type="pres">
      <dgm:prSet presAssocID="{2AE110B6-0F49-45B4-8D48-E40700449168}" presName="sibTrans" presStyleCnt="0"/>
      <dgm:spPr/>
    </dgm:pt>
    <dgm:pt modelId="{6890CAD5-4B8B-4867-86F1-9D0B8B7AC93D}" type="pres">
      <dgm:prSet presAssocID="{6ECBF79C-5558-4227-BF0A-23B6CBFFF60C}" presName="node" presStyleLbl="node1" presStyleIdx="1" presStyleCnt="5">
        <dgm:presLayoutVars>
          <dgm:bulletEnabled val="1"/>
        </dgm:presLayoutVars>
      </dgm:prSet>
      <dgm:spPr/>
    </dgm:pt>
    <dgm:pt modelId="{ACEE4428-8715-43CA-9C87-89E375B65454}" type="pres">
      <dgm:prSet presAssocID="{93223A00-4B7E-40BC-9E2D-E574F31EB8AC}" presName="sibTrans" presStyleCnt="0"/>
      <dgm:spPr/>
    </dgm:pt>
    <dgm:pt modelId="{03A27BDC-03EB-4D74-86FB-E724BFFB80F2}" type="pres">
      <dgm:prSet presAssocID="{C4D49D4C-37B2-46C3-924A-6B416BCA9BA7}" presName="node" presStyleLbl="node1" presStyleIdx="2" presStyleCnt="5">
        <dgm:presLayoutVars>
          <dgm:bulletEnabled val="1"/>
        </dgm:presLayoutVars>
      </dgm:prSet>
      <dgm:spPr/>
    </dgm:pt>
    <dgm:pt modelId="{7F8ECCD4-7C72-482A-A420-5DC6CFE479BE}" type="pres">
      <dgm:prSet presAssocID="{A24F74F2-C946-4F07-A268-9040688EC981}" presName="sibTrans" presStyleCnt="0"/>
      <dgm:spPr/>
    </dgm:pt>
    <dgm:pt modelId="{5BC5E322-52D2-42AC-A96B-9E7A3980CE68}" type="pres">
      <dgm:prSet presAssocID="{6DA4E364-3987-4ABF-8A8A-A9D29FF42AD1}" presName="node" presStyleLbl="node1" presStyleIdx="3" presStyleCnt="5">
        <dgm:presLayoutVars>
          <dgm:bulletEnabled val="1"/>
        </dgm:presLayoutVars>
      </dgm:prSet>
      <dgm:spPr/>
    </dgm:pt>
    <dgm:pt modelId="{AD4FC8EF-2AAB-44A6-908F-EF0D933FAA07}" type="pres">
      <dgm:prSet presAssocID="{8EA7051A-41BF-476D-8BA3-2A08DCC244D2}" presName="sibTrans" presStyleCnt="0"/>
      <dgm:spPr/>
    </dgm:pt>
    <dgm:pt modelId="{D5D9B432-CF7A-4526-BAE9-6AF85E407FA6}" type="pres">
      <dgm:prSet presAssocID="{7A4E7A37-FC2C-41D8-BB41-EE22015D3413}" presName="node" presStyleLbl="node1" presStyleIdx="4" presStyleCnt="5">
        <dgm:presLayoutVars>
          <dgm:bulletEnabled val="1"/>
        </dgm:presLayoutVars>
      </dgm:prSet>
      <dgm:spPr/>
    </dgm:pt>
  </dgm:ptLst>
  <dgm:cxnLst>
    <dgm:cxn modelId="{2B4E202A-8A27-4E10-B663-0B07823D7F30}" type="presOf" srcId="{A3BA8837-B58E-4786-8C0C-356EFC98FDA6}" destId="{6A611A90-BCC1-444B-8B42-1818E3E6F78F}" srcOrd="0" destOrd="0" presId="urn:microsoft.com/office/officeart/2005/8/layout/default"/>
    <dgm:cxn modelId="{432D1F2C-91DB-45BA-BD64-8A56C3A461B5}" srcId="{A3BA8837-B58E-4786-8C0C-356EFC98FDA6}" destId="{7A4E7A37-FC2C-41D8-BB41-EE22015D3413}" srcOrd="4" destOrd="0" parTransId="{25356A23-F89E-4CB2-9B36-30ACD737D84E}" sibTransId="{9F03404F-0D1D-4074-A705-5A7334205C22}"/>
    <dgm:cxn modelId="{D6623830-2475-4396-8ACA-BCFEC9F5DDA7}" type="presOf" srcId="{1E9C824E-E95D-48C5-99A9-8DEE5FE7CF90}" destId="{3DC3C9C4-98BD-4DF0-A1C5-08397BF1DE20}" srcOrd="0" destOrd="0" presId="urn:microsoft.com/office/officeart/2005/8/layout/default"/>
    <dgm:cxn modelId="{D1733860-C474-4103-9EDF-24665C71BDDC}" type="presOf" srcId="{C4D49D4C-37B2-46C3-924A-6B416BCA9BA7}" destId="{03A27BDC-03EB-4D74-86FB-E724BFFB80F2}" srcOrd="0" destOrd="0" presId="urn:microsoft.com/office/officeart/2005/8/layout/default"/>
    <dgm:cxn modelId="{B561F641-0661-488D-8140-DD8FDF960306}" srcId="{A3BA8837-B58E-4786-8C0C-356EFC98FDA6}" destId="{6ECBF79C-5558-4227-BF0A-23B6CBFFF60C}" srcOrd="1" destOrd="0" parTransId="{E08050E5-6263-423B-BA90-A3E11EBF497B}" sibTransId="{93223A00-4B7E-40BC-9E2D-E574F31EB8AC}"/>
    <dgm:cxn modelId="{B22DF766-6421-4C18-9C74-5FEE999FF821}" srcId="{A3BA8837-B58E-4786-8C0C-356EFC98FDA6}" destId="{1E9C824E-E95D-48C5-99A9-8DEE5FE7CF90}" srcOrd="0" destOrd="0" parTransId="{DE83694F-9B27-4EBE-BAE3-0A2A4AA2A237}" sibTransId="{2AE110B6-0F49-45B4-8D48-E40700449168}"/>
    <dgm:cxn modelId="{327B094E-F884-433E-A5F3-580948EBAE4D}" type="presOf" srcId="{6ECBF79C-5558-4227-BF0A-23B6CBFFF60C}" destId="{6890CAD5-4B8B-4867-86F1-9D0B8B7AC93D}" srcOrd="0" destOrd="0" presId="urn:microsoft.com/office/officeart/2005/8/layout/default"/>
    <dgm:cxn modelId="{8FF63950-6BD0-4364-B422-BFA8C3F3149A}" srcId="{A3BA8837-B58E-4786-8C0C-356EFC98FDA6}" destId="{6DA4E364-3987-4ABF-8A8A-A9D29FF42AD1}" srcOrd="3" destOrd="0" parTransId="{7967CE81-107B-4B2E-92D0-9C49BDE6CB47}" sibTransId="{8EA7051A-41BF-476D-8BA3-2A08DCC244D2}"/>
    <dgm:cxn modelId="{102323A3-5348-4003-948A-209B38E42CFC}" type="presOf" srcId="{7A4E7A37-FC2C-41D8-BB41-EE22015D3413}" destId="{D5D9B432-CF7A-4526-BAE9-6AF85E407FA6}" srcOrd="0" destOrd="0" presId="urn:microsoft.com/office/officeart/2005/8/layout/default"/>
    <dgm:cxn modelId="{E30193DB-B9F8-4463-9EBC-D5AA97B72D6F}" srcId="{A3BA8837-B58E-4786-8C0C-356EFC98FDA6}" destId="{C4D49D4C-37B2-46C3-924A-6B416BCA9BA7}" srcOrd="2" destOrd="0" parTransId="{09F336E2-6B7C-4C7A-BA49-703CC0B1B047}" sibTransId="{A24F74F2-C946-4F07-A268-9040688EC981}"/>
    <dgm:cxn modelId="{14C45DED-2A61-4B51-822A-61DD49F6150F}" type="presOf" srcId="{6DA4E364-3987-4ABF-8A8A-A9D29FF42AD1}" destId="{5BC5E322-52D2-42AC-A96B-9E7A3980CE68}" srcOrd="0" destOrd="0" presId="urn:microsoft.com/office/officeart/2005/8/layout/default"/>
    <dgm:cxn modelId="{358C99C6-41C4-4F25-BE0C-4D229F1D4D28}" type="presParOf" srcId="{6A611A90-BCC1-444B-8B42-1818E3E6F78F}" destId="{3DC3C9C4-98BD-4DF0-A1C5-08397BF1DE20}" srcOrd="0" destOrd="0" presId="urn:microsoft.com/office/officeart/2005/8/layout/default"/>
    <dgm:cxn modelId="{0AE58CE1-2779-47F8-BDE6-67D3EEE69B69}" type="presParOf" srcId="{6A611A90-BCC1-444B-8B42-1818E3E6F78F}" destId="{7D4C76F4-5574-47F3-B385-62447B0314EB}" srcOrd="1" destOrd="0" presId="urn:microsoft.com/office/officeart/2005/8/layout/default"/>
    <dgm:cxn modelId="{0DA9F181-DD65-4C38-A61A-1076904CF4AB}" type="presParOf" srcId="{6A611A90-BCC1-444B-8B42-1818E3E6F78F}" destId="{6890CAD5-4B8B-4867-86F1-9D0B8B7AC93D}" srcOrd="2" destOrd="0" presId="urn:microsoft.com/office/officeart/2005/8/layout/default"/>
    <dgm:cxn modelId="{B910A3A8-6470-45D7-8EF7-33779A298E39}" type="presParOf" srcId="{6A611A90-BCC1-444B-8B42-1818E3E6F78F}" destId="{ACEE4428-8715-43CA-9C87-89E375B65454}" srcOrd="3" destOrd="0" presId="urn:microsoft.com/office/officeart/2005/8/layout/default"/>
    <dgm:cxn modelId="{CDB077C0-F903-4179-956E-CDE45C3F35E0}" type="presParOf" srcId="{6A611A90-BCC1-444B-8B42-1818E3E6F78F}" destId="{03A27BDC-03EB-4D74-86FB-E724BFFB80F2}" srcOrd="4" destOrd="0" presId="urn:microsoft.com/office/officeart/2005/8/layout/default"/>
    <dgm:cxn modelId="{2063EF96-00EF-4EFC-84CE-55FC8CADEEDB}" type="presParOf" srcId="{6A611A90-BCC1-444B-8B42-1818E3E6F78F}" destId="{7F8ECCD4-7C72-482A-A420-5DC6CFE479BE}" srcOrd="5" destOrd="0" presId="urn:microsoft.com/office/officeart/2005/8/layout/default"/>
    <dgm:cxn modelId="{C1569A30-9287-45F1-9A7B-98751B0DF50C}" type="presParOf" srcId="{6A611A90-BCC1-444B-8B42-1818E3E6F78F}" destId="{5BC5E322-52D2-42AC-A96B-9E7A3980CE68}" srcOrd="6" destOrd="0" presId="urn:microsoft.com/office/officeart/2005/8/layout/default"/>
    <dgm:cxn modelId="{7D29BD31-0989-497A-A9A0-A5C78CF21177}" type="presParOf" srcId="{6A611A90-BCC1-444B-8B42-1818E3E6F78F}" destId="{AD4FC8EF-2AAB-44A6-908F-EF0D933FAA07}" srcOrd="7" destOrd="0" presId="urn:microsoft.com/office/officeart/2005/8/layout/default"/>
    <dgm:cxn modelId="{7F14DEEE-E245-4AFF-81CE-167786E2F61B}" type="presParOf" srcId="{6A611A90-BCC1-444B-8B42-1818E3E6F78F}" destId="{D5D9B432-CF7A-4526-BAE9-6AF85E407FA6}" srcOrd="8" destOrd="0" presId="urn:microsoft.com/office/officeart/2005/8/layout/default"/>
  </dgm:cxnLst>
  <dgm:bg>
    <a:blipFill>
      <a:blip xmlns:r="http://schemas.openxmlformats.org/officeDocument/2006/relationships" r:embed="rId1"/>
      <a:tile tx="0" ty="0" sx="100000" sy="100000" flip="none" algn="tl"/>
    </a:blipFill>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183E6E-7E77-4129-ADF0-F87AA9221966}">
      <dsp:nvSpPr>
        <dsp:cNvPr id="0" name=""/>
        <dsp:cNvSpPr/>
      </dsp:nvSpPr>
      <dsp:spPr>
        <a:xfrm rot="16200000">
          <a:off x="1305527" y="-1305527"/>
          <a:ext cx="2372815" cy="4983871"/>
        </a:xfrm>
        <a:prstGeom prst="round1Rect">
          <a:avLst/>
        </a:prstGeom>
        <a:blipFill rotWithShape="0">
          <a:blip xmlns:r="http://schemas.openxmlformats.org/officeDocument/2006/relationships" r:embed="rId1"/>
          <a:tile tx="0" ty="0" sx="100000" sy="100000" flip="none" algn="tl"/>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b="1" i="1" kern="1200" dirty="0">
              <a:solidFill>
                <a:srgbClr val="002060"/>
              </a:solidFill>
              <a:latin typeface="Times New Roman" panose="02020603050405020304" pitchFamily="18" charset="0"/>
              <a:cs typeface="Times New Roman" panose="02020603050405020304" pitchFamily="18" charset="0"/>
            </a:rPr>
            <a:t>Paid</a:t>
          </a:r>
        </a:p>
        <a:p>
          <a:pPr marL="0" lvl="0" indent="0" algn="ctr" defTabSz="889000">
            <a:lnSpc>
              <a:spcPct val="90000"/>
            </a:lnSpc>
            <a:spcBef>
              <a:spcPct val="0"/>
            </a:spcBef>
            <a:spcAft>
              <a:spcPct val="35000"/>
            </a:spcAft>
            <a:buNone/>
          </a:pPr>
          <a:r>
            <a:rPr lang="en-GB" sz="2400" kern="1200" dirty="0">
              <a:solidFill>
                <a:srgbClr val="002060"/>
              </a:solidFill>
              <a:latin typeface="Times New Roman" panose="02020603050405020304" pitchFamily="18" charset="0"/>
              <a:cs typeface="Times New Roman" panose="02020603050405020304" pitchFamily="18" charset="0"/>
            </a:rPr>
            <a:t> </a:t>
          </a:r>
          <a:r>
            <a:rPr lang="en-GB" sz="1600" kern="1200" dirty="0">
              <a:solidFill>
                <a:srgbClr val="002060"/>
              </a:solidFill>
              <a:latin typeface="Times New Roman" panose="02020603050405020304" pitchFamily="18" charset="0"/>
              <a:cs typeface="Times New Roman" panose="02020603050405020304" pitchFamily="18" charset="0"/>
            </a:rPr>
            <a:t>(Social Media Ads,</a:t>
          </a:r>
        </a:p>
        <a:p>
          <a:pPr marL="0" lvl="0" indent="0" algn="ctr" defTabSz="889000">
            <a:lnSpc>
              <a:spcPct val="90000"/>
            </a:lnSpc>
            <a:spcBef>
              <a:spcPct val="0"/>
            </a:spcBef>
            <a:spcAft>
              <a:spcPct val="35000"/>
            </a:spcAft>
            <a:buNone/>
          </a:pPr>
          <a:r>
            <a:rPr lang="en-GB" sz="1600" kern="1200" dirty="0">
              <a:solidFill>
                <a:srgbClr val="002060"/>
              </a:solidFill>
              <a:latin typeface="Times New Roman" panose="02020603050405020304" pitchFamily="18" charset="0"/>
              <a:cs typeface="Times New Roman" panose="02020603050405020304" pitchFamily="18" charset="0"/>
            </a:rPr>
            <a:t>PPC,</a:t>
          </a:r>
        </a:p>
        <a:p>
          <a:pPr marL="0" lvl="0" indent="0" algn="ctr" defTabSz="889000">
            <a:lnSpc>
              <a:spcPct val="90000"/>
            </a:lnSpc>
            <a:spcBef>
              <a:spcPct val="0"/>
            </a:spcBef>
            <a:spcAft>
              <a:spcPct val="35000"/>
            </a:spcAft>
            <a:buNone/>
          </a:pPr>
          <a:r>
            <a:rPr lang="en-GB" sz="1600" kern="1200" dirty="0">
              <a:solidFill>
                <a:srgbClr val="002060"/>
              </a:solidFill>
              <a:latin typeface="Times New Roman" panose="02020603050405020304" pitchFamily="18" charset="0"/>
              <a:cs typeface="Times New Roman" panose="02020603050405020304" pitchFamily="18" charset="0"/>
            </a:rPr>
            <a:t>Sponsored Contents)</a:t>
          </a:r>
        </a:p>
      </dsp:txBody>
      <dsp:txXfrm rot="5400000">
        <a:off x="-1" y="1"/>
        <a:ext cx="4983871" cy="1779611"/>
      </dsp:txXfrm>
    </dsp:sp>
    <dsp:sp modelId="{0642A497-A411-4DA0-B02F-7162D11AC4B8}">
      <dsp:nvSpPr>
        <dsp:cNvPr id="0" name=""/>
        <dsp:cNvSpPr/>
      </dsp:nvSpPr>
      <dsp:spPr>
        <a:xfrm>
          <a:off x="4983871" y="0"/>
          <a:ext cx="4983871" cy="2372815"/>
        </a:xfrm>
        <a:prstGeom prst="round1Rect">
          <a:avLst/>
        </a:prstGeom>
        <a:blipFill rotWithShape="0">
          <a:blip xmlns:r="http://schemas.openxmlformats.org/officeDocument/2006/relationships" r:embed="rId1"/>
          <a:tile tx="0" ty="0" sx="100000" sy="100000" flip="none" algn="tl"/>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b="1" i="1" kern="1200" dirty="0">
              <a:solidFill>
                <a:srgbClr val="002060"/>
              </a:solidFill>
              <a:latin typeface="Times New Roman" panose="02020603050405020304" pitchFamily="18" charset="0"/>
              <a:cs typeface="Times New Roman" panose="02020603050405020304" pitchFamily="18" charset="0"/>
            </a:rPr>
            <a:t>Owned</a:t>
          </a:r>
          <a:r>
            <a:rPr lang="en-GB" sz="2000" kern="1200" dirty="0">
              <a:solidFill>
                <a:srgbClr val="002060"/>
              </a:solidFill>
            </a:rPr>
            <a:t> </a:t>
          </a:r>
        </a:p>
        <a:p>
          <a:pPr marL="0" lvl="0" indent="0" algn="ctr" defTabSz="889000">
            <a:lnSpc>
              <a:spcPct val="90000"/>
            </a:lnSpc>
            <a:spcBef>
              <a:spcPct val="0"/>
            </a:spcBef>
            <a:spcAft>
              <a:spcPct val="35000"/>
            </a:spcAft>
            <a:buNone/>
          </a:pPr>
          <a:r>
            <a:rPr lang="en-GB" sz="1600" kern="1200" dirty="0">
              <a:solidFill>
                <a:srgbClr val="002060"/>
              </a:solidFill>
              <a:latin typeface="Times New Roman" panose="02020603050405020304" pitchFamily="18" charset="0"/>
              <a:cs typeface="Times New Roman" panose="02020603050405020304" pitchFamily="18" charset="0"/>
            </a:rPr>
            <a:t>(Blog Posts, </a:t>
          </a:r>
        </a:p>
        <a:p>
          <a:pPr marL="0" lvl="0" indent="0" algn="ctr" defTabSz="889000">
            <a:lnSpc>
              <a:spcPct val="90000"/>
            </a:lnSpc>
            <a:spcBef>
              <a:spcPct val="0"/>
            </a:spcBef>
            <a:spcAft>
              <a:spcPct val="35000"/>
            </a:spcAft>
            <a:buNone/>
          </a:pPr>
          <a:r>
            <a:rPr lang="en-GB" sz="1600" kern="1200" dirty="0">
              <a:solidFill>
                <a:srgbClr val="002060"/>
              </a:solidFill>
              <a:latin typeface="Times New Roman" panose="02020603050405020304" pitchFamily="18" charset="0"/>
              <a:cs typeface="Times New Roman" panose="02020603050405020304" pitchFamily="18" charset="0"/>
            </a:rPr>
            <a:t>Email newsletters,</a:t>
          </a:r>
        </a:p>
        <a:p>
          <a:pPr marL="0" lvl="0" indent="0" algn="ctr" defTabSz="889000">
            <a:lnSpc>
              <a:spcPct val="90000"/>
            </a:lnSpc>
            <a:spcBef>
              <a:spcPct val="0"/>
            </a:spcBef>
            <a:spcAft>
              <a:spcPct val="35000"/>
            </a:spcAft>
            <a:buNone/>
          </a:pPr>
          <a:r>
            <a:rPr lang="en-GB" sz="1600" kern="1200" dirty="0">
              <a:solidFill>
                <a:srgbClr val="002060"/>
              </a:solidFill>
              <a:latin typeface="Times New Roman" panose="02020603050405020304" pitchFamily="18" charset="0"/>
              <a:cs typeface="Times New Roman" panose="02020603050405020304" pitchFamily="18" charset="0"/>
            </a:rPr>
            <a:t>Owned SM profiles,</a:t>
          </a:r>
        </a:p>
        <a:p>
          <a:pPr marL="0" lvl="0" indent="0" algn="ctr" defTabSz="889000">
            <a:lnSpc>
              <a:spcPct val="90000"/>
            </a:lnSpc>
            <a:spcBef>
              <a:spcPct val="0"/>
            </a:spcBef>
            <a:spcAft>
              <a:spcPct val="35000"/>
            </a:spcAft>
            <a:buNone/>
          </a:pPr>
          <a:r>
            <a:rPr lang="en-GB" sz="1600" kern="1200" dirty="0">
              <a:solidFill>
                <a:srgbClr val="002060"/>
              </a:solidFill>
              <a:latin typeface="Times New Roman" panose="02020603050405020304" pitchFamily="18" charset="0"/>
              <a:cs typeface="Times New Roman" panose="02020603050405020304" pitchFamily="18" charset="0"/>
            </a:rPr>
            <a:t>Website presence)</a:t>
          </a:r>
        </a:p>
      </dsp:txBody>
      <dsp:txXfrm>
        <a:off x="4983871" y="0"/>
        <a:ext cx="4983871" cy="1779611"/>
      </dsp:txXfrm>
    </dsp:sp>
    <dsp:sp modelId="{66A1EEB6-CABE-4F0F-BCA5-86F03513C61C}">
      <dsp:nvSpPr>
        <dsp:cNvPr id="0" name=""/>
        <dsp:cNvSpPr/>
      </dsp:nvSpPr>
      <dsp:spPr>
        <a:xfrm rot="10800000">
          <a:off x="0" y="2372815"/>
          <a:ext cx="4983871" cy="2372815"/>
        </a:xfrm>
        <a:prstGeom prst="round1Rect">
          <a:avLst/>
        </a:prstGeom>
        <a:blipFill rotWithShape="0">
          <a:blip xmlns:r="http://schemas.openxmlformats.org/officeDocument/2006/relationships" r:embed="rId1"/>
          <a:tile tx="0" ty="0" sx="100000" sy="100000" flip="none" algn="tl"/>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b="1" i="1" kern="1200" dirty="0">
              <a:solidFill>
                <a:srgbClr val="002060"/>
              </a:solidFill>
              <a:latin typeface="Times New Roman" panose="02020603050405020304" pitchFamily="18" charset="0"/>
              <a:cs typeface="Times New Roman" panose="02020603050405020304" pitchFamily="18" charset="0"/>
            </a:rPr>
            <a:t>CRM integrated customer touchpoints</a:t>
          </a:r>
        </a:p>
        <a:p>
          <a:pPr marL="0" lvl="0" indent="0" algn="ctr" defTabSz="889000">
            <a:lnSpc>
              <a:spcPct val="90000"/>
            </a:lnSpc>
            <a:spcBef>
              <a:spcPct val="0"/>
            </a:spcBef>
            <a:spcAft>
              <a:spcPct val="35000"/>
            </a:spcAft>
            <a:buNone/>
          </a:pPr>
          <a:r>
            <a:rPr lang="en-GB" sz="2300" kern="1200" dirty="0">
              <a:solidFill>
                <a:srgbClr val="002060"/>
              </a:solidFill>
              <a:latin typeface="Times New Roman" panose="02020603050405020304" pitchFamily="18" charset="0"/>
              <a:cs typeface="Times New Roman" panose="02020603050405020304" pitchFamily="18" charset="0"/>
            </a:rPr>
            <a:t> </a:t>
          </a:r>
          <a:r>
            <a:rPr lang="en-GB" sz="1600" kern="1200" dirty="0">
              <a:solidFill>
                <a:srgbClr val="002060"/>
              </a:solidFill>
              <a:latin typeface="Times New Roman" panose="02020603050405020304" pitchFamily="18" charset="0"/>
              <a:cs typeface="Times New Roman" panose="02020603050405020304" pitchFamily="18" charset="0"/>
            </a:rPr>
            <a:t>(Omni-channel contacts, Customer service channels, &amp; Sparks programme support)</a:t>
          </a:r>
          <a:endParaRPr lang="en-GB" sz="1600" kern="1200" dirty="0">
            <a:solidFill>
              <a:srgbClr val="002060"/>
            </a:solidFill>
          </a:endParaRPr>
        </a:p>
      </dsp:txBody>
      <dsp:txXfrm rot="10800000">
        <a:off x="0" y="2966019"/>
        <a:ext cx="4983871" cy="1779611"/>
      </dsp:txXfrm>
    </dsp:sp>
    <dsp:sp modelId="{E51B32A3-EE42-4EA0-ABB2-A714B32B85B9}">
      <dsp:nvSpPr>
        <dsp:cNvPr id="0" name=""/>
        <dsp:cNvSpPr/>
      </dsp:nvSpPr>
      <dsp:spPr>
        <a:xfrm rot="5400000">
          <a:off x="6289398" y="1067287"/>
          <a:ext cx="2372815" cy="4983871"/>
        </a:xfrm>
        <a:prstGeom prst="round1Rect">
          <a:avLst/>
        </a:prstGeom>
        <a:blipFill rotWithShape="0">
          <a:blip xmlns:r="http://schemas.openxmlformats.org/officeDocument/2006/relationships" r:embed="rId1"/>
          <a:tile tx="0" ty="0" sx="100000" sy="100000" flip="none" algn="tl"/>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b="1" i="1" kern="1200" dirty="0">
              <a:solidFill>
                <a:srgbClr val="002060"/>
              </a:solidFill>
              <a:latin typeface="Times New Roman" panose="02020603050405020304" pitchFamily="18" charset="0"/>
              <a:cs typeface="Times New Roman" panose="02020603050405020304" pitchFamily="18" charset="0"/>
            </a:rPr>
            <a:t>Earned</a:t>
          </a:r>
          <a:r>
            <a:rPr lang="en-GB" sz="2800" kern="1200" dirty="0">
              <a:solidFill>
                <a:srgbClr val="002060"/>
              </a:solidFill>
              <a:latin typeface="Times New Roman" panose="02020603050405020304" pitchFamily="18" charset="0"/>
              <a:cs typeface="Times New Roman" panose="02020603050405020304" pitchFamily="18" charset="0"/>
            </a:rPr>
            <a:t> </a:t>
          </a:r>
        </a:p>
        <a:p>
          <a:pPr marL="0" lvl="0" indent="0" algn="ctr" defTabSz="889000">
            <a:lnSpc>
              <a:spcPct val="90000"/>
            </a:lnSpc>
            <a:spcBef>
              <a:spcPct val="0"/>
            </a:spcBef>
            <a:spcAft>
              <a:spcPct val="35000"/>
            </a:spcAft>
            <a:buNone/>
          </a:pPr>
          <a:r>
            <a:rPr lang="en-GB" sz="1600" kern="1200" dirty="0">
              <a:solidFill>
                <a:srgbClr val="002060"/>
              </a:solidFill>
              <a:latin typeface="Times New Roman" panose="02020603050405020304" pitchFamily="18" charset="0"/>
              <a:cs typeface="Times New Roman" panose="02020603050405020304" pitchFamily="18" charset="0"/>
            </a:rPr>
            <a:t>(SM outreach, Influencer endorsements, WOMs)</a:t>
          </a:r>
          <a:endParaRPr lang="en-GB" sz="1600" kern="1200" dirty="0">
            <a:solidFill>
              <a:srgbClr val="002060"/>
            </a:solidFill>
          </a:endParaRPr>
        </a:p>
      </dsp:txBody>
      <dsp:txXfrm rot="-5400000">
        <a:off x="4983870" y="2966019"/>
        <a:ext cx="4983871" cy="1779611"/>
      </dsp:txXfrm>
    </dsp:sp>
    <dsp:sp modelId="{5CFA0BD1-684D-456B-B01F-9A354A9485AC}">
      <dsp:nvSpPr>
        <dsp:cNvPr id="0" name=""/>
        <dsp:cNvSpPr/>
      </dsp:nvSpPr>
      <dsp:spPr>
        <a:xfrm>
          <a:off x="3516848" y="1481930"/>
          <a:ext cx="2990322" cy="1809912"/>
        </a:xfrm>
        <a:prstGeom prst="roundRect">
          <a:avLst/>
        </a:prstGeom>
        <a:blipFill rotWithShape="0">
          <a:blip xmlns:r="http://schemas.openxmlformats.org/officeDocument/2006/relationships" r:embed="rId2"/>
          <a:srcRect/>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3840" tIns="243840" rIns="243840" bIns="243840" numCol="1" spcCol="1270" anchor="ctr" anchorCtr="0">
          <a:noAutofit/>
        </a:bodyPr>
        <a:lstStyle/>
        <a:p>
          <a:pPr marL="0" lvl="0" indent="0" algn="ctr" defTabSz="2844800">
            <a:lnSpc>
              <a:spcPct val="90000"/>
            </a:lnSpc>
            <a:spcBef>
              <a:spcPct val="0"/>
            </a:spcBef>
            <a:spcAft>
              <a:spcPct val="35000"/>
            </a:spcAft>
            <a:buNone/>
          </a:pPr>
          <a:endParaRPr lang="en-GB" sz="6400" kern="1200" dirty="0"/>
        </a:p>
      </dsp:txBody>
      <dsp:txXfrm>
        <a:off x="3605201" y="1570283"/>
        <a:ext cx="2813616" cy="163320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C5B3D6-D8E7-4CA5-8185-CCD4C90ADE80}">
      <dsp:nvSpPr>
        <dsp:cNvPr id="0" name=""/>
        <dsp:cNvSpPr/>
      </dsp:nvSpPr>
      <dsp:spPr>
        <a:xfrm>
          <a:off x="0" y="340083"/>
          <a:ext cx="2509520" cy="1287000"/>
        </a:xfrm>
        <a:prstGeom prst="rect">
          <a:avLst/>
        </a:prstGeom>
        <a:solidFill>
          <a:schemeClr val="bg2"/>
        </a:solidFill>
        <a:ln>
          <a:noFill/>
        </a:ln>
        <a:effectLst/>
      </dsp:spPr>
      <dsp:style>
        <a:lnRef idx="0">
          <a:scrgbClr r="0" g="0" b="0"/>
        </a:lnRef>
        <a:fillRef idx="0">
          <a:scrgbClr r="0" g="0" b="0"/>
        </a:fillRef>
        <a:effectRef idx="0">
          <a:scrgbClr r="0" g="0" b="0"/>
        </a:effectRef>
        <a:fontRef idx="minor"/>
      </dsp:style>
      <dsp:txBody>
        <a:bodyPr spcFirstLastPara="0" vert="horz" wrap="square" lIns="170688" tIns="60960" rIns="170688" bIns="60960" numCol="1" spcCol="1270" anchor="ctr" anchorCtr="0">
          <a:noAutofit/>
        </a:bodyPr>
        <a:lstStyle/>
        <a:p>
          <a:pPr marL="0" lvl="0" indent="0" algn="r" defTabSz="1066800">
            <a:lnSpc>
              <a:spcPct val="90000"/>
            </a:lnSpc>
            <a:spcBef>
              <a:spcPct val="0"/>
            </a:spcBef>
            <a:spcAft>
              <a:spcPct val="35000"/>
            </a:spcAft>
            <a:buNone/>
          </a:pPr>
          <a:r>
            <a:rPr lang="en-GB" sz="2400" b="1" i="1" kern="1200" dirty="0">
              <a:solidFill>
                <a:srgbClr val="00B0F0"/>
              </a:solidFill>
              <a:latin typeface="Times New Roman" panose="02020603050405020304" pitchFamily="18" charset="0"/>
              <a:cs typeface="Times New Roman" panose="02020603050405020304" pitchFamily="18" charset="0"/>
            </a:rPr>
            <a:t>Digital and SM strategies by M&amp;S Foods </a:t>
          </a:r>
        </a:p>
      </dsp:txBody>
      <dsp:txXfrm>
        <a:off x="0" y="340083"/>
        <a:ext cx="2509520" cy="1287000"/>
      </dsp:txXfrm>
    </dsp:sp>
    <dsp:sp modelId="{44C58F40-86FD-46AE-9C56-205B5A5D7250}">
      <dsp:nvSpPr>
        <dsp:cNvPr id="0" name=""/>
        <dsp:cNvSpPr/>
      </dsp:nvSpPr>
      <dsp:spPr>
        <a:xfrm>
          <a:off x="2509519" y="279755"/>
          <a:ext cx="501904" cy="1407656"/>
        </a:xfrm>
        <a:prstGeom prst="leftBrace">
          <a:avLst>
            <a:gd name="adj1" fmla="val 35000"/>
            <a:gd name="adj2" fmla="val 50000"/>
          </a:avLst>
        </a:pr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5D8E4F1-3750-4C67-BEF9-AF72E3AEE976}">
      <dsp:nvSpPr>
        <dsp:cNvPr id="0" name=""/>
        <dsp:cNvSpPr/>
      </dsp:nvSpPr>
      <dsp:spPr>
        <a:xfrm>
          <a:off x="3212185" y="279755"/>
          <a:ext cx="6825894" cy="1407656"/>
        </a:xfrm>
        <a:prstGeom prst="rect">
          <a:avLst/>
        </a:prstGeom>
        <a:blipFill rotWithShape="0">
          <a:blip xmlns:r="http://schemas.openxmlformats.org/officeDocument/2006/relationships" r:embed="rId1"/>
          <a:tile tx="0" ty="0" sx="100000" sy="100000" flip="none" algn="tl"/>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171450" lvl="1" indent="-171450" algn="l" defTabSz="800100">
            <a:lnSpc>
              <a:spcPct val="90000"/>
            </a:lnSpc>
            <a:spcBef>
              <a:spcPct val="0"/>
            </a:spcBef>
            <a:spcAft>
              <a:spcPct val="15000"/>
            </a:spcAft>
            <a:buChar char="•"/>
          </a:pPr>
          <a:r>
            <a:rPr lang="en-GB" sz="1800" b="1" kern="1200" dirty="0">
              <a:solidFill>
                <a:srgbClr val="002060"/>
              </a:solidFill>
              <a:latin typeface="Times New Roman" panose="02020603050405020304" pitchFamily="18" charset="0"/>
              <a:cs typeface="Times New Roman" panose="02020603050405020304" pitchFamily="18" charset="0"/>
            </a:rPr>
            <a:t>Streamlining customer centrality as part of the overall digital and SM strategy.</a:t>
          </a:r>
        </a:p>
        <a:p>
          <a:pPr marL="171450" lvl="1" indent="-171450" algn="l" defTabSz="800100">
            <a:lnSpc>
              <a:spcPct val="90000"/>
            </a:lnSpc>
            <a:spcBef>
              <a:spcPct val="0"/>
            </a:spcBef>
            <a:spcAft>
              <a:spcPct val="15000"/>
            </a:spcAft>
            <a:buChar char="•"/>
          </a:pPr>
          <a:r>
            <a:rPr lang="en-GB" sz="1800" b="1" kern="1200" dirty="0">
              <a:solidFill>
                <a:srgbClr val="002060"/>
              </a:solidFill>
              <a:latin typeface="Times New Roman" panose="02020603050405020304" pitchFamily="18" charset="0"/>
              <a:cs typeface="Times New Roman" panose="02020603050405020304" pitchFamily="18" charset="0"/>
            </a:rPr>
            <a:t> Leverage close and trusted partnerships with preferred technology vendors.</a:t>
          </a:r>
        </a:p>
        <a:p>
          <a:pPr marL="171450" lvl="1" indent="-171450" algn="l" defTabSz="800100">
            <a:lnSpc>
              <a:spcPct val="90000"/>
            </a:lnSpc>
            <a:spcBef>
              <a:spcPct val="0"/>
            </a:spcBef>
            <a:spcAft>
              <a:spcPct val="15000"/>
            </a:spcAft>
            <a:buChar char="•"/>
          </a:pPr>
          <a:r>
            <a:rPr lang="en-GB" sz="1800" b="1" kern="1200" dirty="0">
              <a:solidFill>
                <a:srgbClr val="002060"/>
              </a:solidFill>
              <a:latin typeface="Times New Roman" panose="02020603050405020304" pitchFamily="18" charset="0"/>
              <a:cs typeface="Times New Roman" panose="02020603050405020304" pitchFamily="18" charset="0"/>
            </a:rPr>
            <a:t>Focus on speed, agility and real time data management.</a:t>
          </a:r>
        </a:p>
      </dsp:txBody>
      <dsp:txXfrm>
        <a:off x="3212185" y="279755"/>
        <a:ext cx="6825894" cy="1407656"/>
      </dsp:txXfrm>
    </dsp:sp>
    <dsp:sp modelId="{453FFEDE-85F1-4DFE-81E8-868DD7E0594B}">
      <dsp:nvSpPr>
        <dsp:cNvPr id="0" name=""/>
        <dsp:cNvSpPr/>
      </dsp:nvSpPr>
      <dsp:spPr>
        <a:xfrm>
          <a:off x="0" y="2886661"/>
          <a:ext cx="2509520" cy="1287000"/>
        </a:xfrm>
        <a:prstGeom prst="rect">
          <a:avLst/>
        </a:prstGeom>
        <a:solidFill>
          <a:schemeClr val="bg2"/>
        </a:solidFill>
        <a:ln>
          <a:noFill/>
        </a:ln>
        <a:effectLst/>
      </dsp:spPr>
      <dsp:style>
        <a:lnRef idx="0">
          <a:scrgbClr r="0" g="0" b="0"/>
        </a:lnRef>
        <a:fillRef idx="0">
          <a:scrgbClr r="0" g="0" b="0"/>
        </a:fillRef>
        <a:effectRef idx="0">
          <a:scrgbClr r="0" g="0" b="0"/>
        </a:effectRef>
        <a:fontRef idx="minor"/>
      </dsp:style>
      <dsp:txBody>
        <a:bodyPr spcFirstLastPara="0" vert="horz" wrap="square" lIns="170688" tIns="60960" rIns="170688" bIns="60960" numCol="1" spcCol="1270" anchor="ctr" anchorCtr="0">
          <a:noAutofit/>
        </a:bodyPr>
        <a:lstStyle/>
        <a:p>
          <a:pPr marL="0" lvl="0" indent="0" algn="r" defTabSz="1066800">
            <a:lnSpc>
              <a:spcPct val="90000"/>
            </a:lnSpc>
            <a:spcBef>
              <a:spcPct val="0"/>
            </a:spcBef>
            <a:spcAft>
              <a:spcPct val="35000"/>
            </a:spcAft>
            <a:buNone/>
          </a:pPr>
          <a:r>
            <a:rPr lang="en-GB" sz="2400" b="1" i="1" kern="1200" dirty="0">
              <a:solidFill>
                <a:srgbClr val="00B0F0"/>
              </a:solidFill>
              <a:latin typeface="Times New Roman" panose="02020603050405020304" pitchFamily="18" charset="0"/>
              <a:cs typeface="Times New Roman" panose="02020603050405020304" pitchFamily="18" charset="0"/>
            </a:rPr>
            <a:t>Long-term engagement</a:t>
          </a:r>
        </a:p>
      </dsp:txBody>
      <dsp:txXfrm>
        <a:off x="0" y="2886661"/>
        <a:ext cx="2509520" cy="1287000"/>
      </dsp:txXfrm>
    </dsp:sp>
    <dsp:sp modelId="{CEB7BB00-85C9-469F-A841-CF7E57051F14}">
      <dsp:nvSpPr>
        <dsp:cNvPr id="0" name=""/>
        <dsp:cNvSpPr/>
      </dsp:nvSpPr>
      <dsp:spPr>
        <a:xfrm>
          <a:off x="2509519" y="1921411"/>
          <a:ext cx="501904" cy="3217500"/>
        </a:xfrm>
        <a:prstGeom prst="leftBrace">
          <a:avLst>
            <a:gd name="adj1" fmla="val 35000"/>
            <a:gd name="adj2" fmla="val 50000"/>
          </a:avLst>
        </a:pr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AAA5ADB-09D2-43DF-9867-C3BD51A1EF47}">
      <dsp:nvSpPr>
        <dsp:cNvPr id="0" name=""/>
        <dsp:cNvSpPr/>
      </dsp:nvSpPr>
      <dsp:spPr>
        <a:xfrm>
          <a:off x="3212185" y="1921411"/>
          <a:ext cx="6825894" cy="3217500"/>
        </a:xfrm>
        <a:prstGeom prst="rect">
          <a:avLst/>
        </a:prstGeom>
        <a:blipFill rotWithShape="0">
          <a:blip xmlns:r="http://schemas.openxmlformats.org/officeDocument/2006/relationships" r:embed="rId1"/>
          <a:tile tx="0" ty="0" sx="100000" sy="100000" flip="none" algn="tl"/>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171450" lvl="1" indent="-171450" algn="l" defTabSz="800100">
            <a:lnSpc>
              <a:spcPct val="90000"/>
            </a:lnSpc>
            <a:spcBef>
              <a:spcPct val="0"/>
            </a:spcBef>
            <a:spcAft>
              <a:spcPct val="15000"/>
            </a:spcAft>
            <a:buChar char="•"/>
          </a:pPr>
          <a:r>
            <a:rPr lang="en-GB" sz="1800" b="1" kern="1200" dirty="0">
              <a:solidFill>
                <a:srgbClr val="002060"/>
              </a:solidFill>
              <a:latin typeface="Times New Roman" panose="02020603050405020304" pitchFamily="18" charset="0"/>
              <a:cs typeface="Times New Roman" panose="02020603050405020304" pitchFamily="18" charset="0"/>
            </a:rPr>
            <a:t>Continued targeted personalisation of offers and campaigns towards customers</a:t>
          </a:r>
        </a:p>
        <a:p>
          <a:pPr marL="171450" lvl="1" indent="-171450" algn="l" defTabSz="800100">
            <a:lnSpc>
              <a:spcPct val="90000"/>
            </a:lnSpc>
            <a:spcBef>
              <a:spcPct val="0"/>
            </a:spcBef>
            <a:spcAft>
              <a:spcPct val="15000"/>
            </a:spcAft>
            <a:buChar char="•"/>
          </a:pPr>
          <a:endParaRPr lang="en-GB" sz="1800" b="1" kern="1200" dirty="0">
            <a:solidFill>
              <a:srgbClr val="002060"/>
            </a:solidFill>
            <a:latin typeface="Times New Roman" panose="02020603050405020304" pitchFamily="18" charset="0"/>
            <a:cs typeface="Times New Roman" panose="02020603050405020304" pitchFamily="18" charset="0"/>
          </a:endParaRPr>
        </a:p>
        <a:p>
          <a:pPr marL="171450" lvl="1" indent="-171450" algn="l" defTabSz="800100">
            <a:lnSpc>
              <a:spcPct val="90000"/>
            </a:lnSpc>
            <a:spcBef>
              <a:spcPct val="0"/>
            </a:spcBef>
            <a:spcAft>
              <a:spcPct val="15000"/>
            </a:spcAft>
            <a:buChar char="•"/>
          </a:pPr>
          <a:r>
            <a:rPr lang="en-GB" sz="1800" b="1" kern="1200" dirty="0">
              <a:solidFill>
                <a:srgbClr val="002060"/>
              </a:solidFill>
              <a:latin typeface="Times New Roman" panose="02020603050405020304" pitchFamily="18" charset="0"/>
              <a:cs typeface="Times New Roman" panose="02020603050405020304" pitchFamily="18" charset="0"/>
            </a:rPr>
            <a:t>Sensitivity given to customer values in terms of food offers and pricing to gain trust  </a:t>
          </a:r>
        </a:p>
        <a:p>
          <a:pPr marL="171450" lvl="1" indent="-171450" algn="l" defTabSz="800100">
            <a:lnSpc>
              <a:spcPct val="90000"/>
            </a:lnSpc>
            <a:spcBef>
              <a:spcPct val="0"/>
            </a:spcBef>
            <a:spcAft>
              <a:spcPct val="15000"/>
            </a:spcAft>
            <a:buChar char="•"/>
          </a:pPr>
          <a:endParaRPr lang="en-GB" sz="1800" b="1" kern="1200" dirty="0">
            <a:solidFill>
              <a:srgbClr val="002060"/>
            </a:solidFill>
            <a:latin typeface="Times New Roman" panose="02020603050405020304" pitchFamily="18" charset="0"/>
            <a:cs typeface="Times New Roman" panose="02020603050405020304" pitchFamily="18" charset="0"/>
          </a:endParaRPr>
        </a:p>
        <a:p>
          <a:pPr marL="171450" lvl="1" indent="-171450" algn="l" defTabSz="800100">
            <a:lnSpc>
              <a:spcPct val="90000"/>
            </a:lnSpc>
            <a:spcBef>
              <a:spcPct val="0"/>
            </a:spcBef>
            <a:spcAft>
              <a:spcPct val="15000"/>
            </a:spcAft>
            <a:buChar char="•"/>
          </a:pPr>
          <a:r>
            <a:rPr lang="en-GB" sz="1800" b="1" kern="1200" dirty="0">
              <a:solidFill>
                <a:srgbClr val="002060"/>
              </a:solidFill>
              <a:latin typeface="Times New Roman" panose="02020603050405020304" pitchFamily="18" charset="0"/>
              <a:cs typeface="Times New Roman" panose="02020603050405020304" pitchFamily="18" charset="0"/>
            </a:rPr>
            <a:t>M&amp;S Foods integrates its sustainability proposition, innovation and economic value and projects their transparent disclosure along with refreshed  communication across SM channels to build long-term engagement pipeline</a:t>
          </a:r>
          <a:r>
            <a:rPr lang="en-GB" sz="2500" b="1" kern="1200" dirty="0">
              <a:solidFill>
                <a:srgbClr val="002060"/>
              </a:solidFill>
              <a:latin typeface="Times New Roman" panose="02020603050405020304" pitchFamily="18" charset="0"/>
              <a:cs typeface="Times New Roman" panose="02020603050405020304" pitchFamily="18" charset="0"/>
            </a:rPr>
            <a:t>.</a:t>
          </a:r>
        </a:p>
        <a:p>
          <a:pPr marL="228600" lvl="1" indent="-228600" algn="l" defTabSz="1111250">
            <a:lnSpc>
              <a:spcPct val="90000"/>
            </a:lnSpc>
            <a:spcBef>
              <a:spcPct val="0"/>
            </a:spcBef>
            <a:spcAft>
              <a:spcPct val="15000"/>
            </a:spcAft>
            <a:buChar char="•"/>
          </a:pPr>
          <a:endParaRPr lang="en-GB" sz="2500" kern="1200" dirty="0"/>
        </a:p>
      </dsp:txBody>
      <dsp:txXfrm>
        <a:off x="3212185" y="1921411"/>
        <a:ext cx="6825894" cy="32175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E2C80E-9C7C-4404-8599-6F44E413C1E5}">
      <dsp:nvSpPr>
        <dsp:cNvPr id="0" name=""/>
        <dsp:cNvSpPr/>
      </dsp:nvSpPr>
      <dsp:spPr>
        <a:xfrm>
          <a:off x="1635670" y="0"/>
          <a:ext cx="1635670" cy="1293812"/>
        </a:xfrm>
        <a:prstGeom prst="trapezoid">
          <a:avLst>
            <a:gd name="adj" fmla="val 63211"/>
          </a:avLst>
        </a:prstGeom>
        <a:solidFill>
          <a:schemeClr val="bg1">
            <a:lumMod val="9500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chemeClr val="tx1"/>
              </a:solidFill>
              <a:latin typeface="Times New Roman" panose="02020603050405020304" pitchFamily="18" charset="0"/>
              <a:cs typeface="Times New Roman" panose="02020603050405020304" pitchFamily="18" charset="0"/>
            </a:rPr>
            <a:t>Advocates</a:t>
          </a:r>
        </a:p>
      </dsp:txBody>
      <dsp:txXfrm>
        <a:off x="1635670" y="0"/>
        <a:ext cx="1635670" cy="1293812"/>
      </dsp:txXfrm>
    </dsp:sp>
    <dsp:sp modelId="{F8455664-BA1C-405C-AF42-AB499CF27A4E}">
      <dsp:nvSpPr>
        <dsp:cNvPr id="0" name=""/>
        <dsp:cNvSpPr/>
      </dsp:nvSpPr>
      <dsp:spPr>
        <a:xfrm>
          <a:off x="817835" y="1293812"/>
          <a:ext cx="3271340" cy="1293812"/>
        </a:xfrm>
        <a:prstGeom prst="trapezoid">
          <a:avLst>
            <a:gd name="adj" fmla="val 63211"/>
          </a:avLst>
        </a:prstGeom>
        <a:solidFill>
          <a:schemeClr val="bg1">
            <a:lumMod val="9500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chemeClr val="tx1"/>
              </a:solidFill>
              <a:latin typeface="Times New Roman" panose="02020603050405020304" pitchFamily="18" charset="0"/>
              <a:cs typeface="Times New Roman" panose="02020603050405020304" pitchFamily="18" charset="0"/>
            </a:rPr>
            <a:t>Customer to stimulate dedicated client</a:t>
          </a:r>
        </a:p>
      </dsp:txBody>
      <dsp:txXfrm>
        <a:off x="1390319" y="1293812"/>
        <a:ext cx="2126371" cy="1293812"/>
      </dsp:txXfrm>
    </dsp:sp>
    <dsp:sp modelId="{ACE297B4-4866-4A40-A493-47A3DE971B7B}">
      <dsp:nvSpPr>
        <dsp:cNvPr id="0" name=""/>
        <dsp:cNvSpPr/>
      </dsp:nvSpPr>
      <dsp:spPr>
        <a:xfrm>
          <a:off x="0" y="2587624"/>
          <a:ext cx="4907011" cy="1293812"/>
        </a:xfrm>
        <a:prstGeom prst="trapezoid">
          <a:avLst>
            <a:gd name="adj" fmla="val 63211"/>
          </a:avLst>
        </a:prstGeom>
        <a:solidFill>
          <a:schemeClr val="bg1">
            <a:lumMod val="9500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chemeClr val="tx1"/>
              </a:solidFill>
              <a:latin typeface="Times New Roman" panose="02020603050405020304" pitchFamily="18" charset="0"/>
              <a:cs typeface="Times New Roman" panose="02020603050405020304" pitchFamily="18" charset="0"/>
            </a:rPr>
            <a:t>Suspect to Prospect</a:t>
          </a:r>
        </a:p>
      </dsp:txBody>
      <dsp:txXfrm>
        <a:off x="858726" y="2587624"/>
        <a:ext cx="3189557" cy="129381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C3C9C4-98BD-4DF0-A1C5-08397BF1DE20}">
      <dsp:nvSpPr>
        <dsp:cNvPr id="0" name=""/>
        <dsp:cNvSpPr/>
      </dsp:nvSpPr>
      <dsp:spPr>
        <a:xfrm>
          <a:off x="0" y="386952"/>
          <a:ext cx="3278714" cy="1967228"/>
        </a:xfrm>
        <a:prstGeom prst="rect">
          <a:avLst/>
        </a:prstGeom>
        <a:solidFill>
          <a:schemeClr val="bg1">
            <a:lumMod val="9500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rgbClr val="002060"/>
              </a:solidFill>
              <a:latin typeface="Times New Roman" panose="02020603050405020304" pitchFamily="18" charset="0"/>
              <a:cs typeface="Times New Roman" panose="02020603050405020304" pitchFamily="18" charset="0"/>
            </a:rPr>
            <a:t>The M&amp;S Food’s smartphone application and website have optimised, ready-to-use features, and are omni-channel “Click &amp; Collect “enabled along with ease of navigation functionalities.</a:t>
          </a:r>
        </a:p>
      </dsp:txBody>
      <dsp:txXfrm>
        <a:off x="0" y="386952"/>
        <a:ext cx="3278714" cy="1967228"/>
      </dsp:txXfrm>
    </dsp:sp>
    <dsp:sp modelId="{6890CAD5-4B8B-4867-86F1-9D0B8B7AC93D}">
      <dsp:nvSpPr>
        <dsp:cNvPr id="0" name=""/>
        <dsp:cNvSpPr/>
      </dsp:nvSpPr>
      <dsp:spPr>
        <a:xfrm>
          <a:off x="3606585" y="386952"/>
          <a:ext cx="3278714" cy="1967228"/>
        </a:xfrm>
        <a:prstGeom prst="rect">
          <a:avLst/>
        </a:prstGeom>
        <a:solidFill>
          <a:schemeClr val="bg1">
            <a:lumMod val="9500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rgbClr val="002060"/>
              </a:solidFill>
              <a:latin typeface="Times New Roman" panose="02020603050405020304" pitchFamily="18" charset="0"/>
              <a:ea typeface="+mn-ea"/>
              <a:cs typeface="Times New Roman" panose="02020603050405020304" pitchFamily="18" charset="0"/>
            </a:rPr>
            <a:t>Integration with Sparks loyalty programme builds overall personalised customer experience.</a:t>
          </a:r>
        </a:p>
      </dsp:txBody>
      <dsp:txXfrm>
        <a:off x="3606585" y="386952"/>
        <a:ext cx="3278714" cy="1967228"/>
      </dsp:txXfrm>
    </dsp:sp>
    <dsp:sp modelId="{03A27BDC-03EB-4D74-86FB-E724BFFB80F2}">
      <dsp:nvSpPr>
        <dsp:cNvPr id="0" name=""/>
        <dsp:cNvSpPr/>
      </dsp:nvSpPr>
      <dsp:spPr>
        <a:xfrm>
          <a:off x="7213170" y="386952"/>
          <a:ext cx="3278714" cy="1967228"/>
        </a:xfrm>
        <a:prstGeom prst="rect">
          <a:avLst/>
        </a:prstGeom>
        <a:solidFill>
          <a:schemeClr val="bg1">
            <a:lumMod val="9500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rgbClr val="002060"/>
              </a:solidFill>
              <a:latin typeface="Times New Roman" panose="02020603050405020304" pitchFamily="18" charset="0"/>
              <a:ea typeface="+mn-ea"/>
              <a:cs typeface="Times New Roman" panose="02020603050405020304" pitchFamily="18" charset="0"/>
            </a:rPr>
            <a:t>Significant reduction in speed and downtime issues in Ocado Retail and increasing product ranges.</a:t>
          </a:r>
        </a:p>
      </dsp:txBody>
      <dsp:txXfrm>
        <a:off x="7213170" y="386952"/>
        <a:ext cx="3278714" cy="1967228"/>
      </dsp:txXfrm>
    </dsp:sp>
    <dsp:sp modelId="{5BC5E322-52D2-42AC-A96B-9E7A3980CE68}">
      <dsp:nvSpPr>
        <dsp:cNvPr id="0" name=""/>
        <dsp:cNvSpPr/>
      </dsp:nvSpPr>
      <dsp:spPr>
        <a:xfrm>
          <a:off x="1803292" y="2682052"/>
          <a:ext cx="3278714" cy="1967228"/>
        </a:xfrm>
        <a:prstGeom prst="rect">
          <a:avLst/>
        </a:prstGeom>
        <a:solidFill>
          <a:schemeClr val="bg1">
            <a:lumMod val="9500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rgbClr val="002060"/>
              </a:solidFill>
              <a:latin typeface="Times New Roman" panose="02020603050405020304" pitchFamily="18" charset="0"/>
              <a:ea typeface="+mn-ea"/>
              <a:cs typeface="Times New Roman" panose="02020603050405020304" pitchFamily="18" charset="0"/>
            </a:rPr>
            <a:t>Real-time events such as cyber-attacks may obstruct seamless customer experience towards M&amp;S Foods.</a:t>
          </a:r>
        </a:p>
      </dsp:txBody>
      <dsp:txXfrm>
        <a:off x="1803292" y="2682052"/>
        <a:ext cx="3278714" cy="1967228"/>
      </dsp:txXfrm>
    </dsp:sp>
    <dsp:sp modelId="{D5D9B432-CF7A-4526-BAE9-6AF85E407FA6}">
      <dsp:nvSpPr>
        <dsp:cNvPr id="0" name=""/>
        <dsp:cNvSpPr/>
      </dsp:nvSpPr>
      <dsp:spPr>
        <a:xfrm>
          <a:off x="5409878" y="2682052"/>
          <a:ext cx="3278714" cy="1967228"/>
        </a:xfrm>
        <a:prstGeom prst="rect">
          <a:avLst/>
        </a:prstGeom>
        <a:solidFill>
          <a:schemeClr val="bg1">
            <a:lumMod val="9500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rgbClr val="002060"/>
              </a:solidFill>
              <a:latin typeface="Times New Roman" panose="02020603050405020304" pitchFamily="18" charset="0"/>
              <a:ea typeface="+mn-ea"/>
              <a:cs typeface="Times New Roman" panose="02020603050405020304" pitchFamily="18" charset="0"/>
            </a:rPr>
            <a:t>Working jointly with third-party digital service providers and vendors create the pathway for enhancing customer experience.</a:t>
          </a:r>
        </a:p>
      </dsp:txBody>
      <dsp:txXfrm>
        <a:off x="5409878" y="2682052"/>
        <a:ext cx="3278714" cy="1967228"/>
      </dsp:txXfrm>
    </dsp:sp>
  </dsp:spTree>
</dsp:drawing>
</file>

<file path=ppt/diagrams/layout1.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2.xml><?xml version="1.0" encoding="utf-8"?>
<dgm:layoutDef xmlns:dgm="http://schemas.openxmlformats.org/drawingml/2006/diagram" xmlns:a="http://schemas.openxmlformats.org/drawingml/2006/main" uniqueId="urn:diagrams.loki3.com/BracketList">
  <dgm:title val="Vertical Bracket List"/>
  <dgm:desc val="Use to show grouped blocks of information.  Works well with large amounts of Level 2 text."/>
  <dgm:catLst>
    <dgm:cat type="list" pri="4110"/>
    <dgm:cat type="officeonline" pri="3000"/>
  </dgm:catLst>
  <dgm:sampData>
    <dgm:dataModel>
      <dgm:ptLst>
        <dgm:pt modelId="0" type="doc"/>
        <dgm:pt modelId="1">
          <dgm:prSet phldr="1"/>
        </dgm:pt>
        <dgm:pt modelId="11">
          <dgm:prSet phldr="1"/>
        </dgm:pt>
        <dgm:pt modelId="2">
          <dgm:prSet phldr="1"/>
        </dgm:pt>
        <dgm:pt modelId="21">
          <dgm:prSet phldr="1"/>
        </dgm:pt>
      </dgm:ptLst>
      <dgm:cxnLst>
        <dgm:cxn modelId="3" srcId="0" destId="1" srcOrd="0" destOrd="0"/>
        <dgm:cxn modelId="4" srcId="1" destId="11" srcOrd="0" destOrd="0"/>
        <dgm:cxn modelId="5" srcId="0" destId="2" srcOrd="0" destOrd="0"/>
        <dgm:cxn modelId="6" srcId="2" destId="21" srcOrd="0" destOrd="0"/>
      </dgm:cxnLst>
      <dgm:bg/>
      <dgm:whole/>
    </dgm:dataModel>
  </dgm:sampData>
  <dgm:styleData useDef="1">
    <dgm:dataModel>
      <dgm:ptLst/>
      <dgm:bg/>
      <dgm:whole/>
    </dgm:dataModel>
  </dgm:styleData>
  <dgm:clrData useDef="1">
    <dgm:dataModel>
      <dgm:pt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V" refType="primFontSz" refFor="des" refForName="parTx" fact="0.1"/>
      <dgm:constr type="primFontSz" for="des" forName="parTx" val="65"/>
      <dgm:constr type="primFontSz" for="des" forName="desTx" refType="primFontSz" refFor="des" refForName="parTx"/>
      <dgm:constr type="h" for="des" forName="parTx" refType="primFontSz" refFor="des" refForName="parTx" fact="0.55"/>
      <dgm:constr type="h" for="des" forName="bracket" refType="primFontSz" refFor="des" refForName="parTx" fact="0.55"/>
      <dgm:constr type="h" for="des" forName="desTx" refType="primFontSz" refFor="des" refForName="parTx" fact="0.55"/>
    </dgm:constrLst>
    <dgm:ruleLst>
      <dgm:rule type="primFontSz" for="des" forName="parTx" val="5" fact="NaN" max="NaN"/>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Tx" refType="w" fact="0.25"/>
          <dgm:constr type="w" for="ch" forName="bracket" refType="w" fact="0.05"/>
          <dgm:constr type="w" for="ch" forName="spH" refType="w" fact="0.02"/>
          <dgm:constr type="w" for="ch" forName="desTx" refType="w" fact="0.68"/>
          <dgm:constr type="h" for="ch" forName="bracket" refType="h" refFor="ch" refForName="desTx" op="gte"/>
          <dgm:constr type="h" for="ch" forName="bracket" refType="h" refFor="ch" refForName="parTx" op="gte"/>
          <dgm:constr type="h" for="ch" forName="desTx" refType="h" refFor="ch" refForName="parTx" op="gte"/>
        </dgm:constrLst>
        <dgm:ruleLst/>
        <dgm:layoutNode name="parTx" styleLbl="revTx">
          <dgm:varLst>
            <dgm:chMax val="1"/>
            <dgm:bulletEnabled val="1"/>
          </dgm:varLst>
          <dgm:choose name="Name8">
            <dgm:if name="Name9" func="var" arg="dir" op="equ" val="norm">
              <dgm:alg type="tx">
                <dgm:param type="parTxLTRAlign" val="r"/>
              </dgm:alg>
            </dgm:if>
            <dgm:else name="Name10">
              <dgm:alg type="tx">
                <dgm:param type="parTxLTRAlign" val="l"/>
              </dgm:alg>
            </dgm:else>
          </dgm:choose>
          <dgm:shape xmlns:r="http://schemas.openxmlformats.org/officeDocument/2006/relationships" type="rect" r:blip="">
            <dgm:adjLst/>
          </dgm:shape>
          <dgm:presOf axis="self" ptType="node"/>
          <dgm:constrLst>
            <dgm:constr type="tMarg" refType="primFontSz" fact="0.2"/>
            <dgm:constr type="bMarg" refType="primFontSz" fact="0.2"/>
          </dgm:constrLst>
          <dgm:ruleLst>
            <dgm:rule type="h" val="INF" fact="NaN" max="NaN"/>
          </dgm:ruleLst>
        </dgm:layoutNode>
        <dgm:layoutNode name="bracket" styleLbl="parChTrans1D1">
          <dgm:alg type="sp"/>
          <dgm:choose name="Name11">
            <dgm:if name="Name12" func="var" arg="dir" op="equ" val="norm">
              <dgm:shape xmlns:r="http://schemas.openxmlformats.org/officeDocument/2006/relationships" type="leftBrace" r:blip="">
                <dgm:adjLst>
                  <dgm:adj idx="1" val="0.35"/>
                </dgm:adjLst>
              </dgm:shape>
            </dgm:if>
            <dgm:else name="Name13">
              <dgm:shape xmlns:r="http://schemas.openxmlformats.org/officeDocument/2006/relationships" rot="180" type="leftBrace" r:blip="">
                <dgm:adjLst>
                  <dgm:adj idx="1" val="0.35"/>
                </dgm:adjLst>
              </dgm:shape>
            </dgm:else>
          </dgm:choose>
          <dgm:presOf/>
        </dgm:layoutNode>
        <dgm:layoutNode name="spH">
          <dgm:alg type="sp"/>
        </dgm:layoutNode>
        <dgm:choose name="Name14">
          <dgm:if name="Name15" axis="ch" ptType="node" func="cnt" op="gte" val="1">
            <dgm:layoutNode name="desTx" styleLbl="node1">
              <dgm:varLst>
                <dgm:bulletEnabled val="1"/>
              </dgm:varLst>
              <dgm:alg type="tx">
                <dgm:param type="stBulletLvl" val="1"/>
                <dgm:param type="txAnchorVertCh" val="mid"/>
              </dgm:alg>
              <dgm:shape xmlns:r="http://schemas.openxmlformats.org/officeDocument/2006/relationships" type="rect" r:blip="">
                <dgm:adjLst/>
              </dgm:shape>
              <dgm:presOf axis="des" ptType="node"/>
              <dgm:constrLst>
                <dgm:constr type="secFontSz" refType="primFontSz"/>
                <dgm:constr type="tMarg" refType="primFontSz" fact="0.3"/>
                <dgm:constr type="bMarg" refType="primFontSz" fact="0.3"/>
                <dgm:constr type="lMarg" refType="primFontSz" fact="0.3"/>
                <dgm:constr type="rMarg" refType="primFontSz" fact="0.3"/>
              </dgm:constrLst>
              <dgm:ruleLst>
                <dgm:rule type="h" val="INF" fact="NaN" max="NaN"/>
              </dgm:ruleLst>
            </dgm:layoutNode>
          </dgm:if>
          <dgm:else name="Name16"/>
        </dgm:choose>
      </dgm:layoutNode>
      <dgm:forEach name="Name17" axis="followSib" ptType="sibTrans" cnt="1">
        <dgm:layoutNode name="spV">
          <dgm:alg type="sp"/>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09E6205-ED18-4294-A3F0-5B009BD7EEFE}" type="datetimeFigureOut">
              <a:rPr lang="en-GB" smtClean="0"/>
              <a:t>03/12/2025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19BB33B-7B59-4082-96B8-70884A315254}" type="slidenum">
              <a:rPr lang="en-GB" smtClean="0"/>
              <a:t>‹#›</a:t>
            </a:fld>
            <a:endParaRPr lang="en-GB"/>
          </a:p>
        </p:txBody>
      </p:sp>
    </p:spTree>
    <p:extLst>
      <p:ext uri="{BB962C8B-B14F-4D97-AF65-F5344CB8AC3E}">
        <p14:creationId xmlns:p14="http://schemas.microsoft.com/office/powerpoint/2010/main" val="2314310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primary objective of customer relationship management is to develop profitable customer relationships and improve company performance, which in the digital and SM realm is dependent on the effectiveness of dual communication and content leverage </a:t>
            </a:r>
            <a:r>
              <a:rPr lang="en-US" sz="1200" kern="1200" dirty="0">
                <a:solidFill>
                  <a:schemeClr val="tx1"/>
                </a:solidFill>
                <a:effectLst/>
                <a:latin typeface="+mn-lt"/>
                <a:ea typeface="+mn-ea"/>
                <a:cs typeface="+mn-cs"/>
              </a:rPr>
              <a:t>(Buttle &amp; </a:t>
            </a:r>
            <a:r>
              <a:rPr lang="en-US" sz="1200" kern="1200" dirty="0" err="1">
                <a:solidFill>
                  <a:schemeClr val="tx1"/>
                </a:solidFill>
                <a:effectLst/>
                <a:latin typeface="+mn-lt"/>
                <a:ea typeface="+mn-ea"/>
                <a:cs typeface="+mn-cs"/>
              </a:rPr>
              <a:t>Maklan</a:t>
            </a:r>
            <a:r>
              <a:rPr lang="en-US" sz="1200" kern="1200" dirty="0">
                <a:solidFill>
                  <a:schemeClr val="tx1"/>
                </a:solidFill>
                <a:effectLst/>
                <a:latin typeface="+mn-lt"/>
                <a:ea typeface="+mn-ea"/>
                <a:cs typeface="+mn-cs"/>
              </a:rPr>
              <a:t>, 2019)</a:t>
            </a:r>
            <a:r>
              <a:rPr lang="en-GB" sz="1200" kern="1200" dirty="0">
                <a:solidFill>
                  <a:schemeClr val="tx1"/>
                </a:solidFill>
                <a:effectLst/>
                <a:latin typeface="+mn-lt"/>
                <a:ea typeface="+mn-ea"/>
                <a:cs typeface="+mn-cs"/>
              </a:rPr>
              <a:t>. Their effectiveness will be investigated for M&amp;S Food in the presentation.</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119BB33B-7B59-4082-96B8-70884A315254}" type="slidenum">
              <a:rPr lang="en-GB" smtClean="0"/>
              <a:t>2</a:t>
            </a:fld>
            <a:endParaRPr lang="en-GB"/>
          </a:p>
        </p:txBody>
      </p:sp>
    </p:spTree>
    <p:extLst>
      <p:ext uri="{BB962C8B-B14F-4D97-AF65-F5344CB8AC3E}">
        <p14:creationId xmlns:p14="http://schemas.microsoft.com/office/powerpoint/2010/main" val="16051848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CRM has evolved from a sole organisational stand to a mutually beneficial relationship involving businesses, institutions, customers and their lifetime extension, and consumers, indicating the criticality of key stakeholder integration for the continued CRM’s effectiveness. More recently, CRM takes an active turn towards digital and social media for customer engagement, relationships and experience, moderated by stakeholders for better shareholder returns </a:t>
            </a:r>
            <a:r>
              <a:rPr lang="en-US" sz="1200" kern="1200" dirty="0">
                <a:solidFill>
                  <a:schemeClr val="tx1"/>
                </a:solidFill>
                <a:effectLst/>
                <a:latin typeface="+mn-lt"/>
                <a:ea typeface="+mn-ea"/>
                <a:cs typeface="+mn-cs"/>
              </a:rPr>
              <a:t>(Malhotra &amp; Agarwal, 2020)</a:t>
            </a:r>
            <a:r>
              <a:rPr lang="en-GB" sz="1200" kern="1200" dirty="0">
                <a:solidFill>
                  <a:schemeClr val="tx1"/>
                </a:solidFill>
                <a:effectLst/>
                <a:latin typeface="+mn-lt"/>
                <a:ea typeface="+mn-ea"/>
                <a:cs typeface="+mn-cs"/>
              </a:rPr>
              <a:t>. The comprehensive evolutions are being wired into M&amp;S’s “Reshape for Growth strategy.  </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119BB33B-7B59-4082-96B8-70884A315254}" type="slidenum">
              <a:rPr lang="en-GB" smtClean="0"/>
              <a:t>3</a:t>
            </a:fld>
            <a:endParaRPr lang="en-GB"/>
          </a:p>
        </p:txBody>
      </p:sp>
    </p:spTree>
    <p:extLst>
      <p:ext uri="{BB962C8B-B14F-4D97-AF65-F5344CB8AC3E}">
        <p14:creationId xmlns:p14="http://schemas.microsoft.com/office/powerpoint/2010/main" val="31722566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social media landscape is marked by various players like Google, Meta, X (formerly Twitter), Pinterest, and TikTok, each holding distinct functionalities and territory. Their effective integration with CRM is necessary for value creation and delivery and alignment with CRM strategies </a:t>
            </a:r>
            <a:r>
              <a:rPr lang="en-US" sz="1200" kern="1200" dirty="0">
                <a:solidFill>
                  <a:schemeClr val="tx1"/>
                </a:solidFill>
                <a:effectLst/>
                <a:latin typeface="+mn-lt"/>
                <a:ea typeface="+mn-ea"/>
                <a:cs typeface="+mn-cs"/>
              </a:rPr>
              <a:t>(Buttle &amp; </a:t>
            </a:r>
            <a:r>
              <a:rPr lang="en-US" sz="1200" kern="1200" dirty="0" err="1">
                <a:solidFill>
                  <a:schemeClr val="tx1"/>
                </a:solidFill>
                <a:effectLst/>
                <a:latin typeface="+mn-lt"/>
                <a:ea typeface="+mn-ea"/>
                <a:cs typeface="+mn-cs"/>
              </a:rPr>
              <a:t>Maklan</a:t>
            </a:r>
            <a:r>
              <a:rPr lang="en-US" sz="1200" kern="1200" dirty="0">
                <a:solidFill>
                  <a:schemeClr val="tx1"/>
                </a:solidFill>
                <a:effectLst/>
                <a:latin typeface="+mn-lt"/>
                <a:ea typeface="+mn-ea"/>
                <a:cs typeface="+mn-cs"/>
              </a:rPr>
              <a:t>, 2019)</a:t>
            </a:r>
            <a:r>
              <a:rPr lang="en-GB" sz="1200" kern="120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(Armstrong, et al., 2018)</a:t>
            </a:r>
            <a:r>
              <a:rPr lang="en-GB" sz="1200" kern="1200" dirty="0">
                <a:solidFill>
                  <a:schemeClr val="tx1"/>
                </a:solidFill>
                <a:effectLst/>
                <a:latin typeface="+mn-lt"/>
                <a:ea typeface="+mn-ea"/>
                <a:cs typeface="+mn-cs"/>
              </a:rPr>
              <a:t>.  In addition, M&amp;S Foods uses its “Reshape for Growth” strategy’s forward-thinking digital and social media monitoring and outlook to revitalise its CRM in response to evolving requirements in the face of future market uncertainties </a:t>
            </a:r>
            <a:r>
              <a:rPr lang="en-US" sz="1200" kern="1200" dirty="0">
                <a:solidFill>
                  <a:schemeClr val="tx1"/>
                </a:solidFill>
                <a:effectLst/>
                <a:latin typeface="+mn-lt"/>
                <a:ea typeface="+mn-ea"/>
                <a:cs typeface="+mn-cs"/>
              </a:rPr>
              <a:t>(M&amp;S, 2025)</a:t>
            </a:r>
            <a:r>
              <a:rPr lang="en-GB" sz="1200" kern="1200" dirty="0">
                <a:solidFill>
                  <a:schemeClr val="tx1"/>
                </a:solidFill>
                <a:effectLst/>
                <a:latin typeface="+mn-lt"/>
                <a:ea typeface="+mn-ea"/>
                <a:cs typeface="+mn-cs"/>
              </a:rPr>
              <a:t>. Therefore, for M&amp;S Food, it is imperative to build and sustain customer relationships in the digital age, which requires an effective and comprehensive management of its CRM initiatives.</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119BB33B-7B59-4082-96B8-70884A315254}" type="slidenum">
              <a:rPr lang="en-GB" smtClean="0"/>
              <a:t>4</a:t>
            </a:fld>
            <a:endParaRPr lang="en-GB"/>
          </a:p>
        </p:txBody>
      </p:sp>
    </p:spTree>
    <p:extLst>
      <p:ext uri="{BB962C8B-B14F-4D97-AF65-F5344CB8AC3E}">
        <p14:creationId xmlns:p14="http://schemas.microsoft.com/office/powerpoint/2010/main" val="34317285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digital and social media strategy for M&amp;S Food is linked to the overarching “Reshaping for Growth” strategy meant to revitalise its online business and CRM strategy. By tackling and addressing sustainable growth and value creation, the digital and SM strategy combines strategic CMR, operational CRM, and analytical CRM </a:t>
            </a:r>
            <a:r>
              <a:rPr lang="en-US" sz="1200" kern="1200" dirty="0">
                <a:solidFill>
                  <a:schemeClr val="tx1"/>
                </a:solidFill>
                <a:effectLst/>
                <a:latin typeface="+mn-lt"/>
                <a:ea typeface="+mn-ea"/>
                <a:cs typeface="+mn-cs"/>
              </a:rPr>
              <a:t>(Buttle &amp; </a:t>
            </a:r>
            <a:r>
              <a:rPr lang="en-US" sz="1200" kern="1200" dirty="0" err="1">
                <a:solidFill>
                  <a:schemeClr val="tx1"/>
                </a:solidFill>
                <a:effectLst/>
                <a:latin typeface="+mn-lt"/>
                <a:ea typeface="+mn-ea"/>
                <a:cs typeface="+mn-cs"/>
              </a:rPr>
              <a:t>Maklan</a:t>
            </a:r>
            <a:r>
              <a:rPr lang="en-US" sz="1200" kern="1200" dirty="0">
                <a:solidFill>
                  <a:schemeClr val="tx1"/>
                </a:solidFill>
                <a:effectLst/>
                <a:latin typeface="+mn-lt"/>
                <a:ea typeface="+mn-ea"/>
                <a:cs typeface="+mn-cs"/>
              </a:rPr>
              <a:t>, 2019)</a:t>
            </a:r>
            <a:r>
              <a:rPr lang="en-GB" sz="1200" kern="120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(M&amp;S, 2025)</a:t>
            </a:r>
            <a:r>
              <a:rPr lang="en-GB" sz="1200" kern="1200" dirty="0">
                <a:solidFill>
                  <a:schemeClr val="tx1"/>
                </a:solidFill>
                <a:effectLst/>
                <a:latin typeface="+mn-lt"/>
                <a:ea typeface="+mn-ea"/>
                <a:cs typeface="+mn-cs"/>
              </a:rPr>
              <a:t>. This is meant to build a strong business as part of the turnaround mission by doing more for customers and enhancing engagement on an individual basis to streamline continued growth.   </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119BB33B-7B59-4082-96B8-70884A315254}" type="slidenum">
              <a:rPr lang="en-GB" smtClean="0"/>
              <a:t>5</a:t>
            </a:fld>
            <a:endParaRPr lang="en-GB"/>
          </a:p>
        </p:txBody>
      </p:sp>
    </p:spTree>
    <p:extLst>
      <p:ext uri="{BB962C8B-B14F-4D97-AF65-F5344CB8AC3E}">
        <p14:creationId xmlns:p14="http://schemas.microsoft.com/office/powerpoint/2010/main" val="29831548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M&amp;S Food simultaneously leverages paid, owned, and earned digital and social media to reach new and existing audiences. Its relationship management effectiveness shall determine its brand service potential, customer participation and CRM integration across digital and SM customer touchpoints (Ritson, 2024) </a:t>
            </a:r>
            <a:r>
              <a:rPr lang="en-US" sz="1200" kern="1200" dirty="0">
                <a:solidFill>
                  <a:schemeClr val="tx1"/>
                </a:solidFill>
                <a:effectLst/>
                <a:latin typeface="+mn-lt"/>
                <a:ea typeface="+mn-ea"/>
                <a:cs typeface="+mn-cs"/>
              </a:rPr>
              <a:t>(</a:t>
            </a:r>
            <a:r>
              <a:rPr lang="en-US" sz="1200" kern="1200" dirty="0" err="1">
                <a:solidFill>
                  <a:schemeClr val="tx1"/>
                </a:solidFill>
                <a:effectLst/>
                <a:latin typeface="+mn-lt"/>
                <a:ea typeface="+mn-ea"/>
                <a:cs typeface="+mn-cs"/>
              </a:rPr>
              <a:t>Deszczynski</a:t>
            </a:r>
            <a:r>
              <a:rPr lang="en-US" sz="1200" kern="1200" dirty="0">
                <a:solidFill>
                  <a:schemeClr val="tx1"/>
                </a:solidFill>
                <a:effectLst/>
                <a:latin typeface="+mn-lt"/>
                <a:ea typeface="+mn-ea"/>
                <a:cs typeface="+mn-cs"/>
              </a:rPr>
              <a:t>, 2021)</a:t>
            </a:r>
            <a:r>
              <a:rPr lang="en-GB" sz="1200" kern="1200" dirty="0">
                <a:solidFill>
                  <a:schemeClr val="tx1"/>
                </a:solidFill>
                <a:effectLst/>
                <a:latin typeface="+mn-lt"/>
                <a:ea typeface="+mn-ea"/>
                <a:cs typeface="+mn-cs"/>
              </a:rPr>
              <a:t>. However, evolving market trends concerning digital technologies and CRM should be factored while aligning with the five Cs (customers, collaborators, competitors, context, and company) of digital marketing </a:t>
            </a:r>
            <a:r>
              <a:rPr lang="en-US" sz="1200" kern="1200" dirty="0">
                <a:solidFill>
                  <a:schemeClr val="tx1"/>
                </a:solidFill>
                <a:effectLst/>
                <a:latin typeface="+mn-lt"/>
                <a:ea typeface="+mn-ea"/>
                <a:cs typeface="+mn-cs"/>
              </a:rPr>
              <a:t>(Malhotra &amp; Agarwal, 2020)</a:t>
            </a:r>
            <a:r>
              <a:rPr lang="en-GB" sz="1200" kern="120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(Armstrong, et al., 2018)</a:t>
            </a:r>
            <a:r>
              <a:rPr lang="en-GB" sz="1200" kern="1200" dirty="0">
                <a:solidFill>
                  <a:schemeClr val="tx1"/>
                </a:solidFill>
                <a:effectLst/>
                <a:latin typeface="+mn-lt"/>
                <a:ea typeface="+mn-ea"/>
                <a:cs typeface="+mn-cs"/>
              </a:rPr>
              <a:t>. This is an opportune area for M&amp;S Food’s digital and social media strategy revitalisation as part of the “Reshape for Growth” strategy initiative.  </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119BB33B-7B59-4082-96B8-70884A315254}" type="slidenum">
              <a:rPr lang="en-GB" smtClean="0"/>
              <a:t>7</a:t>
            </a:fld>
            <a:endParaRPr lang="en-GB"/>
          </a:p>
        </p:txBody>
      </p:sp>
    </p:spTree>
    <p:extLst>
      <p:ext uri="{BB962C8B-B14F-4D97-AF65-F5344CB8AC3E}">
        <p14:creationId xmlns:p14="http://schemas.microsoft.com/office/powerpoint/2010/main" val="5580110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Developing and sustaining customer relationships with a customer-centric posture (catering to emerging economics and customer dynamics) is crucial to M&amp;S Food’s groceries and food retail competitiveness </a:t>
            </a:r>
            <a:r>
              <a:rPr lang="en-US" sz="1200" kern="1200" dirty="0">
                <a:solidFill>
                  <a:schemeClr val="tx1"/>
                </a:solidFill>
                <a:effectLst/>
                <a:latin typeface="+mn-lt"/>
                <a:ea typeface="+mn-ea"/>
                <a:cs typeface="+mn-cs"/>
              </a:rPr>
              <a:t>(Armstrong, et al., 2018)</a:t>
            </a:r>
            <a:r>
              <a:rPr lang="en-GB" sz="1200" kern="1200" dirty="0">
                <a:solidFill>
                  <a:schemeClr val="tx1"/>
                </a:solidFill>
                <a:effectLst/>
                <a:latin typeface="+mn-lt"/>
                <a:ea typeface="+mn-ea"/>
                <a:cs typeface="+mn-cs"/>
              </a:rPr>
              <a:t>. Accordingly, the digital and SM strategies and long-term customer engagement interweaves organisational and relational logic to streamline partnerships, data management and differentiation through innovation and service, along with targeted personalisation, values sensitivity and refreshed communication </a:t>
            </a:r>
            <a:r>
              <a:rPr lang="en-US" sz="1200" kern="1200" dirty="0">
                <a:solidFill>
                  <a:schemeClr val="tx1"/>
                </a:solidFill>
                <a:effectLst/>
                <a:latin typeface="+mn-lt"/>
                <a:ea typeface="+mn-ea"/>
                <a:cs typeface="+mn-cs"/>
              </a:rPr>
              <a:t>(</a:t>
            </a:r>
            <a:r>
              <a:rPr lang="en-US" sz="1200" kern="1200" dirty="0" err="1">
                <a:solidFill>
                  <a:schemeClr val="tx1"/>
                </a:solidFill>
                <a:effectLst/>
                <a:latin typeface="+mn-lt"/>
                <a:ea typeface="+mn-ea"/>
                <a:cs typeface="+mn-cs"/>
              </a:rPr>
              <a:t>Deszczynski</a:t>
            </a:r>
            <a:r>
              <a:rPr lang="en-US" sz="1200" kern="1200" dirty="0">
                <a:solidFill>
                  <a:schemeClr val="tx1"/>
                </a:solidFill>
                <a:effectLst/>
                <a:latin typeface="+mn-lt"/>
                <a:ea typeface="+mn-ea"/>
                <a:cs typeface="+mn-cs"/>
              </a:rPr>
              <a:t>, 2021)</a:t>
            </a:r>
            <a:r>
              <a:rPr lang="en-GB" sz="1200" kern="120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(M&amp;S, 2025)</a:t>
            </a:r>
            <a:r>
              <a:rPr lang="en-GB" sz="1200" kern="1200" dirty="0">
                <a:solidFill>
                  <a:schemeClr val="tx1"/>
                </a:solidFill>
                <a:effectLst/>
                <a:latin typeface="+mn-lt"/>
                <a:ea typeface="+mn-ea"/>
                <a:cs typeface="+mn-cs"/>
              </a:rPr>
              <a:t>. The relationship management approaches undertaken by M&amp;S Food should serve its competitiveness and sustainable customer relationships towards growth.</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119BB33B-7B59-4082-96B8-70884A315254}" type="slidenum">
              <a:rPr lang="en-GB" smtClean="0"/>
              <a:t>8</a:t>
            </a:fld>
            <a:endParaRPr lang="en-GB"/>
          </a:p>
        </p:txBody>
      </p:sp>
    </p:spTree>
    <p:extLst>
      <p:ext uri="{BB962C8B-B14F-4D97-AF65-F5344CB8AC3E}">
        <p14:creationId xmlns:p14="http://schemas.microsoft.com/office/powerpoint/2010/main" val="40881748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CRM integration in M&amp;S Food’s digital and SM strategy remains advantageous towards enhancing timely customer responses, aiding in their buying journey, proper management of the platforms, customer engagement, data monitoring, and access. However, informed analytical CRM implementation, such as seamless multiple SM channels integration, proper management of data analytics and security, and further enabling improvised customer engagement and advocacy in the Food Division, is crucial to raise the bar of M&amp;S Foods </a:t>
            </a:r>
            <a:r>
              <a:rPr lang="en-US" sz="1200" kern="1200" dirty="0">
                <a:solidFill>
                  <a:schemeClr val="tx1"/>
                </a:solidFill>
                <a:effectLst/>
                <a:latin typeface="+mn-lt"/>
                <a:ea typeface="+mn-ea"/>
                <a:cs typeface="+mn-cs"/>
              </a:rPr>
              <a:t>(Buttle &amp; </a:t>
            </a:r>
            <a:r>
              <a:rPr lang="en-US" sz="1200" kern="1200" dirty="0" err="1">
                <a:solidFill>
                  <a:schemeClr val="tx1"/>
                </a:solidFill>
                <a:effectLst/>
                <a:latin typeface="+mn-lt"/>
                <a:ea typeface="+mn-ea"/>
                <a:cs typeface="+mn-cs"/>
              </a:rPr>
              <a:t>Maklan</a:t>
            </a:r>
            <a:r>
              <a:rPr lang="en-US" sz="1200" kern="1200" dirty="0">
                <a:solidFill>
                  <a:schemeClr val="tx1"/>
                </a:solidFill>
                <a:effectLst/>
                <a:latin typeface="+mn-lt"/>
                <a:ea typeface="+mn-ea"/>
                <a:cs typeface="+mn-cs"/>
              </a:rPr>
              <a:t>, 2019)</a:t>
            </a:r>
            <a:r>
              <a:rPr lang="en-GB" sz="1200" kern="120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(Lim &amp; Rasul, 2022)</a:t>
            </a:r>
            <a:r>
              <a:rPr lang="en-GB" sz="1200" kern="120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(M&amp;S, 2025)</a:t>
            </a:r>
            <a:r>
              <a:rPr lang="en-GB" sz="1200" kern="1200" dirty="0">
                <a:solidFill>
                  <a:schemeClr val="tx1"/>
                </a:solidFill>
                <a:effectLst/>
                <a:latin typeface="+mn-lt"/>
                <a:ea typeface="+mn-ea"/>
                <a:cs typeface="+mn-cs"/>
              </a:rPr>
              <a:t>. Incorporating these CRM solutions to resonate with M&amp;S Food’s continued focus on value and quality perceptions should pave the way for sustained customer relationships.  </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119BB33B-7B59-4082-96B8-70884A315254}" type="slidenum">
              <a:rPr lang="en-GB" smtClean="0"/>
              <a:t>9</a:t>
            </a:fld>
            <a:endParaRPr lang="en-GB"/>
          </a:p>
        </p:txBody>
      </p:sp>
    </p:spTree>
    <p:extLst>
      <p:ext uri="{BB962C8B-B14F-4D97-AF65-F5344CB8AC3E}">
        <p14:creationId xmlns:p14="http://schemas.microsoft.com/office/powerpoint/2010/main" val="6351879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customer loyalty ladder is decisively applicable in the context of M&amp;S Foods, as it leverages key loyalty parameters, such as behaviour and attitudes towards food choices and the preferred values they seek. Moving up the ladder, M&amp;S leverages various relationship management, customer engagement and content marketing approaches. They include search, explore and honest disclosure of food related information (value, price offers, sustainability and quality across digital &amp; social channels), performance engagement B2B engagement towards complementing its data analytics capacity, and ensuring advocacy effectiveness using creative content-based ad campaigns (resonating with the ladder’s progression) and influencer campaign experience </a:t>
            </a:r>
            <a:r>
              <a:rPr lang="en-US" sz="1200" kern="1200" dirty="0">
                <a:solidFill>
                  <a:schemeClr val="tx1"/>
                </a:solidFill>
                <a:effectLst/>
                <a:latin typeface="+mn-lt"/>
                <a:ea typeface="+mn-ea"/>
                <a:cs typeface="+mn-cs"/>
              </a:rPr>
              <a:t>(Ritson, 2024)</a:t>
            </a:r>
            <a:r>
              <a:rPr lang="en-GB" sz="1200" kern="120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(Malhotra &amp; Agarwal, 2020)</a:t>
            </a:r>
            <a:r>
              <a:rPr lang="en-GB" sz="1200" kern="120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(M&amp;S, 2025)</a:t>
            </a:r>
            <a:r>
              <a:rPr lang="en-GB" sz="1200" kern="120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(Sheridan, 2017)</a:t>
            </a:r>
            <a:r>
              <a:rPr lang="en-GB" sz="1200" kern="1200" dirty="0">
                <a:solidFill>
                  <a:schemeClr val="tx1"/>
                </a:solidFill>
                <a:effectLst/>
                <a:latin typeface="+mn-lt"/>
                <a:ea typeface="+mn-ea"/>
                <a:cs typeface="+mn-cs"/>
              </a:rPr>
              <a:t>. M&amp;S Food’s dedicated approach to building the customer loyalty ladder indicates its active inclination to develop and sustain customer relationships. </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119BB33B-7B59-4082-96B8-70884A315254}" type="slidenum">
              <a:rPr lang="en-GB" smtClean="0"/>
              <a:t>10</a:t>
            </a:fld>
            <a:endParaRPr lang="en-GB"/>
          </a:p>
        </p:txBody>
      </p:sp>
    </p:spTree>
    <p:extLst>
      <p:ext uri="{BB962C8B-B14F-4D97-AF65-F5344CB8AC3E}">
        <p14:creationId xmlns:p14="http://schemas.microsoft.com/office/powerpoint/2010/main" val="26899390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Enhancing customer experience, shaped by its customer-centric approach, is part of M&amp;S Food’s guiding philosophy. This is facilitated by digital media and SM by providing necessary and sufficient information and response platforms regarding value, quality, and price, along with their continuing requirements. The Food division also caters to an integrated, omni-channel store experience, leveraging digital and social media channels and further substantiated by Sparks loyalty programme personalised experience </a:t>
            </a:r>
            <a:r>
              <a:rPr lang="en-US" sz="1200" kern="1200" dirty="0">
                <a:solidFill>
                  <a:schemeClr val="tx1"/>
                </a:solidFill>
                <a:effectLst/>
                <a:latin typeface="+mn-lt"/>
                <a:ea typeface="+mn-ea"/>
                <a:cs typeface="+mn-cs"/>
              </a:rPr>
              <a:t>(Malhotra &amp; Agarwal, 2020) (M&amp;S, 2025)</a:t>
            </a:r>
            <a:r>
              <a:rPr lang="en-GB" sz="1200" kern="1200" dirty="0">
                <a:solidFill>
                  <a:schemeClr val="tx1"/>
                </a:solidFill>
                <a:effectLst/>
                <a:latin typeface="+mn-lt"/>
                <a:ea typeface="+mn-ea"/>
                <a:cs typeface="+mn-cs"/>
              </a:rPr>
              <a:t>. However, keeping  pace with staff preparedness to tackle digital technological advancements and provide prompt response to real-time customer complaints over social media needs to be tackled further by M&amp;S Food </a:t>
            </a:r>
            <a:r>
              <a:rPr lang="en-US" sz="1200" kern="1200" dirty="0">
                <a:solidFill>
                  <a:schemeClr val="tx1"/>
                </a:solidFill>
                <a:effectLst/>
                <a:latin typeface="+mn-lt"/>
                <a:ea typeface="+mn-ea"/>
                <a:cs typeface="+mn-cs"/>
              </a:rPr>
              <a:t>(Buttle &amp; </a:t>
            </a:r>
            <a:r>
              <a:rPr lang="en-US" sz="1200" kern="1200" dirty="0" err="1">
                <a:solidFill>
                  <a:schemeClr val="tx1"/>
                </a:solidFill>
                <a:effectLst/>
                <a:latin typeface="+mn-lt"/>
                <a:ea typeface="+mn-ea"/>
                <a:cs typeface="+mn-cs"/>
              </a:rPr>
              <a:t>Maklan</a:t>
            </a:r>
            <a:r>
              <a:rPr lang="en-US" sz="1200" kern="1200" dirty="0">
                <a:solidFill>
                  <a:schemeClr val="tx1"/>
                </a:solidFill>
                <a:effectLst/>
                <a:latin typeface="+mn-lt"/>
                <a:ea typeface="+mn-ea"/>
                <a:cs typeface="+mn-cs"/>
              </a:rPr>
              <a:t>, 2019)</a:t>
            </a:r>
            <a:r>
              <a:rPr lang="en-GB" sz="1200" kern="120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(M&amp;S, 2025)</a:t>
            </a:r>
            <a:r>
              <a:rPr lang="en-GB" sz="1200" kern="1200" dirty="0">
                <a:solidFill>
                  <a:schemeClr val="tx1"/>
                </a:solidFill>
                <a:effectLst/>
                <a:latin typeface="+mn-lt"/>
                <a:ea typeface="+mn-ea"/>
                <a:cs typeface="+mn-cs"/>
              </a:rPr>
              <a:t>. Bridging the gap between the digital and human interfaces across multiple customer interfaces shall comprehensively enhance M&amp;S Food’s customer experience provision. </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119BB33B-7B59-4082-96B8-70884A315254}" type="slidenum">
              <a:rPr lang="en-GB" smtClean="0"/>
              <a:t>11</a:t>
            </a:fld>
            <a:endParaRPr lang="en-GB"/>
          </a:p>
        </p:txBody>
      </p:sp>
    </p:spTree>
    <p:extLst>
      <p:ext uri="{BB962C8B-B14F-4D97-AF65-F5344CB8AC3E}">
        <p14:creationId xmlns:p14="http://schemas.microsoft.com/office/powerpoint/2010/main" val="103723974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Developing further on enhancing customer experience, M&amp;S Food’s website and smartphone application provide the necessary thrust in omni-channel experience capture as per customer market preference. The platforms are integrated with M&amp;S Food’s Sparks Loyalty programme to deliver a highly targeted, personalised experience to customers. Moreover, there has been significant reduction in downtime and speed lag in Ocado Retail along with an increase in food product ranges offered to enhance customer experience </a:t>
            </a:r>
            <a:r>
              <a:rPr lang="en-US" sz="1200" kern="1200" dirty="0">
                <a:solidFill>
                  <a:schemeClr val="tx1"/>
                </a:solidFill>
                <a:effectLst/>
                <a:latin typeface="+mn-lt"/>
                <a:ea typeface="+mn-ea"/>
                <a:cs typeface="+mn-cs"/>
              </a:rPr>
              <a:t>(M&amp;S, 2025)</a:t>
            </a:r>
            <a:r>
              <a:rPr lang="en-GB" sz="1200" kern="1200" dirty="0">
                <a:solidFill>
                  <a:schemeClr val="tx1"/>
                </a:solidFill>
                <a:effectLst/>
                <a:latin typeface="+mn-lt"/>
                <a:ea typeface="+mn-ea"/>
                <a:cs typeface="+mn-cs"/>
              </a:rPr>
              <a:t>. However, recent cyber breach, may make it more difficult to fully enjoy the experience, which Spark's intervention helped to mitigate </a:t>
            </a:r>
            <a:r>
              <a:rPr lang="en-US" sz="1200" kern="1200" dirty="0">
                <a:solidFill>
                  <a:schemeClr val="tx1"/>
                </a:solidFill>
                <a:effectLst/>
                <a:latin typeface="+mn-lt"/>
                <a:ea typeface="+mn-ea"/>
                <a:cs typeface="+mn-cs"/>
              </a:rPr>
              <a:t>(Butler, 2025)</a:t>
            </a:r>
            <a:r>
              <a:rPr lang="en-GB" sz="1200" kern="1200" dirty="0">
                <a:solidFill>
                  <a:schemeClr val="tx1"/>
                </a:solidFill>
                <a:effectLst/>
                <a:latin typeface="+mn-lt"/>
                <a:ea typeface="+mn-ea"/>
                <a:cs typeface="+mn-cs"/>
              </a:rPr>
              <a:t>.  A continued joint working dynamic with third-party digital technology vendors and partners along with financial channels, developing on a relationship management agenda, are on the pipeline for robust experience delivery  </a:t>
            </a:r>
            <a:r>
              <a:rPr lang="en-US" sz="1200" kern="1200" dirty="0">
                <a:solidFill>
                  <a:schemeClr val="tx1"/>
                </a:solidFill>
                <a:effectLst/>
                <a:latin typeface="+mn-lt"/>
                <a:ea typeface="+mn-ea"/>
                <a:cs typeface="+mn-cs"/>
              </a:rPr>
              <a:t>(Malhotra &amp; Agarwal, 2020)</a:t>
            </a:r>
            <a:r>
              <a:rPr lang="en-GB" sz="1200" kern="120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a:t>
            </a:r>
            <a:r>
              <a:rPr lang="en-US" sz="1200" kern="1200" dirty="0" err="1">
                <a:solidFill>
                  <a:schemeClr val="tx1"/>
                </a:solidFill>
                <a:effectLst/>
                <a:latin typeface="+mn-lt"/>
                <a:ea typeface="+mn-ea"/>
                <a:cs typeface="+mn-cs"/>
              </a:rPr>
              <a:t>Deszczynski</a:t>
            </a:r>
            <a:r>
              <a:rPr lang="en-US" sz="1200" kern="1200" dirty="0">
                <a:solidFill>
                  <a:schemeClr val="tx1"/>
                </a:solidFill>
                <a:effectLst/>
                <a:latin typeface="+mn-lt"/>
                <a:ea typeface="+mn-ea"/>
                <a:cs typeface="+mn-cs"/>
              </a:rPr>
              <a:t>, 2021)</a:t>
            </a:r>
            <a:r>
              <a:rPr lang="en-GB" sz="1200" kern="1200" dirty="0">
                <a:solidFill>
                  <a:schemeClr val="tx1"/>
                </a:solidFill>
                <a:effectLst/>
                <a:latin typeface="+mn-lt"/>
                <a:ea typeface="+mn-ea"/>
                <a:cs typeface="+mn-cs"/>
              </a:rPr>
              <a:t>. This would be beneficial for M&amp;S Food’s competitiveness. </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119BB33B-7B59-4082-96B8-70884A315254}" type="slidenum">
              <a:rPr lang="en-GB" smtClean="0"/>
              <a:t>12</a:t>
            </a:fld>
            <a:endParaRPr lang="en-GB"/>
          </a:p>
        </p:txBody>
      </p:sp>
    </p:spTree>
    <p:extLst>
      <p:ext uri="{BB962C8B-B14F-4D97-AF65-F5344CB8AC3E}">
        <p14:creationId xmlns:p14="http://schemas.microsoft.com/office/powerpoint/2010/main" val="4428410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M&amp;S Food uses a mix of social media channels and encourages local teams to drive and enhance customer engagement in unique ways. Prominent social media pages are regularly updated, and transparent content about the retailer’s food offers is made available for information-seeking and call-to-action across key decisive digital media platforms. These customer engagement modes not only create a conducive inbound traffic but also embed appropriate ethical disclosures necessary to maintain trust </a:t>
            </a:r>
            <a:r>
              <a:rPr lang="en-US" sz="1200" kern="1200" dirty="0">
                <a:solidFill>
                  <a:schemeClr val="tx1"/>
                </a:solidFill>
                <a:effectLst/>
                <a:latin typeface="+mn-lt"/>
                <a:ea typeface="+mn-ea"/>
                <a:cs typeface="+mn-cs"/>
              </a:rPr>
              <a:t>(Armstrong, et al., 2018)</a:t>
            </a:r>
            <a:r>
              <a:rPr lang="en-GB" sz="1200" kern="120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(Lee &amp; Charles, 2021)</a:t>
            </a:r>
            <a:r>
              <a:rPr lang="en-GB" sz="1200" kern="1200" dirty="0">
                <a:solidFill>
                  <a:schemeClr val="tx1"/>
                </a:solidFill>
                <a:effectLst/>
                <a:latin typeface="+mn-lt"/>
                <a:ea typeface="+mn-ea"/>
                <a:cs typeface="+mn-cs"/>
              </a:rPr>
              <a:t>. A blended approach to leveraging social media and digital platforms, with appropriate customer-aligned actions, provides the foundation for enhancing customer engagement.</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119BB33B-7B59-4082-96B8-70884A315254}" type="slidenum">
              <a:rPr lang="en-GB" smtClean="0"/>
              <a:t>13</a:t>
            </a:fld>
            <a:endParaRPr lang="en-GB"/>
          </a:p>
        </p:txBody>
      </p:sp>
    </p:spTree>
    <p:extLst>
      <p:ext uri="{BB962C8B-B14F-4D97-AF65-F5344CB8AC3E}">
        <p14:creationId xmlns:p14="http://schemas.microsoft.com/office/powerpoint/2010/main" val="77878121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To strengthen targeted customer-brand engagement, social media platforms and other digital media are actively used by M&amp;S Foods. Moreover, to enhance customer engagement, M&amp;S Food has totally confined its creative advertising content in-house. This move not only imparts better control over content creation and autonomy over advertising creation (demonstrated in the advertising content patterns), but the internal team appears better mobilised in the content production process and its yield. Accordingly, the advertising channel has led to the creation of original content and innovative approaches (to reinforce trust, build virality) using social media to enhance customer engagement </a:t>
            </a:r>
            <a:r>
              <a:rPr lang="en-US" sz="1200" kern="1200" dirty="0">
                <a:solidFill>
                  <a:schemeClr val="tx1"/>
                </a:solidFill>
                <a:effectLst/>
                <a:latin typeface="+mn-lt"/>
                <a:ea typeface="+mn-ea"/>
                <a:cs typeface="+mn-cs"/>
              </a:rPr>
              <a:t>(Sheridan, 2017)</a:t>
            </a:r>
            <a:r>
              <a:rPr lang="en-GB" sz="1200" kern="120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(Ritson, 2024)</a:t>
            </a:r>
            <a:r>
              <a:rPr lang="en-GB" sz="1200" kern="120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(Armstrong, et al., 2018)</a:t>
            </a:r>
            <a:r>
              <a:rPr lang="en-GB" sz="1200" kern="1200" dirty="0">
                <a:solidFill>
                  <a:schemeClr val="tx1"/>
                </a:solidFill>
                <a:effectLst/>
                <a:latin typeface="+mn-lt"/>
                <a:ea typeface="+mn-ea"/>
                <a:cs typeface="+mn-cs"/>
              </a:rPr>
              <a:t>. Therefore, M&amp;S Food remains effective in enhancing customer engagement. </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119BB33B-7B59-4082-96B8-70884A315254}" type="slidenum">
              <a:rPr lang="en-GB" smtClean="0"/>
              <a:t>14</a:t>
            </a:fld>
            <a:endParaRPr lang="en-GB"/>
          </a:p>
        </p:txBody>
      </p:sp>
    </p:spTree>
    <p:extLst>
      <p:ext uri="{BB962C8B-B14F-4D97-AF65-F5344CB8AC3E}">
        <p14:creationId xmlns:p14="http://schemas.microsoft.com/office/powerpoint/2010/main" val="424367372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integration of social media and digital platforms has provided M&amp;S Food a greater leverage for its personalisation strategy to work for its active and wide customer base. Moreover, through authentic engagement, reputational clarifications, data insights, and seamless direct sales integrations moderated through its Sparks programme, M&amp;S has been able to drive its sales growth. Company disclosures indicate an increase in food sales by 8.7% to £9bn as of Q1’2025 </a:t>
            </a:r>
            <a:r>
              <a:rPr lang="en-US" sz="1200" kern="1200" dirty="0">
                <a:solidFill>
                  <a:schemeClr val="tx1"/>
                </a:solidFill>
                <a:effectLst/>
                <a:latin typeface="+mn-lt"/>
                <a:ea typeface="+mn-ea"/>
                <a:cs typeface="+mn-cs"/>
              </a:rPr>
              <a:t>(M&amp;S, 2025)</a:t>
            </a:r>
            <a:r>
              <a:rPr lang="en-GB" sz="1200" kern="1200" dirty="0">
                <a:solidFill>
                  <a:schemeClr val="tx1"/>
                </a:solidFill>
                <a:effectLst/>
                <a:latin typeface="+mn-lt"/>
                <a:ea typeface="+mn-ea"/>
                <a:cs typeface="+mn-cs"/>
              </a:rPr>
              <a:t>. The online channels also remain platforms for responsive and personalised engagement with customers on an evolving basis, which is, however, dependent on the bandwidth of its employee marketing &amp; a balanced service and digital tech handling capability </a:t>
            </a:r>
            <a:r>
              <a:rPr lang="en-US" sz="1200" kern="1200" dirty="0">
                <a:solidFill>
                  <a:schemeClr val="tx1"/>
                </a:solidFill>
                <a:effectLst/>
                <a:latin typeface="+mn-lt"/>
                <a:ea typeface="+mn-ea"/>
                <a:cs typeface="+mn-cs"/>
              </a:rPr>
              <a:t>(Malhotra &amp; Agarwal, 2020)</a:t>
            </a:r>
            <a:r>
              <a:rPr lang="en-GB" sz="1200" kern="1200" dirty="0">
                <a:solidFill>
                  <a:schemeClr val="tx1"/>
                </a:solidFill>
                <a:effectLst/>
                <a:latin typeface="+mn-lt"/>
                <a:ea typeface="+mn-ea"/>
                <a:cs typeface="+mn-cs"/>
              </a:rPr>
              <a:t>. Therefore, sales and online engagement of M&amp;S Food through SM and digital media mostly remain effective. </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119BB33B-7B59-4082-96B8-70884A315254}" type="slidenum">
              <a:rPr lang="en-GB" smtClean="0"/>
              <a:t>15</a:t>
            </a:fld>
            <a:endParaRPr lang="en-GB"/>
          </a:p>
        </p:txBody>
      </p:sp>
    </p:spTree>
    <p:extLst>
      <p:ext uri="{BB962C8B-B14F-4D97-AF65-F5344CB8AC3E}">
        <p14:creationId xmlns:p14="http://schemas.microsoft.com/office/powerpoint/2010/main" val="336594895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M&amp;S Food leverages conversation, interactivity, ad-specific visuals, and honest content disclosures underpinning its brand revitalisation towards its “Reshape for Growth” strategy. They have mostly given positive brand loyalty outcomes. Moreover, direct SM marketing via its Sparks programme reinforces loyalty traction along with SM community building initiative </a:t>
            </a:r>
            <a:r>
              <a:rPr lang="en-US" sz="1200" kern="1200" dirty="0">
                <a:solidFill>
                  <a:schemeClr val="tx1"/>
                </a:solidFill>
                <a:effectLst/>
                <a:latin typeface="+mn-lt"/>
                <a:ea typeface="+mn-ea"/>
                <a:cs typeface="+mn-cs"/>
              </a:rPr>
              <a:t>(Malhotra &amp; Agarwal, 2020)</a:t>
            </a:r>
            <a:r>
              <a:rPr lang="en-GB" sz="1200" kern="120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(M&amp;S, 2025)</a:t>
            </a:r>
            <a:r>
              <a:rPr lang="en-GB" sz="1200" kern="1200" dirty="0">
                <a:solidFill>
                  <a:schemeClr val="tx1"/>
                </a:solidFill>
                <a:effectLst/>
                <a:latin typeface="+mn-lt"/>
                <a:ea typeface="+mn-ea"/>
                <a:cs typeface="+mn-cs"/>
              </a:rPr>
              <a:t>. </a:t>
            </a:r>
            <a:r>
              <a:rPr lang="en-GB" sz="1200" kern="1200">
                <a:solidFill>
                  <a:schemeClr val="tx1"/>
                </a:solidFill>
                <a:effectLst/>
                <a:latin typeface="+mn-lt"/>
                <a:ea typeface="+mn-ea"/>
                <a:cs typeface="+mn-cs"/>
              </a:rPr>
              <a:t>These initiatives remain beneficial to M&amp;S Food’s organisational performance in terms of brand loyalty. </a:t>
            </a:r>
            <a:endParaRPr lang="en-GB" dirty="0"/>
          </a:p>
        </p:txBody>
      </p:sp>
      <p:sp>
        <p:nvSpPr>
          <p:cNvPr id="4" name="Slide Number Placeholder 3"/>
          <p:cNvSpPr>
            <a:spLocks noGrp="1"/>
          </p:cNvSpPr>
          <p:nvPr>
            <p:ph type="sldNum" sz="quarter" idx="5"/>
          </p:nvPr>
        </p:nvSpPr>
        <p:spPr/>
        <p:txBody>
          <a:bodyPr/>
          <a:lstStyle/>
          <a:p>
            <a:fld id="{119BB33B-7B59-4082-96B8-70884A315254}" type="slidenum">
              <a:rPr lang="en-GB" smtClean="0"/>
              <a:t>16</a:t>
            </a:fld>
            <a:endParaRPr lang="en-GB"/>
          </a:p>
        </p:txBody>
      </p:sp>
    </p:spTree>
    <p:extLst>
      <p:ext uri="{BB962C8B-B14F-4D97-AF65-F5344CB8AC3E}">
        <p14:creationId xmlns:p14="http://schemas.microsoft.com/office/powerpoint/2010/main" val="72195424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Summarising the presentation, CRM in the digital and SM arena is in a state of emerging development. This notion is reflected in M&amp;S’s “Reshape for Growth” strategy, which also informs M&amp;S Foods. Moreover, the Food Division of M&amp;S takes a multi-initiative agenda to develop and sustain customer relationships and is effective in terms of customer engagement. Its digital and SM-informed customer experience needs more comprehensive enhancement, while the organisational performances leveraging digital and SM yields favourable outcomes.</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119BB33B-7B59-4082-96B8-70884A315254}" type="slidenum">
              <a:rPr lang="en-GB" smtClean="0"/>
              <a:t>17</a:t>
            </a:fld>
            <a:endParaRPr lang="en-GB" dirty="0"/>
          </a:p>
        </p:txBody>
      </p:sp>
    </p:spTree>
    <p:extLst>
      <p:ext uri="{BB962C8B-B14F-4D97-AF65-F5344CB8AC3E}">
        <p14:creationId xmlns:p14="http://schemas.microsoft.com/office/powerpoint/2010/main" val="32680883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19BB33B-7B59-4082-96B8-70884A315254}" type="slidenum">
              <a:rPr lang="en-GB" smtClean="0"/>
              <a:t>18</a:t>
            </a:fld>
            <a:endParaRPr lang="en-GB"/>
          </a:p>
        </p:txBody>
      </p:sp>
    </p:spTree>
    <p:extLst>
      <p:ext uri="{BB962C8B-B14F-4D97-AF65-F5344CB8AC3E}">
        <p14:creationId xmlns:p14="http://schemas.microsoft.com/office/powerpoint/2010/main" val="29931480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lumMod val="75000"/>
                  </a:schemeClr>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E9B37794-77C0-46F9-A4D2-FF7BC98D2C17}" type="datetimeFigureOut">
              <a:rPr lang="en-GB" smtClean="0"/>
              <a:t>03/12/2025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92CE40B-88A1-400A-88A0-AA3B86CBDC70}" type="slidenum">
              <a:rPr lang="en-GB" smtClean="0"/>
              <a:t>‹#›</a:t>
            </a:fld>
            <a:endParaRPr lang="en-GB"/>
          </a:p>
        </p:txBody>
      </p:sp>
    </p:spTree>
    <p:extLst>
      <p:ext uri="{BB962C8B-B14F-4D97-AF65-F5344CB8AC3E}">
        <p14:creationId xmlns:p14="http://schemas.microsoft.com/office/powerpoint/2010/main" val="28353358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9B37794-77C0-46F9-A4D2-FF7BC98D2C17}" type="datetimeFigureOut">
              <a:rPr lang="en-GB" smtClean="0"/>
              <a:t>03/12/2025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92CE40B-88A1-400A-88A0-AA3B86CBDC70}" type="slidenum">
              <a:rPr lang="en-GB" smtClean="0"/>
              <a:t>‹#›</a:t>
            </a:fld>
            <a:endParaRPr lang="en-GB"/>
          </a:p>
        </p:txBody>
      </p:sp>
    </p:spTree>
    <p:extLst>
      <p:ext uri="{BB962C8B-B14F-4D97-AF65-F5344CB8AC3E}">
        <p14:creationId xmlns:p14="http://schemas.microsoft.com/office/powerpoint/2010/main" val="27631715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9B37794-77C0-46F9-A4D2-FF7BC98D2C17}" type="datetimeFigureOut">
              <a:rPr lang="en-GB" smtClean="0"/>
              <a:t>03/12/2025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92CE40B-88A1-400A-88A0-AA3B86CBDC70}" type="slidenum">
              <a:rPr lang="en-GB" smtClean="0"/>
              <a:t>‹#›</a:t>
            </a:fld>
            <a:endParaRPr lang="en-GB"/>
          </a:p>
        </p:txBody>
      </p:sp>
    </p:spTree>
    <p:extLst>
      <p:ext uri="{BB962C8B-B14F-4D97-AF65-F5344CB8AC3E}">
        <p14:creationId xmlns:p14="http://schemas.microsoft.com/office/powerpoint/2010/main" val="6086717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9B37794-77C0-46F9-A4D2-FF7BC98D2C17}" type="datetimeFigureOut">
              <a:rPr lang="en-GB" smtClean="0"/>
              <a:t>03/12/2025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92CE40B-88A1-400A-88A0-AA3B86CBDC70}" type="slidenum">
              <a:rPr lang="en-GB" smtClean="0"/>
              <a:t>‹#›</a:t>
            </a:fld>
            <a:endParaRPr lang="en-GB"/>
          </a:p>
        </p:txBody>
      </p:sp>
    </p:spTree>
    <p:extLst>
      <p:ext uri="{BB962C8B-B14F-4D97-AF65-F5344CB8AC3E}">
        <p14:creationId xmlns:p14="http://schemas.microsoft.com/office/powerpoint/2010/main" val="34618784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E9B37794-77C0-46F9-A4D2-FF7BC98D2C17}" type="datetimeFigureOut">
              <a:rPr lang="en-GB" smtClean="0"/>
              <a:t>03/12/2025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92CE40B-88A1-400A-88A0-AA3B86CBDC70}" type="slidenum">
              <a:rPr lang="en-GB" smtClean="0"/>
              <a:t>‹#›</a:t>
            </a:fld>
            <a:endParaRPr lang="en-GB"/>
          </a:p>
        </p:txBody>
      </p:sp>
    </p:spTree>
    <p:extLst>
      <p:ext uri="{BB962C8B-B14F-4D97-AF65-F5344CB8AC3E}">
        <p14:creationId xmlns:p14="http://schemas.microsoft.com/office/powerpoint/2010/main" val="31503627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E9B37794-77C0-46F9-A4D2-FF7BC98D2C17}" type="datetimeFigureOut">
              <a:rPr lang="en-GB" smtClean="0"/>
              <a:t>03/12/2025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92CE40B-88A1-400A-88A0-AA3B86CBDC70}" type="slidenum">
              <a:rPr lang="en-GB" smtClean="0"/>
              <a:t>‹#›</a:t>
            </a:fld>
            <a:endParaRPr lang="en-GB"/>
          </a:p>
        </p:txBody>
      </p:sp>
    </p:spTree>
    <p:extLst>
      <p:ext uri="{BB962C8B-B14F-4D97-AF65-F5344CB8AC3E}">
        <p14:creationId xmlns:p14="http://schemas.microsoft.com/office/powerpoint/2010/main" val="1210691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9B37794-77C0-46F9-A4D2-FF7BC98D2C17}" type="datetimeFigureOut">
              <a:rPr lang="en-GB" smtClean="0"/>
              <a:t>03/12/2025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92CE40B-88A1-400A-88A0-AA3B86CBDC70}" type="slidenum">
              <a:rPr lang="en-GB" smtClean="0"/>
              <a:t>‹#›</a:t>
            </a:fld>
            <a:endParaRPr lang="en-GB"/>
          </a:p>
        </p:txBody>
      </p:sp>
    </p:spTree>
    <p:extLst>
      <p:ext uri="{BB962C8B-B14F-4D97-AF65-F5344CB8AC3E}">
        <p14:creationId xmlns:p14="http://schemas.microsoft.com/office/powerpoint/2010/main" val="32523392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9B37794-77C0-46F9-A4D2-FF7BC98D2C17}" type="datetimeFigureOut">
              <a:rPr lang="en-GB" smtClean="0"/>
              <a:t>03/12/2025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92CE40B-88A1-400A-88A0-AA3B86CBDC70}" type="slidenum">
              <a:rPr lang="en-GB" smtClean="0"/>
              <a:t>‹#›</a:t>
            </a:fld>
            <a:endParaRPr lang="en-GB"/>
          </a:p>
        </p:txBody>
      </p:sp>
    </p:spTree>
    <p:extLst>
      <p:ext uri="{BB962C8B-B14F-4D97-AF65-F5344CB8AC3E}">
        <p14:creationId xmlns:p14="http://schemas.microsoft.com/office/powerpoint/2010/main" val="35657217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E9B37794-77C0-46F9-A4D2-FF7BC98D2C17}" type="datetimeFigureOut">
              <a:rPr lang="en-GB" smtClean="0"/>
              <a:t>03/12/2025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92CE40B-88A1-400A-88A0-AA3B86CBDC70}" type="slidenum">
              <a:rPr lang="en-GB" smtClean="0"/>
              <a:t>‹#›</a:t>
            </a:fld>
            <a:endParaRPr lang="en-GB"/>
          </a:p>
        </p:txBody>
      </p:sp>
    </p:spTree>
    <p:extLst>
      <p:ext uri="{BB962C8B-B14F-4D97-AF65-F5344CB8AC3E}">
        <p14:creationId xmlns:p14="http://schemas.microsoft.com/office/powerpoint/2010/main" val="14730369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9B37794-77C0-46F9-A4D2-FF7BC98D2C17}" type="datetimeFigureOut">
              <a:rPr lang="en-GB" smtClean="0"/>
              <a:t>03/12/2025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92CE40B-88A1-400A-88A0-AA3B86CBDC70}" type="slidenum">
              <a:rPr lang="en-GB" smtClean="0"/>
              <a:t>‹#›</a:t>
            </a:fld>
            <a:endParaRPr lang="en-GB"/>
          </a:p>
        </p:txBody>
      </p:sp>
    </p:spTree>
    <p:extLst>
      <p:ext uri="{BB962C8B-B14F-4D97-AF65-F5344CB8AC3E}">
        <p14:creationId xmlns:p14="http://schemas.microsoft.com/office/powerpoint/2010/main" val="12056448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9B37794-77C0-46F9-A4D2-FF7BC98D2C17}" type="datetimeFigureOut">
              <a:rPr lang="en-GB" smtClean="0"/>
              <a:t>03/12/2025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92CE40B-88A1-400A-88A0-AA3B86CBDC70}"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58908060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9B37794-77C0-46F9-A4D2-FF7BC98D2C17}" type="datetimeFigureOut">
              <a:rPr lang="en-GB" smtClean="0"/>
              <a:t>03/12/2025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92CE40B-88A1-400A-88A0-AA3B86CBDC70}" type="slidenum">
              <a:rPr lang="en-GB" smtClean="0"/>
              <a:t>‹#›</a:t>
            </a:fld>
            <a:endParaRPr lang="en-GB"/>
          </a:p>
        </p:txBody>
      </p:sp>
    </p:spTree>
    <p:extLst>
      <p:ext uri="{BB962C8B-B14F-4D97-AF65-F5344CB8AC3E}">
        <p14:creationId xmlns:p14="http://schemas.microsoft.com/office/powerpoint/2010/main" val="27730784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9B37794-77C0-46F9-A4D2-FF7BC98D2C17}" type="datetimeFigureOut">
              <a:rPr lang="en-GB" smtClean="0"/>
              <a:t>03/12/2025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92CE40B-88A1-400A-88A0-AA3B86CBDC70}"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8689610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9B37794-77C0-46F9-A4D2-FF7BC98D2C17}" type="datetimeFigureOut">
              <a:rPr lang="en-GB" smtClean="0"/>
              <a:t>03/12/2025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92CE40B-88A1-400A-88A0-AA3B86CBDC70}" type="slidenum">
              <a:rPr lang="en-GB" smtClean="0"/>
              <a:t>‹#›</a:t>
            </a:fld>
            <a:endParaRPr lang="en-GB"/>
          </a:p>
        </p:txBody>
      </p:sp>
    </p:spTree>
    <p:extLst>
      <p:ext uri="{BB962C8B-B14F-4D97-AF65-F5344CB8AC3E}">
        <p14:creationId xmlns:p14="http://schemas.microsoft.com/office/powerpoint/2010/main" val="27891807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9B37794-77C0-46F9-A4D2-FF7BC98D2C17}" type="datetimeFigureOut">
              <a:rPr lang="en-GB" smtClean="0"/>
              <a:t>03/12/2025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92CE40B-88A1-400A-88A0-AA3B86CBDC70}" type="slidenum">
              <a:rPr lang="en-GB" smtClean="0"/>
              <a:t>‹#›</a:t>
            </a:fld>
            <a:endParaRPr lang="en-GB"/>
          </a:p>
        </p:txBody>
      </p:sp>
    </p:spTree>
    <p:extLst>
      <p:ext uri="{BB962C8B-B14F-4D97-AF65-F5344CB8AC3E}">
        <p14:creationId xmlns:p14="http://schemas.microsoft.com/office/powerpoint/2010/main" val="55298853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9B37794-77C0-46F9-A4D2-FF7BC98D2C17}" type="datetimeFigureOut">
              <a:rPr lang="en-GB" smtClean="0"/>
              <a:t>03/12/2025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92CE40B-88A1-400A-88A0-AA3B86CBDC70}" type="slidenum">
              <a:rPr lang="en-GB" smtClean="0"/>
              <a:t>‹#›</a:t>
            </a:fld>
            <a:endParaRPr lang="en-GB"/>
          </a:p>
        </p:txBody>
      </p:sp>
    </p:spTree>
    <p:extLst>
      <p:ext uri="{BB962C8B-B14F-4D97-AF65-F5344CB8AC3E}">
        <p14:creationId xmlns:p14="http://schemas.microsoft.com/office/powerpoint/2010/main" val="772044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9" name="Group 28"/>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E9B37794-77C0-46F9-A4D2-FF7BC98D2C17}" type="datetimeFigureOut">
              <a:rPr lang="en-GB" smtClean="0"/>
              <a:t>03/12/2025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lumMod val="75000"/>
                  </a:schemeClr>
                </a:solidFill>
              </a:defRPr>
            </a:lvl1pPr>
          </a:lstStyle>
          <a:p>
            <a:fld id="{292CE40B-88A1-400A-88A0-AA3B86CBDC70}" type="slidenum">
              <a:rPr lang="en-GB" smtClean="0"/>
              <a:t>‹#›</a:t>
            </a:fld>
            <a:endParaRPr lang="en-GB"/>
          </a:p>
        </p:txBody>
      </p:sp>
    </p:spTree>
    <p:extLst>
      <p:ext uri="{BB962C8B-B14F-4D97-AF65-F5344CB8AC3E}">
        <p14:creationId xmlns:p14="http://schemas.microsoft.com/office/powerpoint/2010/main" val="2260815073"/>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99" r:id="rId5"/>
    <p:sldLayoutId id="2147483700" r:id="rId6"/>
    <p:sldLayoutId id="2147483701" r:id="rId7"/>
    <p:sldLayoutId id="2147483702" r:id="rId8"/>
    <p:sldLayoutId id="2147483703" r:id="rId9"/>
    <p:sldLayoutId id="2147483704" r:id="rId10"/>
    <p:sldLayoutId id="2147483705" r:id="rId11"/>
    <p:sldLayoutId id="2147483706" r:id="rId12"/>
    <p:sldLayoutId id="2147483707" r:id="rId13"/>
    <p:sldLayoutId id="2147483708" r:id="rId14"/>
    <p:sldLayoutId id="2147483709" r:id="rId15"/>
    <p:sldLayoutId id="2147483710" r:id="rId16"/>
  </p:sldLayoutIdLst>
  <p:txStyles>
    <p:title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seminariogargarella.blogspot.com/2013/01/marx-y-spencer-homenaje-schuster.html" TargetMode="External"/><Relationship Id="rId2" Type="http://schemas.openxmlformats.org/officeDocument/2006/relationships/image" Target="../media/image1.gif"/><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diy-toolkit.org/tools/swot-analysis/" TargetMode="External"/><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6.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6.xml"/><Relationship Id="rId4" Type="http://schemas.openxmlformats.org/officeDocument/2006/relationships/image" Target="../media/image8.jpg"/></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2.xml"/><Relationship Id="rId1" Type="http://schemas.openxmlformats.org/officeDocument/2006/relationships/slideLayout" Target="../slideLayouts/slideLayout4.xml"/><Relationship Id="rId4" Type="http://schemas.openxmlformats.org/officeDocument/2006/relationships/image" Target="../media/image6.jpeg"/></Relationships>
</file>

<file path=ppt/slides/_rels/slide1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D42F4A7-D019-B78E-0875-6BDAA498745C}"/>
              </a:ext>
            </a:extLst>
          </p:cNvPr>
          <p:cNvSpPr>
            <a:spLocks noGrp="1"/>
          </p:cNvSpPr>
          <p:nvPr>
            <p:ph type="title"/>
          </p:nvPr>
        </p:nvSpPr>
        <p:spPr>
          <a:xfrm>
            <a:off x="1186489" y="592765"/>
            <a:ext cx="9261796" cy="1610138"/>
          </a:xfrm>
        </p:spPr>
        <p:txBody>
          <a:bodyPr>
            <a:normAutofit/>
          </a:bodyPr>
          <a:lstStyle/>
          <a:p>
            <a:pPr algn="ctr"/>
            <a:r>
              <a:rPr lang="en-US" sz="4000" b="1" dirty="0">
                <a:solidFill>
                  <a:srgbClr val="0070C0"/>
                </a:solidFill>
                <a:latin typeface="Times New Roman" panose="02020603050405020304" pitchFamily="18" charset="0"/>
                <a:cs typeface="Times New Roman" panose="02020603050405020304" pitchFamily="18" charset="0"/>
              </a:rPr>
              <a:t>Building a Sustainable Marketing Relationship (BMSW5007)</a:t>
            </a:r>
            <a:endParaRPr lang="en-GB" sz="4000" b="1" dirty="0">
              <a:solidFill>
                <a:srgbClr val="0070C0"/>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DB5368D5-C6A4-AEFE-2AFA-BE6F302665CD}"/>
              </a:ext>
            </a:extLst>
          </p:cNvPr>
          <p:cNvSpPr txBox="1"/>
          <p:nvPr/>
        </p:nvSpPr>
        <p:spPr>
          <a:xfrm>
            <a:off x="1027000" y="2554250"/>
            <a:ext cx="9100511" cy="1323439"/>
          </a:xfrm>
          <a:prstGeom prst="rect">
            <a:avLst/>
          </a:prstGeom>
          <a:noFill/>
        </p:spPr>
        <p:txBody>
          <a:bodyPr wrap="square">
            <a:spAutoFit/>
          </a:bodyPr>
          <a:lstStyle/>
          <a:p>
            <a:pPr fontAlgn="base"/>
            <a:r>
              <a:rPr lang="en-GB" sz="4000" b="1" dirty="0">
                <a:solidFill>
                  <a:srgbClr val="0070C0"/>
                </a:solidFill>
                <a:latin typeface="Times New Roman" panose="02020603050405020304" pitchFamily="18" charset="0"/>
                <a:cs typeface="Times New Roman" panose="02020603050405020304" pitchFamily="18" charset="0"/>
              </a:rPr>
              <a:t>M&amp;S Food’s Engagement with Digital </a:t>
            </a:r>
          </a:p>
          <a:p>
            <a:pPr fontAlgn="base"/>
            <a:r>
              <a:rPr lang="en-GB" sz="4000" b="1" dirty="0">
                <a:solidFill>
                  <a:srgbClr val="0070C0"/>
                </a:solidFill>
                <a:latin typeface="Times New Roman" panose="02020603050405020304" pitchFamily="18" charset="0"/>
                <a:cs typeface="Times New Roman" panose="02020603050405020304" pitchFamily="18" charset="0"/>
              </a:rPr>
              <a:t>                     and Social Media   </a:t>
            </a:r>
          </a:p>
        </p:txBody>
      </p:sp>
      <p:sp>
        <p:nvSpPr>
          <p:cNvPr id="6" name="TextBox 5">
            <a:extLst>
              <a:ext uri="{FF2B5EF4-FFF2-40B4-BE49-F238E27FC236}">
                <a16:creationId xmlns:a16="http://schemas.microsoft.com/office/drawing/2014/main" id="{C0338B95-6D5A-EBF0-772F-86C764B7108A}"/>
              </a:ext>
            </a:extLst>
          </p:cNvPr>
          <p:cNvSpPr txBox="1"/>
          <p:nvPr/>
        </p:nvSpPr>
        <p:spPr>
          <a:xfrm>
            <a:off x="5172075" y="4792579"/>
            <a:ext cx="6104658" cy="954107"/>
          </a:xfrm>
          <a:prstGeom prst="rect">
            <a:avLst/>
          </a:prstGeom>
          <a:noFill/>
        </p:spPr>
        <p:txBody>
          <a:bodyPr wrap="square">
            <a:spAutoFit/>
          </a:bodyPr>
          <a:lstStyle/>
          <a:p>
            <a:r>
              <a:rPr lang="en-US" sz="2800" b="1" dirty="0">
                <a:solidFill>
                  <a:srgbClr val="0070C0"/>
                </a:solidFill>
                <a:latin typeface="Times New Roman" panose="02020603050405020304" pitchFamily="18" charset="0"/>
                <a:cs typeface="Times New Roman" panose="02020603050405020304" pitchFamily="18" charset="0"/>
              </a:rPr>
              <a:t>Student: Laura Bogdana Jurje</a:t>
            </a:r>
          </a:p>
          <a:p>
            <a:r>
              <a:rPr lang="en-US" sz="2800" b="1" dirty="0">
                <a:solidFill>
                  <a:srgbClr val="0070C0"/>
                </a:solidFill>
                <a:latin typeface="Times New Roman" panose="02020603050405020304" pitchFamily="18" charset="0"/>
                <a:cs typeface="Times New Roman" panose="02020603050405020304" pitchFamily="18" charset="0"/>
              </a:rPr>
              <a:t>                    (2329890)</a:t>
            </a:r>
            <a:endParaRPr lang="en-GB" sz="2800" dirty="0"/>
          </a:p>
        </p:txBody>
      </p:sp>
      <p:sp>
        <p:nvSpPr>
          <p:cNvPr id="24" name="Rectangle: Rounded Corners 23">
            <a:extLst>
              <a:ext uri="{FF2B5EF4-FFF2-40B4-BE49-F238E27FC236}">
                <a16:creationId xmlns:a16="http://schemas.microsoft.com/office/drawing/2014/main" id="{8048F7F5-0FE9-81A4-683C-42C9349C10C6}"/>
              </a:ext>
            </a:extLst>
          </p:cNvPr>
          <p:cNvSpPr/>
          <p:nvPr/>
        </p:nvSpPr>
        <p:spPr>
          <a:xfrm>
            <a:off x="1027000" y="4628706"/>
            <a:ext cx="3172860" cy="187841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36" name="Picture 35" descr="A close-up of a logo&#10;&#10;AI-generated content may be incorrect.">
            <a:extLst>
              <a:ext uri="{FF2B5EF4-FFF2-40B4-BE49-F238E27FC236}">
                <a16:creationId xmlns:a16="http://schemas.microsoft.com/office/drawing/2014/main" id="{566317D6-3A79-E6C9-BEFC-DB476D9E1F0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186489" y="4729715"/>
            <a:ext cx="2857500" cy="1676400"/>
          </a:xfrm>
          <a:prstGeom prst="rect">
            <a:avLst/>
          </a:prstGeom>
        </p:spPr>
      </p:pic>
    </p:spTree>
    <p:extLst>
      <p:ext uri="{BB962C8B-B14F-4D97-AF65-F5344CB8AC3E}">
        <p14:creationId xmlns:p14="http://schemas.microsoft.com/office/powerpoint/2010/main" val="24122925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9C6415-9642-6A55-12AF-032B7A807683}"/>
              </a:ext>
            </a:extLst>
          </p:cNvPr>
          <p:cNvSpPr>
            <a:spLocks noGrp="1"/>
          </p:cNvSpPr>
          <p:nvPr>
            <p:ph type="title"/>
          </p:nvPr>
        </p:nvSpPr>
        <p:spPr/>
        <p:txBody>
          <a:bodyPr>
            <a:normAutofit/>
          </a:bodyPr>
          <a:lstStyle/>
          <a:p>
            <a:r>
              <a:rPr lang="en-GB" sz="2800" dirty="0">
                <a:solidFill>
                  <a:srgbClr val="0070C0"/>
                </a:solidFill>
                <a:latin typeface="Times New Roman" panose="02020603050405020304" pitchFamily="18" charset="0"/>
                <a:cs typeface="Times New Roman" panose="02020603050405020304" pitchFamily="18" charset="0"/>
              </a:rPr>
              <a:t>Introduction</a:t>
            </a:r>
            <a:br>
              <a:rPr lang="en-IN" sz="2800" dirty="0">
                <a:latin typeface="Times New Roman" panose="02020603050405020304" pitchFamily="18" charset="0"/>
                <a:cs typeface="Times New Roman" panose="02020603050405020304" pitchFamily="18" charset="0"/>
              </a:rPr>
            </a:br>
            <a:endParaRPr lang="en-GB" sz="28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DC61C7A5-5F43-7919-0F75-D9254F2ADC82}"/>
              </a:ext>
            </a:extLst>
          </p:cNvPr>
          <p:cNvSpPr>
            <a:spLocks noGrp="1"/>
          </p:cNvSpPr>
          <p:nvPr>
            <p:ph idx="1"/>
          </p:nvPr>
        </p:nvSpPr>
        <p:spPr>
          <a:xfrm>
            <a:off x="677334" y="1575583"/>
            <a:ext cx="10759700" cy="4465780"/>
          </a:xfrm>
          <a:blipFill>
            <a:blip r:embed="rId3"/>
            <a:tile tx="0" ty="0" sx="100000" sy="100000" flip="none" algn="tl"/>
          </a:blipFill>
        </p:spPr>
        <p:txBody>
          <a:bodyPr/>
          <a:lstStyle/>
          <a:p>
            <a:r>
              <a:rPr lang="en-GB" sz="2000" b="1" dirty="0">
                <a:solidFill>
                  <a:srgbClr val="002060"/>
                </a:solidFill>
                <a:latin typeface="Times New Roman" panose="02020603050405020304" pitchFamily="18" charset="0"/>
                <a:cs typeface="Times New Roman" panose="02020603050405020304" pitchFamily="18" charset="0"/>
              </a:rPr>
              <a:t>CRM facilitates profitable customer relationships.</a:t>
            </a:r>
          </a:p>
          <a:p>
            <a:endParaRPr lang="en-IN" sz="2000" b="1" dirty="0">
              <a:solidFill>
                <a:srgbClr val="002060"/>
              </a:solidFill>
              <a:latin typeface="Times New Roman" panose="02020603050405020304" pitchFamily="18" charset="0"/>
              <a:cs typeface="Times New Roman" panose="02020603050405020304" pitchFamily="18" charset="0"/>
            </a:endParaRPr>
          </a:p>
          <a:p>
            <a:r>
              <a:rPr lang="en-GB" sz="2000" b="1" dirty="0">
                <a:solidFill>
                  <a:srgbClr val="002060"/>
                </a:solidFill>
                <a:latin typeface="Times New Roman" panose="02020603050405020304" pitchFamily="18" charset="0"/>
                <a:cs typeface="Times New Roman" panose="02020603050405020304" pitchFamily="18" charset="0"/>
              </a:rPr>
              <a:t>Customer interactions and engagements by using digital marketing and social media marketing are meant to improve company performance.</a:t>
            </a:r>
          </a:p>
          <a:p>
            <a:endParaRPr lang="en-IN" sz="2000" b="1" dirty="0">
              <a:solidFill>
                <a:srgbClr val="002060"/>
              </a:solidFill>
              <a:latin typeface="Times New Roman" panose="02020603050405020304" pitchFamily="18" charset="0"/>
              <a:cs typeface="Times New Roman" panose="02020603050405020304" pitchFamily="18" charset="0"/>
            </a:endParaRPr>
          </a:p>
          <a:p>
            <a:r>
              <a:rPr lang="en-GB" sz="2000" b="1" dirty="0">
                <a:solidFill>
                  <a:srgbClr val="002060"/>
                </a:solidFill>
                <a:latin typeface="Times New Roman" panose="02020603050405020304" pitchFamily="18" charset="0"/>
                <a:cs typeface="Times New Roman" panose="02020603050405020304" pitchFamily="18" charset="0"/>
              </a:rPr>
              <a:t>Marketing in the digital world is highly dyadic and centres on the leverage of contents.</a:t>
            </a:r>
          </a:p>
          <a:p>
            <a:endParaRPr lang="en-IN" sz="2000" b="1" dirty="0">
              <a:solidFill>
                <a:srgbClr val="002060"/>
              </a:solidFill>
              <a:latin typeface="Times New Roman" panose="02020603050405020304" pitchFamily="18" charset="0"/>
              <a:cs typeface="Times New Roman" panose="02020603050405020304" pitchFamily="18" charset="0"/>
            </a:endParaRPr>
          </a:p>
          <a:p>
            <a:r>
              <a:rPr lang="en-GB" sz="2000" b="1" dirty="0">
                <a:solidFill>
                  <a:srgbClr val="002060"/>
                </a:solidFill>
                <a:latin typeface="Times New Roman" panose="02020603050405020304" pitchFamily="18" charset="0"/>
                <a:cs typeface="Times New Roman" panose="02020603050405020304" pitchFamily="18" charset="0"/>
              </a:rPr>
              <a:t>Continued harnessing digital and social media marketing by M&amp;S Food is critical to its favourable outcome.</a:t>
            </a:r>
            <a:endParaRPr lang="en-IN" sz="2000" b="1" dirty="0">
              <a:solidFill>
                <a:srgbClr val="002060"/>
              </a:solidFill>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2217457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C00304-2E88-2166-FAD7-2C45222F7B6D}"/>
              </a:ext>
            </a:extLst>
          </p:cNvPr>
          <p:cNvSpPr>
            <a:spLocks noGrp="1"/>
          </p:cNvSpPr>
          <p:nvPr>
            <p:ph type="title"/>
          </p:nvPr>
        </p:nvSpPr>
        <p:spPr/>
        <p:txBody>
          <a:bodyPr>
            <a:normAutofit fontScale="90000"/>
          </a:bodyPr>
          <a:lstStyle/>
          <a:p>
            <a:r>
              <a:rPr lang="en-GB" sz="3100" dirty="0">
                <a:solidFill>
                  <a:srgbClr val="0070C0"/>
                </a:solidFill>
                <a:latin typeface="Times New Roman" panose="02020603050405020304" pitchFamily="18" charset="0"/>
                <a:cs typeface="Times New Roman" panose="02020603050405020304" pitchFamily="18" charset="0"/>
              </a:rPr>
              <a:t>Evolving themes in customer relationship management</a:t>
            </a:r>
            <a:br>
              <a:rPr lang="en-IN" dirty="0"/>
            </a:br>
            <a:endParaRPr lang="en-GB" dirty="0"/>
          </a:p>
        </p:txBody>
      </p:sp>
      <p:sp>
        <p:nvSpPr>
          <p:cNvPr id="3" name="Content Placeholder 2">
            <a:extLst>
              <a:ext uri="{FF2B5EF4-FFF2-40B4-BE49-F238E27FC236}">
                <a16:creationId xmlns:a16="http://schemas.microsoft.com/office/drawing/2014/main" id="{48866936-DAAA-600C-130E-3BAB700C550C}"/>
              </a:ext>
            </a:extLst>
          </p:cNvPr>
          <p:cNvSpPr>
            <a:spLocks noGrp="1"/>
          </p:cNvSpPr>
          <p:nvPr>
            <p:ph idx="1"/>
          </p:nvPr>
        </p:nvSpPr>
        <p:spPr>
          <a:xfrm>
            <a:off x="358357" y="1552918"/>
            <a:ext cx="10492414" cy="4695482"/>
          </a:xfrm>
          <a:blipFill>
            <a:blip r:embed="rId3"/>
            <a:tile tx="0" ty="0" sx="100000" sy="100000" flip="none" algn="tl"/>
          </a:blipFill>
        </p:spPr>
        <p:txBody>
          <a:bodyPr>
            <a:normAutofit fontScale="92500" lnSpcReduction="20000"/>
          </a:bodyPr>
          <a:lstStyle/>
          <a:p>
            <a:r>
              <a:rPr lang="en-GB" sz="2000" b="1" dirty="0">
                <a:solidFill>
                  <a:srgbClr val="002060"/>
                </a:solidFill>
                <a:latin typeface="Times New Roman" panose="02020603050405020304" pitchFamily="18" charset="0"/>
                <a:cs typeface="Times New Roman" panose="02020603050405020304" pitchFamily="18" charset="0"/>
              </a:rPr>
              <a:t>Continued evolution in the boundaries of customer relationship marketing from traditional customer focus to a decisive stakeholder integration and co-op value creation and capture.</a:t>
            </a:r>
          </a:p>
          <a:p>
            <a:endParaRPr lang="en-IN" sz="2000" b="1" dirty="0">
              <a:solidFill>
                <a:srgbClr val="002060"/>
              </a:solidFill>
              <a:latin typeface="Times New Roman" panose="02020603050405020304" pitchFamily="18" charset="0"/>
              <a:cs typeface="Times New Roman" panose="02020603050405020304" pitchFamily="18" charset="0"/>
            </a:endParaRPr>
          </a:p>
          <a:p>
            <a:r>
              <a:rPr lang="en-GB" sz="2000" b="1" dirty="0">
                <a:solidFill>
                  <a:srgbClr val="002060"/>
                </a:solidFill>
                <a:latin typeface="Times New Roman" panose="02020603050405020304" pitchFamily="18" charset="0"/>
                <a:cs typeface="Times New Roman" panose="02020603050405020304" pitchFamily="18" charset="0"/>
              </a:rPr>
              <a:t>Newer forms of marketing, particularly, digital and social media, have intricate relationship with customer brand relationship.</a:t>
            </a:r>
          </a:p>
          <a:p>
            <a:endParaRPr lang="en-IN" sz="2000" b="1" dirty="0">
              <a:solidFill>
                <a:srgbClr val="002060"/>
              </a:solidFill>
              <a:latin typeface="Times New Roman" panose="02020603050405020304" pitchFamily="18" charset="0"/>
              <a:cs typeface="Times New Roman" panose="02020603050405020304" pitchFamily="18" charset="0"/>
            </a:endParaRPr>
          </a:p>
          <a:p>
            <a:r>
              <a:rPr lang="en-GB" sz="2000" b="1" dirty="0">
                <a:solidFill>
                  <a:srgbClr val="002060"/>
                </a:solidFill>
                <a:latin typeface="Times New Roman" panose="02020603050405020304" pitchFamily="18" charset="0"/>
                <a:cs typeface="Times New Roman" panose="02020603050405020304" pitchFamily="18" charset="0"/>
              </a:rPr>
              <a:t>Leveraging digital and social media to further extend Customer Lifetime Value to drive meaningful engagement value and shareholder value.</a:t>
            </a:r>
          </a:p>
          <a:p>
            <a:endParaRPr lang="en-IN" sz="2000" b="1" dirty="0">
              <a:solidFill>
                <a:srgbClr val="002060"/>
              </a:solidFill>
              <a:latin typeface="Times New Roman" panose="02020603050405020304" pitchFamily="18" charset="0"/>
              <a:cs typeface="Times New Roman" panose="02020603050405020304" pitchFamily="18" charset="0"/>
            </a:endParaRPr>
          </a:p>
          <a:p>
            <a:r>
              <a:rPr lang="en-GB" sz="2000" b="1" dirty="0">
                <a:solidFill>
                  <a:srgbClr val="002060"/>
                </a:solidFill>
                <a:latin typeface="Times New Roman" panose="02020603050405020304" pitchFamily="18" charset="0"/>
                <a:cs typeface="Times New Roman" panose="02020603050405020304" pitchFamily="18" charset="0"/>
              </a:rPr>
              <a:t>“Reshaping for Growth” is an all-portfolio inclusive technological capacity improvement strategic initiative undertaken by M&amp;S.</a:t>
            </a:r>
          </a:p>
          <a:p>
            <a:endParaRPr lang="en-IN" sz="2000" b="1" dirty="0">
              <a:solidFill>
                <a:srgbClr val="002060"/>
              </a:solidFill>
              <a:latin typeface="Times New Roman" panose="02020603050405020304" pitchFamily="18" charset="0"/>
              <a:cs typeface="Times New Roman" panose="02020603050405020304" pitchFamily="18" charset="0"/>
            </a:endParaRPr>
          </a:p>
          <a:p>
            <a:r>
              <a:rPr lang="en-GB" sz="2000" b="1" dirty="0">
                <a:solidFill>
                  <a:srgbClr val="002060"/>
                </a:solidFill>
                <a:latin typeface="Times New Roman" panose="02020603050405020304" pitchFamily="18" charset="0"/>
                <a:cs typeface="Times New Roman" panose="02020603050405020304" pitchFamily="18" charset="0"/>
              </a:rPr>
              <a:t> The Reshape M&amp;S emphasises to increase their digital capability across digital and social media platforms to effectively streamline profitable sales growth while driving loyalty and retention. </a:t>
            </a:r>
            <a:endParaRPr lang="en-IN" sz="2000" b="1" dirty="0">
              <a:solidFill>
                <a:srgbClr val="002060"/>
              </a:solidFill>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3734415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BC846-FA39-950A-D01C-D346B60EB5F6}"/>
              </a:ext>
            </a:extLst>
          </p:cNvPr>
          <p:cNvSpPr>
            <a:spLocks noGrp="1"/>
          </p:cNvSpPr>
          <p:nvPr>
            <p:ph type="title"/>
          </p:nvPr>
        </p:nvSpPr>
        <p:spPr>
          <a:xfrm>
            <a:off x="677334" y="356382"/>
            <a:ext cx="8596668" cy="1022252"/>
          </a:xfrm>
        </p:spPr>
        <p:txBody>
          <a:bodyPr/>
          <a:lstStyle/>
          <a:p>
            <a:r>
              <a:rPr lang="en-GB" sz="2800" dirty="0">
                <a:solidFill>
                  <a:srgbClr val="0070C0"/>
                </a:solidFill>
                <a:latin typeface="Times New Roman" panose="02020603050405020304" pitchFamily="18" charset="0"/>
                <a:cs typeface="Times New Roman" panose="02020603050405020304" pitchFamily="18" charset="0"/>
              </a:rPr>
              <a:t>CRM in the digital age</a:t>
            </a:r>
          </a:p>
        </p:txBody>
      </p:sp>
      <p:sp>
        <p:nvSpPr>
          <p:cNvPr id="3" name="Content Placeholder 2">
            <a:extLst>
              <a:ext uri="{FF2B5EF4-FFF2-40B4-BE49-F238E27FC236}">
                <a16:creationId xmlns:a16="http://schemas.microsoft.com/office/drawing/2014/main" id="{7E35B38A-A828-5332-AFAA-873B74F06DB8}"/>
              </a:ext>
            </a:extLst>
          </p:cNvPr>
          <p:cNvSpPr>
            <a:spLocks noGrp="1"/>
          </p:cNvSpPr>
          <p:nvPr>
            <p:ph idx="1"/>
          </p:nvPr>
        </p:nvSpPr>
        <p:spPr>
          <a:xfrm>
            <a:off x="198869" y="1058350"/>
            <a:ext cx="9831232" cy="4545008"/>
          </a:xfrm>
          <a:blipFill>
            <a:blip r:embed="rId3"/>
            <a:tile tx="0" ty="0" sx="100000" sy="100000" flip="none" algn="tl"/>
          </a:blipFill>
        </p:spPr>
        <p:txBody>
          <a:bodyPr>
            <a:normAutofit/>
          </a:bodyPr>
          <a:lstStyle/>
          <a:p>
            <a:r>
              <a:rPr lang="en-GB" sz="2000" b="1" dirty="0">
                <a:solidFill>
                  <a:srgbClr val="002060"/>
                </a:solidFill>
                <a:latin typeface="Times New Roman" panose="02020603050405020304" pitchFamily="18" charset="0"/>
                <a:cs typeface="Times New Roman" panose="02020603050405020304" pitchFamily="18" charset="0"/>
              </a:rPr>
              <a:t>The emergence of major social media players such as Meta, Google, X and TikTok generates enormous communities.</a:t>
            </a:r>
          </a:p>
          <a:p>
            <a:endParaRPr lang="en-IN" sz="2000" b="1" dirty="0">
              <a:solidFill>
                <a:srgbClr val="002060"/>
              </a:solidFill>
              <a:latin typeface="Times New Roman" panose="02020603050405020304" pitchFamily="18" charset="0"/>
              <a:cs typeface="Times New Roman" panose="02020603050405020304" pitchFamily="18" charset="0"/>
            </a:endParaRPr>
          </a:p>
          <a:p>
            <a:r>
              <a:rPr lang="en-GB" sz="2000" b="1" dirty="0">
                <a:solidFill>
                  <a:srgbClr val="002060"/>
                </a:solidFill>
                <a:latin typeface="Times New Roman" panose="02020603050405020304" pitchFamily="18" charset="0"/>
                <a:cs typeface="Times New Roman" panose="02020603050405020304" pitchFamily="18" charset="0"/>
              </a:rPr>
              <a:t>Rethinking CRM in the digital world should inform the effective integration of social media and digital platforms to maximise CRM value.</a:t>
            </a:r>
          </a:p>
          <a:p>
            <a:endParaRPr lang="en-IN" sz="2000" b="1" dirty="0">
              <a:solidFill>
                <a:srgbClr val="002060"/>
              </a:solidFill>
              <a:latin typeface="Times New Roman" panose="02020603050405020304" pitchFamily="18" charset="0"/>
              <a:cs typeface="Times New Roman" panose="02020603050405020304" pitchFamily="18" charset="0"/>
            </a:endParaRPr>
          </a:p>
          <a:p>
            <a:r>
              <a:rPr lang="en-GB" b="1" dirty="0">
                <a:solidFill>
                  <a:srgbClr val="002060"/>
                </a:solidFill>
                <a:latin typeface="Times New Roman" panose="02020603050405020304" pitchFamily="18" charset="0"/>
                <a:cs typeface="Times New Roman" panose="02020603050405020304" pitchFamily="18" charset="0"/>
              </a:rPr>
              <a:t>The administered integration and alignment with business objectives further streamlines the scope of effective customer engagement, personalisation and support strategies.</a:t>
            </a:r>
          </a:p>
          <a:p>
            <a:endParaRPr lang="en-IN" b="1" dirty="0">
              <a:solidFill>
                <a:srgbClr val="002060"/>
              </a:solidFill>
              <a:latin typeface="Times New Roman" panose="02020603050405020304" pitchFamily="18" charset="0"/>
              <a:cs typeface="Times New Roman" panose="02020603050405020304" pitchFamily="18" charset="0"/>
            </a:endParaRPr>
          </a:p>
          <a:p>
            <a:r>
              <a:rPr lang="en-GB" b="1" dirty="0">
                <a:solidFill>
                  <a:srgbClr val="002060"/>
                </a:solidFill>
                <a:latin typeface="Times New Roman" panose="02020603050405020304" pitchFamily="18" charset="0"/>
                <a:cs typeface="Times New Roman" panose="02020603050405020304" pitchFamily="18" charset="0"/>
              </a:rPr>
              <a:t>Revisiting M&amp;S’s “Reshape for Growth” strategy, it is further necessary to keep pace with future trends and patterns in the digital and social media space, and anticipate unpredictability.</a:t>
            </a:r>
            <a:endParaRPr lang="en-IN" b="1" dirty="0">
              <a:solidFill>
                <a:srgbClr val="002060"/>
              </a:solidFill>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3353136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CC1EEC0-3087-E4E3-7161-FC5B55FA9DDC}"/>
              </a:ext>
            </a:extLst>
          </p:cNvPr>
          <p:cNvSpPr>
            <a:spLocks noGrp="1"/>
          </p:cNvSpPr>
          <p:nvPr>
            <p:ph type="title"/>
          </p:nvPr>
        </p:nvSpPr>
        <p:spPr/>
        <p:txBody>
          <a:bodyPr>
            <a:normAutofit/>
          </a:bodyPr>
          <a:lstStyle/>
          <a:p>
            <a:r>
              <a:rPr lang="en-GB" sz="2800" dirty="0">
                <a:solidFill>
                  <a:srgbClr val="0070C0"/>
                </a:solidFill>
                <a:latin typeface="Times New Roman" panose="02020603050405020304" pitchFamily="18" charset="0"/>
                <a:cs typeface="Times New Roman" panose="02020603050405020304" pitchFamily="18" charset="0"/>
              </a:rPr>
              <a:t>M&amp;S Food’s Digital and Social Media strategy</a:t>
            </a:r>
          </a:p>
        </p:txBody>
      </p:sp>
      <p:sp>
        <p:nvSpPr>
          <p:cNvPr id="5" name="Content Placeholder 4">
            <a:extLst>
              <a:ext uri="{FF2B5EF4-FFF2-40B4-BE49-F238E27FC236}">
                <a16:creationId xmlns:a16="http://schemas.microsoft.com/office/drawing/2014/main" id="{3EA71739-262A-82EA-9C09-EE22609149F6}"/>
              </a:ext>
            </a:extLst>
          </p:cNvPr>
          <p:cNvSpPr>
            <a:spLocks noGrp="1"/>
          </p:cNvSpPr>
          <p:nvPr>
            <p:ph idx="1"/>
          </p:nvPr>
        </p:nvSpPr>
        <p:spPr>
          <a:xfrm>
            <a:off x="677333" y="1519311"/>
            <a:ext cx="9240389" cy="4522051"/>
          </a:xfrm>
          <a:blipFill>
            <a:blip r:embed="rId3"/>
            <a:tile tx="0" ty="0" sx="100000" sy="100000" flip="none" algn="tl"/>
          </a:blipFill>
        </p:spPr>
        <p:txBody>
          <a:bodyPr>
            <a:normAutofit/>
          </a:bodyPr>
          <a:lstStyle/>
          <a:p>
            <a:r>
              <a:rPr lang="en-GB" sz="2000" b="1" dirty="0">
                <a:solidFill>
                  <a:srgbClr val="002060"/>
                </a:solidFill>
                <a:latin typeface="Times New Roman" panose="02020603050405020304" pitchFamily="18" charset="0"/>
                <a:cs typeface="Times New Roman" panose="02020603050405020304" pitchFamily="18" charset="0"/>
              </a:rPr>
              <a:t>The digital and SM strategy linked to M&amp;S Foods  develops on the “Reshaping for Growth” overarching strategy.</a:t>
            </a:r>
          </a:p>
          <a:p>
            <a:endParaRPr lang="en-GB" sz="2000" b="1" dirty="0">
              <a:solidFill>
                <a:srgbClr val="002060"/>
              </a:solidFill>
              <a:latin typeface="Times New Roman" panose="02020603050405020304" pitchFamily="18" charset="0"/>
              <a:cs typeface="Times New Roman" panose="02020603050405020304" pitchFamily="18" charset="0"/>
            </a:endParaRPr>
          </a:p>
          <a:p>
            <a:r>
              <a:rPr lang="en-GB" sz="2000" b="1" dirty="0">
                <a:solidFill>
                  <a:srgbClr val="002060"/>
                </a:solidFill>
                <a:latin typeface="Times New Roman" panose="02020603050405020304" pitchFamily="18" charset="0"/>
                <a:cs typeface="Times New Roman" panose="02020603050405020304" pitchFamily="18" charset="0"/>
              </a:rPr>
              <a:t>The strategy initiative is meant to streamline sustainable growth for the retailer and value creation.</a:t>
            </a:r>
          </a:p>
          <a:p>
            <a:endParaRPr lang="en-GB" sz="2000" b="1" dirty="0">
              <a:solidFill>
                <a:srgbClr val="002060"/>
              </a:solidFill>
              <a:latin typeface="Times New Roman" panose="02020603050405020304" pitchFamily="18" charset="0"/>
              <a:cs typeface="Times New Roman" panose="02020603050405020304" pitchFamily="18" charset="0"/>
            </a:endParaRPr>
          </a:p>
          <a:p>
            <a:r>
              <a:rPr lang="en-GB" sz="2000" b="1" dirty="0">
                <a:solidFill>
                  <a:srgbClr val="002060"/>
                </a:solidFill>
                <a:latin typeface="Times New Roman" panose="02020603050405020304" pitchFamily="18" charset="0"/>
                <a:cs typeface="Times New Roman" panose="02020603050405020304" pitchFamily="18" charset="0"/>
              </a:rPr>
              <a:t>Key aspects covered  are profitable sales growth, reduction in operating margins, decisive and informed investment choices and contribution to shareholder returns.</a:t>
            </a:r>
          </a:p>
          <a:p>
            <a:endParaRPr lang="en-GB" sz="2000" b="1" dirty="0">
              <a:solidFill>
                <a:srgbClr val="002060"/>
              </a:solidFill>
              <a:latin typeface="Times New Roman" panose="02020603050405020304" pitchFamily="18" charset="0"/>
              <a:cs typeface="Times New Roman" panose="02020603050405020304" pitchFamily="18" charset="0"/>
            </a:endParaRPr>
          </a:p>
          <a:p>
            <a:r>
              <a:rPr lang="en-GB" sz="2000" b="1" dirty="0">
                <a:solidFill>
                  <a:srgbClr val="002060"/>
                </a:solidFill>
                <a:latin typeface="Times New Roman" panose="02020603050405020304" pitchFamily="18" charset="0"/>
                <a:cs typeface="Times New Roman" panose="02020603050405020304" pitchFamily="18" charset="0"/>
              </a:rPr>
              <a:t>Growth in the online food business and restructuring CRM as part of its turnaround mission shall inform M&amp;S Food’s digital and SM strategy initiative.</a:t>
            </a:r>
          </a:p>
        </p:txBody>
      </p:sp>
    </p:spTree>
    <p:extLst>
      <p:ext uri="{BB962C8B-B14F-4D97-AF65-F5344CB8AC3E}">
        <p14:creationId xmlns:p14="http://schemas.microsoft.com/office/powerpoint/2010/main" val="12377064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D31F8E-EA49-75E1-C608-EB4325F886D6}"/>
              </a:ext>
            </a:extLst>
          </p:cNvPr>
          <p:cNvSpPr>
            <a:spLocks noGrp="1"/>
          </p:cNvSpPr>
          <p:nvPr>
            <p:ph type="title"/>
          </p:nvPr>
        </p:nvSpPr>
        <p:spPr>
          <a:xfrm>
            <a:off x="677334" y="244550"/>
            <a:ext cx="8596668" cy="956929"/>
          </a:xfrm>
        </p:spPr>
        <p:txBody>
          <a:bodyPr>
            <a:normAutofit/>
          </a:bodyPr>
          <a:lstStyle/>
          <a:p>
            <a:r>
              <a:rPr lang="en-GB" dirty="0">
                <a:solidFill>
                  <a:srgbClr val="0070C0"/>
                </a:solidFill>
              </a:rPr>
              <a:t>SWOT Analysis: M&amp;S</a:t>
            </a:r>
          </a:p>
        </p:txBody>
      </p:sp>
      <p:pic>
        <p:nvPicPr>
          <p:cNvPr id="15" name="Content Placeholder 14" descr="A diagram of a swot analysis">
            <a:extLst>
              <a:ext uri="{FF2B5EF4-FFF2-40B4-BE49-F238E27FC236}">
                <a16:creationId xmlns:a16="http://schemas.microsoft.com/office/drawing/2014/main" id="{A2326EA9-8161-DCBF-86BF-38771E989D25}"/>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89098" y="1201479"/>
            <a:ext cx="9186530" cy="5411971"/>
          </a:xfrm>
        </p:spPr>
      </p:pic>
      <p:sp>
        <p:nvSpPr>
          <p:cNvPr id="17" name="TextBox 16">
            <a:extLst>
              <a:ext uri="{FF2B5EF4-FFF2-40B4-BE49-F238E27FC236}">
                <a16:creationId xmlns:a16="http://schemas.microsoft.com/office/drawing/2014/main" id="{FA9E68EE-17CA-51F2-4A7C-4AED626E54E9}"/>
              </a:ext>
            </a:extLst>
          </p:cNvPr>
          <p:cNvSpPr txBox="1"/>
          <p:nvPr/>
        </p:nvSpPr>
        <p:spPr>
          <a:xfrm>
            <a:off x="5645888" y="2971800"/>
            <a:ext cx="914400" cy="914400"/>
          </a:xfrm>
          <a:prstGeom prst="rect">
            <a:avLst/>
          </a:prstGeom>
          <a:noFill/>
          <a:ln>
            <a:solidFill>
              <a:schemeClr val="bg1"/>
            </a:solidFill>
          </a:ln>
        </p:spPr>
        <p:txBody>
          <a:bodyPr wrap="square" rtlCol="0">
            <a:spAutoFit/>
          </a:bodyPr>
          <a:lstStyle/>
          <a:p>
            <a:endParaRPr lang="en-GB" dirty="0"/>
          </a:p>
        </p:txBody>
      </p:sp>
      <p:sp>
        <p:nvSpPr>
          <p:cNvPr id="18" name="TextBox 17">
            <a:extLst>
              <a:ext uri="{FF2B5EF4-FFF2-40B4-BE49-F238E27FC236}">
                <a16:creationId xmlns:a16="http://schemas.microsoft.com/office/drawing/2014/main" id="{E81AF5BA-7A4C-E5AA-12FF-8E07A631652B}"/>
              </a:ext>
            </a:extLst>
          </p:cNvPr>
          <p:cNvSpPr txBox="1"/>
          <p:nvPr/>
        </p:nvSpPr>
        <p:spPr>
          <a:xfrm>
            <a:off x="850605" y="2371635"/>
            <a:ext cx="3732029" cy="1200329"/>
          </a:xfrm>
          <a:prstGeom prst="rect">
            <a:avLst/>
          </a:prstGeom>
          <a:noFill/>
        </p:spPr>
        <p:txBody>
          <a:bodyPr wrap="square" rtlCol="0">
            <a:spAutoFit/>
          </a:bodyPr>
          <a:lstStyle/>
          <a:p>
            <a:pPr marL="285750" indent="-285750">
              <a:buFont typeface="Wingdings" panose="05000000000000000000" pitchFamily="2" charset="2"/>
              <a:buChar char="Ø"/>
            </a:pPr>
            <a:r>
              <a:rPr lang="en-GB" dirty="0"/>
              <a:t>Strong brand reputation</a:t>
            </a:r>
          </a:p>
          <a:p>
            <a:pPr marL="285750" indent="-285750">
              <a:buFont typeface="Wingdings" panose="05000000000000000000" pitchFamily="2" charset="2"/>
              <a:buChar char="Ø"/>
            </a:pPr>
            <a:r>
              <a:rPr lang="en-GB" dirty="0"/>
              <a:t>Successful partnerships</a:t>
            </a:r>
          </a:p>
          <a:p>
            <a:pPr marL="285750" indent="-285750">
              <a:buFont typeface="Wingdings" panose="05000000000000000000" pitchFamily="2" charset="2"/>
              <a:buChar char="Ø"/>
            </a:pPr>
            <a:r>
              <a:rPr lang="en-GB" dirty="0"/>
              <a:t>High-quality food range</a:t>
            </a:r>
          </a:p>
          <a:p>
            <a:pPr marL="285750" indent="-285750">
              <a:buFont typeface="Wingdings" panose="05000000000000000000" pitchFamily="2" charset="2"/>
              <a:buChar char="Ø"/>
            </a:pPr>
            <a:r>
              <a:rPr lang="en-GB" dirty="0"/>
              <a:t>Omnichannel capabilities</a:t>
            </a:r>
          </a:p>
        </p:txBody>
      </p:sp>
      <p:sp>
        <p:nvSpPr>
          <p:cNvPr id="20" name="TextBox 19">
            <a:extLst>
              <a:ext uri="{FF2B5EF4-FFF2-40B4-BE49-F238E27FC236}">
                <a16:creationId xmlns:a16="http://schemas.microsoft.com/office/drawing/2014/main" id="{D72FDD27-EEED-A687-4A48-3E2FB0F0FC3F}"/>
              </a:ext>
            </a:extLst>
          </p:cNvPr>
          <p:cNvSpPr txBox="1"/>
          <p:nvPr/>
        </p:nvSpPr>
        <p:spPr>
          <a:xfrm>
            <a:off x="850605" y="4603897"/>
            <a:ext cx="3934046" cy="1477328"/>
          </a:xfrm>
          <a:prstGeom prst="rect">
            <a:avLst/>
          </a:prstGeom>
          <a:noFill/>
        </p:spPr>
        <p:txBody>
          <a:bodyPr wrap="square" rtlCol="0">
            <a:spAutoFit/>
          </a:bodyPr>
          <a:lstStyle/>
          <a:p>
            <a:pPr marL="285750" indent="-285750">
              <a:buFont typeface="Wingdings" panose="05000000000000000000" pitchFamily="2" charset="2"/>
              <a:buChar char="Ø"/>
            </a:pPr>
            <a:r>
              <a:rPr lang="en-GB" dirty="0"/>
              <a:t>Target younger shoppers</a:t>
            </a:r>
          </a:p>
          <a:p>
            <a:pPr marL="285750" indent="-285750">
              <a:buFont typeface="Wingdings" panose="05000000000000000000" pitchFamily="2" charset="2"/>
              <a:buChar char="Ø"/>
            </a:pPr>
            <a:r>
              <a:rPr lang="en-GB" dirty="0"/>
              <a:t>International franchise expansion</a:t>
            </a:r>
          </a:p>
          <a:p>
            <a:pPr marL="285750" indent="-285750">
              <a:buFont typeface="Wingdings" panose="05000000000000000000" pitchFamily="2" charset="2"/>
              <a:buChar char="Ø"/>
            </a:pPr>
            <a:r>
              <a:rPr lang="en-GB" dirty="0"/>
              <a:t>Invest in AI and personalisation</a:t>
            </a:r>
          </a:p>
          <a:p>
            <a:pPr marL="285750" indent="-285750">
              <a:buFont typeface="Wingdings" panose="05000000000000000000" pitchFamily="2" charset="2"/>
              <a:buChar char="Ø"/>
            </a:pPr>
            <a:r>
              <a:rPr lang="en-GB" dirty="0"/>
              <a:t>Expand homeware and lifestyle product lines </a:t>
            </a:r>
          </a:p>
        </p:txBody>
      </p:sp>
      <p:sp>
        <p:nvSpPr>
          <p:cNvPr id="21" name="TextBox 20">
            <a:extLst>
              <a:ext uri="{FF2B5EF4-FFF2-40B4-BE49-F238E27FC236}">
                <a16:creationId xmlns:a16="http://schemas.microsoft.com/office/drawing/2014/main" id="{1ECB43E5-78BF-8DA4-D0A9-306C530DFA43}"/>
              </a:ext>
            </a:extLst>
          </p:cNvPr>
          <p:cNvSpPr txBox="1"/>
          <p:nvPr/>
        </p:nvSpPr>
        <p:spPr>
          <a:xfrm>
            <a:off x="5645887" y="2052084"/>
            <a:ext cx="3870252" cy="1754326"/>
          </a:xfrm>
          <a:prstGeom prst="rect">
            <a:avLst/>
          </a:prstGeom>
          <a:noFill/>
        </p:spPr>
        <p:txBody>
          <a:bodyPr wrap="square" rtlCol="0">
            <a:spAutoFit/>
          </a:bodyPr>
          <a:lstStyle/>
          <a:p>
            <a:pPr marL="285750" indent="-285750">
              <a:buFont typeface="Wingdings" panose="05000000000000000000" pitchFamily="2" charset="2"/>
              <a:buChar char="Ø"/>
            </a:pPr>
            <a:r>
              <a:rPr lang="en-GB" dirty="0"/>
              <a:t>Higher price point</a:t>
            </a:r>
          </a:p>
          <a:p>
            <a:pPr marL="285750" indent="-285750">
              <a:buFont typeface="Wingdings" panose="05000000000000000000" pitchFamily="2" charset="2"/>
              <a:buChar char="Ø"/>
            </a:pPr>
            <a:r>
              <a:rPr lang="en-GB" dirty="0"/>
              <a:t>Limited value options</a:t>
            </a:r>
          </a:p>
          <a:p>
            <a:pPr marL="285750" indent="-285750">
              <a:buFont typeface="Wingdings" panose="05000000000000000000" pitchFamily="2" charset="2"/>
              <a:buChar char="Ø"/>
            </a:pPr>
            <a:r>
              <a:rPr lang="en-GB" dirty="0"/>
              <a:t>Inconsistent fashion identity</a:t>
            </a:r>
          </a:p>
          <a:p>
            <a:pPr marL="285750" indent="-285750">
              <a:buFont typeface="Wingdings" panose="05000000000000000000" pitchFamily="2" charset="2"/>
              <a:buChar char="Ø"/>
            </a:pPr>
            <a:r>
              <a:rPr lang="en-GB" dirty="0"/>
              <a:t>Occasional stock availability issues</a:t>
            </a:r>
          </a:p>
          <a:p>
            <a:pPr marL="285750" indent="-285750">
              <a:buFont typeface="Wingdings" panose="05000000000000000000" pitchFamily="2" charset="2"/>
              <a:buChar char="Ø"/>
            </a:pPr>
            <a:r>
              <a:rPr lang="en-GB" dirty="0"/>
              <a:t>Outdates store layouts</a:t>
            </a:r>
          </a:p>
        </p:txBody>
      </p:sp>
      <p:sp>
        <p:nvSpPr>
          <p:cNvPr id="23" name="TextBox 22">
            <a:extLst>
              <a:ext uri="{FF2B5EF4-FFF2-40B4-BE49-F238E27FC236}">
                <a16:creationId xmlns:a16="http://schemas.microsoft.com/office/drawing/2014/main" id="{841BF62F-29E5-7DC3-C2B1-D616FE044CD3}"/>
              </a:ext>
            </a:extLst>
          </p:cNvPr>
          <p:cNvSpPr txBox="1"/>
          <p:nvPr/>
        </p:nvSpPr>
        <p:spPr>
          <a:xfrm>
            <a:off x="5645887" y="4511161"/>
            <a:ext cx="3391785" cy="1477328"/>
          </a:xfrm>
          <a:prstGeom prst="rect">
            <a:avLst/>
          </a:prstGeom>
          <a:noFill/>
        </p:spPr>
        <p:txBody>
          <a:bodyPr wrap="square">
            <a:spAutoFit/>
          </a:bodyPr>
          <a:lstStyle/>
          <a:p>
            <a:pPr marL="285750" indent="-285750">
              <a:buFont typeface="Wingdings" panose="05000000000000000000" pitchFamily="2" charset="2"/>
              <a:buChar char="Ø"/>
            </a:pPr>
            <a:r>
              <a:rPr lang="en-GB" dirty="0"/>
              <a:t>Intense competition </a:t>
            </a:r>
          </a:p>
          <a:p>
            <a:pPr marL="285750" indent="-285750">
              <a:buFont typeface="Wingdings" panose="05000000000000000000" pitchFamily="2" charset="2"/>
              <a:buChar char="Ø"/>
            </a:pPr>
            <a:r>
              <a:rPr lang="en-GB" dirty="0"/>
              <a:t>Economic downturns</a:t>
            </a:r>
          </a:p>
          <a:p>
            <a:pPr marL="285750" indent="-285750">
              <a:buFont typeface="Wingdings" panose="05000000000000000000" pitchFamily="2" charset="2"/>
              <a:buChar char="Ø"/>
            </a:pPr>
            <a:r>
              <a:rPr lang="en-GB" dirty="0"/>
              <a:t>Rising supply chain and operational costs</a:t>
            </a:r>
          </a:p>
          <a:p>
            <a:pPr marL="285750" indent="-285750">
              <a:buFont typeface="Wingdings" panose="05000000000000000000" pitchFamily="2" charset="2"/>
              <a:buChar char="Ø"/>
            </a:pPr>
            <a:r>
              <a:rPr lang="en-GB" dirty="0"/>
              <a:t>Changing costumer trends</a:t>
            </a:r>
          </a:p>
        </p:txBody>
      </p:sp>
    </p:spTree>
    <p:extLst>
      <p:ext uri="{BB962C8B-B14F-4D97-AF65-F5344CB8AC3E}">
        <p14:creationId xmlns:p14="http://schemas.microsoft.com/office/powerpoint/2010/main" val="8074663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47321F30-BB86-C278-CDFA-581910A23964}"/>
              </a:ext>
            </a:extLst>
          </p:cNvPr>
          <p:cNvGraphicFramePr/>
          <p:nvPr>
            <p:extLst>
              <p:ext uri="{D42A27DB-BD31-4B8C-83A1-F6EECF244321}">
                <p14:modId xmlns:p14="http://schemas.microsoft.com/office/powerpoint/2010/main" val="3324113543"/>
              </p:ext>
            </p:extLst>
          </p:nvPr>
        </p:nvGraphicFramePr>
        <p:xfrm>
          <a:off x="695569" y="1463041"/>
          <a:ext cx="9967742" cy="47456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itle 2">
            <a:extLst>
              <a:ext uri="{FF2B5EF4-FFF2-40B4-BE49-F238E27FC236}">
                <a16:creationId xmlns:a16="http://schemas.microsoft.com/office/drawing/2014/main" id="{175B93E0-0C7C-FEDE-E554-0B41EF6ABFBC}"/>
              </a:ext>
            </a:extLst>
          </p:cNvPr>
          <p:cNvSpPr>
            <a:spLocks noGrp="1"/>
          </p:cNvSpPr>
          <p:nvPr>
            <p:ph type="title"/>
          </p:nvPr>
        </p:nvSpPr>
        <p:spPr>
          <a:xfrm>
            <a:off x="677333" y="407964"/>
            <a:ext cx="10253263" cy="928468"/>
          </a:xfrm>
        </p:spPr>
        <p:txBody>
          <a:bodyPr>
            <a:normAutofit fontScale="90000"/>
          </a:bodyPr>
          <a:lstStyle/>
          <a:p>
            <a:r>
              <a:rPr lang="en-GB" sz="3100" dirty="0">
                <a:solidFill>
                  <a:srgbClr val="0070C0"/>
                </a:solidFill>
                <a:latin typeface="Times New Roman" panose="02020603050405020304" pitchFamily="18" charset="0"/>
                <a:cs typeface="Times New Roman" panose="02020603050405020304" pitchFamily="18" charset="0"/>
              </a:rPr>
              <a:t>Digital and Social Media structure at M&amp;S Foods</a:t>
            </a:r>
            <a:br>
              <a:rPr lang="en-IN" dirty="0"/>
            </a:br>
            <a:endParaRPr lang="en-GB" dirty="0"/>
          </a:p>
        </p:txBody>
      </p:sp>
      <p:sp>
        <p:nvSpPr>
          <p:cNvPr id="5" name="Oval 4">
            <a:extLst>
              <a:ext uri="{FF2B5EF4-FFF2-40B4-BE49-F238E27FC236}">
                <a16:creationId xmlns:a16="http://schemas.microsoft.com/office/drawing/2014/main" id="{8EC7E5CC-2F92-32C7-0189-C282FB6DC50D}"/>
              </a:ext>
            </a:extLst>
          </p:cNvPr>
          <p:cNvSpPr/>
          <p:nvPr/>
        </p:nvSpPr>
        <p:spPr>
          <a:xfrm>
            <a:off x="225083" y="3235569"/>
            <a:ext cx="3896751" cy="1252025"/>
          </a:xfrm>
          <a:prstGeom prst="ellipse">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b="1" dirty="0">
                <a:solidFill>
                  <a:srgbClr val="0070C0"/>
                </a:solidFill>
                <a:latin typeface="Times New Roman" panose="02020603050405020304" pitchFamily="18" charset="0"/>
                <a:cs typeface="Times New Roman" panose="02020603050405020304" pitchFamily="18" charset="0"/>
              </a:rPr>
              <a:t>Informed emerging development of digital and SM strategy and customer-brand relationship is necessary</a:t>
            </a:r>
          </a:p>
        </p:txBody>
      </p:sp>
    </p:spTree>
    <p:extLst>
      <p:ext uri="{BB962C8B-B14F-4D97-AF65-F5344CB8AC3E}">
        <p14:creationId xmlns:p14="http://schemas.microsoft.com/office/powerpoint/2010/main" val="4429713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46EEA0-544F-695C-2B00-749FC6574215}"/>
              </a:ext>
            </a:extLst>
          </p:cNvPr>
          <p:cNvSpPr>
            <a:spLocks noGrp="1"/>
          </p:cNvSpPr>
          <p:nvPr>
            <p:ph type="title"/>
          </p:nvPr>
        </p:nvSpPr>
        <p:spPr>
          <a:xfrm>
            <a:off x="677333" y="407964"/>
            <a:ext cx="10436144" cy="740897"/>
          </a:xfrm>
        </p:spPr>
        <p:txBody>
          <a:bodyPr>
            <a:normAutofit/>
          </a:bodyPr>
          <a:lstStyle/>
          <a:p>
            <a:r>
              <a:rPr lang="en-GB" sz="2800" dirty="0">
                <a:solidFill>
                  <a:srgbClr val="0070C0"/>
                </a:solidFill>
                <a:latin typeface="Times New Roman" panose="02020603050405020304" pitchFamily="18" charset="0"/>
                <a:cs typeface="Times New Roman" panose="02020603050405020304" pitchFamily="18" charset="0"/>
              </a:rPr>
              <a:t>M&amp;S Foods: Developing &amp; Sustaining Customer Relationships</a:t>
            </a:r>
          </a:p>
        </p:txBody>
      </p:sp>
      <p:graphicFrame>
        <p:nvGraphicFramePr>
          <p:cNvPr id="3" name="Diagram 2">
            <a:extLst>
              <a:ext uri="{FF2B5EF4-FFF2-40B4-BE49-F238E27FC236}">
                <a16:creationId xmlns:a16="http://schemas.microsoft.com/office/drawing/2014/main" id="{8EFBCC7D-AE08-CDB5-2E4F-6B1330C38932}"/>
              </a:ext>
            </a:extLst>
          </p:cNvPr>
          <p:cNvGraphicFramePr/>
          <p:nvPr>
            <p:extLst>
              <p:ext uri="{D42A27DB-BD31-4B8C-83A1-F6EECF244321}">
                <p14:modId xmlns:p14="http://schemas.microsoft.com/office/powerpoint/2010/main" val="3048439832"/>
              </p:ext>
            </p:extLst>
          </p:nvPr>
        </p:nvGraphicFramePr>
        <p:xfrm>
          <a:off x="1075397" y="1148861"/>
          <a:ext cx="1003808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653906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5E438F-7943-3A1C-D793-C5822D42B47F}"/>
              </a:ext>
            </a:extLst>
          </p:cNvPr>
          <p:cNvSpPr>
            <a:spLocks noGrp="1"/>
          </p:cNvSpPr>
          <p:nvPr>
            <p:ph type="title"/>
          </p:nvPr>
        </p:nvSpPr>
        <p:spPr>
          <a:xfrm>
            <a:off x="677334" y="609601"/>
            <a:ext cx="10590888" cy="763136"/>
          </a:xfrm>
        </p:spPr>
        <p:txBody>
          <a:bodyPr>
            <a:normAutofit fontScale="90000"/>
          </a:bodyPr>
          <a:lstStyle/>
          <a:p>
            <a:r>
              <a:rPr lang="en-GB" sz="3100" dirty="0">
                <a:solidFill>
                  <a:srgbClr val="0070C0"/>
                </a:solidFill>
                <a:latin typeface="Times New Roman" panose="02020603050405020304" pitchFamily="18" charset="0"/>
                <a:cs typeface="Times New Roman" panose="02020603050405020304" pitchFamily="18" charset="0"/>
              </a:rPr>
              <a:t>Digital and Social Media integration with CRM:M&amp;S Foods</a:t>
            </a:r>
            <a:br>
              <a:rPr lang="en-GB" dirty="0"/>
            </a:br>
            <a:endParaRPr lang="en-GB" dirty="0"/>
          </a:p>
        </p:txBody>
      </p:sp>
      <p:pic>
        <p:nvPicPr>
          <p:cNvPr id="12" name="Picture 11">
            <a:extLst>
              <a:ext uri="{FF2B5EF4-FFF2-40B4-BE49-F238E27FC236}">
                <a16:creationId xmlns:a16="http://schemas.microsoft.com/office/drawing/2014/main" id="{5A705C32-9D9E-85FA-7F62-12C34744FD9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78880" y="5230251"/>
            <a:ext cx="3742006" cy="838200"/>
          </a:xfrm>
          <a:prstGeom prst="rect">
            <a:avLst/>
          </a:prstGeom>
        </p:spPr>
      </p:pic>
      <p:sp>
        <p:nvSpPr>
          <p:cNvPr id="15" name="Arrow: Right 14">
            <a:extLst>
              <a:ext uri="{FF2B5EF4-FFF2-40B4-BE49-F238E27FC236}">
                <a16:creationId xmlns:a16="http://schemas.microsoft.com/office/drawing/2014/main" id="{632F7AA6-1454-BBEF-AC0A-325335449DE0}"/>
              </a:ext>
            </a:extLst>
          </p:cNvPr>
          <p:cNvSpPr/>
          <p:nvPr/>
        </p:nvSpPr>
        <p:spPr>
          <a:xfrm>
            <a:off x="5107614" y="2756136"/>
            <a:ext cx="758614" cy="478301"/>
          </a:xfrm>
          <a:prstGeom prst="rightArrow">
            <a:avLst/>
          </a:prstGeom>
          <a:solidFill>
            <a:schemeClr val="tx1">
              <a:lumMod val="75000"/>
              <a:lumOff val="2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Arrow: Up 18">
            <a:extLst>
              <a:ext uri="{FF2B5EF4-FFF2-40B4-BE49-F238E27FC236}">
                <a16:creationId xmlns:a16="http://schemas.microsoft.com/office/drawing/2014/main" id="{F235665B-3689-7D59-1BBC-F6B877D76329}"/>
              </a:ext>
            </a:extLst>
          </p:cNvPr>
          <p:cNvSpPr/>
          <p:nvPr/>
        </p:nvSpPr>
        <p:spPr>
          <a:xfrm>
            <a:off x="7835704" y="4441329"/>
            <a:ext cx="211015" cy="788922"/>
          </a:xfrm>
          <a:prstGeom prst="upArrow">
            <a:avLst/>
          </a:prstGeom>
          <a:solidFill>
            <a:schemeClr val="tx1">
              <a:lumMod val="75000"/>
              <a:lumOff val="2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a:extLst>
              <a:ext uri="{FF2B5EF4-FFF2-40B4-BE49-F238E27FC236}">
                <a16:creationId xmlns:a16="http://schemas.microsoft.com/office/drawing/2014/main" id="{AED5DB5D-133F-CAD6-1ADF-E1497A7D5F92}"/>
              </a:ext>
            </a:extLst>
          </p:cNvPr>
          <p:cNvSpPr txBox="1"/>
          <p:nvPr/>
        </p:nvSpPr>
        <p:spPr>
          <a:xfrm>
            <a:off x="5866228" y="2193933"/>
            <a:ext cx="4994029" cy="2092881"/>
          </a:xfrm>
          <a:prstGeom prst="rect">
            <a:avLst/>
          </a:prstGeom>
          <a:solidFill>
            <a:schemeClr val="bg1">
              <a:lumMod val="75000"/>
            </a:schemeClr>
          </a:solidFill>
        </p:spPr>
        <p:txBody>
          <a:bodyPr wrap="square" rtlCol="0">
            <a:spAutoFit/>
          </a:bodyPr>
          <a:lstStyle/>
          <a:p>
            <a:r>
              <a:rPr lang="en-GB" sz="2000" b="1" i="1" dirty="0">
                <a:latin typeface="Times New Roman" panose="02020603050405020304" pitchFamily="18" charset="0"/>
                <a:cs typeface="Times New Roman" panose="02020603050405020304" pitchFamily="18" charset="0"/>
              </a:rPr>
              <a:t>Benefits to M&amp;S Foods</a:t>
            </a:r>
          </a:p>
          <a:p>
            <a:endParaRPr lang="en-GB" sz="2000" b="1" dirty="0">
              <a:solidFill>
                <a:srgbClr val="002060"/>
              </a:solidFill>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b="1" dirty="0">
                <a:solidFill>
                  <a:srgbClr val="002060"/>
                </a:solidFill>
                <a:latin typeface="Times New Roman" panose="02020603050405020304" pitchFamily="18" charset="0"/>
                <a:cs typeface="Times New Roman" panose="02020603050405020304" pitchFamily="18" charset="0"/>
              </a:rPr>
              <a:t>Aids customer journey analytics</a:t>
            </a:r>
          </a:p>
          <a:p>
            <a:pPr marL="285750" indent="-285750">
              <a:buFont typeface="Arial" panose="020B0604020202020204" pitchFamily="34" charset="0"/>
              <a:buChar char="•"/>
            </a:pPr>
            <a:endParaRPr lang="en-GB" b="1" dirty="0">
              <a:solidFill>
                <a:srgbClr val="002060"/>
              </a:solidFill>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b="1" dirty="0">
                <a:solidFill>
                  <a:srgbClr val="002060"/>
                </a:solidFill>
                <a:latin typeface="Times New Roman" panose="02020603050405020304" pitchFamily="18" charset="0"/>
                <a:cs typeface="Times New Roman" panose="02020603050405020304" pitchFamily="18" charset="0"/>
              </a:rPr>
              <a:t>Monitoring customer engagement</a:t>
            </a:r>
          </a:p>
          <a:p>
            <a:pPr marL="285750" indent="-285750">
              <a:buFont typeface="Arial" panose="020B0604020202020204" pitchFamily="34" charset="0"/>
              <a:buChar char="•"/>
            </a:pPr>
            <a:endParaRPr lang="en-GB" b="1" dirty="0">
              <a:solidFill>
                <a:srgbClr val="002060"/>
              </a:solidFill>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b="1" dirty="0">
                <a:solidFill>
                  <a:srgbClr val="002060"/>
                </a:solidFill>
                <a:latin typeface="Times New Roman" panose="02020603050405020304" pitchFamily="18" charset="0"/>
                <a:cs typeface="Times New Roman" panose="02020603050405020304" pitchFamily="18" charset="0"/>
              </a:rPr>
              <a:t>Management of social media platforms </a:t>
            </a:r>
          </a:p>
        </p:txBody>
      </p:sp>
      <p:sp>
        <p:nvSpPr>
          <p:cNvPr id="21" name="Oval 20">
            <a:extLst>
              <a:ext uri="{FF2B5EF4-FFF2-40B4-BE49-F238E27FC236}">
                <a16:creationId xmlns:a16="http://schemas.microsoft.com/office/drawing/2014/main" id="{78CB4B8A-29AB-9376-F2AB-76C1634CCAC6}"/>
              </a:ext>
            </a:extLst>
          </p:cNvPr>
          <p:cNvSpPr/>
          <p:nvPr/>
        </p:nvSpPr>
        <p:spPr>
          <a:xfrm>
            <a:off x="0" y="4023359"/>
            <a:ext cx="6278879" cy="2834641"/>
          </a:xfrm>
          <a:prstGeom prst="ellipse">
            <a:avLst/>
          </a:prstGeom>
          <a:solidFill>
            <a:schemeClr val="tx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b="1" i="1" dirty="0">
                <a:solidFill>
                  <a:schemeClr val="tx1"/>
                </a:solidFill>
                <a:latin typeface="Times New Roman" panose="02020603050405020304" pitchFamily="18" charset="0"/>
                <a:cs typeface="Times New Roman" panose="02020603050405020304" pitchFamily="18" charset="0"/>
              </a:rPr>
              <a:t>Challenges to M&amp;S Foods</a:t>
            </a:r>
          </a:p>
          <a:p>
            <a:pPr algn="ctr"/>
            <a:endParaRPr lang="en-GB" sz="2000" b="1" dirty="0">
              <a:solidFill>
                <a:schemeClr val="tx1"/>
              </a:solidFill>
              <a:latin typeface="Times New Roman" panose="02020603050405020304" pitchFamily="18" charset="0"/>
              <a:cs typeface="Times New Roman" panose="02020603050405020304" pitchFamily="18" charset="0"/>
            </a:endParaRPr>
          </a:p>
          <a:p>
            <a:pPr marL="285750" indent="-285750" algn="ctr">
              <a:buFont typeface="Arial" panose="020B0604020202020204" pitchFamily="34" charset="0"/>
              <a:buChar char="•"/>
            </a:pPr>
            <a:r>
              <a:rPr lang="en-GB" sz="1400" b="1" dirty="0">
                <a:solidFill>
                  <a:srgbClr val="0070C0"/>
                </a:solidFill>
                <a:latin typeface="Times New Roman" panose="02020603050405020304" pitchFamily="18" charset="0"/>
                <a:cs typeface="Times New Roman" panose="02020603050405020304" pitchFamily="18" charset="0"/>
              </a:rPr>
              <a:t>Tackling seamless integration across multiple SM channels. </a:t>
            </a:r>
          </a:p>
          <a:p>
            <a:pPr marL="285750" indent="-285750" algn="ctr">
              <a:buFont typeface="Arial" panose="020B0604020202020204" pitchFamily="34" charset="0"/>
              <a:buChar char="•"/>
            </a:pPr>
            <a:endParaRPr lang="en-GB" sz="1400" b="1" dirty="0">
              <a:solidFill>
                <a:srgbClr val="0070C0"/>
              </a:solidFill>
              <a:latin typeface="Times New Roman" panose="02020603050405020304" pitchFamily="18" charset="0"/>
              <a:cs typeface="Times New Roman" panose="02020603050405020304" pitchFamily="18" charset="0"/>
            </a:endParaRPr>
          </a:p>
          <a:p>
            <a:pPr marL="285750" indent="-285750" algn="ctr">
              <a:buFont typeface="Arial" panose="020B0604020202020204" pitchFamily="34" charset="0"/>
              <a:buChar char="•"/>
            </a:pPr>
            <a:r>
              <a:rPr lang="en-GB" sz="1400" b="1" dirty="0">
                <a:solidFill>
                  <a:srgbClr val="0070C0"/>
                </a:solidFill>
                <a:latin typeface="Times New Roman" panose="02020603050405020304" pitchFamily="18" charset="0"/>
                <a:cs typeface="Times New Roman" panose="02020603050405020304" pitchFamily="18" charset="0"/>
              </a:rPr>
              <a:t>Further enablement of seamless and improvised customer engagement and advocacy.</a:t>
            </a:r>
          </a:p>
          <a:p>
            <a:pPr marL="285750" indent="-285750" algn="ctr">
              <a:buFont typeface="Arial" panose="020B0604020202020204" pitchFamily="34" charset="0"/>
              <a:buChar char="•"/>
            </a:pPr>
            <a:endParaRPr lang="en-GB" sz="1400" b="1" dirty="0">
              <a:solidFill>
                <a:srgbClr val="0070C0"/>
              </a:solidFill>
              <a:latin typeface="Times New Roman" panose="02020603050405020304" pitchFamily="18" charset="0"/>
              <a:cs typeface="Times New Roman" panose="02020603050405020304" pitchFamily="18" charset="0"/>
            </a:endParaRPr>
          </a:p>
          <a:p>
            <a:pPr marL="285750" indent="-285750" algn="ctr">
              <a:buFont typeface="Arial" panose="020B0604020202020204" pitchFamily="34" charset="0"/>
              <a:buChar char="•"/>
            </a:pPr>
            <a:r>
              <a:rPr lang="en-GB" sz="1400" b="1" dirty="0">
                <a:solidFill>
                  <a:srgbClr val="0070C0"/>
                </a:solidFill>
                <a:latin typeface="Times New Roman" panose="02020603050405020304" pitchFamily="18" charset="0"/>
                <a:cs typeface="Times New Roman" panose="02020603050405020304" pitchFamily="18" charset="0"/>
              </a:rPr>
              <a:t>Proper Data Management &amp; Security</a:t>
            </a:r>
          </a:p>
        </p:txBody>
      </p:sp>
      <p:sp>
        <p:nvSpPr>
          <p:cNvPr id="22" name="Arrow: Down 21">
            <a:extLst>
              <a:ext uri="{FF2B5EF4-FFF2-40B4-BE49-F238E27FC236}">
                <a16:creationId xmlns:a16="http://schemas.microsoft.com/office/drawing/2014/main" id="{C8BB6D45-C795-9F1C-650D-94EEED063FE3}"/>
              </a:ext>
            </a:extLst>
          </p:cNvPr>
          <p:cNvSpPr/>
          <p:nvPr/>
        </p:nvSpPr>
        <p:spPr>
          <a:xfrm>
            <a:off x="4759830" y="3277772"/>
            <a:ext cx="105507" cy="886265"/>
          </a:xfrm>
          <a:prstGeom prst="downArrow">
            <a:avLst/>
          </a:prstGeom>
          <a:solidFill>
            <a:schemeClr val="tx1">
              <a:lumMod val="75000"/>
              <a:lumOff val="2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Arrow: Left 22">
            <a:extLst>
              <a:ext uri="{FF2B5EF4-FFF2-40B4-BE49-F238E27FC236}">
                <a16:creationId xmlns:a16="http://schemas.microsoft.com/office/drawing/2014/main" id="{8EDCCD8F-132D-1969-5901-5F7F9AB92BB2}"/>
              </a:ext>
            </a:extLst>
          </p:cNvPr>
          <p:cNvSpPr/>
          <p:nvPr/>
        </p:nvSpPr>
        <p:spPr>
          <a:xfrm>
            <a:off x="6096000" y="4947766"/>
            <a:ext cx="1739704" cy="98474"/>
          </a:xfrm>
          <a:prstGeom prst="leftArrow">
            <a:avLst/>
          </a:prstGeom>
          <a:solidFill>
            <a:schemeClr val="tx1">
              <a:lumMod val="75000"/>
              <a:lumOff val="2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Flowchart: Sequential Access Storage 2">
            <a:extLst>
              <a:ext uri="{FF2B5EF4-FFF2-40B4-BE49-F238E27FC236}">
                <a16:creationId xmlns:a16="http://schemas.microsoft.com/office/drawing/2014/main" id="{65A4BAD4-F1F6-A12E-319D-4AA51AF06D3C}"/>
              </a:ext>
            </a:extLst>
          </p:cNvPr>
          <p:cNvSpPr/>
          <p:nvPr/>
        </p:nvSpPr>
        <p:spPr>
          <a:xfrm rot="695174">
            <a:off x="1" y="1754945"/>
            <a:ext cx="2672862" cy="1828799"/>
          </a:xfrm>
          <a:prstGeom prst="flowChartMagneticTape">
            <a:avLst/>
          </a:prstGeom>
          <a:solidFill>
            <a:schemeClr val="tx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b="1" i="1" dirty="0">
                <a:solidFill>
                  <a:srgbClr val="FFC000"/>
                </a:solidFill>
                <a:latin typeface="Times New Roman" panose="02020603050405020304" pitchFamily="18" charset="0"/>
                <a:cs typeface="Times New Roman" panose="02020603050405020304" pitchFamily="18" charset="0"/>
              </a:rPr>
              <a:t>Enterprise CRM software implementation </a:t>
            </a:r>
          </a:p>
        </p:txBody>
      </p:sp>
      <p:pic>
        <p:nvPicPr>
          <p:cNvPr id="5" name="Picture 4">
            <a:extLst>
              <a:ext uri="{FF2B5EF4-FFF2-40B4-BE49-F238E27FC236}">
                <a16:creationId xmlns:a16="http://schemas.microsoft.com/office/drawing/2014/main" id="{79520A6A-1FD0-9B5F-EE42-BD0AABB9581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829282" y="1562572"/>
            <a:ext cx="2278332" cy="1671866"/>
          </a:xfrm>
          <a:prstGeom prst="rect">
            <a:avLst/>
          </a:prstGeom>
        </p:spPr>
      </p:pic>
    </p:spTree>
    <p:extLst>
      <p:ext uri="{BB962C8B-B14F-4D97-AF65-F5344CB8AC3E}">
        <p14:creationId xmlns:p14="http://schemas.microsoft.com/office/powerpoint/2010/main" val="8970085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4D8DBB-81C8-B2D5-E9D5-1A03D48EE44F}"/>
              </a:ext>
            </a:extLst>
          </p:cNvPr>
          <p:cNvSpPr>
            <a:spLocks noGrp="1"/>
          </p:cNvSpPr>
          <p:nvPr>
            <p:ph type="title"/>
          </p:nvPr>
        </p:nvSpPr>
        <p:spPr>
          <a:xfrm>
            <a:off x="677334" y="609600"/>
            <a:ext cx="10295466" cy="984593"/>
          </a:xfrm>
        </p:spPr>
        <p:txBody>
          <a:bodyPr/>
          <a:lstStyle/>
          <a:p>
            <a:r>
              <a:rPr lang="en-GB" sz="2800" dirty="0">
                <a:solidFill>
                  <a:srgbClr val="0070C0"/>
                </a:solidFill>
                <a:latin typeface="Times New Roman" panose="02020603050405020304" pitchFamily="18" charset="0"/>
                <a:cs typeface="Times New Roman" panose="02020603050405020304" pitchFamily="18" charset="0"/>
              </a:rPr>
              <a:t>M&amp;S Foods: Developing and Sustaining Customer Relationships (cont’d)</a:t>
            </a:r>
          </a:p>
        </p:txBody>
      </p:sp>
      <p:graphicFrame>
        <p:nvGraphicFramePr>
          <p:cNvPr id="4" name="Content Placeholder 3">
            <a:extLst>
              <a:ext uri="{FF2B5EF4-FFF2-40B4-BE49-F238E27FC236}">
                <a16:creationId xmlns:a16="http://schemas.microsoft.com/office/drawing/2014/main" id="{29B0787B-002B-9426-C811-E7D73802B727}"/>
              </a:ext>
            </a:extLst>
          </p:cNvPr>
          <p:cNvGraphicFramePr>
            <a:graphicFrameLocks noGrp="1"/>
          </p:cNvGraphicFramePr>
          <p:nvPr>
            <p:ph idx="1"/>
            <p:extLst>
              <p:ext uri="{D42A27DB-BD31-4B8C-83A1-F6EECF244321}">
                <p14:modId xmlns:p14="http://schemas.microsoft.com/office/powerpoint/2010/main" val="4173356126"/>
              </p:ext>
            </p:extLst>
          </p:nvPr>
        </p:nvGraphicFramePr>
        <p:xfrm>
          <a:off x="677863" y="2160588"/>
          <a:ext cx="4907011" cy="38814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F66B84B9-EBBD-A48D-0099-61322B9AD4FA}"/>
              </a:ext>
            </a:extLst>
          </p:cNvPr>
          <p:cNvSpPr txBox="1"/>
          <p:nvPr/>
        </p:nvSpPr>
        <p:spPr>
          <a:xfrm>
            <a:off x="4285958" y="2194560"/>
            <a:ext cx="6025659" cy="1077218"/>
          </a:xfrm>
          <a:prstGeom prst="rect">
            <a:avLst/>
          </a:prstGeom>
          <a:solidFill>
            <a:schemeClr val="bg1">
              <a:lumMod val="75000"/>
            </a:schemeClr>
          </a:solidFill>
        </p:spPr>
        <p:txBody>
          <a:bodyPr wrap="square" rtlCol="0">
            <a:spAutoFit/>
          </a:bodyPr>
          <a:lstStyle/>
          <a:p>
            <a:pPr lvl="0"/>
            <a:r>
              <a:rPr lang="en-GB" sz="1600" b="1" dirty="0">
                <a:solidFill>
                  <a:srgbClr val="002060"/>
                </a:solidFill>
                <a:latin typeface="Times New Roman" panose="02020603050405020304" pitchFamily="18" charset="0"/>
                <a:cs typeface="Times New Roman" panose="02020603050405020304" pitchFamily="18" charset="0"/>
              </a:rPr>
              <a:t>Offering rewards through loyalty programme along with maximising creative contents across digital and social media channels. Influencer ad campaigns such as “Cooking with the Stars” also fuels advocacy.</a:t>
            </a:r>
            <a:endParaRPr lang="en-GB" sz="1600" b="1" dirty="0">
              <a:solidFill>
                <a:srgbClr val="002060"/>
              </a:solidFill>
            </a:endParaRPr>
          </a:p>
        </p:txBody>
      </p:sp>
      <p:sp>
        <p:nvSpPr>
          <p:cNvPr id="6" name="TextBox 5">
            <a:extLst>
              <a:ext uri="{FF2B5EF4-FFF2-40B4-BE49-F238E27FC236}">
                <a16:creationId xmlns:a16="http://schemas.microsoft.com/office/drawing/2014/main" id="{26E9D845-EC39-F6DC-0EC8-C63659F09C67}"/>
              </a:ext>
            </a:extLst>
          </p:cNvPr>
          <p:cNvSpPr txBox="1"/>
          <p:nvPr/>
        </p:nvSpPr>
        <p:spPr>
          <a:xfrm>
            <a:off x="4740813" y="3485246"/>
            <a:ext cx="5570804" cy="830997"/>
          </a:xfrm>
          <a:prstGeom prst="rect">
            <a:avLst/>
          </a:prstGeom>
          <a:solidFill>
            <a:schemeClr val="bg1">
              <a:lumMod val="75000"/>
            </a:schemeClr>
          </a:solidFill>
        </p:spPr>
        <p:txBody>
          <a:bodyPr wrap="square" rtlCol="0">
            <a:spAutoFit/>
          </a:bodyPr>
          <a:lstStyle/>
          <a:p>
            <a:pPr lvl="0"/>
            <a:r>
              <a:rPr lang="en-GB" sz="1600" b="1" dirty="0">
                <a:solidFill>
                  <a:srgbClr val="002060"/>
                </a:solidFill>
                <a:latin typeface="Times New Roman" panose="02020603050405020304" pitchFamily="18" charset="0"/>
                <a:cs typeface="Times New Roman" panose="02020603050405020304" pitchFamily="18" charset="0"/>
              </a:rPr>
              <a:t>Inclusion of real-time data analytics to monitor and process purchase, intent, segmentation and personalised interactions and thus offers.</a:t>
            </a:r>
          </a:p>
        </p:txBody>
      </p:sp>
      <p:sp>
        <p:nvSpPr>
          <p:cNvPr id="7" name="TextBox 6">
            <a:extLst>
              <a:ext uri="{FF2B5EF4-FFF2-40B4-BE49-F238E27FC236}">
                <a16:creationId xmlns:a16="http://schemas.microsoft.com/office/drawing/2014/main" id="{6F980953-9464-1BA2-551B-399FC5832616}"/>
              </a:ext>
            </a:extLst>
          </p:cNvPr>
          <p:cNvSpPr txBox="1"/>
          <p:nvPr/>
        </p:nvSpPr>
        <p:spPr>
          <a:xfrm>
            <a:off x="5584874" y="4916610"/>
            <a:ext cx="4726743" cy="1107996"/>
          </a:xfrm>
          <a:prstGeom prst="rect">
            <a:avLst/>
          </a:prstGeom>
          <a:solidFill>
            <a:schemeClr val="bg1">
              <a:lumMod val="75000"/>
            </a:schemeClr>
          </a:solidFill>
        </p:spPr>
        <p:txBody>
          <a:bodyPr wrap="square" rtlCol="0">
            <a:spAutoFit/>
          </a:bodyPr>
          <a:lstStyle/>
          <a:p>
            <a:pPr lvl="0"/>
            <a:r>
              <a:rPr lang="en-GB" sz="1600" b="1" dirty="0">
                <a:solidFill>
                  <a:srgbClr val="002060"/>
                </a:solidFill>
                <a:latin typeface="Times New Roman" panose="02020603050405020304" pitchFamily="18" charset="0"/>
                <a:cs typeface="Times New Roman" panose="02020603050405020304" pitchFamily="18" charset="0"/>
              </a:rPr>
              <a:t>M&amp;S Foods provides relevant information about food products and its values preferred (price, choice sustainability &amp; quality) across digital and social media mix</a:t>
            </a:r>
            <a:r>
              <a:rPr lang="en-GB" b="1" dirty="0">
                <a:solidFill>
                  <a:srgbClr val="002060"/>
                </a:solidFill>
              </a:rPr>
              <a:t>.</a:t>
            </a:r>
          </a:p>
        </p:txBody>
      </p:sp>
      <p:sp>
        <p:nvSpPr>
          <p:cNvPr id="8" name="TextBox 7">
            <a:extLst>
              <a:ext uri="{FF2B5EF4-FFF2-40B4-BE49-F238E27FC236}">
                <a16:creationId xmlns:a16="http://schemas.microsoft.com/office/drawing/2014/main" id="{D355F54B-5227-0B23-FA76-5C8C6A258340}"/>
              </a:ext>
            </a:extLst>
          </p:cNvPr>
          <p:cNvSpPr txBox="1"/>
          <p:nvPr/>
        </p:nvSpPr>
        <p:spPr>
          <a:xfrm>
            <a:off x="1041011" y="6203852"/>
            <a:ext cx="4726743" cy="400110"/>
          </a:xfrm>
          <a:prstGeom prst="rect">
            <a:avLst/>
          </a:prstGeom>
          <a:solidFill>
            <a:srgbClr val="FFFF00"/>
          </a:solidFill>
        </p:spPr>
        <p:txBody>
          <a:bodyPr wrap="square" rtlCol="0">
            <a:spAutoFit/>
          </a:bodyPr>
          <a:lstStyle/>
          <a:p>
            <a:r>
              <a:rPr lang="en-GB" sz="2000" b="1" i="1" dirty="0">
                <a:solidFill>
                  <a:srgbClr val="002060"/>
                </a:solidFill>
                <a:latin typeface="Times New Roman" panose="02020603050405020304" pitchFamily="18" charset="0"/>
                <a:cs typeface="Times New Roman" panose="02020603050405020304" pitchFamily="18" charset="0"/>
              </a:rPr>
              <a:t>Customer Loyalty Ladder :M&amp;S Foods</a:t>
            </a:r>
          </a:p>
        </p:txBody>
      </p:sp>
    </p:spTree>
    <p:extLst>
      <p:ext uri="{BB962C8B-B14F-4D97-AF65-F5344CB8AC3E}">
        <p14:creationId xmlns:p14="http://schemas.microsoft.com/office/powerpoint/2010/main" val="21489775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344705-EC2C-E0BD-E04D-C00DBB563F8C}"/>
              </a:ext>
            </a:extLst>
          </p:cNvPr>
          <p:cNvSpPr>
            <a:spLocks noGrp="1"/>
          </p:cNvSpPr>
          <p:nvPr>
            <p:ph type="title"/>
          </p:nvPr>
        </p:nvSpPr>
        <p:spPr>
          <a:xfrm>
            <a:off x="677334" y="609600"/>
            <a:ext cx="8596668" cy="600221"/>
          </a:xfrm>
        </p:spPr>
        <p:txBody>
          <a:bodyPr>
            <a:normAutofit fontScale="90000"/>
          </a:bodyPr>
          <a:lstStyle/>
          <a:p>
            <a:r>
              <a:rPr lang="en-GB" sz="3100" dirty="0">
                <a:solidFill>
                  <a:srgbClr val="0070C0"/>
                </a:solidFill>
                <a:latin typeface="Times New Roman" panose="02020603050405020304" pitchFamily="18" charset="0"/>
                <a:cs typeface="Times New Roman" panose="02020603050405020304" pitchFamily="18" charset="0"/>
              </a:rPr>
              <a:t>M&amp;S Foods: Enhance customer experience</a:t>
            </a:r>
            <a:br>
              <a:rPr lang="en-IN" dirty="0"/>
            </a:br>
            <a:endParaRPr lang="en-GB" dirty="0"/>
          </a:p>
        </p:txBody>
      </p:sp>
      <p:sp>
        <p:nvSpPr>
          <p:cNvPr id="12" name="Oval 11">
            <a:extLst>
              <a:ext uri="{FF2B5EF4-FFF2-40B4-BE49-F238E27FC236}">
                <a16:creationId xmlns:a16="http://schemas.microsoft.com/office/drawing/2014/main" id="{6E7836BC-991C-4CD7-426D-D356DF42AB93}"/>
              </a:ext>
            </a:extLst>
          </p:cNvPr>
          <p:cNvSpPr/>
          <p:nvPr/>
        </p:nvSpPr>
        <p:spPr>
          <a:xfrm>
            <a:off x="132735" y="1336432"/>
            <a:ext cx="5044177" cy="2996417"/>
          </a:xfrm>
          <a:prstGeom prst="ellipse">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buFont typeface="Arial" panose="020B0604020202020204" pitchFamily="34" charset="0"/>
              <a:buChar char="•"/>
            </a:pPr>
            <a:r>
              <a:rPr lang="en-GB" sz="1400" b="1" dirty="0">
                <a:solidFill>
                  <a:srgbClr val="002060"/>
                </a:solidFill>
                <a:latin typeface="Times New Roman" panose="02020603050405020304" pitchFamily="18" charset="0"/>
                <a:cs typeface="Times New Roman" panose="02020603050405020304" pitchFamily="18" charset="0"/>
              </a:rPr>
              <a:t>M&amp;S Foods prioritises the value drivers of its customers as part of its experience provision.</a:t>
            </a:r>
          </a:p>
          <a:p>
            <a:pPr marL="285750" indent="-285750">
              <a:buFont typeface="Arial" panose="020B0604020202020204" pitchFamily="34" charset="0"/>
              <a:buChar char="•"/>
            </a:pPr>
            <a:endParaRPr lang="en-IN" sz="1400" b="1" dirty="0">
              <a:solidFill>
                <a:srgbClr val="002060"/>
              </a:solidFill>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1400" b="1" dirty="0">
                <a:solidFill>
                  <a:srgbClr val="002060"/>
                </a:solidFill>
                <a:latin typeface="Times New Roman" panose="02020603050405020304" pitchFamily="18" charset="0"/>
                <a:cs typeface="Times New Roman" panose="02020603050405020304" pitchFamily="18" charset="0"/>
              </a:rPr>
              <a:t>The Food Division’s enhanced provision of customer experience resides in the continued posture towards customer centrality as it tackles the upcoming requirements in value, quality and price perceptions by its customers.</a:t>
            </a:r>
            <a:endParaRPr lang="en-IN" sz="1400" b="1" dirty="0">
              <a:solidFill>
                <a:srgbClr val="002060"/>
              </a:solidFill>
              <a:latin typeface="Times New Roman" panose="02020603050405020304" pitchFamily="18" charset="0"/>
              <a:cs typeface="Times New Roman" panose="02020603050405020304" pitchFamily="18" charset="0"/>
            </a:endParaRPr>
          </a:p>
        </p:txBody>
      </p:sp>
      <p:sp>
        <p:nvSpPr>
          <p:cNvPr id="13" name="Oval 12">
            <a:extLst>
              <a:ext uri="{FF2B5EF4-FFF2-40B4-BE49-F238E27FC236}">
                <a16:creationId xmlns:a16="http://schemas.microsoft.com/office/drawing/2014/main" id="{571A601C-2453-3C95-A91C-4586CAAD2BC6}"/>
              </a:ext>
            </a:extLst>
          </p:cNvPr>
          <p:cNvSpPr/>
          <p:nvPr/>
        </p:nvSpPr>
        <p:spPr>
          <a:xfrm>
            <a:off x="7755391" y="1575582"/>
            <a:ext cx="4033335" cy="2518116"/>
          </a:xfrm>
          <a:prstGeom prst="ellipse">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buFont typeface="Arial" panose="020B0604020202020204" pitchFamily="34" charset="0"/>
              <a:buChar char="•"/>
            </a:pPr>
            <a:r>
              <a:rPr lang="en-GB" sz="1400" b="1" dirty="0">
                <a:solidFill>
                  <a:srgbClr val="002060"/>
                </a:solidFill>
                <a:latin typeface="Times New Roman" panose="02020603050405020304" pitchFamily="18" charset="0"/>
                <a:cs typeface="Times New Roman" panose="02020603050405020304" pitchFamily="18" charset="0"/>
              </a:rPr>
              <a:t>Staff development in line with technology handling and digital preparedness alongside food service provisions remains an area of further experience enhancement.</a:t>
            </a:r>
            <a:endParaRPr lang="en-IN" sz="1400" b="1" dirty="0">
              <a:solidFill>
                <a:srgbClr val="002060"/>
              </a:solidFill>
              <a:latin typeface="Times New Roman" panose="02020603050405020304" pitchFamily="18" charset="0"/>
              <a:cs typeface="Times New Roman" panose="02020603050405020304" pitchFamily="18" charset="0"/>
            </a:endParaRPr>
          </a:p>
          <a:p>
            <a:r>
              <a:rPr lang="en-GB" dirty="0"/>
              <a:t> </a:t>
            </a:r>
            <a:endParaRPr lang="en-IN" dirty="0"/>
          </a:p>
        </p:txBody>
      </p:sp>
      <p:sp>
        <p:nvSpPr>
          <p:cNvPr id="14" name="Oval 13">
            <a:extLst>
              <a:ext uri="{FF2B5EF4-FFF2-40B4-BE49-F238E27FC236}">
                <a16:creationId xmlns:a16="http://schemas.microsoft.com/office/drawing/2014/main" id="{2B3A00D5-9E89-CC50-74E9-41637D746579}"/>
              </a:ext>
            </a:extLst>
          </p:cNvPr>
          <p:cNvSpPr/>
          <p:nvPr/>
        </p:nvSpPr>
        <p:spPr>
          <a:xfrm>
            <a:off x="956602" y="4220309"/>
            <a:ext cx="10635175" cy="2518115"/>
          </a:xfrm>
          <a:prstGeom prst="ellipse">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buFont typeface="Arial" panose="020B0604020202020204" pitchFamily="34" charset="0"/>
              <a:buChar char="•"/>
            </a:pPr>
            <a:r>
              <a:rPr lang="en-GB" sz="1400" b="1" dirty="0">
                <a:solidFill>
                  <a:srgbClr val="002060"/>
                </a:solidFill>
                <a:latin typeface="Times New Roman" panose="02020603050405020304" pitchFamily="18" charset="0"/>
                <a:cs typeface="Times New Roman" panose="02020603050405020304" pitchFamily="18" charset="0"/>
              </a:rPr>
              <a:t>M&amp;S Foods also takes an integrated, omni-channel store experience involving digital and social media channels along with physical store which is tailored as per the experience feedback received from individual customers.</a:t>
            </a:r>
          </a:p>
          <a:p>
            <a:pPr marL="285750" indent="-285750">
              <a:buFont typeface="Arial" panose="020B0604020202020204" pitchFamily="34" charset="0"/>
              <a:buChar char="•"/>
            </a:pPr>
            <a:endParaRPr lang="en-IN" sz="1400" b="1" dirty="0">
              <a:solidFill>
                <a:srgbClr val="002060"/>
              </a:solidFill>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1400" b="1" dirty="0">
                <a:solidFill>
                  <a:srgbClr val="002060"/>
                </a:solidFill>
                <a:latin typeface="Times New Roman" panose="02020603050405020304" pitchFamily="18" charset="0"/>
                <a:cs typeface="Times New Roman" panose="02020603050405020304" pitchFamily="18" charset="0"/>
              </a:rPr>
              <a:t>The continued development of the digital-facing Sparks loyalty programme also shall enhance customer experience.</a:t>
            </a:r>
            <a:endParaRPr lang="en-IN" sz="1400" b="1" dirty="0">
              <a:solidFill>
                <a:srgbClr val="002060"/>
              </a:solidFill>
              <a:latin typeface="Times New Roman" panose="02020603050405020304" pitchFamily="18" charset="0"/>
              <a:cs typeface="Times New Roman" panose="02020603050405020304" pitchFamily="18" charset="0"/>
            </a:endParaRPr>
          </a:p>
        </p:txBody>
      </p:sp>
      <p:sp>
        <p:nvSpPr>
          <p:cNvPr id="15" name="Rectangle 14">
            <a:extLst>
              <a:ext uri="{FF2B5EF4-FFF2-40B4-BE49-F238E27FC236}">
                <a16:creationId xmlns:a16="http://schemas.microsoft.com/office/drawing/2014/main" id="{E1FD1806-E3F8-3E8D-5FD4-3DE81674C223}"/>
              </a:ext>
            </a:extLst>
          </p:cNvPr>
          <p:cNvSpPr/>
          <p:nvPr/>
        </p:nvSpPr>
        <p:spPr>
          <a:xfrm>
            <a:off x="5303520" y="1336432"/>
            <a:ext cx="2138289" cy="724485"/>
          </a:xfrm>
          <a:prstGeom prst="rect">
            <a:avLst/>
          </a:prstGeom>
          <a:blipFill>
            <a:blip r:embed="rId3"/>
            <a:tile tx="0" ty="0" sx="100000" sy="100000" flip="none" algn="tl"/>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b="1" i="1" dirty="0">
                <a:solidFill>
                  <a:srgbClr val="002060"/>
                </a:solidFill>
                <a:latin typeface="Times New Roman" panose="02020603050405020304" pitchFamily="18" charset="0"/>
                <a:cs typeface="Times New Roman" panose="02020603050405020304" pitchFamily="18" charset="0"/>
              </a:rPr>
              <a:t>M&amp;S Food’s Customer Centrality guiding customer experience</a:t>
            </a:r>
          </a:p>
        </p:txBody>
      </p:sp>
      <p:sp>
        <p:nvSpPr>
          <p:cNvPr id="3" name="Arrow: Left-Right-Up 2">
            <a:extLst>
              <a:ext uri="{FF2B5EF4-FFF2-40B4-BE49-F238E27FC236}">
                <a16:creationId xmlns:a16="http://schemas.microsoft.com/office/drawing/2014/main" id="{B0AFB110-39B6-0D90-AE0E-46A0106835CF}"/>
              </a:ext>
            </a:extLst>
          </p:cNvPr>
          <p:cNvSpPr/>
          <p:nvPr/>
        </p:nvSpPr>
        <p:spPr>
          <a:xfrm rot="10800000">
            <a:off x="5490490" y="2278966"/>
            <a:ext cx="1951315" cy="1674056"/>
          </a:xfrm>
          <a:prstGeom prst="leftRightUpArrow">
            <a:avLst/>
          </a:prstGeom>
          <a:solidFill>
            <a:schemeClr val="tx1">
              <a:lumMod val="75000"/>
              <a:lumOff val="2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2630217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03D0EC-F262-58C1-A119-B97F509B80DC}"/>
              </a:ext>
            </a:extLst>
          </p:cNvPr>
          <p:cNvSpPr>
            <a:spLocks noGrp="1"/>
          </p:cNvSpPr>
          <p:nvPr>
            <p:ph type="title"/>
          </p:nvPr>
        </p:nvSpPr>
        <p:spPr>
          <a:xfrm>
            <a:off x="677334" y="609600"/>
            <a:ext cx="8596668" cy="769034"/>
          </a:xfrm>
        </p:spPr>
        <p:txBody>
          <a:bodyPr>
            <a:noAutofit/>
          </a:bodyPr>
          <a:lstStyle/>
          <a:p>
            <a:r>
              <a:rPr lang="en-GB" sz="2800" dirty="0">
                <a:solidFill>
                  <a:srgbClr val="0070C0"/>
                </a:solidFill>
                <a:latin typeface="Times New Roman" panose="02020603050405020304" pitchFamily="18" charset="0"/>
                <a:cs typeface="Times New Roman" panose="02020603050405020304" pitchFamily="18" charset="0"/>
              </a:rPr>
              <a:t>M&amp;S Foods: Enhance customer experience (cont’d)</a:t>
            </a:r>
            <a:br>
              <a:rPr lang="en-IN" sz="2800" dirty="0">
                <a:solidFill>
                  <a:srgbClr val="0070C0"/>
                </a:solidFill>
                <a:latin typeface="Times New Roman" panose="02020603050405020304" pitchFamily="18" charset="0"/>
                <a:cs typeface="Times New Roman" panose="02020603050405020304" pitchFamily="18" charset="0"/>
              </a:rPr>
            </a:br>
            <a:endParaRPr lang="en-GB" sz="2800" dirty="0">
              <a:solidFill>
                <a:srgbClr val="0070C0"/>
              </a:solidFill>
              <a:latin typeface="Times New Roman" panose="02020603050405020304" pitchFamily="18" charset="0"/>
              <a:cs typeface="Times New Roman" panose="02020603050405020304" pitchFamily="18" charset="0"/>
            </a:endParaRPr>
          </a:p>
        </p:txBody>
      </p:sp>
      <p:graphicFrame>
        <p:nvGraphicFramePr>
          <p:cNvPr id="4" name="Content Placeholder 3">
            <a:extLst>
              <a:ext uri="{FF2B5EF4-FFF2-40B4-BE49-F238E27FC236}">
                <a16:creationId xmlns:a16="http://schemas.microsoft.com/office/drawing/2014/main" id="{3A25AC77-DECA-EDD0-2864-618CFA821FD7}"/>
              </a:ext>
            </a:extLst>
          </p:cNvPr>
          <p:cNvGraphicFramePr>
            <a:graphicFrameLocks noGrp="1"/>
          </p:cNvGraphicFramePr>
          <p:nvPr>
            <p:ph idx="1"/>
            <p:extLst>
              <p:ext uri="{D42A27DB-BD31-4B8C-83A1-F6EECF244321}">
                <p14:modId xmlns:p14="http://schemas.microsoft.com/office/powerpoint/2010/main" val="2828781223"/>
              </p:ext>
            </p:extLst>
          </p:nvPr>
        </p:nvGraphicFramePr>
        <p:xfrm>
          <a:off x="677862" y="1505243"/>
          <a:ext cx="10491885" cy="50362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614447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D5B723-7101-3E1F-C78B-A82E531D2FCE}"/>
              </a:ext>
            </a:extLst>
          </p:cNvPr>
          <p:cNvSpPr>
            <a:spLocks noGrp="1"/>
          </p:cNvSpPr>
          <p:nvPr>
            <p:ph type="title"/>
          </p:nvPr>
        </p:nvSpPr>
        <p:spPr/>
        <p:txBody>
          <a:bodyPr/>
          <a:lstStyle/>
          <a:p>
            <a:r>
              <a:rPr lang="en-GB" sz="2800" dirty="0">
                <a:solidFill>
                  <a:srgbClr val="0070C0"/>
                </a:solidFill>
                <a:latin typeface="Times New Roman" panose="02020603050405020304" pitchFamily="18" charset="0"/>
                <a:cs typeface="Times New Roman" panose="02020603050405020304" pitchFamily="18" charset="0"/>
              </a:rPr>
              <a:t>Enhance customer engagement: M&amp;S Foods</a:t>
            </a:r>
            <a:br>
              <a:rPr lang="en-IN" dirty="0"/>
            </a:br>
            <a:endParaRPr lang="en-GB" dirty="0"/>
          </a:p>
        </p:txBody>
      </p:sp>
      <p:sp>
        <p:nvSpPr>
          <p:cNvPr id="3" name="Content Placeholder 2">
            <a:extLst>
              <a:ext uri="{FF2B5EF4-FFF2-40B4-BE49-F238E27FC236}">
                <a16:creationId xmlns:a16="http://schemas.microsoft.com/office/drawing/2014/main" id="{EF349501-6443-5F46-B412-068C94ECF85B}"/>
              </a:ext>
            </a:extLst>
          </p:cNvPr>
          <p:cNvSpPr>
            <a:spLocks noGrp="1"/>
          </p:cNvSpPr>
          <p:nvPr>
            <p:ph idx="1"/>
          </p:nvPr>
        </p:nvSpPr>
        <p:spPr>
          <a:xfrm>
            <a:off x="677334" y="1589649"/>
            <a:ext cx="10281398" cy="4451713"/>
          </a:xfrm>
          <a:blipFill>
            <a:blip r:embed="rId3"/>
            <a:tile tx="0" ty="0" sx="100000" sy="100000" flip="none" algn="tl"/>
          </a:blipFill>
        </p:spPr>
        <p:txBody>
          <a:bodyPr/>
          <a:lstStyle/>
          <a:p>
            <a:r>
              <a:rPr lang="en-GB" sz="2000" b="1" dirty="0">
                <a:solidFill>
                  <a:srgbClr val="002060"/>
                </a:solidFill>
                <a:latin typeface="Times New Roman" panose="02020603050405020304" pitchFamily="18" charset="0"/>
                <a:cs typeface="Times New Roman" panose="02020603050405020304" pitchFamily="18" charset="0"/>
              </a:rPr>
              <a:t>Social media pages are regularly updated by M&amp;S Food. </a:t>
            </a:r>
          </a:p>
          <a:p>
            <a:endParaRPr lang="en-IN" sz="2000" b="1" dirty="0">
              <a:solidFill>
                <a:srgbClr val="002060"/>
              </a:solidFill>
              <a:latin typeface="Times New Roman" panose="02020603050405020304" pitchFamily="18" charset="0"/>
              <a:cs typeface="Times New Roman" panose="02020603050405020304" pitchFamily="18" charset="0"/>
            </a:endParaRPr>
          </a:p>
          <a:p>
            <a:r>
              <a:rPr lang="en-GB" sz="2000" b="1" dirty="0">
                <a:solidFill>
                  <a:srgbClr val="002060"/>
                </a:solidFill>
                <a:latin typeface="Times New Roman" panose="02020603050405020304" pitchFamily="18" charset="0"/>
                <a:cs typeface="Times New Roman" panose="02020603050405020304" pitchFamily="18" charset="0"/>
              </a:rPr>
              <a:t>Encourages uniqueness by empowering local teams to create social media profiles of M&amp;S Food to build and enhance community engagement. </a:t>
            </a:r>
          </a:p>
          <a:p>
            <a:endParaRPr lang="en-IN" sz="2000" b="1" dirty="0">
              <a:solidFill>
                <a:srgbClr val="002060"/>
              </a:solidFill>
              <a:latin typeface="Times New Roman" panose="02020603050405020304" pitchFamily="18" charset="0"/>
              <a:cs typeface="Times New Roman" panose="02020603050405020304" pitchFamily="18" charset="0"/>
            </a:endParaRPr>
          </a:p>
          <a:p>
            <a:r>
              <a:rPr lang="en-GB" sz="2000" b="1" dirty="0">
                <a:solidFill>
                  <a:srgbClr val="002060"/>
                </a:solidFill>
                <a:latin typeface="Times New Roman" panose="02020603050405020304" pitchFamily="18" charset="0"/>
                <a:cs typeface="Times New Roman" panose="02020603050405020304" pitchFamily="18" charset="0"/>
              </a:rPr>
              <a:t>Regular content updating by M&amp;S Food and its transparent disclosure.</a:t>
            </a:r>
          </a:p>
          <a:p>
            <a:endParaRPr lang="en-IN" sz="2000" b="1" dirty="0">
              <a:solidFill>
                <a:srgbClr val="002060"/>
              </a:solidFill>
              <a:latin typeface="Times New Roman" panose="02020603050405020304" pitchFamily="18" charset="0"/>
              <a:cs typeface="Times New Roman" panose="02020603050405020304" pitchFamily="18" charset="0"/>
            </a:endParaRPr>
          </a:p>
          <a:p>
            <a:r>
              <a:rPr lang="en-GB" sz="2000" b="1" dirty="0">
                <a:solidFill>
                  <a:srgbClr val="002060"/>
                </a:solidFill>
                <a:latin typeface="Times New Roman" panose="02020603050405020304" pitchFamily="18" charset="0"/>
                <a:cs typeface="Times New Roman" panose="02020603050405020304" pitchFamily="18" charset="0"/>
              </a:rPr>
              <a:t>The inbound engagement mode with embedded adherence to customer ethics is beneficial to enhance engagement for M&amp;S Foods. </a:t>
            </a:r>
            <a:endParaRPr lang="en-IN" sz="2000" b="1" dirty="0">
              <a:solidFill>
                <a:srgbClr val="002060"/>
              </a:solidFill>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7935009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49DF29-86B5-E297-F2F2-59D85D67F2B9}"/>
              </a:ext>
            </a:extLst>
          </p:cNvPr>
          <p:cNvSpPr>
            <a:spLocks noGrp="1"/>
          </p:cNvSpPr>
          <p:nvPr>
            <p:ph type="title"/>
          </p:nvPr>
        </p:nvSpPr>
        <p:spPr>
          <a:xfrm>
            <a:off x="677334" y="609600"/>
            <a:ext cx="10014112" cy="797169"/>
          </a:xfrm>
        </p:spPr>
        <p:txBody>
          <a:bodyPr>
            <a:normAutofit fontScale="90000"/>
          </a:bodyPr>
          <a:lstStyle/>
          <a:p>
            <a:r>
              <a:rPr lang="en-GB" sz="2800" dirty="0">
                <a:solidFill>
                  <a:srgbClr val="0070C0"/>
                </a:solidFill>
                <a:latin typeface="Times New Roman" panose="02020603050405020304" pitchFamily="18" charset="0"/>
                <a:cs typeface="Times New Roman" panose="02020603050405020304" pitchFamily="18" charset="0"/>
              </a:rPr>
              <a:t>Enhance customer engagement (cont’d): M&amp;S Foods</a:t>
            </a:r>
            <a:br>
              <a:rPr lang="en-IN" sz="2800" dirty="0">
                <a:latin typeface="Times New Roman" panose="02020603050405020304" pitchFamily="18" charset="0"/>
                <a:cs typeface="Times New Roman" panose="02020603050405020304" pitchFamily="18" charset="0"/>
              </a:rPr>
            </a:br>
            <a:endParaRPr lang="en-GB" sz="2800" dirty="0">
              <a:latin typeface="Times New Roman" panose="02020603050405020304" pitchFamily="18" charset="0"/>
              <a:cs typeface="Times New Roman" panose="02020603050405020304" pitchFamily="18" charset="0"/>
            </a:endParaRPr>
          </a:p>
        </p:txBody>
      </p:sp>
      <p:sp>
        <p:nvSpPr>
          <p:cNvPr id="4" name="Content Placeholder 3">
            <a:extLst>
              <a:ext uri="{FF2B5EF4-FFF2-40B4-BE49-F238E27FC236}">
                <a16:creationId xmlns:a16="http://schemas.microsoft.com/office/drawing/2014/main" id="{2698B7DA-57F6-3BD1-3B3A-CF61D53624DC}"/>
              </a:ext>
            </a:extLst>
          </p:cNvPr>
          <p:cNvSpPr>
            <a:spLocks noGrp="1"/>
          </p:cNvSpPr>
          <p:nvPr>
            <p:ph sz="half" idx="1"/>
          </p:nvPr>
        </p:nvSpPr>
        <p:spPr>
          <a:xfrm>
            <a:off x="677334" y="1505243"/>
            <a:ext cx="4879404" cy="4536118"/>
          </a:xfrm>
          <a:blipFill>
            <a:blip r:embed="rId3"/>
            <a:tile tx="0" ty="0" sx="100000" sy="100000" flip="none" algn="tl"/>
          </a:blipFill>
        </p:spPr>
        <p:txBody>
          <a:bodyPr>
            <a:normAutofit fontScale="70000" lnSpcReduction="20000"/>
          </a:bodyPr>
          <a:lstStyle/>
          <a:p>
            <a:r>
              <a:rPr lang="en-GB" sz="2600" b="1" dirty="0">
                <a:solidFill>
                  <a:srgbClr val="002060"/>
                </a:solidFill>
                <a:latin typeface="Times New Roman" panose="02020603050405020304" pitchFamily="18" charset="0"/>
                <a:cs typeface="Times New Roman" panose="02020603050405020304" pitchFamily="18" charset="0"/>
              </a:rPr>
              <a:t>Social media and other digital media such as targeted email campaigns forms vital parts of its direct marketing approaches for customer-brand engagement.</a:t>
            </a:r>
          </a:p>
          <a:p>
            <a:endParaRPr lang="en-IN" sz="2600" b="1" dirty="0">
              <a:solidFill>
                <a:srgbClr val="002060"/>
              </a:solidFill>
              <a:latin typeface="Times New Roman" panose="02020603050405020304" pitchFamily="18" charset="0"/>
              <a:cs typeface="Times New Roman" panose="02020603050405020304" pitchFamily="18" charset="0"/>
            </a:endParaRPr>
          </a:p>
          <a:p>
            <a:r>
              <a:rPr lang="en-GB" sz="2600" b="1" dirty="0">
                <a:solidFill>
                  <a:srgbClr val="002060"/>
                </a:solidFill>
                <a:latin typeface="Times New Roman" panose="02020603050405020304" pitchFamily="18" charset="0"/>
                <a:cs typeface="Times New Roman" panose="02020603050405020304" pitchFamily="18" charset="0"/>
              </a:rPr>
              <a:t>M&amp;S Food capitalises on liberal use of authentic storytelling approach across digital and social channels towards content creation to stimulate emotional association with brand to enhance their engagement.</a:t>
            </a:r>
          </a:p>
          <a:p>
            <a:endParaRPr lang="en-IN" sz="2600" b="1" dirty="0">
              <a:solidFill>
                <a:srgbClr val="002060"/>
              </a:solidFill>
              <a:latin typeface="Times New Roman" panose="02020603050405020304" pitchFamily="18" charset="0"/>
              <a:cs typeface="Times New Roman" panose="02020603050405020304" pitchFamily="18" charset="0"/>
            </a:endParaRPr>
          </a:p>
          <a:p>
            <a:r>
              <a:rPr lang="en-GB" sz="2600" b="1" dirty="0">
                <a:solidFill>
                  <a:srgbClr val="002060"/>
                </a:solidFill>
                <a:latin typeface="Times New Roman" panose="02020603050405020304" pitchFamily="18" charset="0"/>
                <a:cs typeface="Times New Roman" panose="02020603050405020304" pitchFamily="18" charset="0"/>
              </a:rPr>
              <a:t>Influencer endorsements and innovative social media advertising tactics are timely executed to enhance customer engagement for special occasions and other events.</a:t>
            </a:r>
            <a:endParaRPr lang="en-IN" sz="2600" b="1" dirty="0">
              <a:solidFill>
                <a:srgbClr val="002060"/>
              </a:solidFill>
              <a:latin typeface="Times New Roman" panose="02020603050405020304" pitchFamily="18" charset="0"/>
              <a:cs typeface="Times New Roman" panose="02020603050405020304" pitchFamily="18" charset="0"/>
            </a:endParaRPr>
          </a:p>
          <a:p>
            <a:endParaRPr lang="en-GB" dirty="0"/>
          </a:p>
        </p:txBody>
      </p:sp>
      <p:sp>
        <p:nvSpPr>
          <p:cNvPr id="5" name="Content Placeholder 4">
            <a:extLst>
              <a:ext uri="{FF2B5EF4-FFF2-40B4-BE49-F238E27FC236}">
                <a16:creationId xmlns:a16="http://schemas.microsoft.com/office/drawing/2014/main" id="{44971F4C-8A4D-8960-876B-40605CAF920C}"/>
              </a:ext>
            </a:extLst>
          </p:cNvPr>
          <p:cNvSpPr>
            <a:spLocks noGrp="1"/>
          </p:cNvSpPr>
          <p:nvPr>
            <p:ph sz="half" idx="2"/>
          </p:nvPr>
        </p:nvSpPr>
        <p:spPr>
          <a:xfrm>
            <a:off x="5683347" y="1505243"/>
            <a:ext cx="4879403" cy="4536119"/>
          </a:xfrm>
          <a:blipFill>
            <a:blip r:embed="rId4"/>
            <a:tile tx="0" ty="0" sx="100000" sy="100000" flip="none" algn="tl"/>
          </a:blipFill>
        </p:spPr>
        <p:txBody>
          <a:bodyPr>
            <a:normAutofit fontScale="70000" lnSpcReduction="20000"/>
          </a:bodyPr>
          <a:lstStyle/>
          <a:p>
            <a:pPr marL="0" indent="0">
              <a:buNone/>
            </a:pPr>
            <a:r>
              <a:rPr lang="en-GB" sz="3100" b="1" i="1" u="sng" dirty="0">
                <a:solidFill>
                  <a:srgbClr val="002060"/>
                </a:solidFill>
                <a:latin typeface="Times New Roman" panose="02020603050405020304" pitchFamily="18" charset="0"/>
                <a:cs typeface="Times New Roman" panose="02020603050405020304" pitchFamily="18" charset="0"/>
              </a:rPr>
              <a:t>Results</a:t>
            </a:r>
          </a:p>
          <a:p>
            <a:r>
              <a:rPr lang="en-GB" sz="2600" b="1" dirty="0">
                <a:solidFill>
                  <a:srgbClr val="002060"/>
                </a:solidFill>
                <a:latin typeface="Times New Roman" panose="02020603050405020304" pitchFamily="18" charset="0"/>
                <a:cs typeface="Times New Roman" panose="02020603050405020304" pitchFamily="18" charset="0"/>
              </a:rPr>
              <a:t>Better confidence in building trust towards customers at providing best value food at best price</a:t>
            </a:r>
          </a:p>
          <a:p>
            <a:endParaRPr lang="en-IN" sz="2600" b="1" dirty="0">
              <a:solidFill>
                <a:srgbClr val="002060"/>
              </a:solidFill>
              <a:latin typeface="Times New Roman" panose="02020603050405020304" pitchFamily="18" charset="0"/>
              <a:cs typeface="Times New Roman" panose="02020603050405020304" pitchFamily="18" charset="0"/>
            </a:endParaRPr>
          </a:p>
          <a:p>
            <a:r>
              <a:rPr lang="en-GB" sz="2600" b="1" dirty="0">
                <a:solidFill>
                  <a:srgbClr val="002060"/>
                </a:solidFill>
                <a:latin typeface="Times New Roman" panose="02020603050405020304" pitchFamily="18" charset="0"/>
                <a:cs typeface="Times New Roman" panose="02020603050405020304" pitchFamily="18" charset="0"/>
              </a:rPr>
              <a:t>Inspiring health-conscious customer traction for more sustainable eating behaviour through incremental and practical steps for long-term association with the brand. </a:t>
            </a:r>
          </a:p>
          <a:p>
            <a:endParaRPr lang="en-IN" sz="2600" b="1" dirty="0">
              <a:solidFill>
                <a:srgbClr val="002060"/>
              </a:solidFill>
              <a:latin typeface="Times New Roman" panose="02020603050405020304" pitchFamily="18" charset="0"/>
              <a:cs typeface="Times New Roman" panose="02020603050405020304" pitchFamily="18" charset="0"/>
            </a:endParaRPr>
          </a:p>
          <a:p>
            <a:r>
              <a:rPr lang="en-GB" sz="2600" b="1" dirty="0">
                <a:solidFill>
                  <a:srgbClr val="002060"/>
                </a:solidFill>
                <a:latin typeface="Times New Roman" panose="02020603050405020304" pitchFamily="18" charset="0"/>
                <a:cs typeface="Times New Roman" panose="02020603050405020304" pitchFamily="18" charset="0"/>
              </a:rPr>
              <a:t>Virality and innovative social media utilisation taps new audience and revitalises loyalty propositions for existing customer base.</a:t>
            </a:r>
            <a:endParaRPr lang="en-IN" sz="2600" b="1" dirty="0">
              <a:solidFill>
                <a:srgbClr val="002060"/>
              </a:solidFill>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8166735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A83B0C-A5BC-743A-F008-57E77BFDEA33}"/>
              </a:ext>
            </a:extLst>
          </p:cNvPr>
          <p:cNvSpPr>
            <a:spLocks noGrp="1"/>
          </p:cNvSpPr>
          <p:nvPr>
            <p:ph type="title"/>
          </p:nvPr>
        </p:nvSpPr>
        <p:spPr/>
        <p:txBody>
          <a:bodyPr>
            <a:normAutofit/>
          </a:bodyPr>
          <a:lstStyle/>
          <a:p>
            <a:r>
              <a:rPr lang="en-GB" sz="2800" dirty="0">
                <a:solidFill>
                  <a:srgbClr val="0070C0"/>
                </a:solidFill>
                <a:latin typeface="Times New Roman" panose="02020603050405020304" pitchFamily="18" charset="0"/>
                <a:cs typeface="Times New Roman" panose="02020603050405020304" pitchFamily="18" charset="0"/>
              </a:rPr>
              <a:t>Support Organisational Performance: M&amp;S Foods</a:t>
            </a:r>
            <a:br>
              <a:rPr lang="en-IN" dirty="0"/>
            </a:br>
            <a:endParaRPr lang="en-GB" dirty="0"/>
          </a:p>
        </p:txBody>
      </p:sp>
      <p:sp>
        <p:nvSpPr>
          <p:cNvPr id="3" name="Content Placeholder 2">
            <a:extLst>
              <a:ext uri="{FF2B5EF4-FFF2-40B4-BE49-F238E27FC236}">
                <a16:creationId xmlns:a16="http://schemas.microsoft.com/office/drawing/2014/main" id="{FB6FC5B2-5138-1898-016D-C61C1084C0B5}"/>
              </a:ext>
            </a:extLst>
          </p:cNvPr>
          <p:cNvSpPr>
            <a:spLocks noGrp="1"/>
          </p:cNvSpPr>
          <p:nvPr>
            <p:ph idx="1"/>
          </p:nvPr>
        </p:nvSpPr>
        <p:spPr>
          <a:xfrm>
            <a:off x="677333" y="1406769"/>
            <a:ext cx="10337669" cy="5176911"/>
          </a:xfrm>
          <a:blipFill>
            <a:blip r:embed="rId3"/>
            <a:tile tx="0" ty="0" sx="100000" sy="100000" flip="none" algn="tl"/>
          </a:blipFill>
        </p:spPr>
        <p:txBody>
          <a:bodyPr>
            <a:normAutofit/>
          </a:bodyPr>
          <a:lstStyle/>
          <a:p>
            <a:pPr marL="0" indent="0">
              <a:buNone/>
            </a:pPr>
            <a:r>
              <a:rPr lang="en-GB" sz="2400" b="1" i="1" u="sng" dirty="0">
                <a:solidFill>
                  <a:srgbClr val="002060"/>
                </a:solidFill>
                <a:latin typeface="Times New Roman" panose="02020603050405020304" pitchFamily="18" charset="0"/>
                <a:cs typeface="Times New Roman" panose="02020603050405020304" pitchFamily="18" charset="0"/>
              </a:rPr>
              <a:t>Sales</a:t>
            </a:r>
          </a:p>
          <a:p>
            <a:r>
              <a:rPr lang="en-GB" sz="2000" b="1" dirty="0">
                <a:solidFill>
                  <a:srgbClr val="002060"/>
                </a:solidFill>
                <a:latin typeface="Times New Roman" panose="02020603050405020304" pitchFamily="18" charset="0"/>
                <a:cs typeface="Times New Roman" panose="02020603050405020304" pitchFamily="18" charset="0"/>
              </a:rPr>
              <a:t>SM and digital media is integrated with personalisation strategy is conducive for serving wider customer base. </a:t>
            </a:r>
            <a:endParaRPr lang="en-IN" sz="2000" b="1" dirty="0">
              <a:solidFill>
                <a:srgbClr val="002060"/>
              </a:solidFill>
              <a:latin typeface="Times New Roman" panose="02020603050405020304" pitchFamily="18" charset="0"/>
              <a:cs typeface="Times New Roman" panose="02020603050405020304" pitchFamily="18" charset="0"/>
            </a:endParaRPr>
          </a:p>
          <a:p>
            <a:r>
              <a:rPr lang="en-GB" sz="2000" b="1" dirty="0">
                <a:solidFill>
                  <a:srgbClr val="002060"/>
                </a:solidFill>
                <a:latin typeface="Times New Roman" panose="02020603050405020304" pitchFamily="18" charset="0"/>
                <a:cs typeface="Times New Roman" panose="02020603050405020304" pitchFamily="18" charset="0"/>
              </a:rPr>
              <a:t>Increase in sales growth for M&amp;S Foods reinforced by targeted advertising.</a:t>
            </a:r>
            <a:endParaRPr lang="en-IN" sz="2000" b="1" dirty="0">
              <a:solidFill>
                <a:srgbClr val="002060"/>
              </a:solidFill>
              <a:latin typeface="Times New Roman" panose="02020603050405020304" pitchFamily="18" charset="0"/>
              <a:cs typeface="Times New Roman" panose="02020603050405020304" pitchFamily="18" charset="0"/>
            </a:endParaRPr>
          </a:p>
          <a:p>
            <a:pPr marL="0" indent="0">
              <a:buNone/>
            </a:pPr>
            <a:r>
              <a:rPr lang="en-GB" sz="2400" b="1" i="1" u="sng" dirty="0">
                <a:solidFill>
                  <a:srgbClr val="002060"/>
                </a:solidFill>
                <a:latin typeface="Times New Roman" panose="02020603050405020304" pitchFamily="18" charset="0"/>
                <a:cs typeface="Times New Roman" panose="02020603050405020304" pitchFamily="18" charset="0"/>
              </a:rPr>
              <a:t>Online engagement</a:t>
            </a:r>
          </a:p>
          <a:p>
            <a:r>
              <a:rPr lang="en-GB" sz="2000" b="1" dirty="0">
                <a:solidFill>
                  <a:srgbClr val="002060"/>
                </a:solidFill>
                <a:latin typeface="Times New Roman" panose="02020603050405020304" pitchFamily="18" charset="0"/>
                <a:cs typeface="Times New Roman" panose="02020603050405020304" pitchFamily="18" charset="0"/>
              </a:rPr>
              <a:t>SM and digital media serve as platforms offering authentic content, maintaining dyadic communication, reputational clarifications and direct sales integration underpinned by Sparks programme.</a:t>
            </a:r>
            <a:endParaRPr lang="en-IN" sz="2000" b="1" dirty="0">
              <a:solidFill>
                <a:srgbClr val="002060"/>
              </a:solidFill>
              <a:latin typeface="Times New Roman" panose="02020603050405020304" pitchFamily="18" charset="0"/>
              <a:cs typeface="Times New Roman" panose="02020603050405020304" pitchFamily="18" charset="0"/>
            </a:endParaRPr>
          </a:p>
          <a:p>
            <a:pPr marL="0" indent="0">
              <a:buNone/>
            </a:pPr>
            <a:r>
              <a:rPr lang="en-GB" sz="2400" b="1" i="1" u="sng" dirty="0">
                <a:solidFill>
                  <a:srgbClr val="002060"/>
                </a:solidFill>
                <a:latin typeface="Times New Roman" panose="02020603050405020304" pitchFamily="18" charset="0"/>
                <a:cs typeface="Times New Roman" panose="02020603050405020304" pitchFamily="18" charset="0"/>
              </a:rPr>
              <a:t>Result</a:t>
            </a:r>
          </a:p>
          <a:p>
            <a:r>
              <a:rPr lang="en-GB" dirty="0">
                <a:solidFill>
                  <a:srgbClr val="002060"/>
                </a:solidFill>
                <a:latin typeface="Times New Roman" panose="02020603050405020304" pitchFamily="18" charset="0"/>
                <a:cs typeface="Times New Roman" panose="02020603050405020304" pitchFamily="18" charset="0"/>
              </a:rPr>
              <a:t> </a:t>
            </a:r>
            <a:r>
              <a:rPr lang="en-GB" sz="2000" b="1" dirty="0">
                <a:solidFill>
                  <a:srgbClr val="002060"/>
                </a:solidFill>
                <a:latin typeface="Times New Roman" panose="02020603050405020304" pitchFamily="18" charset="0"/>
                <a:cs typeface="Times New Roman" panose="02020603050405020304" pitchFamily="18" charset="0"/>
              </a:rPr>
              <a:t>M&amp;S Food witnessed an increase in food sales by 8.7% to £9bn as of Q1’2025.</a:t>
            </a:r>
            <a:endParaRPr lang="en-IN" sz="2000" b="1" dirty="0">
              <a:solidFill>
                <a:srgbClr val="002060"/>
              </a:solidFill>
              <a:latin typeface="Times New Roman" panose="02020603050405020304" pitchFamily="18" charset="0"/>
              <a:cs typeface="Times New Roman" panose="02020603050405020304" pitchFamily="18" charset="0"/>
            </a:endParaRPr>
          </a:p>
          <a:p>
            <a:r>
              <a:rPr lang="en-GB" sz="2000" b="1" dirty="0">
                <a:solidFill>
                  <a:srgbClr val="002060"/>
                </a:solidFill>
                <a:latin typeface="Times New Roman" panose="02020603050405020304" pitchFamily="18" charset="0"/>
                <a:cs typeface="Times New Roman" panose="02020603050405020304" pitchFamily="18" charset="0"/>
              </a:rPr>
              <a:t>The SM and digital channels have further driven positive online engagement (through personalised engagement, feedback and timely service and query response, particularly using SM as a reliable platform).</a:t>
            </a:r>
            <a:endParaRPr lang="en-IN" sz="2000" b="1" dirty="0">
              <a:solidFill>
                <a:srgbClr val="002060"/>
              </a:solidFill>
              <a:latin typeface="Times New Roman" panose="02020603050405020304" pitchFamily="18"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17051804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68FC07-B1D2-ACAB-4AC9-D8FA5675411E}"/>
              </a:ext>
            </a:extLst>
          </p:cNvPr>
          <p:cNvSpPr>
            <a:spLocks noGrp="1"/>
          </p:cNvSpPr>
          <p:nvPr>
            <p:ph type="title"/>
          </p:nvPr>
        </p:nvSpPr>
        <p:spPr>
          <a:xfrm>
            <a:off x="677334" y="609600"/>
            <a:ext cx="10408008" cy="783103"/>
          </a:xfrm>
        </p:spPr>
        <p:txBody>
          <a:bodyPr>
            <a:normAutofit fontScale="90000"/>
          </a:bodyPr>
          <a:lstStyle/>
          <a:p>
            <a:r>
              <a:rPr lang="en-GB" sz="2800" dirty="0">
                <a:solidFill>
                  <a:srgbClr val="0070C0"/>
                </a:solidFill>
                <a:latin typeface="Times New Roman" panose="02020603050405020304" pitchFamily="18" charset="0"/>
                <a:cs typeface="Times New Roman" panose="02020603050405020304" pitchFamily="18" charset="0"/>
              </a:rPr>
              <a:t>Support Organisational Performance (cont’d):M&amp;S Foods</a:t>
            </a:r>
            <a:br>
              <a:rPr lang="en-IN" sz="2800" dirty="0">
                <a:solidFill>
                  <a:srgbClr val="0070C0"/>
                </a:solidFill>
                <a:latin typeface="Times New Roman" panose="02020603050405020304" pitchFamily="18" charset="0"/>
                <a:cs typeface="Times New Roman" panose="02020603050405020304" pitchFamily="18" charset="0"/>
              </a:rPr>
            </a:br>
            <a:endParaRPr lang="en-GB" sz="2800" dirty="0">
              <a:solidFill>
                <a:srgbClr val="0070C0"/>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D9823AEC-74D8-ACCF-C037-164F369140E8}"/>
              </a:ext>
            </a:extLst>
          </p:cNvPr>
          <p:cNvSpPr>
            <a:spLocks noGrp="1"/>
          </p:cNvSpPr>
          <p:nvPr>
            <p:ph idx="1"/>
          </p:nvPr>
        </p:nvSpPr>
        <p:spPr>
          <a:xfrm>
            <a:off x="677333" y="1392703"/>
            <a:ext cx="10998851" cy="5148774"/>
          </a:xfrm>
          <a:blipFill>
            <a:blip r:embed="rId3"/>
            <a:tile tx="0" ty="0" sx="100000" sy="100000" flip="none" algn="tl"/>
          </a:blipFill>
        </p:spPr>
        <p:txBody>
          <a:bodyPr>
            <a:normAutofit lnSpcReduction="10000"/>
          </a:bodyPr>
          <a:lstStyle/>
          <a:p>
            <a:pPr marL="0" indent="0">
              <a:buNone/>
            </a:pPr>
            <a:r>
              <a:rPr lang="en-GB" sz="2400" b="1" i="1" u="sng" dirty="0">
                <a:solidFill>
                  <a:srgbClr val="002060"/>
                </a:solidFill>
                <a:latin typeface="Times New Roman" panose="02020603050405020304" pitchFamily="18" charset="0"/>
                <a:cs typeface="Times New Roman" panose="02020603050405020304" pitchFamily="18" charset="0"/>
              </a:rPr>
              <a:t>Brand Loyalty</a:t>
            </a:r>
          </a:p>
          <a:p>
            <a:pPr marL="0" indent="0">
              <a:buNone/>
            </a:pPr>
            <a:endParaRPr lang="en-IN" sz="2000" dirty="0">
              <a:solidFill>
                <a:srgbClr val="002060"/>
              </a:solidFill>
              <a:latin typeface="Times New Roman" panose="02020603050405020304" pitchFamily="18" charset="0"/>
              <a:cs typeface="Times New Roman" panose="02020603050405020304" pitchFamily="18" charset="0"/>
            </a:endParaRPr>
          </a:p>
          <a:p>
            <a:r>
              <a:rPr lang="en-GB" sz="2000" b="1" dirty="0">
                <a:solidFill>
                  <a:srgbClr val="002060"/>
                </a:solidFill>
                <a:latin typeface="Times New Roman" panose="02020603050405020304" pitchFamily="18" charset="0"/>
                <a:cs typeface="Times New Roman" panose="02020603050405020304" pitchFamily="18" charset="0"/>
              </a:rPr>
              <a:t>Using the interactive features of SM platforms like Facebook and Instagram and video sharing features of TikTok, M&amp;S Food delivers engagement-open contents necessary for its brand revitalisation.</a:t>
            </a:r>
          </a:p>
          <a:p>
            <a:endParaRPr lang="en-IN" sz="2000" dirty="0">
              <a:solidFill>
                <a:srgbClr val="002060"/>
              </a:solidFill>
              <a:latin typeface="Times New Roman" panose="02020603050405020304" pitchFamily="18" charset="0"/>
              <a:cs typeface="Times New Roman" panose="02020603050405020304" pitchFamily="18" charset="0"/>
            </a:endParaRPr>
          </a:p>
          <a:p>
            <a:pPr marL="0" indent="0">
              <a:buNone/>
            </a:pPr>
            <a:r>
              <a:rPr lang="en-GB" sz="2400" b="1" i="1" u="sng" dirty="0">
                <a:solidFill>
                  <a:srgbClr val="002060"/>
                </a:solidFill>
                <a:latin typeface="Times New Roman" panose="02020603050405020304" pitchFamily="18" charset="0"/>
                <a:cs typeface="Times New Roman" panose="02020603050405020304" pitchFamily="18" charset="0"/>
              </a:rPr>
              <a:t>Results</a:t>
            </a:r>
            <a:r>
              <a:rPr lang="en-GB" sz="2000" dirty="0">
                <a:solidFill>
                  <a:srgbClr val="002060"/>
                </a:solidFill>
                <a:latin typeface="Times New Roman" panose="02020603050405020304" pitchFamily="18" charset="0"/>
                <a:cs typeface="Times New Roman" panose="02020603050405020304" pitchFamily="18" charset="0"/>
              </a:rPr>
              <a:t> </a:t>
            </a:r>
          </a:p>
          <a:p>
            <a:pPr marL="0" indent="0">
              <a:buNone/>
            </a:pPr>
            <a:endParaRPr lang="en-GB" sz="2000" dirty="0">
              <a:solidFill>
                <a:srgbClr val="002060"/>
              </a:solidFill>
              <a:latin typeface="Times New Roman" panose="02020603050405020304" pitchFamily="18" charset="0"/>
              <a:cs typeface="Times New Roman" panose="02020603050405020304" pitchFamily="18" charset="0"/>
            </a:endParaRPr>
          </a:p>
          <a:p>
            <a:r>
              <a:rPr lang="en-GB" sz="2000" b="1" dirty="0">
                <a:solidFill>
                  <a:srgbClr val="002060"/>
                </a:solidFill>
                <a:latin typeface="Times New Roman" panose="02020603050405020304" pitchFamily="18" charset="0"/>
                <a:cs typeface="Times New Roman" panose="02020603050405020304" pitchFamily="18" charset="0"/>
              </a:rPr>
              <a:t>Attention given to visuals and graphic details of posts and images along with the quality and material of contents centring on honest disclosures for sales advertising campaigns to develop trust and loyalty.</a:t>
            </a:r>
            <a:endParaRPr lang="en-IN" sz="2000" b="1" dirty="0">
              <a:solidFill>
                <a:srgbClr val="002060"/>
              </a:solidFill>
              <a:latin typeface="Times New Roman" panose="02020603050405020304" pitchFamily="18" charset="0"/>
              <a:cs typeface="Times New Roman" panose="02020603050405020304" pitchFamily="18" charset="0"/>
            </a:endParaRPr>
          </a:p>
          <a:p>
            <a:r>
              <a:rPr lang="en-GB" sz="2000" b="1" dirty="0">
                <a:solidFill>
                  <a:srgbClr val="002060"/>
                </a:solidFill>
                <a:latin typeface="Times New Roman" panose="02020603050405020304" pitchFamily="18" charset="0"/>
                <a:cs typeface="Times New Roman" panose="02020603050405020304" pitchFamily="18" charset="0"/>
              </a:rPr>
              <a:t>Direct SM and digital marketing provide target values to customers via its Sparks programme.</a:t>
            </a:r>
            <a:endParaRPr lang="en-IN" sz="2000" b="1" dirty="0">
              <a:solidFill>
                <a:srgbClr val="002060"/>
              </a:solidFill>
              <a:latin typeface="Times New Roman" panose="02020603050405020304" pitchFamily="18" charset="0"/>
              <a:cs typeface="Times New Roman" panose="02020603050405020304" pitchFamily="18" charset="0"/>
            </a:endParaRPr>
          </a:p>
          <a:p>
            <a:r>
              <a:rPr lang="en-GB" sz="2000" b="1" dirty="0">
                <a:solidFill>
                  <a:srgbClr val="002060"/>
                </a:solidFill>
                <a:latin typeface="Times New Roman" panose="02020603050405020304" pitchFamily="18" charset="0"/>
                <a:cs typeface="Times New Roman" panose="02020603050405020304" pitchFamily="18" charset="0"/>
              </a:rPr>
              <a:t>Community building inertia develops trust among its customer base.</a:t>
            </a:r>
            <a:endParaRPr lang="en-IN" sz="2000" b="1" dirty="0">
              <a:solidFill>
                <a:srgbClr val="002060"/>
              </a:solidFill>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9692699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ED7D65-446B-CC59-55B1-932B306FB724}"/>
              </a:ext>
            </a:extLst>
          </p:cNvPr>
          <p:cNvSpPr>
            <a:spLocks noGrp="1"/>
          </p:cNvSpPr>
          <p:nvPr>
            <p:ph type="title"/>
          </p:nvPr>
        </p:nvSpPr>
        <p:spPr/>
        <p:txBody>
          <a:bodyPr>
            <a:normAutofit/>
          </a:bodyPr>
          <a:lstStyle/>
          <a:p>
            <a:r>
              <a:rPr lang="en-GB" sz="2800" dirty="0">
                <a:solidFill>
                  <a:srgbClr val="0070C0"/>
                </a:solidFill>
                <a:latin typeface="Times New Roman" panose="02020603050405020304" pitchFamily="18" charset="0"/>
                <a:cs typeface="Times New Roman" panose="02020603050405020304" pitchFamily="18" charset="0"/>
              </a:rPr>
              <a:t>Conclusion</a:t>
            </a:r>
          </a:p>
        </p:txBody>
      </p:sp>
      <p:sp>
        <p:nvSpPr>
          <p:cNvPr id="3" name="Content Placeholder 2">
            <a:extLst>
              <a:ext uri="{FF2B5EF4-FFF2-40B4-BE49-F238E27FC236}">
                <a16:creationId xmlns:a16="http://schemas.microsoft.com/office/drawing/2014/main" id="{E6CD2B1B-46AC-BE21-E936-81F401E6F7D2}"/>
              </a:ext>
            </a:extLst>
          </p:cNvPr>
          <p:cNvSpPr>
            <a:spLocks noGrp="1"/>
          </p:cNvSpPr>
          <p:nvPr>
            <p:ph idx="1"/>
          </p:nvPr>
        </p:nvSpPr>
        <p:spPr>
          <a:xfrm>
            <a:off x="677334" y="1420837"/>
            <a:ext cx="10464278" cy="4620525"/>
          </a:xfrm>
          <a:blipFill>
            <a:blip r:embed="rId3"/>
            <a:tile tx="0" ty="0" sx="100000" sy="100000" flip="none" algn="tl"/>
          </a:blipFill>
        </p:spPr>
        <p:txBody>
          <a:bodyPr/>
          <a:lstStyle/>
          <a:p>
            <a:r>
              <a:rPr lang="en-GB" sz="2000" b="1" dirty="0">
                <a:solidFill>
                  <a:srgbClr val="002060"/>
                </a:solidFill>
                <a:latin typeface="Times New Roman" panose="02020603050405020304" pitchFamily="18" charset="0"/>
                <a:cs typeface="Times New Roman" panose="02020603050405020304" pitchFamily="18" charset="0"/>
              </a:rPr>
              <a:t>Customer Relationship Management in the digital and social media era is arena for continued exploration and development.</a:t>
            </a:r>
          </a:p>
          <a:p>
            <a:endParaRPr lang="en-IN" sz="2000" b="1" dirty="0">
              <a:solidFill>
                <a:srgbClr val="002060"/>
              </a:solidFill>
              <a:latin typeface="Times New Roman" panose="02020603050405020304" pitchFamily="18" charset="0"/>
              <a:cs typeface="Times New Roman" panose="02020603050405020304" pitchFamily="18" charset="0"/>
            </a:endParaRPr>
          </a:p>
          <a:p>
            <a:r>
              <a:rPr lang="en-GB" sz="2000" b="1" dirty="0">
                <a:solidFill>
                  <a:srgbClr val="002060"/>
                </a:solidFill>
                <a:latin typeface="Times New Roman" panose="02020603050405020304" pitchFamily="18" charset="0"/>
                <a:cs typeface="Times New Roman" panose="02020603050405020304" pitchFamily="18" charset="0"/>
              </a:rPr>
              <a:t>M&amp;S Food’s use of digital and social platforms and its emergence towards CRM is informed by its “Reshape for Growth Strategy”.</a:t>
            </a:r>
          </a:p>
          <a:p>
            <a:endParaRPr lang="en-IN" sz="2000" b="1" dirty="0">
              <a:solidFill>
                <a:srgbClr val="002060"/>
              </a:solidFill>
              <a:latin typeface="Times New Roman" panose="02020603050405020304" pitchFamily="18" charset="0"/>
              <a:cs typeface="Times New Roman" panose="02020603050405020304" pitchFamily="18" charset="0"/>
            </a:endParaRPr>
          </a:p>
          <a:p>
            <a:r>
              <a:rPr lang="en-GB" sz="2000" b="1" dirty="0">
                <a:solidFill>
                  <a:srgbClr val="002060"/>
                </a:solidFill>
                <a:latin typeface="Times New Roman" panose="02020603050405020304" pitchFamily="18" charset="0"/>
                <a:cs typeface="Times New Roman" panose="02020603050405020304" pitchFamily="18" charset="0"/>
              </a:rPr>
              <a:t>M&amp;S Foods takes a multi-initiative agenda to effectively develop and sustain customer relationships, Interventions to comprehensively enhance customer experience is necessary and adequate steps are being taken for enhancing customer engagement. </a:t>
            </a:r>
          </a:p>
          <a:p>
            <a:endParaRPr lang="en-IN" sz="2000" b="1" dirty="0">
              <a:solidFill>
                <a:srgbClr val="002060"/>
              </a:solidFill>
              <a:latin typeface="Times New Roman" panose="02020603050405020304" pitchFamily="18" charset="0"/>
              <a:cs typeface="Times New Roman" panose="02020603050405020304" pitchFamily="18" charset="0"/>
            </a:endParaRPr>
          </a:p>
          <a:p>
            <a:r>
              <a:rPr lang="en-GB" sz="2000" b="1" dirty="0">
                <a:solidFill>
                  <a:srgbClr val="002060"/>
                </a:solidFill>
                <a:latin typeface="Times New Roman" panose="02020603050405020304" pitchFamily="18" charset="0"/>
                <a:cs typeface="Times New Roman" panose="02020603050405020304" pitchFamily="18" charset="0"/>
              </a:rPr>
              <a:t>Organisational performances achieved via digital and SM (sales, online engagement and brand loyalty) for M&amp;S Foods also have favourable outcomes.</a:t>
            </a:r>
            <a:endParaRPr lang="en-IN" sz="2000" b="1" dirty="0">
              <a:solidFill>
                <a:srgbClr val="002060"/>
              </a:solidFill>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59418197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2FE947-5109-5AA7-03BF-8371CAC7520C}"/>
              </a:ext>
            </a:extLst>
          </p:cNvPr>
          <p:cNvSpPr>
            <a:spLocks noGrp="1"/>
          </p:cNvSpPr>
          <p:nvPr>
            <p:ph type="title"/>
          </p:nvPr>
        </p:nvSpPr>
        <p:spPr/>
        <p:txBody>
          <a:bodyPr/>
          <a:lstStyle/>
          <a:p>
            <a:r>
              <a:rPr lang="en-GB" sz="2800" dirty="0">
                <a:solidFill>
                  <a:srgbClr val="0070C0"/>
                </a:solidFill>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FF6AD65E-6EFE-B06D-94B4-37CDBF50BEE2}"/>
              </a:ext>
            </a:extLst>
          </p:cNvPr>
          <p:cNvSpPr>
            <a:spLocks noGrp="1"/>
          </p:cNvSpPr>
          <p:nvPr>
            <p:ph idx="1"/>
          </p:nvPr>
        </p:nvSpPr>
        <p:spPr>
          <a:xfrm>
            <a:off x="677334" y="1519311"/>
            <a:ext cx="10182924" cy="4522051"/>
          </a:xfrm>
          <a:blipFill>
            <a:blip r:embed="rId3"/>
            <a:tile tx="0" ty="0" sx="100000" sy="100000" flip="none" algn="tl"/>
          </a:blipFill>
        </p:spPr>
        <p:txBody>
          <a:bodyPr>
            <a:normAutofit fontScale="77500" lnSpcReduction="20000"/>
          </a:bodyPr>
          <a:lstStyle/>
          <a:p>
            <a:r>
              <a:rPr lang="en-GB" dirty="0">
                <a:latin typeface="Times New Roman" panose="02020603050405020304" pitchFamily="18" charset="0"/>
                <a:cs typeface="Times New Roman" panose="02020603050405020304" pitchFamily="18" charset="0"/>
              </a:rPr>
              <a:t>Armstrong, G. M., Brennan, R., Harker, M. &amp; Kotler, P., (2018). </a:t>
            </a:r>
            <a:r>
              <a:rPr lang="en-GB" i="1" dirty="0">
                <a:latin typeface="Times New Roman" panose="02020603050405020304" pitchFamily="18" charset="0"/>
                <a:cs typeface="Times New Roman" panose="02020603050405020304" pitchFamily="18" charset="0"/>
              </a:rPr>
              <a:t>Marketing. </a:t>
            </a:r>
            <a:r>
              <a:rPr lang="en-GB" dirty="0">
                <a:latin typeface="Times New Roman" panose="02020603050405020304" pitchFamily="18" charset="0"/>
                <a:cs typeface="Times New Roman" panose="02020603050405020304" pitchFamily="18" charset="0"/>
              </a:rPr>
              <a:t>London: Pearson UK.</a:t>
            </a:r>
            <a:endParaRPr lang="en-IN"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Butler, S., (2025). M&amp;S reinstates Sparks loyalty scheme after cyber-attack. </a:t>
            </a:r>
            <a:r>
              <a:rPr lang="en-GB" i="1" dirty="0">
                <a:latin typeface="Times New Roman" panose="02020603050405020304" pitchFamily="18" charset="0"/>
                <a:cs typeface="Times New Roman" panose="02020603050405020304" pitchFamily="18" charset="0"/>
              </a:rPr>
              <a:t>The Guardian</a:t>
            </a:r>
            <a:r>
              <a:rPr lang="en-GB" dirty="0">
                <a:latin typeface="Times New Roman" panose="02020603050405020304" pitchFamily="18" charset="0"/>
                <a:cs typeface="Times New Roman" panose="02020603050405020304" pitchFamily="18" charset="0"/>
              </a:rPr>
              <a:t>. </a:t>
            </a:r>
            <a:endParaRPr lang="en-IN"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Buttle, F. &amp; </a:t>
            </a:r>
            <a:r>
              <a:rPr lang="en-GB" dirty="0" err="1">
                <a:latin typeface="Times New Roman" panose="02020603050405020304" pitchFamily="18" charset="0"/>
                <a:cs typeface="Times New Roman" panose="02020603050405020304" pitchFamily="18" charset="0"/>
              </a:rPr>
              <a:t>Maklan</a:t>
            </a:r>
            <a:r>
              <a:rPr lang="en-GB" dirty="0">
                <a:latin typeface="Times New Roman" panose="02020603050405020304" pitchFamily="18" charset="0"/>
                <a:cs typeface="Times New Roman" panose="02020603050405020304" pitchFamily="18" charset="0"/>
              </a:rPr>
              <a:t>, S., (2019). </a:t>
            </a:r>
            <a:r>
              <a:rPr lang="en-GB" i="1" dirty="0">
                <a:latin typeface="Times New Roman" panose="02020603050405020304" pitchFamily="18" charset="0"/>
                <a:cs typeface="Times New Roman" panose="02020603050405020304" pitchFamily="18" charset="0"/>
              </a:rPr>
              <a:t>Customer Relationship Management: Concepts and Technologies. </a:t>
            </a:r>
            <a:r>
              <a:rPr lang="en-GB" dirty="0">
                <a:latin typeface="Times New Roman" panose="02020603050405020304" pitchFamily="18" charset="0"/>
                <a:cs typeface="Times New Roman" panose="02020603050405020304" pitchFamily="18" charset="0"/>
              </a:rPr>
              <a:t>Milton Park: Taylor &amp; Francis.</a:t>
            </a:r>
            <a:endParaRPr lang="en-IN" dirty="0">
              <a:latin typeface="Times New Roman" panose="02020603050405020304" pitchFamily="18" charset="0"/>
              <a:cs typeface="Times New Roman" panose="02020603050405020304" pitchFamily="18" charset="0"/>
            </a:endParaRPr>
          </a:p>
          <a:p>
            <a:r>
              <a:rPr lang="en-GB" dirty="0" err="1">
                <a:latin typeface="Times New Roman" panose="02020603050405020304" pitchFamily="18" charset="0"/>
                <a:cs typeface="Times New Roman" panose="02020603050405020304" pitchFamily="18" charset="0"/>
              </a:rPr>
              <a:t>Deszczynski</a:t>
            </a:r>
            <a:r>
              <a:rPr lang="en-GB" dirty="0">
                <a:latin typeface="Times New Roman" panose="02020603050405020304" pitchFamily="18" charset="0"/>
                <a:cs typeface="Times New Roman" panose="02020603050405020304" pitchFamily="18" charset="0"/>
              </a:rPr>
              <a:t>, B., (2021). </a:t>
            </a:r>
            <a:r>
              <a:rPr lang="en-GB" i="1" dirty="0">
                <a:latin typeface="Times New Roman" panose="02020603050405020304" pitchFamily="18" charset="0"/>
                <a:cs typeface="Times New Roman" panose="02020603050405020304" pitchFamily="18" charset="0"/>
              </a:rPr>
              <a:t>Firm Competitive Advantage Through Relationship Management: A Theory for Successful Sustainable Growth. </a:t>
            </a:r>
            <a:r>
              <a:rPr lang="en-GB" dirty="0">
                <a:latin typeface="Times New Roman" panose="02020603050405020304" pitchFamily="18" charset="0"/>
                <a:cs typeface="Times New Roman" panose="02020603050405020304" pitchFamily="18" charset="0"/>
              </a:rPr>
              <a:t>Basingstoke: Springer Intl.</a:t>
            </a:r>
            <a:endParaRPr lang="en-IN"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Lee, L. &amp; Charles, V., (2021). The impact of consumers’ perceptions regarding the ethics of online retailers and promotional strategy on their repurchase intention.. </a:t>
            </a:r>
            <a:r>
              <a:rPr lang="en-GB" i="1" dirty="0">
                <a:latin typeface="Times New Roman" panose="02020603050405020304" pitchFamily="18" charset="0"/>
                <a:cs typeface="Times New Roman" panose="02020603050405020304" pitchFamily="18" charset="0"/>
              </a:rPr>
              <a:t>International Journal of Information Management, </a:t>
            </a:r>
            <a:r>
              <a:rPr lang="en-GB" dirty="0">
                <a:latin typeface="Times New Roman" panose="02020603050405020304" pitchFamily="18" charset="0"/>
                <a:cs typeface="Times New Roman" panose="02020603050405020304" pitchFamily="18" charset="0"/>
              </a:rPr>
              <a:t>Volume 57.</a:t>
            </a:r>
            <a:endParaRPr lang="en-IN"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Lim, W. M. &amp; Rasul, T., (2022). Customer engagement and social media: Revisiting the past to inform the future. </a:t>
            </a:r>
            <a:r>
              <a:rPr lang="en-GB" i="1" dirty="0">
                <a:latin typeface="Times New Roman" panose="02020603050405020304" pitchFamily="18" charset="0"/>
                <a:cs typeface="Times New Roman" panose="02020603050405020304" pitchFamily="18" charset="0"/>
              </a:rPr>
              <a:t>Journal of Business Research, </a:t>
            </a:r>
            <a:r>
              <a:rPr lang="en-GB" dirty="0">
                <a:latin typeface="Times New Roman" panose="02020603050405020304" pitchFamily="18" charset="0"/>
                <a:cs typeface="Times New Roman" panose="02020603050405020304" pitchFamily="18" charset="0"/>
              </a:rPr>
              <a:t>Volume 148.</a:t>
            </a:r>
            <a:endParaRPr lang="en-IN"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M&amp;S, (2025). </a:t>
            </a:r>
            <a:r>
              <a:rPr lang="en-GB" i="1" dirty="0">
                <a:latin typeface="Times New Roman" panose="02020603050405020304" pitchFamily="18" charset="0"/>
                <a:cs typeface="Times New Roman" panose="02020603050405020304" pitchFamily="18" charset="0"/>
              </a:rPr>
              <a:t>M&amp;S. </a:t>
            </a:r>
            <a:r>
              <a:rPr lang="en-GB" dirty="0">
                <a:latin typeface="Times New Roman" panose="02020603050405020304" pitchFamily="18" charset="0"/>
                <a:cs typeface="Times New Roman" panose="02020603050405020304" pitchFamily="18" charset="0"/>
              </a:rPr>
              <a:t>[Online] </a:t>
            </a:r>
            <a:br>
              <a:rPr lang="en-GB" dirty="0">
                <a:latin typeface="Times New Roman" panose="02020603050405020304" pitchFamily="18" charset="0"/>
                <a:cs typeface="Times New Roman" panose="02020603050405020304" pitchFamily="18" charset="0"/>
              </a:rPr>
            </a:br>
            <a:r>
              <a:rPr lang="en-GB" dirty="0">
                <a:latin typeface="Times New Roman" panose="02020603050405020304" pitchFamily="18" charset="0"/>
                <a:cs typeface="Times New Roman" panose="02020603050405020304" pitchFamily="18" charset="0"/>
              </a:rPr>
              <a:t>Available at: </a:t>
            </a:r>
            <a:r>
              <a:rPr lang="en-GB" u="sng" dirty="0">
                <a:latin typeface="Times New Roman" panose="02020603050405020304" pitchFamily="18" charset="0"/>
                <a:cs typeface="Times New Roman" panose="02020603050405020304" pitchFamily="18" charset="0"/>
              </a:rPr>
              <a:t>https://corporate.marksandspencer.com</a:t>
            </a:r>
            <a:br>
              <a:rPr lang="en-GB" dirty="0">
                <a:latin typeface="Times New Roman" panose="02020603050405020304" pitchFamily="18" charset="0"/>
                <a:cs typeface="Times New Roman" panose="02020603050405020304" pitchFamily="18" charset="0"/>
              </a:rPr>
            </a:br>
            <a:r>
              <a:rPr lang="en-GB" dirty="0">
                <a:latin typeface="Times New Roman" panose="02020603050405020304" pitchFamily="18" charset="0"/>
                <a:cs typeface="Times New Roman" panose="02020603050405020304" pitchFamily="18" charset="0"/>
              </a:rPr>
              <a:t>[Accessed 2025].</a:t>
            </a:r>
            <a:endParaRPr lang="en-IN"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Malhotra, N. K. &amp; Agarwal, J., (2020). </a:t>
            </a:r>
            <a:r>
              <a:rPr lang="en-GB" i="1" dirty="0">
                <a:latin typeface="Times New Roman" panose="02020603050405020304" pitchFamily="18" charset="0"/>
                <a:cs typeface="Times New Roman" panose="02020603050405020304" pitchFamily="18" charset="0"/>
              </a:rPr>
              <a:t>Customer Relationship Marketing: Theoretical And Managerial Perspectives. </a:t>
            </a:r>
            <a:r>
              <a:rPr lang="en-GB" dirty="0">
                <a:latin typeface="Times New Roman" panose="02020603050405020304" pitchFamily="18" charset="0"/>
                <a:cs typeface="Times New Roman" panose="02020603050405020304" pitchFamily="18" charset="0"/>
              </a:rPr>
              <a:t>London: World Scientific.</a:t>
            </a:r>
            <a:endParaRPr lang="en-IN"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Ritson, M., (2024). The 10 reasons Marks &amp; Spencer is the Brand of the Year. </a:t>
            </a:r>
            <a:r>
              <a:rPr lang="en-GB" i="1" dirty="0">
                <a:latin typeface="Times New Roman" panose="02020603050405020304" pitchFamily="18" charset="0"/>
                <a:cs typeface="Times New Roman" panose="02020603050405020304" pitchFamily="18" charset="0"/>
              </a:rPr>
              <a:t>Marketing Week</a:t>
            </a:r>
            <a:r>
              <a:rPr lang="en-GB" dirty="0">
                <a:latin typeface="Times New Roman" panose="02020603050405020304" pitchFamily="18" charset="0"/>
                <a:cs typeface="Times New Roman" panose="02020603050405020304" pitchFamily="18" charset="0"/>
              </a:rPr>
              <a:t>. </a:t>
            </a:r>
            <a:endParaRPr lang="en-IN"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Sheridan, M., (2017). </a:t>
            </a:r>
            <a:r>
              <a:rPr lang="en-GB" i="1" dirty="0">
                <a:latin typeface="Times New Roman" panose="02020603050405020304" pitchFamily="18" charset="0"/>
                <a:cs typeface="Times New Roman" panose="02020603050405020304" pitchFamily="18" charset="0"/>
              </a:rPr>
              <a:t>They Ask You Answer: A Revolutionary Approach to Inbound Sales, Content Marketing, and Today's Digital Consumer. </a:t>
            </a:r>
            <a:r>
              <a:rPr lang="en-GB" dirty="0">
                <a:latin typeface="Times New Roman" panose="02020603050405020304" pitchFamily="18" charset="0"/>
                <a:cs typeface="Times New Roman" panose="02020603050405020304" pitchFamily="18" charset="0"/>
              </a:rPr>
              <a:t>Hoboken: John Wiley &amp; Sons.</a:t>
            </a:r>
            <a:endParaRPr lang="en-IN" dirty="0">
              <a:latin typeface="Times New Roman" panose="02020603050405020304" pitchFamily="18" charset="0"/>
              <a:cs typeface="Times New Roman" panose="02020603050405020304" pitchFamily="18" charset="0"/>
            </a:endParaRPr>
          </a:p>
          <a:p>
            <a:pPr marL="0" indent="0">
              <a:buNone/>
            </a:pPr>
            <a:endParaRPr lang="en-IN" dirty="0"/>
          </a:p>
          <a:p>
            <a:endParaRPr lang="en-GB" dirty="0"/>
          </a:p>
        </p:txBody>
      </p:sp>
    </p:spTree>
    <p:extLst>
      <p:ext uri="{BB962C8B-B14F-4D97-AF65-F5344CB8AC3E}">
        <p14:creationId xmlns:p14="http://schemas.microsoft.com/office/powerpoint/2010/main" val="3438515083"/>
      </p:ext>
    </p:extLst>
  </p:cSld>
  <p:clrMapOvr>
    <a:masterClrMapping/>
  </p:clrMapOvr>
</p:sld>
</file>

<file path=ppt/theme/theme1.xml><?xml version="1.0" encoding="utf-8"?>
<a:theme xmlns:a="http://schemas.openxmlformats.org/drawingml/2006/main" name="Facet">
  <a:themeElements>
    <a:clrScheme name="Violet">
      <a:dk1>
        <a:sysClr val="windowText" lastClr="000000"/>
      </a:dk1>
      <a:lt1>
        <a:sysClr val="window" lastClr="FFFFFF"/>
      </a:lt1>
      <a:dk2>
        <a:srgbClr val="373545"/>
      </a:dk2>
      <a:lt2>
        <a:srgbClr val="DCD8DC"/>
      </a:lt2>
      <a:accent1>
        <a:srgbClr val="AD84C6"/>
      </a:accent1>
      <a:accent2>
        <a:srgbClr val="8784C7"/>
      </a:accent2>
      <a:accent3>
        <a:srgbClr val="5D739A"/>
      </a:accent3>
      <a:accent4>
        <a:srgbClr val="6997AF"/>
      </a:accent4>
      <a:accent5>
        <a:srgbClr val="84ACB6"/>
      </a:accent5>
      <a:accent6>
        <a:srgbClr val="6F8183"/>
      </a:accent6>
      <a:hlink>
        <a:srgbClr val="69A020"/>
      </a:hlink>
      <a:folHlink>
        <a:srgbClr val="8C8C8C"/>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23659B44-6E34-4CE8-8F0D-387DA79968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737</TotalTime>
  <Words>3833</Words>
  <Application>Microsoft Office PowerPoint</Application>
  <PresentationFormat>Widescreen</PresentationFormat>
  <Paragraphs>210</Paragraphs>
  <Slides>18</Slides>
  <Notes>16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18</vt:i4>
      </vt:variant>
    </vt:vector>
  </HeadingPairs>
  <TitlesOfParts>
    <vt:vector size="25" baseType="lpstr">
      <vt:lpstr>Arial</vt:lpstr>
      <vt:lpstr>Calibri</vt:lpstr>
      <vt:lpstr>Times New Roman</vt:lpstr>
      <vt:lpstr>Trebuchet MS</vt:lpstr>
      <vt:lpstr>Wingdings</vt:lpstr>
      <vt:lpstr>Wingdings 3</vt:lpstr>
      <vt:lpstr>Facet</vt:lpstr>
      <vt:lpstr>Building a Sustainable Marketing Relationship (BMSW5007)</vt:lpstr>
      <vt:lpstr>Introduction </vt:lpstr>
      <vt:lpstr>Evolving themes in customer relationship management </vt:lpstr>
      <vt:lpstr>CRM in the digital age</vt:lpstr>
      <vt:lpstr>M&amp;S Food’s Digital and Social Media strategy</vt:lpstr>
      <vt:lpstr>SWOT Analysis: M&amp;S</vt:lpstr>
      <vt:lpstr>Digital and Social Media structure at M&amp;S Foods </vt:lpstr>
      <vt:lpstr>M&amp;S Foods: Developing &amp; Sustaining Customer Relationships</vt:lpstr>
      <vt:lpstr>Digital and Social Media integration with CRM:M&amp;S Foods </vt:lpstr>
      <vt:lpstr>M&amp;S Foods: Developing and Sustaining Customer Relationships (cont’d)</vt:lpstr>
      <vt:lpstr>M&amp;S Foods: Enhance customer experience </vt:lpstr>
      <vt:lpstr>M&amp;S Foods: Enhance customer experience (cont’d) </vt:lpstr>
      <vt:lpstr>Enhance customer engagement: M&amp;S Foods </vt:lpstr>
      <vt:lpstr>Enhance customer engagement (cont’d): M&amp;S Foods </vt:lpstr>
      <vt:lpstr>Support Organisational Performance: M&amp;S Foods </vt:lpstr>
      <vt:lpstr>Support Organisational Performance (cont’d):M&amp;S Foods </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Laura J</dc:creator>
  <cp:lastModifiedBy>Laura Bogdana Jurje (2329890)</cp:lastModifiedBy>
  <cp:revision>1</cp:revision>
  <dcterms:created xsi:type="dcterms:W3CDTF">2025-11-03T11:16:33Z</dcterms:created>
  <dcterms:modified xsi:type="dcterms:W3CDTF">2025-12-03T22:32:28Z</dcterms:modified>
</cp:coreProperties>
</file>