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9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7" r:id="rId8"/>
    <p:sldId id="258" r:id="rId9"/>
    <p:sldId id="259" r:id="rId10"/>
    <p:sldId id="266" r:id="rId11"/>
    <p:sldId id="260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6" d="100"/>
          <a:sy n="96" d="100"/>
        </p:scale>
        <p:origin x="545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715F0-51E6-47D5-A068-563B9690B4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0865D1-B7BE-4CC4-A8C7-14269FEF52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B225A5-9158-4D54-B5B9-20CBC35BB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79549-44B4-450A-BCF7-34765C3AD5DC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BDB12-228A-4FA8-BC37-2EBBFEB5D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E7B76F-6AB0-40EE-9252-7073D9203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9A20-8F1E-4267-8689-4984983246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017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0BE12-2F61-40D6-8A6B-EE2D7FA18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C852F-417A-465E-A746-D6D5AF12A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B6FEC-88B5-4E1B-874E-20FFE3128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79549-44B4-450A-BCF7-34765C3AD5DC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8D6E6D-4652-4D3A-8F78-6283D60EC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202B97-75EE-4BA5-BA00-D22838B71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9A20-8F1E-4267-8689-4984983246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310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B6997-FB1A-485D-ACDD-D90D8CBFF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F4212-A2E2-47B4-A482-C64E5B83A0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0CDC5-18E0-40DA-AE92-A90826ADF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79549-44B4-450A-BCF7-34765C3AD5DC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21CC7-FFF2-47C4-9D89-A2082A994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10F4E-205A-444F-A7D8-4CF6F1142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9A20-8F1E-4267-8689-4984983246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199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EB9BF-36FC-42DD-BEFF-192B724EF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68AD0-81AF-4B4A-B850-E82A4224C5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936B78-6F75-426E-B015-A2DE2AF2F9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423D0-96E4-449D-BC8E-9D88B5A55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79549-44B4-450A-BCF7-34765C3AD5DC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11DB89-FC62-4AF8-98D3-386114A54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C955AD-BA34-4873-868C-33C7558B2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9A20-8F1E-4267-8689-4984983246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50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98BEB-B21C-4ADF-8DFB-6E76A62CB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2625A-C9AE-4AA0-9192-E86244257A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73712A-24B6-4DB0-8574-BABE88FAD2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38E1B5-7568-40AE-BA0A-0E3613A469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EB60C9-EF75-48B3-A439-49E0DBB0DD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AC5DEB-23D6-4396-ADCC-4529C3A81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79549-44B4-450A-BCF7-34765C3AD5DC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3C3BAF-6B49-4F57-878F-ACF7C791A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D7C644-8829-4468-B1E4-E497F8B65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9A20-8F1E-4267-8689-4984983246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633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52D6A-5319-42AF-AE0C-54492FBC5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2C732F-23A4-4407-9EED-95B89C363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79549-44B4-450A-BCF7-34765C3AD5DC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B3EF17-1D59-47BE-BB30-F52ECDF76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A7633C-EEED-47CD-BE45-F0CF83BD8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9A20-8F1E-4267-8689-4984983246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764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175F71-92A1-46F8-8AF7-C8E3067F4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79549-44B4-450A-BCF7-34765C3AD5DC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0A74C2-7C03-4D9F-950E-D5BA8FF8F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1A1A71-2E54-4D21-A45E-6A0880A2B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9A20-8F1E-4267-8689-4984983246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57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61585-2CF4-4BA7-A7C1-F1EB0E7A1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9E6C2-0DC3-49E4-B350-1AB5415D52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6EDD71-158C-4F17-B118-10205A1E08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B77E93-E193-4373-B544-EED9B26C6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79549-44B4-450A-BCF7-34765C3AD5DC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3ED671-CB77-4242-A519-C181346F2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99D8C7-70C5-4BD3-A140-9D424E475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9A20-8F1E-4267-8689-4984983246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241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B38AF-9C90-44A3-89DD-7A14F6F51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012FA8-02B9-4915-8379-9E008AF36D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F189D3-05D3-4AE9-8439-0A3F149C7B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E1212A-E091-4478-892B-329A2FCE1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79549-44B4-450A-BCF7-34765C3AD5DC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4B41FC-6117-48E7-A733-86E6CB20D5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AAF836-87B4-472A-9C34-8D2CBD158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9A20-8F1E-4267-8689-4984983246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043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2D848-F4FF-439F-B271-9488EF725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B367C5-4EE0-41F1-B24E-400FE4B904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3E0989-571F-43B0-A732-E9FBCB48A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79549-44B4-450A-BCF7-34765C3AD5DC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37D72-7021-4D77-A41B-BDE857DCC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24E6CB-666C-498D-9285-274271234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9A20-8F1E-4267-8689-4984983246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799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C113ED-B0F8-4F08-AAF6-F608F78891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075257-E520-48DF-9273-53A04080A6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9921EE-0D84-4C69-9A97-F382378AF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79549-44B4-450A-BCF7-34765C3AD5DC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54195B-2334-4FC8-A446-A759D77B2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6FB67-B450-4908-8C18-2FCE115D4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9A20-8F1E-4267-8689-4984983246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069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91D879-361A-4689-8292-AFA8D373A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6ACE19-4987-4B1F-8F80-F6EF99264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B9033A-3BB2-41FC-8615-4A20A073E1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D79549-44B4-450A-BCF7-34765C3AD5DC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FC5BAA-C4BA-417D-BCBE-B7100003E6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CCF52F-B314-40F3-9720-6278C9CE94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059A20-8F1E-4267-8689-4984983246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070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axpixel.net/Businessmen-Manager-Delegation-Center-Delegate-2064940" TargetMode="Externa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2012books.lardbucket.org/books/management-principles-v1.1/s18-02-need-based-theories-of-motivat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://futurecatalystblog.blogspot.com/2014/11/how-to-move-from-theory-x-blame-culture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strategic-hr/developing-high-performance-teams-15154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nlineinternetmarketinghelp.com/ways-to-keep-motivated/article-new_ehow_images_a07_j0_64_financial-nonfinancial-theories-motivation-800x800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mommieonassis.blogspot.com/2012_05_01_archive.html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4426AB7-D619-4515-962A-BC83909EC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58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7DF98-723F-4AAC-ABCF-CACBC438F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A29FC7C-9308-4FDE-8DCA-405668055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895600" y="5768204"/>
            <a:ext cx="6400800" cy="0"/>
          </a:xfrm>
          <a:prstGeom prst="line">
            <a:avLst/>
          </a:prstGeom>
          <a:ln>
            <a:solidFill>
              <a:srgbClr val="35585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0F53FAF-A290-4660-9949-E5F6460A6C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77356"/>
            <a:ext cx="9966960" cy="1560320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35585E"/>
                </a:solidFill>
              </a:rPr>
              <a:t>Developing a Motivated Workforce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C99549-2725-492A-A57A-1F0AC219BF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5799489"/>
            <a:ext cx="8767860" cy="440822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35585E"/>
                </a:solidFill>
              </a:rPr>
              <a:t>( Nuclear Decommissioning Authority 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E1A8A4-5251-4749-95A1-863A5AB5A5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81" r="-1" b="-1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226138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F4D955-9DA7-4511-90E9-A246E0915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DBD5D-06FC-4DBF-A38F-CC5E6D895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000000"/>
                </a:solidFill>
              </a:rPr>
              <a:t>The Nuclear Decommissioning Authority (NDA) manages the strategy and priorities for decommissioning, which began in 2005. NDA currently has around 300 people working for them, with an annual budget of £2.2 billion. </a:t>
            </a:r>
          </a:p>
        </p:txBody>
      </p:sp>
    </p:spTree>
    <p:extLst>
      <p:ext uri="{BB962C8B-B14F-4D97-AF65-F5344CB8AC3E}">
        <p14:creationId xmlns:p14="http://schemas.microsoft.com/office/powerpoint/2010/main" val="4077461586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DEE5C6BA-FE2A-4C38-8D88-E70C06E54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3726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9" name="Picture 138">
            <a:extLst>
              <a:ext uri="{FF2B5EF4-FFF2-40B4-BE49-F238E27FC236}">
                <a16:creationId xmlns:a16="http://schemas.microsoft.com/office/drawing/2014/main" id="{53E66F28-0926-4CFB-BDAB-646CAB184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5E645E-C64F-4165-86E4-68C7508EA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NDA’s Management Style (Delegative)</a:t>
            </a:r>
          </a:p>
        </p:txBody>
      </p:sp>
      <p:sp>
        <p:nvSpPr>
          <p:cNvPr id="141" name="Freeform 60">
            <a:extLst>
              <a:ext uri="{FF2B5EF4-FFF2-40B4-BE49-F238E27FC236}">
                <a16:creationId xmlns:a16="http://schemas.microsoft.com/office/drawing/2014/main" id="{DE9FA85F-F0FB-4952-A05F-04CC67B18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3099" y="1"/>
            <a:ext cx="3960192" cy="2251543"/>
          </a:xfrm>
          <a:custGeom>
            <a:avLst/>
            <a:gdLst>
              <a:gd name="connsiteX0" fmla="*/ 20753 w 3960192"/>
              <a:gd name="connsiteY0" fmla="*/ 0 h 2251543"/>
              <a:gd name="connsiteX1" fmla="*/ 3939439 w 3960192"/>
              <a:gd name="connsiteY1" fmla="*/ 0 h 2251543"/>
              <a:gd name="connsiteX2" fmla="*/ 3949969 w 3960192"/>
              <a:gd name="connsiteY2" fmla="*/ 68994 h 2251543"/>
              <a:gd name="connsiteX3" fmla="*/ 3960192 w 3960192"/>
              <a:gd name="connsiteY3" fmla="*/ 271447 h 2251543"/>
              <a:gd name="connsiteX4" fmla="*/ 1980096 w 3960192"/>
              <a:gd name="connsiteY4" fmla="*/ 2251543 h 2251543"/>
              <a:gd name="connsiteX5" fmla="*/ 0 w 3960192"/>
              <a:gd name="connsiteY5" fmla="*/ 271447 h 2251543"/>
              <a:gd name="connsiteX6" fmla="*/ 10223 w 3960192"/>
              <a:gd name="connsiteY6" fmla="*/ 68994 h 22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0192" h="2251543">
                <a:moveTo>
                  <a:pt x="20753" y="0"/>
                </a:moveTo>
                <a:lnTo>
                  <a:pt x="3939439" y="0"/>
                </a:lnTo>
                <a:lnTo>
                  <a:pt x="3949969" y="68994"/>
                </a:lnTo>
                <a:cubicBezTo>
                  <a:pt x="3956729" y="135559"/>
                  <a:pt x="3960192" y="203099"/>
                  <a:pt x="3960192" y="271447"/>
                </a:cubicBezTo>
                <a:cubicBezTo>
                  <a:pt x="3960192" y="1365024"/>
                  <a:pt x="3073673" y="2251543"/>
                  <a:pt x="1980096" y="2251543"/>
                </a:cubicBezTo>
                <a:cubicBezTo>
                  <a:pt x="886519" y="2251543"/>
                  <a:pt x="0" y="1365024"/>
                  <a:pt x="0" y="271447"/>
                </a:cubicBezTo>
                <a:cubicBezTo>
                  <a:pt x="0" y="203099"/>
                  <a:pt x="3463" y="135559"/>
                  <a:pt x="10223" y="68994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Image result for management style hd">
            <a:extLst>
              <a:ext uri="{FF2B5EF4-FFF2-40B4-BE49-F238E27FC236}">
                <a16:creationId xmlns:a16="http://schemas.microsoft.com/office/drawing/2014/main" id="{E6D80A73-ECB1-460C-8618-143F48EBFD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9" r="-2" b="-2"/>
          <a:stretch/>
        </p:blipFill>
        <p:spPr bwMode="auto">
          <a:xfrm>
            <a:off x="6632714" y="1"/>
            <a:ext cx="3674754" cy="2106932"/>
          </a:xfrm>
          <a:custGeom>
            <a:avLst/>
            <a:gdLst>
              <a:gd name="connsiteX0" fmla="*/ 21954 w 3674754"/>
              <a:gd name="connsiteY0" fmla="*/ 0 h 2106932"/>
              <a:gd name="connsiteX1" fmla="*/ 3652800 w 3674754"/>
              <a:gd name="connsiteY1" fmla="*/ 0 h 2106932"/>
              <a:gd name="connsiteX2" fmla="*/ 3665268 w 3674754"/>
              <a:gd name="connsiteY2" fmla="*/ 81694 h 2106932"/>
              <a:gd name="connsiteX3" fmla="*/ 3674754 w 3674754"/>
              <a:gd name="connsiteY3" fmla="*/ 269555 h 2106932"/>
              <a:gd name="connsiteX4" fmla="*/ 1837377 w 3674754"/>
              <a:gd name="connsiteY4" fmla="*/ 2106932 h 2106932"/>
              <a:gd name="connsiteX5" fmla="*/ 0 w 3674754"/>
              <a:gd name="connsiteY5" fmla="*/ 269555 h 2106932"/>
              <a:gd name="connsiteX6" fmla="*/ 9486 w 3674754"/>
              <a:gd name="connsiteY6" fmla="*/ 81694 h 210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74754" h="2106932">
                <a:moveTo>
                  <a:pt x="21954" y="0"/>
                </a:moveTo>
                <a:lnTo>
                  <a:pt x="3652800" y="0"/>
                </a:lnTo>
                <a:lnTo>
                  <a:pt x="3665268" y="81694"/>
                </a:lnTo>
                <a:cubicBezTo>
                  <a:pt x="3671541" y="143461"/>
                  <a:pt x="3674754" y="206133"/>
                  <a:pt x="3674754" y="269555"/>
                </a:cubicBezTo>
                <a:cubicBezTo>
                  <a:pt x="3674754" y="1284311"/>
                  <a:pt x="2852132" y="2106932"/>
                  <a:pt x="1837377" y="2106932"/>
                </a:cubicBezTo>
                <a:cubicBezTo>
                  <a:pt x="822622" y="2106932"/>
                  <a:pt x="0" y="1284311"/>
                  <a:pt x="0" y="269555"/>
                </a:cubicBezTo>
                <a:cubicBezTo>
                  <a:pt x="0" y="206133"/>
                  <a:pt x="3214" y="143461"/>
                  <a:pt x="9486" y="81694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Content Placeholder 1030">
            <a:extLst>
              <a:ext uri="{FF2B5EF4-FFF2-40B4-BE49-F238E27FC236}">
                <a16:creationId xmlns:a16="http://schemas.microsoft.com/office/drawing/2014/main" id="{B5CC1BF5-10DA-42DB-BC4B-8B6FE492A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rgbClr val="000000"/>
                </a:solidFill>
              </a:rPr>
              <a:t>Adopt the Maslow Theory</a:t>
            </a:r>
          </a:p>
          <a:p>
            <a:r>
              <a:rPr lang="en-US" sz="2000" dirty="0">
                <a:solidFill>
                  <a:srgbClr val="000000"/>
                </a:solidFill>
              </a:rPr>
              <a:t>Douglas </a:t>
            </a:r>
            <a:r>
              <a:rPr lang="en-US" sz="2000" dirty="0" err="1">
                <a:solidFill>
                  <a:srgbClr val="000000"/>
                </a:solidFill>
              </a:rPr>
              <a:t>Mcgregor</a:t>
            </a:r>
            <a:r>
              <a:rPr lang="en-US" sz="2000" dirty="0">
                <a:solidFill>
                  <a:srgbClr val="000000"/>
                </a:solidFill>
              </a:rPr>
              <a:t> Theory X or Theory Y</a:t>
            </a:r>
          </a:p>
          <a:p>
            <a:r>
              <a:rPr lang="en-US" sz="2000" dirty="0">
                <a:solidFill>
                  <a:srgbClr val="000000"/>
                </a:solidFill>
              </a:rPr>
              <a:t>Values attract positive behavior.</a:t>
            </a:r>
          </a:p>
        </p:txBody>
      </p:sp>
      <p:sp>
        <p:nvSpPr>
          <p:cNvPr id="143" name="Freeform 68">
            <a:extLst>
              <a:ext uri="{FF2B5EF4-FFF2-40B4-BE49-F238E27FC236}">
                <a16:creationId xmlns:a16="http://schemas.microsoft.com/office/drawing/2014/main" id="{FEBD362A-CC27-47D9-8FC3-A5E91BA07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5296" y="2922177"/>
            <a:ext cx="4956705" cy="3945299"/>
          </a:xfrm>
          <a:custGeom>
            <a:avLst/>
            <a:gdLst>
              <a:gd name="connsiteX0" fmla="*/ 2718646 w 4956705"/>
              <a:gd name="connsiteY0" fmla="*/ 0 h 3945299"/>
              <a:gd name="connsiteX1" fmla="*/ 4816486 w 4956705"/>
              <a:gd name="connsiteY1" fmla="*/ 989335 h 3945299"/>
              <a:gd name="connsiteX2" fmla="*/ 4956705 w 4956705"/>
              <a:gd name="connsiteY2" fmla="*/ 1176848 h 3945299"/>
              <a:gd name="connsiteX3" fmla="*/ 4956705 w 4956705"/>
              <a:gd name="connsiteY3" fmla="*/ 3945299 h 3945299"/>
              <a:gd name="connsiteX4" fmla="*/ 294783 w 4956705"/>
              <a:gd name="connsiteY4" fmla="*/ 3945299 h 3945299"/>
              <a:gd name="connsiteX5" fmla="*/ 213645 w 4956705"/>
              <a:gd name="connsiteY5" fmla="*/ 3776866 h 3945299"/>
              <a:gd name="connsiteX6" fmla="*/ 0 w 4956705"/>
              <a:gd name="connsiteY6" fmla="*/ 2718646 h 3945299"/>
              <a:gd name="connsiteX7" fmla="*/ 2718646 w 4956705"/>
              <a:gd name="connsiteY7" fmla="*/ 0 h 394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56705" h="3945299">
                <a:moveTo>
                  <a:pt x="2718646" y="0"/>
                </a:moveTo>
                <a:cubicBezTo>
                  <a:pt x="3563221" y="0"/>
                  <a:pt x="4317846" y="385123"/>
                  <a:pt x="4816486" y="989335"/>
                </a:cubicBezTo>
                <a:lnTo>
                  <a:pt x="4956705" y="1176848"/>
                </a:lnTo>
                <a:lnTo>
                  <a:pt x="4956705" y="3945299"/>
                </a:lnTo>
                <a:lnTo>
                  <a:pt x="294783" y="3945299"/>
                </a:lnTo>
                <a:lnTo>
                  <a:pt x="213645" y="3776866"/>
                </a:lnTo>
                <a:cubicBezTo>
                  <a:pt x="76074" y="3451612"/>
                  <a:pt x="0" y="3094013"/>
                  <a:pt x="0" y="2718646"/>
                </a:cubicBezTo>
                <a:cubicBezTo>
                  <a:pt x="0" y="1217179"/>
                  <a:pt x="1217179" y="0"/>
                  <a:pt x="271864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32" name="Content Placeholder 4">
            <a:extLst>
              <a:ext uri="{FF2B5EF4-FFF2-40B4-BE49-F238E27FC236}">
                <a16:creationId xmlns:a16="http://schemas.microsoft.com/office/drawing/2014/main" id="{5EA18958-844E-4E45-95C2-F09F3A05068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269" r="9127"/>
          <a:stretch/>
        </p:blipFill>
        <p:spPr>
          <a:xfrm>
            <a:off x="7399326" y="3086207"/>
            <a:ext cx="4792674" cy="3781268"/>
          </a:xfrm>
          <a:custGeom>
            <a:avLst/>
            <a:gdLst>
              <a:gd name="connsiteX0" fmla="*/ 2554615 w 4792674"/>
              <a:gd name="connsiteY0" fmla="*/ 0 h 3781268"/>
              <a:gd name="connsiteX1" fmla="*/ 4672942 w 4792674"/>
              <a:gd name="connsiteY1" fmla="*/ 1126306 h 3781268"/>
              <a:gd name="connsiteX2" fmla="*/ 4792674 w 4792674"/>
              <a:gd name="connsiteY2" fmla="*/ 1323391 h 3781268"/>
              <a:gd name="connsiteX3" fmla="*/ 4792674 w 4792674"/>
              <a:gd name="connsiteY3" fmla="*/ 3781268 h 3781268"/>
              <a:gd name="connsiteX4" fmla="*/ 313779 w 4792674"/>
              <a:gd name="connsiteY4" fmla="*/ 3781268 h 3781268"/>
              <a:gd name="connsiteX5" fmla="*/ 308328 w 4792674"/>
              <a:gd name="connsiteY5" fmla="*/ 3772297 h 3781268"/>
              <a:gd name="connsiteX6" fmla="*/ 0 w 4792674"/>
              <a:gd name="connsiteY6" fmla="*/ 2554615 h 3781268"/>
              <a:gd name="connsiteX7" fmla="*/ 2554615 w 4792674"/>
              <a:gd name="connsiteY7" fmla="*/ 0 h 3781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92674" h="3781268">
                <a:moveTo>
                  <a:pt x="2554615" y="0"/>
                </a:moveTo>
                <a:cubicBezTo>
                  <a:pt x="3436412" y="0"/>
                  <a:pt x="4213859" y="446774"/>
                  <a:pt x="4672942" y="1126306"/>
                </a:cubicBezTo>
                <a:lnTo>
                  <a:pt x="4792674" y="1323391"/>
                </a:lnTo>
                <a:lnTo>
                  <a:pt x="4792674" y="3781268"/>
                </a:lnTo>
                <a:lnTo>
                  <a:pt x="313779" y="3781268"/>
                </a:lnTo>
                <a:lnTo>
                  <a:pt x="308328" y="3772297"/>
                </a:lnTo>
                <a:cubicBezTo>
                  <a:pt x="111694" y="3410325"/>
                  <a:pt x="0" y="2995514"/>
                  <a:pt x="0" y="2554615"/>
                </a:cubicBezTo>
                <a:cubicBezTo>
                  <a:pt x="0" y="1143740"/>
                  <a:pt x="1143740" y="0"/>
                  <a:pt x="2554615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520957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5D1B0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B251E4-50D7-4B79-BBA0-045378BEE5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236181" y="1320473"/>
            <a:ext cx="5462546" cy="426078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3FBE95-8A42-43C3-A430-431134426BBC}"/>
              </a:ext>
            </a:extLst>
          </p:cNvPr>
          <p:cNvSpPr txBox="1"/>
          <p:nvPr/>
        </p:nvSpPr>
        <p:spPr>
          <a:xfrm>
            <a:off x="6258635" y="5381203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2012books.lardbucket.org/books/management-principles-v1.1/s18-02-need-based-theories-of-motiva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70B8F7-DF2E-41C8-B870-63A2719BA8C7}"/>
              </a:ext>
            </a:extLst>
          </p:cNvPr>
          <p:cNvSpPr txBox="1"/>
          <p:nvPr/>
        </p:nvSpPr>
        <p:spPr>
          <a:xfrm>
            <a:off x="4963887" y="584462"/>
            <a:ext cx="2143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MASLOWS THEORY</a:t>
            </a:r>
          </a:p>
        </p:txBody>
      </p:sp>
    </p:spTree>
    <p:extLst>
      <p:ext uri="{BB962C8B-B14F-4D97-AF65-F5344CB8AC3E}">
        <p14:creationId xmlns:p14="http://schemas.microsoft.com/office/powerpoint/2010/main" val="1475228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364C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E3F82B-CD2C-48E6-B42D-542EEACEE0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236181" y="1914525"/>
            <a:ext cx="5462546" cy="30726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944C7A-BDDB-4B18-8E18-C76BC756470D}"/>
              </a:ext>
            </a:extLst>
          </p:cNvPr>
          <p:cNvSpPr txBox="1"/>
          <p:nvPr/>
        </p:nvSpPr>
        <p:spPr>
          <a:xfrm>
            <a:off x="6239400" y="4787152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futurecatalystblog.blogspot.com/2014/11/how-to-move-from-theory-x-blame-cultur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59613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7BE5D-3685-43B5-A737-C8F088215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/>
          <a:lstStyle/>
          <a:p>
            <a:r>
              <a:rPr lang="en-GB"/>
              <a:t>ASSUMPTIONS</a:t>
            </a:r>
            <a:endParaRPr lang="en-GB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3C50C50-9230-4402-9E91-D6D7DFED2D8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381" r="14381"/>
          <a:stretch>
            <a:fillRect/>
          </a:stretch>
        </p:blipFill>
        <p:spPr>
          <a:xfrm>
            <a:off x="5183188" y="987425"/>
            <a:ext cx="6172200" cy="487362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B9EC77-E16E-4CFD-A1D0-33486E2F700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Employees carry out complex and unique roles</a:t>
            </a:r>
          </a:p>
          <a:p>
            <a:r>
              <a:rPr lang="en-GB" dirty="0"/>
              <a:t>Employee have high responsibility</a:t>
            </a:r>
          </a:p>
          <a:p>
            <a:r>
              <a:rPr lang="en-GB" dirty="0"/>
              <a:t>NDA has competitive pay package and benefits in line with the private sector, although it is a public owned body.</a:t>
            </a:r>
          </a:p>
          <a:p>
            <a:r>
              <a:rPr lang="en-GB" dirty="0"/>
              <a:t>PDP and Smart Objectives in place for Employee Engagement.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CD5817-63F9-44A7-8E52-6093ABF85F84}"/>
              </a:ext>
            </a:extLst>
          </p:cNvPr>
          <p:cNvSpPr txBox="1"/>
          <p:nvPr/>
        </p:nvSpPr>
        <p:spPr>
          <a:xfrm>
            <a:off x="5183188" y="5861050"/>
            <a:ext cx="61722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eoplematters.in/article/strategic-hr/developing-high-performance-teams-15154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002607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70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3" name="Picture 72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905C54-32AF-4C81-BCD9-D9B1288F86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882" y="4267832"/>
            <a:ext cx="4805996" cy="1401448"/>
          </a:xfrm>
        </p:spPr>
        <p:txBody>
          <a:bodyPr anchor="t">
            <a:normAutofit/>
          </a:bodyPr>
          <a:lstStyle/>
          <a:p>
            <a:pPr algn="l"/>
            <a:r>
              <a:rPr lang="en-GB" sz="4400">
                <a:solidFill>
                  <a:srgbClr val="000000"/>
                </a:solidFill>
              </a:rPr>
              <a:t>Why firms attempt enrichment?</a:t>
            </a:r>
          </a:p>
        </p:txBody>
      </p:sp>
      <p:sp>
        <p:nvSpPr>
          <p:cNvPr id="205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Image result for enrichment">
            <a:extLst>
              <a:ext uri="{FF2B5EF4-FFF2-40B4-BE49-F238E27FC236}">
                <a16:creationId xmlns:a16="http://schemas.microsoft.com/office/drawing/2014/main" id="{EF4B8D25-29DB-4500-A6C1-7ECDEA4748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1" r="11170" b="1"/>
          <a:stretch/>
        </p:blipFill>
        <p:spPr bwMode="auto">
          <a:xfrm>
            <a:off x="1" y="770037"/>
            <a:ext cx="5298683" cy="6097438"/>
          </a:xfrm>
          <a:custGeom>
            <a:avLst/>
            <a:gdLst>
              <a:gd name="connsiteX0" fmla="*/ 2178155 w 5298683"/>
              <a:gd name="connsiteY0" fmla="*/ 0 h 6097438"/>
              <a:gd name="connsiteX1" fmla="*/ 5298683 w 5298683"/>
              <a:gd name="connsiteY1" fmla="*/ 3120527 h 6097438"/>
              <a:gd name="connsiteX2" fmla="*/ 3392805 w 5298683"/>
              <a:gd name="connsiteY2" fmla="*/ 5995828 h 6097438"/>
              <a:gd name="connsiteX3" fmla="*/ 3115184 w 5298683"/>
              <a:gd name="connsiteY3" fmla="*/ 6097438 h 6097438"/>
              <a:gd name="connsiteX4" fmla="*/ 1241127 w 5298683"/>
              <a:gd name="connsiteY4" fmla="*/ 6097438 h 6097438"/>
              <a:gd name="connsiteX5" fmla="*/ 963506 w 5298683"/>
              <a:gd name="connsiteY5" fmla="*/ 5995828 h 6097438"/>
              <a:gd name="connsiteX6" fmla="*/ 193210 w 5298683"/>
              <a:gd name="connsiteY6" fmla="*/ 5528477 h 6097438"/>
              <a:gd name="connsiteX7" fmla="*/ 0 w 5298683"/>
              <a:gd name="connsiteY7" fmla="*/ 5352876 h 6097438"/>
              <a:gd name="connsiteX8" fmla="*/ 0 w 5298683"/>
              <a:gd name="connsiteY8" fmla="*/ 888178 h 6097438"/>
              <a:gd name="connsiteX9" fmla="*/ 193210 w 5298683"/>
              <a:gd name="connsiteY9" fmla="*/ 712577 h 6097438"/>
              <a:gd name="connsiteX10" fmla="*/ 2178155 w 5298683"/>
              <a:gd name="connsiteY10" fmla="*/ 0 h 609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98683" h="6097438">
                <a:moveTo>
                  <a:pt x="2178155" y="0"/>
                </a:moveTo>
                <a:cubicBezTo>
                  <a:pt x="3901575" y="0"/>
                  <a:pt x="5298683" y="1397108"/>
                  <a:pt x="5298683" y="3120527"/>
                </a:cubicBezTo>
                <a:cubicBezTo>
                  <a:pt x="5298683" y="4413092"/>
                  <a:pt x="4512810" y="5522106"/>
                  <a:pt x="3392805" y="5995828"/>
                </a:cubicBezTo>
                <a:lnTo>
                  <a:pt x="3115184" y="6097438"/>
                </a:lnTo>
                <a:lnTo>
                  <a:pt x="1241127" y="6097438"/>
                </a:lnTo>
                <a:lnTo>
                  <a:pt x="963506" y="5995828"/>
                </a:lnTo>
                <a:cubicBezTo>
                  <a:pt x="683504" y="5877397"/>
                  <a:pt x="424387" y="5719261"/>
                  <a:pt x="193210" y="5528477"/>
                </a:cubicBezTo>
                <a:lnTo>
                  <a:pt x="0" y="5352876"/>
                </a:lnTo>
                <a:lnTo>
                  <a:pt x="0" y="888178"/>
                </a:lnTo>
                <a:lnTo>
                  <a:pt x="193210" y="712577"/>
                </a:lnTo>
                <a:cubicBezTo>
                  <a:pt x="732621" y="267415"/>
                  <a:pt x="1424159" y="0"/>
                  <a:pt x="217815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5570671"/>
      </p:ext>
    </p:extLst>
  </p:cSld>
  <p:clrMapOvr>
    <a:masterClrMapping/>
  </p:clrMapOvr>
  <p:transition spd="med"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110DEF84-4C6A-465E-9C1E-27D351B4D086}"/>
              </a:ext>
            </a:extLst>
          </p:cNvPr>
          <p:cNvSpPr/>
          <p:nvPr/>
        </p:nvSpPr>
        <p:spPr>
          <a:xfrm>
            <a:off x="4219303" y="3149329"/>
            <a:ext cx="3753394" cy="14282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000000"/>
                </a:solidFill>
                <a:latin typeface="Calibri Light" panose="020F0302020204030204" pitchFamily="34" charset="0"/>
                <a:ea typeface="+mj-ea"/>
                <a:cs typeface="+mj-cs"/>
              </a:rPr>
              <a:t>PURPOSE OF JOB ENRICHMENT </a:t>
            </a:r>
            <a:endParaRPr lang="en-GB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ED3A2F65-CF8E-4D93-860D-CA2568885678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6838535" y="1900217"/>
            <a:ext cx="1634776" cy="149532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498447C8-28D2-4FA2-847D-4C99B086A1C3}"/>
              </a:ext>
            </a:extLst>
          </p:cNvPr>
          <p:cNvSpPr txBox="1"/>
          <p:nvPr/>
        </p:nvSpPr>
        <p:spPr>
          <a:xfrm>
            <a:off x="7448188" y="1396545"/>
            <a:ext cx="2490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Motivational technique</a:t>
            </a:r>
          </a:p>
        </p:txBody>
      </p: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FBFD64F7-C4F5-4604-81DE-84306E79A0D2}"/>
              </a:ext>
            </a:extLst>
          </p:cNvPr>
          <p:cNvCxnSpPr/>
          <p:nvPr/>
        </p:nvCxnSpPr>
        <p:spPr>
          <a:xfrm>
            <a:off x="7413357" y="4372100"/>
            <a:ext cx="1280157" cy="1071154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ED2B879-F95D-4C57-848E-F80DB17AEAD1}"/>
              </a:ext>
            </a:extLst>
          </p:cNvPr>
          <p:cNvSpPr txBox="1"/>
          <p:nvPr/>
        </p:nvSpPr>
        <p:spPr>
          <a:xfrm>
            <a:off x="8891451" y="5234634"/>
            <a:ext cx="18113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Reduce boredom</a:t>
            </a:r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0380EFC8-6E17-41E4-AC3E-6C3E9C4E5FFD}"/>
              </a:ext>
            </a:extLst>
          </p:cNvPr>
          <p:cNvCxnSpPr/>
          <p:nvPr/>
        </p:nvCxnSpPr>
        <p:spPr>
          <a:xfrm rot="5400000">
            <a:off x="5341121" y="5140823"/>
            <a:ext cx="1126581" cy="1270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FF15B9FA-83FD-4299-993D-8BB6333E907C}"/>
              </a:ext>
            </a:extLst>
          </p:cNvPr>
          <p:cNvSpPr txBox="1"/>
          <p:nvPr/>
        </p:nvSpPr>
        <p:spPr>
          <a:xfrm>
            <a:off x="4828541" y="5869091"/>
            <a:ext cx="21644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Adds variety to employees duties</a:t>
            </a:r>
          </a:p>
        </p:txBody>
      </p: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9F38BF01-C616-4EB7-A0AE-008F4EF9664C}"/>
              </a:ext>
            </a:extLst>
          </p:cNvPr>
          <p:cNvCxnSpPr>
            <a:cxnSpLocks/>
            <a:endCxn id="19" idx="3"/>
          </p:cNvCxnSpPr>
          <p:nvPr/>
        </p:nvCxnSpPr>
        <p:spPr>
          <a:xfrm rot="10800000" flipV="1">
            <a:off x="3052353" y="4293326"/>
            <a:ext cx="1528357" cy="47099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E4716660-28E4-4967-8C83-5847138610F2}"/>
              </a:ext>
            </a:extLst>
          </p:cNvPr>
          <p:cNvSpPr txBox="1"/>
          <p:nvPr/>
        </p:nvSpPr>
        <p:spPr>
          <a:xfrm>
            <a:off x="1284513" y="4164151"/>
            <a:ext cx="17678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Challenges employees to strengthen their skills</a:t>
            </a:r>
          </a:p>
        </p:txBody>
      </p:sp>
      <p:cxnSp>
        <p:nvCxnSpPr>
          <p:cNvPr id="21" name="Connector: Elbow 20">
            <a:extLst>
              <a:ext uri="{FF2B5EF4-FFF2-40B4-BE49-F238E27FC236}">
                <a16:creationId xmlns:a16="http://schemas.microsoft.com/office/drawing/2014/main" id="{FB225308-9439-428F-8B31-F348F0B5EFFB}"/>
              </a:ext>
            </a:extLst>
          </p:cNvPr>
          <p:cNvCxnSpPr/>
          <p:nvPr/>
        </p:nvCxnSpPr>
        <p:spPr>
          <a:xfrm rot="10800000">
            <a:off x="3662140" y="2634886"/>
            <a:ext cx="1358537" cy="722811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9C52D5E2-B232-4A46-94AF-9D6FAFF8C909}"/>
              </a:ext>
            </a:extLst>
          </p:cNvPr>
          <p:cNvSpPr txBox="1"/>
          <p:nvPr/>
        </p:nvSpPr>
        <p:spPr>
          <a:xfrm>
            <a:off x="1580605" y="2252759"/>
            <a:ext cx="21510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Greator</a:t>
            </a:r>
            <a:r>
              <a:rPr lang="en-GB" dirty="0"/>
              <a:t> employee satisfaction</a:t>
            </a:r>
          </a:p>
        </p:txBody>
      </p:sp>
      <p:cxnSp>
        <p:nvCxnSpPr>
          <p:cNvPr id="24" name="Connector: Elbow 23">
            <a:extLst>
              <a:ext uri="{FF2B5EF4-FFF2-40B4-BE49-F238E27FC236}">
                <a16:creationId xmlns:a16="http://schemas.microsoft.com/office/drawing/2014/main" id="{60FFFFDF-3A28-4872-BA1A-F069D67CF156}"/>
              </a:ext>
            </a:extLst>
          </p:cNvPr>
          <p:cNvCxnSpPr>
            <a:cxnSpLocks/>
          </p:cNvCxnSpPr>
          <p:nvPr/>
        </p:nvCxnSpPr>
        <p:spPr>
          <a:xfrm rot="16200000" flipV="1">
            <a:off x="4503942" y="1945440"/>
            <a:ext cx="1743535" cy="65681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B35B2AFB-C374-4DF5-A340-6E1FB0382E1D}"/>
              </a:ext>
            </a:extLst>
          </p:cNvPr>
          <p:cNvSpPr txBox="1"/>
          <p:nvPr/>
        </p:nvSpPr>
        <p:spPr>
          <a:xfrm>
            <a:off x="4212952" y="670835"/>
            <a:ext cx="16914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Shared responsibility</a:t>
            </a:r>
          </a:p>
        </p:txBody>
      </p:sp>
      <p:cxnSp>
        <p:nvCxnSpPr>
          <p:cNvPr id="27" name="Connector: Elbow 26">
            <a:extLst>
              <a:ext uri="{FF2B5EF4-FFF2-40B4-BE49-F238E27FC236}">
                <a16:creationId xmlns:a16="http://schemas.microsoft.com/office/drawing/2014/main" id="{2BEC29AE-0A5E-4902-BABE-DE4109D7CC4B}"/>
              </a:ext>
            </a:extLst>
          </p:cNvPr>
          <p:cNvCxnSpPr>
            <a:cxnSpLocks/>
          </p:cNvCxnSpPr>
          <p:nvPr/>
        </p:nvCxnSpPr>
        <p:spPr>
          <a:xfrm flipV="1">
            <a:off x="7720147" y="3268888"/>
            <a:ext cx="1793967" cy="237491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987617CC-B189-4446-BA7D-58EE342FFD8F}"/>
              </a:ext>
            </a:extLst>
          </p:cNvPr>
          <p:cNvSpPr txBox="1"/>
          <p:nvPr/>
        </p:nvSpPr>
        <p:spPr>
          <a:xfrm>
            <a:off x="9553304" y="3059668"/>
            <a:ext cx="1598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Empowerment </a:t>
            </a:r>
          </a:p>
        </p:txBody>
      </p:sp>
    </p:spTree>
    <p:extLst>
      <p:ext uri="{BB962C8B-B14F-4D97-AF65-F5344CB8AC3E}">
        <p14:creationId xmlns:p14="http://schemas.microsoft.com/office/powerpoint/2010/main" val="411830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FC6350-B057-42F8-B081-D84941420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b="1">
                <a:solidFill>
                  <a:srgbClr val="FFFFFF"/>
                </a:solidFill>
              </a:rPr>
              <a:t>PROBLEMS THAT MAY ARRISE IN JOB ENRICHMENT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A4F94FF-4128-4727-8361-C14C188BF8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62" r="1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5616F4-00C9-455D-80FD-10A77D6300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Taking more risks.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Missing vital training opportunities.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May not be suitable for everyone.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571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8A1B304-213A-4E26-96FA-D5CAAE5C0A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19CA6F-015D-4E81-AD8F-41ABEBB3F3C7}"/>
              </a:ext>
            </a:extLst>
          </p:cNvPr>
          <p:cNvSpPr txBox="1"/>
          <p:nvPr/>
        </p:nvSpPr>
        <p:spPr>
          <a:xfrm>
            <a:off x="9732673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onlineinternetmarketinghelp.com/ways-to-keep-motivated/article-new_ehow_images_a07_j0_64_financial-nonfinancial-theories-motivation-800x80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23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035A3-5600-4499-8E75-632CD14E2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ATTRACTING FUTURE EMPLOYEES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5A16FDF-EED4-4664-A16E-544A72ACCC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6133" y="2215166"/>
            <a:ext cx="4940808" cy="357225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7CDB1D-F5B8-4344-94D5-B61CE44E7C1B}"/>
              </a:ext>
            </a:extLst>
          </p:cNvPr>
          <p:cNvSpPr txBox="1"/>
          <p:nvPr/>
        </p:nvSpPr>
        <p:spPr>
          <a:xfrm>
            <a:off x="6096000" y="3108960"/>
            <a:ext cx="52047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Make them an offer they cant refuse!</a:t>
            </a:r>
          </a:p>
        </p:txBody>
      </p:sp>
    </p:spTree>
    <p:extLst>
      <p:ext uri="{BB962C8B-B14F-4D97-AF65-F5344CB8AC3E}">
        <p14:creationId xmlns:p14="http://schemas.microsoft.com/office/powerpoint/2010/main" val="3017509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9920F9-710F-4F3C-866C-57600C4D00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004" r="1" b="14428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5A0ADC-9DDD-4470-B0B5-94FD8088488F}"/>
              </a:ext>
            </a:extLst>
          </p:cNvPr>
          <p:cNvSpPr txBox="1"/>
          <p:nvPr/>
        </p:nvSpPr>
        <p:spPr>
          <a:xfrm>
            <a:off x="8029319" y="917725"/>
            <a:ext cx="3424739" cy="4852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SHAFIA BIBI 1711966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HASINA AKHTAR 1711896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JOMIR ULLAH 1708855</a:t>
            </a:r>
          </a:p>
        </p:txBody>
      </p:sp>
    </p:spTree>
    <p:extLst>
      <p:ext uri="{BB962C8B-B14F-4D97-AF65-F5344CB8AC3E}">
        <p14:creationId xmlns:p14="http://schemas.microsoft.com/office/powerpoint/2010/main" val="32068238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230</Words>
  <Application>Microsoft Office PowerPoint</Application>
  <PresentationFormat>Widescreen</PresentationFormat>
  <Paragraphs>36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Developing a Motivated Workforce</vt:lpstr>
      <vt:lpstr>INTRODUCTION</vt:lpstr>
      <vt:lpstr>NDA’s Management Style (Delegative)</vt:lpstr>
      <vt:lpstr>PowerPoint Presentation</vt:lpstr>
      <vt:lpstr>PowerPoint Presentation</vt:lpstr>
      <vt:lpstr>ASSUMPTIONS</vt:lpstr>
      <vt:lpstr>Why firms attempt enrichment?</vt:lpstr>
      <vt:lpstr>PowerPoint Presentation</vt:lpstr>
      <vt:lpstr>PROBLEMS THAT MAY ARRISE IN JOB ENRICHMENT</vt:lpstr>
      <vt:lpstr>PowerPoint Presentation</vt:lpstr>
      <vt:lpstr>ATTRACTING FUTURE EMPLOYEES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a Motivated Workforce</dc:title>
  <dc:creator>Private .</dc:creator>
  <cp:lastModifiedBy>Private .</cp:lastModifiedBy>
  <cp:revision>4</cp:revision>
  <dcterms:created xsi:type="dcterms:W3CDTF">2019-06-26T10:15:18Z</dcterms:created>
  <dcterms:modified xsi:type="dcterms:W3CDTF">2019-06-26T10:28:17Z</dcterms:modified>
</cp:coreProperties>
</file>