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0"/>
  </p:notesMasterIdLst>
  <p:sldIdLst>
    <p:sldId id="256" r:id="rId2"/>
    <p:sldId id="273" r:id="rId3"/>
    <p:sldId id="257" r:id="rId4"/>
    <p:sldId id="259" r:id="rId5"/>
    <p:sldId id="268" r:id="rId6"/>
    <p:sldId id="267" r:id="rId7"/>
    <p:sldId id="270" r:id="rId8"/>
    <p:sldId id="274" r:id="rId9"/>
    <p:sldId id="269" r:id="rId10"/>
    <p:sldId id="262" r:id="rId11"/>
    <p:sldId id="263" r:id="rId12"/>
    <p:sldId id="261" r:id="rId13"/>
    <p:sldId id="266" r:id="rId14"/>
    <p:sldId id="265" r:id="rId15"/>
    <p:sldId id="264" r:id="rId16"/>
    <p:sldId id="272" r:id="rId17"/>
    <p:sldId id="271" r:id="rId18"/>
    <p:sldId id="260" r:id="rId19"/>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87A6"/>
    <a:srgbClr val="FF6DEA"/>
    <a:srgbClr val="BA2D1C"/>
    <a:srgbClr val="EAB05C"/>
    <a:srgbClr val="FFE4BD"/>
    <a:srgbClr val="CB8E3D"/>
    <a:srgbClr val="FFF0D5"/>
    <a:srgbClr val="047D9E"/>
    <a:srgbClr val="06ACDC"/>
    <a:srgbClr val="FFE7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0" d="100"/>
          <a:sy n="90" d="100"/>
        </p:scale>
        <p:origin x="-816" y="-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D2EF5A-4F3C-4173-8000-7ACEBA31071B}" type="doc">
      <dgm:prSet loTypeId="urn:microsoft.com/office/officeart/2005/8/layout/process3" loCatId="process" qsTypeId="urn:microsoft.com/office/officeart/2005/8/quickstyle/3d5" qsCatId="3D" csTypeId="urn:microsoft.com/office/officeart/2005/8/colors/colorful3" csCatId="colorful" phldr="1"/>
      <dgm:spPr/>
      <dgm:t>
        <a:bodyPr/>
        <a:lstStyle/>
        <a:p>
          <a:endParaRPr lang="en-IN"/>
        </a:p>
      </dgm:t>
    </dgm:pt>
    <dgm:pt modelId="{AB1A516B-A237-4D34-911C-88B762D57793}">
      <dgm:prSet phldrT="[Text]"/>
      <dgm:spPr/>
      <dgm:t>
        <a:bodyPr/>
        <a:lstStyle/>
        <a:p>
          <a:r>
            <a:rPr lang="en-IN" b="0" dirty="0">
              <a:latin typeface="Times New Roman" pitchFamily="18" charset="0"/>
              <a:cs typeface="Times New Roman" pitchFamily="18" charset="0"/>
            </a:rPr>
            <a:t>Culture</a:t>
          </a:r>
        </a:p>
      </dgm:t>
    </dgm:pt>
    <dgm:pt modelId="{05E365CF-09A9-47C6-A437-63EC8D455D82}" type="parTrans" cxnId="{9FF1ECE7-7CCE-4687-B5E6-181E0B5E336A}">
      <dgm:prSet/>
      <dgm:spPr/>
      <dgm:t>
        <a:bodyPr/>
        <a:lstStyle/>
        <a:p>
          <a:endParaRPr lang="en-IN"/>
        </a:p>
      </dgm:t>
    </dgm:pt>
    <dgm:pt modelId="{3E8F8D21-49E9-4741-816A-1DD2D4025F63}" type="sibTrans" cxnId="{9FF1ECE7-7CCE-4687-B5E6-181E0B5E336A}">
      <dgm:prSet/>
      <dgm:spPr/>
      <dgm:t>
        <a:bodyPr/>
        <a:lstStyle/>
        <a:p>
          <a:endParaRPr lang="en-IN"/>
        </a:p>
      </dgm:t>
    </dgm:pt>
    <dgm:pt modelId="{2904B570-65A8-49D1-8989-E37ECA0685E0}">
      <dgm:prSet phldrT="[Text]"/>
      <dgm:spPr/>
      <dgm:t>
        <a:bodyPr/>
        <a:lstStyle/>
        <a:p>
          <a:r>
            <a:rPr lang="en-IN" b="0" u="none">
              <a:latin typeface="Times New Roman" pitchFamily="18" charset="0"/>
              <a:cs typeface="Times New Roman" pitchFamily="18" charset="0"/>
            </a:rPr>
            <a:t>Tesco has implemented a culture of customer service and responsibility. </a:t>
          </a:r>
          <a:endParaRPr lang="en-IN" b="0" dirty="0">
            <a:latin typeface="Times New Roman" pitchFamily="18" charset="0"/>
            <a:cs typeface="Times New Roman" pitchFamily="18" charset="0"/>
          </a:endParaRPr>
        </a:p>
      </dgm:t>
    </dgm:pt>
    <dgm:pt modelId="{E5DCA6ED-0F23-454E-AFC4-50DCCC94580B}" type="parTrans" cxnId="{47FD5B0D-61F8-45DC-BD90-279DC1419A82}">
      <dgm:prSet/>
      <dgm:spPr/>
      <dgm:t>
        <a:bodyPr/>
        <a:lstStyle/>
        <a:p>
          <a:endParaRPr lang="en-IN"/>
        </a:p>
      </dgm:t>
    </dgm:pt>
    <dgm:pt modelId="{2BE03D00-6DBB-4D83-8C93-B12489254D5E}" type="sibTrans" cxnId="{47FD5B0D-61F8-45DC-BD90-279DC1419A82}">
      <dgm:prSet/>
      <dgm:spPr/>
      <dgm:t>
        <a:bodyPr/>
        <a:lstStyle/>
        <a:p>
          <a:endParaRPr lang="en-IN"/>
        </a:p>
      </dgm:t>
    </dgm:pt>
    <dgm:pt modelId="{71E6F09F-D8DD-4358-9CDB-57689402DCD6}">
      <dgm:prSet phldrT="[Text]"/>
      <dgm:spPr/>
      <dgm:t>
        <a:bodyPr/>
        <a:lstStyle/>
        <a:p>
          <a:r>
            <a:rPr lang="en-IN" b="0">
              <a:latin typeface="Times New Roman" pitchFamily="18" charset="0"/>
              <a:cs typeface="Times New Roman" pitchFamily="18" charset="0"/>
            </a:rPr>
            <a:t>Leadership</a:t>
          </a:r>
          <a:endParaRPr lang="en-IN" b="0" dirty="0">
            <a:latin typeface="Times New Roman" pitchFamily="18" charset="0"/>
            <a:cs typeface="Times New Roman" pitchFamily="18" charset="0"/>
          </a:endParaRPr>
        </a:p>
      </dgm:t>
    </dgm:pt>
    <dgm:pt modelId="{39D1A9B5-122A-4AD7-BFFA-F2B83CB8C11C}" type="parTrans" cxnId="{A7D65486-F993-4D12-9CC5-B682C6D781BD}">
      <dgm:prSet/>
      <dgm:spPr/>
      <dgm:t>
        <a:bodyPr/>
        <a:lstStyle/>
        <a:p>
          <a:endParaRPr lang="en-IN"/>
        </a:p>
      </dgm:t>
    </dgm:pt>
    <dgm:pt modelId="{C6A29BD7-9B90-4B50-A39F-4A028D1550D4}" type="sibTrans" cxnId="{A7D65486-F993-4D12-9CC5-B682C6D781BD}">
      <dgm:prSet/>
      <dgm:spPr/>
      <dgm:t>
        <a:bodyPr/>
        <a:lstStyle/>
        <a:p>
          <a:endParaRPr lang="en-IN"/>
        </a:p>
      </dgm:t>
    </dgm:pt>
    <dgm:pt modelId="{82429B58-7DAF-4D0D-8E5C-BBC508451376}">
      <dgm:prSet phldrT="[Text]"/>
      <dgm:spPr/>
      <dgm:t>
        <a:bodyPr/>
        <a:lstStyle/>
        <a:p>
          <a:r>
            <a:rPr lang="en-IN" b="0">
              <a:latin typeface="Times New Roman" pitchFamily="18" charset="0"/>
              <a:cs typeface="Times New Roman" pitchFamily="18" charset="0"/>
            </a:rPr>
            <a:t>Tesco's leadership has been critical in the company's ability to adapt to the pandemic (Utama et al. 2022). </a:t>
          </a:r>
          <a:endParaRPr lang="en-IN" b="0" dirty="0">
            <a:latin typeface="Times New Roman" pitchFamily="18" charset="0"/>
            <a:cs typeface="Times New Roman" pitchFamily="18" charset="0"/>
          </a:endParaRPr>
        </a:p>
      </dgm:t>
    </dgm:pt>
    <dgm:pt modelId="{24EC0B56-2A2C-470E-A00A-604ECA11CD8D}" type="parTrans" cxnId="{6B67EB3C-C6DF-480B-B27E-513C8A733D15}">
      <dgm:prSet/>
      <dgm:spPr/>
      <dgm:t>
        <a:bodyPr/>
        <a:lstStyle/>
        <a:p>
          <a:endParaRPr lang="en-IN"/>
        </a:p>
      </dgm:t>
    </dgm:pt>
    <dgm:pt modelId="{D9BD4079-C231-4789-B70D-F95B36B4F1E0}" type="sibTrans" cxnId="{6B67EB3C-C6DF-480B-B27E-513C8A733D15}">
      <dgm:prSet/>
      <dgm:spPr/>
      <dgm:t>
        <a:bodyPr/>
        <a:lstStyle/>
        <a:p>
          <a:endParaRPr lang="en-IN"/>
        </a:p>
      </dgm:t>
    </dgm:pt>
    <dgm:pt modelId="{FEE64039-D762-4241-A4CB-189BB6EAC7FF}">
      <dgm:prSet phldrT="[Text]"/>
      <dgm:spPr/>
      <dgm:t>
        <a:bodyPr/>
        <a:lstStyle/>
        <a:p>
          <a:r>
            <a:rPr lang="en-IN" b="0">
              <a:latin typeface="Times New Roman" pitchFamily="18" charset="0"/>
              <a:cs typeface="Times New Roman" pitchFamily="18" charset="0"/>
            </a:rPr>
            <a:t>Digitalisation</a:t>
          </a:r>
          <a:endParaRPr lang="en-IN" b="0" dirty="0">
            <a:latin typeface="Times New Roman" pitchFamily="18" charset="0"/>
            <a:cs typeface="Times New Roman" pitchFamily="18" charset="0"/>
          </a:endParaRPr>
        </a:p>
      </dgm:t>
    </dgm:pt>
    <dgm:pt modelId="{7432C6B7-1AF2-4BD9-99DF-CF4857D37383}" type="parTrans" cxnId="{2E6C34F2-1999-4C69-B88E-B79E034558F6}">
      <dgm:prSet/>
      <dgm:spPr/>
      <dgm:t>
        <a:bodyPr/>
        <a:lstStyle/>
        <a:p>
          <a:endParaRPr lang="en-IN"/>
        </a:p>
      </dgm:t>
    </dgm:pt>
    <dgm:pt modelId="{1A0E9406-4896-4B59-8640-ED2565DE6659}" type="sibTrans" cxnId="{2E6C34F2-1999-4C69-B88E-B79E034558F6}">
      <dgm:prSet/>
      <dgm:spPr/>
      <dgm:t>
        <a:bodyPr/>
        <a:lstStyle/>
        <a:p>
          <a:endParaRPr lang="en-IN"/>
        </a:p>
      </dgm:t>
    </dgm:pt>
    <dgm:pt modelId="{5AAFD27C-1E97-4610-A771-336B981CDDD2}">
      <dgm:prSet phldrT="[Text]"/>
      <dgm:spPr/>
      <dgm:t>
        <a:bodyPr/>
        <a:lstStyle/>
        <a:p>
          <a:r>
            <a:rPr lang="en-IN" b="0" u="none">
              <a:latin typeface="Times New Roman" pitchFamily="18" charset="0"/>
              <a:cs typeface="Times New Roman" pitchFamily="18" charset="0"/>
            </a:rPr>
            <a:t>Digitalisation has been a key factor in Tesco's success during the pandemic.</a:t>
          </a:r>
          <a:endParaRPr lang="en-IN" b="0" dirty="0">
            <a:latin typeface="Times New Roman" pitchFamily="18" charset="0"/>
            <a:cs typeface="Times New Roman" pitchFamily="18" charset="0"/>
          </a:endParaRPr>
        </a:p>
      </dgm:t>
    </dgm:pt>
    <dgm:pt modelId="{C0ECDF1F-1345-4A6E-AC5D-89AE4267CE38}" type="parTrans" cxnId="{C9ABD5D3-8107-48DA-BC51-3F7576A53563}">
      <dgm:prSet/>
      <dgm:spPr/>
      <dgm:t>
        <a:bodyPr/>
        <a:lstStyle/>
        <a:p>
          <a:endParaRPr lang="en-IN"/>
        </a:p>
      </dgm:t>
    </dgm:pt>
    <dgm:pt modelId="{72B30966-3D94-43D2-A6F7-9C46F24342BD}" type="sibTrans" cxnId="{C9ABD5D3-8107-48DA-BC51-3F7576A53563}">
      <dgm:prSet/>
      <dgm:spPr/>
      <dgm:t>
        <a:bodyPr/>
        <a:lstStyle/>
        <a:p>
          <a:endParaRPr lang="en-IN"/>
        </a:p>
      </dgm:t>
    </dgm:pt>
    <dgm:pt modelId="{DB5D6773-AB78-4DAD-923C-49F88605835F}" type="pres">
      <dgm:prSet presAssocID="{92D2EF5A-4F3C-4173-8000-7ACEBA31071B}" presName="linearFlow" presStyleCnt="0">
        <dgm:presLayoutVars>
          <dgm:dir/>
          <dgm:animLvl val="lvl"/>
          <dgm:resizeHandles val="exact"/>
        </dgm:presLayoutVars>
      </dgm:prSet>
      <dgm:spPr/>
      <dgm:t>
        <a:bodyPr/>
        <a:lstStyle/>
        <a:p>
          <a:endParaRPr lang="en-IN"/>
        </a:p>
      </dgm:t>
    </dgm:pt>
    <dgm:pt modelId="{972D0316-C9C4-470D-9A6D-61045CCFD0CD}" type="pres">
      <dgm:prSet presAssocID="{AB1A516B-A237-4D34-911C-88B762D57793}" presName="composite" presStyleCnt="0"/>
      <dgm:spPr/>
    </dgm:pt>
    <dgm:pt modelId="{6F00F564-5299-44CB-973B-419BE97A9B06}" type="pres">
      <dgm:prSet presAssocID="{AB1A516B-A237-4D34-911C-88B762D57793}" presName="parTx" presStyleLbl="node1" presStyleIdx="0" presStyleCnt="3">
        <dgm:presLayoutVars>
          <dgm:chMax val="0"/>
          <dgm:chPref val="0"/>
          <dgm:bulletEnabled val="1"/>
        </dgm:presLayoutVars>
      </dgm:prSet>
      <dgm:spPr/>
      <dgm:t>
        <a:bodyPr/>
        <a:lstStyle/>
        <a:p>
          <a:endParaRPr lang="en-IN"/>
        </a:p>
      </dgm:t>
    </dgm:pt>
    <dgm:pt modelId="{A2051BC5-EB95-4907-93FC-1439D6824694}" type="pres">
      <dgm:prSet presAssocID="{AB1A516B-A237-4D34-911C-88B762D57793}" presName="parSh" presStyleLbl="node1" presStyleIdx="0" presStyleCnt="3"/>
      <dgm:spPr/>
      <dgm:t>
        <a:bodyPr/>
        <a:lstStyle/>
        <a:p>
          <a:endParaRPr lang="en-IN"/>
        </a:p>
      </dgm:t>
    </dgm:pt>
    <dgm:pt modelId="{F06A2AFD-3D45-4856-A956-766EEC00B995}" type="pres">
      <dgm:prSet presAssocID="{AB1A516B-A237-4D34-911C-88B762D57793}" presName="desTx" presStyleLbl="fgAcc1" presStyleIdx="0" presStyleCnt="3">
        <dgm:presLayoutVars>
          <dgm:bulletEnabled val="1"/>
        </dgm:presLayoutVars>
      </dgm:prSet>
      <dgm:spPr/>
      <dgm:t>
        <a:bodyPr/>
        <a:lstStyle/>
        <a:p>
          <a:endParaRPr lang="en-IN"/>
        </a:p>
      </dgm:t>
    </dgm:pt>
    <dgm:pt modelId="{05216FB5-FB7A-4B3E-BBA4-80535416FB33}" type="pres">
      <dgm:prSet presAssocID="{3E8F8D21-49E9-4741-816A-1DD2D4025F63}" presName="sibTrans" presStyleLbl="sibTrans2D1" presStyleIdx="0" presStyleCnt="2"/>
      <dgm:spPr/>
      <dgm:t>
        <a:bodyPr/>
        <a:lstStyle/>
        <a:p>
          <a:endParaRPr lang="en-IN"/>
        </a:p>
      </dgm:t>
    </dgm:pt>
    <dgm:pt modelId="{52E25AFB-BD6A-4696-9C1F-B39631A26A40}" type="pres">
      <dgm:prSet presAssocID="{3E8F8D21-49E9-4741-816A-1DD2D4025F63}" presName="connTx" presStyleLbl="sibTrans2D1" presStyleIdx="0" presStyleCnt="2"/>
      <dgm:spPr/>
      <dgm:t>
        <a:bodyPr/>
        <a:lstStyle/>
        <a:p>
          <a:endParaRPr lang="en-IN"/>
        </a:p>
      </dgm:t>
    </dgm:pt>
    <dgm:pt modelId="{12B66A42-1D7C-4571-818D-4B692E2F67F0}" type="pres">
      <dgm:prSet presAssocID="{71E6F09F-D8DD-4358-9CDB-57689402DCD6}" presName="composite" presStyleCnt="0"/>
      <dgm:spPr/>
    </dgm:pt>
    <dgm:pt modelId="{6D9093CE-3850-4B47-8FD0-90A09A1C5817}" type="pres">
      <dgm:prSet presAssocID="{71E6F09F-D8DD-4358-9CDB-57689402DCD6}" presName="parTx" presStyleLbl="node1" presStyleIdx="0" presStyleCnt="3">
        <dgm:presLayoutVars>
          <dgm:chMax val="0"/>
          <dgm:chPref val="0"/>
          <dgm:bulletEnabled val="1"/>
        </dgm:presLayoutVars>
      </dgm:prSet>
      <dgm:spPr/>
      <dgm:t>
        <a:bodyPr/>
        <a:lstStyle/>
        <a:p>
          <a:endParaRPr lang="en-IN"/>
        </a:p>
      </dgm:t>
    </dgm:pt>
    <dgm:pt modelId="{544EF770-79D8-49C2-8945-DB471AE37F7B}" type="pres">
      <dgm:prSet presAssocID="{71E6F09F-D8DD-4358-9CDB-57689402DCD6}" presName="parSh" presStyleLbl="node1" presStyleIdx="1" presStyleCnt="3"/>
      <dgm:spPr/>
      <dgm:t>
        <a:bodyPr/>
        <a:lstStyle/>
        <a:p>
          <a:endParaRPr lang="en-IN"/>
        </a:p>
      </dgm:t>
    </dgm:pt>
    <dgm:pt modelId="{7FFA3428-8C66-4F4D-B55D-C40EB8DDD1BB}" type="pres">
      <dgm:prSet presAssocID="{71E6F09F-D8DD-4358-9CDB-57689402DCD6}" presName="desTx" presStyleLbl="fgAcc1" presStyleIdx="1" presStyleCnt="3">
        <dgm:presLayoutVars>
          <dgm:bulletEnabled val="1"/>
        </dgm:presLayoutVars>
      </dgm:prSet>
      <dgm:spPr/>
      <dgm:t>
        <a:bodyPr/>
        <a:lstStyle/>
        <a:p>
          <a:endParaRPr lang="en-IN"/>
        </a:p>
      </dgm:t>
    </dgm:pt>
    <dgm:pt modelId="{5449EDFB-DC6D-46E3-BD81-39E15C5BBAA2}" type="pres">
      <dgm:prSet presAssocID="{C6A29BD7-9B90-4B50-A39F-4A028D1550D4}" presName="sibTrans" presStyleLbl="sibTrans2D1" presStyleIdx="1" presStyleCnt="2"/>
      <dgm:spPr/>
      <dgm:t>
        <a:bodyPr/>
        <a:lstStyle/>
        <a:p>
          <a:endParaRPr lang="en-IN"/>
        </a:p>
      </dgm:t>
    </dgm:pt>
    <dgm:pt modelId="{8BFA06E4-36B8-45AC-A32F-31CB43AF7C17}" type="pres">
      <dgm:prSet presAssocID="{C6A29BD7-9B90-4B50-A39F-4A028D1550D4}" presName="connTx" presStyleLbl="sibTrans2D1" presStyleIdx="1" presStyleCnt="2"/>
      <dgm:spPr/>
      <dgm:t>
        <a:bodyPr/>
        <a:lstStyle/>
        <a:p>
          <a:endParaRPr lang="en-IN"/>
        </a:p>
      </dgm:t>
    </dgm:pt>
    <dgm:pt modelId="{C1D4FB6C-81C7-4BC9-9E61-9CCFA9CB8449}" type="pres">
      <dgm:prSet presAssocID="{FEE64039-D762-4241-A4CB-189BB6EAC7FF}" presName="composite" presStyleCnt="0"/>
      <dgm:spPr/>
    </dgm:pt>
    <dgm:pt modelId="{1DBCF0B8-A77C-4BA0-AD7B-941F65B14594}" type="pres">
      <dgm:prSet presAssocID="{FEE64039-D762-4241-A4CB-189BB6EAC7FF}" presName="parTx" presStyleLbl="node1" presStyleIdx="1" presStyleCnt="3">
        <dgm:presLayoutVars>
          <dgm:chMax val="0"/>
          <dgm:chPref val="0"/>
          <dgm:bulletEnabled val="1"/>
        </dgm:presLayoutVars>
      </dgm:prSet>
      <dgm:spPr/>
      <dgm:t>
        <a:bodyPr/>
        <a:lstStyle/>
        <a:p>
          <a:endParaRPr lang="en-IN"/>
        </a:p>
      </dgm:t>
    </dgm:pt>
    <dgm:pt modelId="{2BAD7F38-545F-47F7-9322-0F129F81799C}" type="pres">
      <dgm:prSet presAssocID="{FEE64039-D762-4241-A4CB-189BB6EAC7FF}" presName="parSh" presStyleLbl="node1" presStyleIdx="2" presStyleCnt="3"/>
      <dgm:spPr/>
      <dgm:t>
        <a:bodyPr/>
        <a:lstStyle/>
        <a:p>
          <a:endParaRPr lang="en-IN"/>
        </a:p>
      </dgm:t>
    </dgm:pt>
    <dgm:pt modelId="{74EE6628-8D2A-4420-96F9-43A7DD68A63C}" type="pres">
      <dgm:prSet presAssocID="{FEE64039-D762-4241-A4CB-189BB6EAC7FF}" presName="desTx" presStyleLbl="fgAcc1" presStyleIdx="2" presStyleCnt="3">
        <dgm:presLayoutVars>
          <dgm:bulletEnabled val="1"/>
        </dgm:presLayoutVars>
      </dgm:prSet>
      <dgm:spPr/>
      <dgm:t>
        <a:bodyPr/>
        <a:lstStyle/>
        <a:p>
          <a:endParaRPr lang="en-IN"/>
        </a:p>
      </dgm:t>
    </dgm:pt>
  </dgm:ptLst>
  <dgm:cxnLst>
    <dgm:cxn modelId="{A7D65486-F993-4D12-9CC5-B682C6D781BD}" srcId="{92D2EF5A-4F3C-4173-8000-7ACEBA31071B}" destId="{71E6F09F-D8DD-4358-9CDB-57689402DCD6}" srcOrd="1" destOrd="0" parTransId="{39D1A9B5-122A-4AD7-BFFA-F2B83CB8C11C}" sibTransId="{C6A29BD7-9B90-4B50-A39F-4A028D1550D4}"/>
    <dgm:cxn modelId="{EC1916F6-1639-497F-9C90-EA9650353744}" type="presOf" srcId="{C6A29BD7-9B90-4B50-A39F-4A028D1550D4}" destId="{8BFA06E4-36B8-45AC-A32F-31CB43AF7C17}" srcOrd="1" destOrd="0" presId="urn:microsoft.com/office/officeart/2005/8/layout/process3"/>
    <dgm:cxn modelId="{6B67EB3C-C6DF-480B-B27E-513C8A733D15}" srcId="{71E6F09F-D8DD-4358-9CDB-57689402DCD6}" destId="{82429B58-7DAF-4D0D-8E5C-BBC508451376}" srcOrd="0" destOrd="0" parTransId="{24EC0B56-2A2C-470E-A00A-604ECA11CD8D}" sibTransId="{D9BD4079-C231-4789-B70D-F95B36B4F1E0}"/>
    <dgm:cxn modelId="{82381255-9B1E-4848-8C46-6521ED585D14}" type="presOf" srcId="{71E6F09F-D8DD-4358-9CDB-57689402DCD6}" destId="{6D9093CE-3850-4B47-8FD0-90A09A1C5817}" srcOrd="0" destOrd="0" presId="urn:microsoft.com/office/officeart/2005/8/layout/process3"/>
    <dgm:cxn modelId="{9FF1ECE7-7CCE-4687-B5E6-181E0B5E336A}" srcId="{92D2EF5A-4F3C-4173-8000-7ACEBA31071B}" destId="{AB1A516B-A237-4D34-911C-88B762D57793}" srcOrd="0" destOrd="0" parTransId="{05E365CF-09A9-47C6-A437-63EC8D455D82}" sibTransId="{3E8F8D21-49E9-4741-816A-1DD2D4025F63}"/>
    <dgm:cxn modelId="{55652AC9-4AC1-4986-9C28-EBFE2896DD6F}" type="presOf" srcId="{FEE64039-D762-4241-A4CB-189BB6EAC7FF}" destId="{2BAD7F38-545F-47F7-9322-0F129F81799C}" srcOrd="1" destOrd="0" presId="urn:microsoft.com/office/officeart/2005/8/layout/process3"/>
    <dgm:cxn modelId="{47FD5B0D-61F8-45DC-BD90-279DC1419A82}" srcId="{AB1A516B-A237-4D34-911C-88B762D57793}" destId="{2904B570-65A8-49D1-8989-E37ECA0685E0}" srcOrd="0" destOrd="0" parTransId="{E5DCA6ED-0F23-454E-AFC4-50DCCC94580B}" sibTransId="{2BE03D00-6DBB-4D83-8C93-B12489254D5E}"/>
    <dgm:cxn modelId="{FA188048-2D59-4CAF-8274-5D5E4A192C00}" type="presOf" srcId="{3E8F8D21-49E9-4741-816A-1DD2D4025F63}" destId="{05216FB5-FB7A-4B3E-BBA4-80535416FB33}" srcOrd="0" destOrd="0" presId="urn:microsoft.com/office/officeart/2005/8/layout/process3"/>
    <dgm:cxn modelId="{F2844593-84D0-4578-A7F7-905A48B7140A}" type="presOf" srcId="{3E8F8D21-49E9-4741-816A-1DD2D4025F63}" destId="{52E25AFB-BD6A-4696-9C1F-B39631A26A40}" srcOrd="1" destOrd="0" presId="urn:microsoft.com/office/officeart/2005/8/layout/process3"/>
    <dgm:cxn modelId="{C9ABD5D3-8107-48DA-BC51-3F7576A53563}" srcId="{FEE64039-D762-4241-A4CB-189BB6EAC7FF}" destId="{5AAFD27C-1E97-4610-A771-336B981CDDD2}" srcOrd="0" destOrd="0" parTransId="{C0ECDF1F-1345-4A6E-AC5D-89AE4267CE38}" sibTransId="{72B30966-3D94-43D2-A6F7-9C46F24342BD}"/>
    <dgm:cxn modelId="{8FFAE542-156D-423A-A872-4A82236CA0F6}" type="presOf" srcId="{82429B58-7DAF-4D0D-8E5C-BBC508451376}" destId="{7FFA3428-8C66-4F4D-B55D-C40EB8DDD1BB}" srcOrd="0" destOrd="0" presId="urn:microsoft.com/office/officeart/2005/8/layout/process3"/>
    <dgm:cxn modelId="{F4A6C879-5565-467C-BFA0-3FD415F6C3FB}" type="presOf" srcId="{FEE64039-D762-4241-A4CB-189BB6EAC7FF}" destId="{1DBCF0B8-A77C-4BA0-AD7B-941F65B14594}" srcOrd="0" destOrd="0" presId="urn:microsoft.com/office/officeart/2005/8/layout/process3"/>
    <dgm:cxn modelId="{CE782FD3-4FD8-42D7-A1FC-4DC81AEF525C}" type="presOf" srcId="{71E6F09F-D8DD-4358-9CDB-57689402DCD6}" destId="{544EF770-79D8-49C2-8945-DB471AE37F7B}" srcOrd="1" destOrd="0" presId="urn:microsoft.com/office/officeart/2005/8/layout/process3"/>
    <dgm:cxn modelId="{059B15DC-8047-4D25-9F36-A70BA9648B61}" type="presOf" srcId="{AB1A516B-A237-4D34-911C-88B762D57793}" destId="{A2051BC5-EB95-4907-93FC-1439D6824694}" srcOrd="1" destOrd="0" presId="urn:microsoft.com/office/officeart/2005/8/layout/process3"/>
    <dgm:cxn modelId="{436A8BCA-AB6B-46E5-A5E4-6221C1DCFC15}" type="presOf" srcId="{C6A29BD7-9B90-4B50-A39F-4A028D1550D4}" destId="{5449EDFB-DC6D-46E3-BD81-39E15C5BBAA2}" srcOrd="0" destOrd="0" presId="urn:microsoft.com/office/officeart/2005/8/layout/process3"/>
    <dgm:cxn modelId="{661454C9-7E41-41CE-9275-36D6AA0A74D6}" type="presOf" srcId="{AB1A516B-A237-4D34-911C-88B762D57793}" destId="{6F00F564-5299-44CB-973B-419BE97A9B06}" srcOrd="0" destOrd="0" presId="urn:microsoft.com/office/officeart/2005/8/layout/process3"/>
    <dgm:cxn modelId="{2E6C34F2-1999-4C69-B88E-B79E034558F6}" srcId="{92D2EF5A-4F3C-4173-8000-7ACEBA31071B}" destId="{FEE64039-D762-4241-A4CB-189BB6EAC7FF}" srcOrd="2" destOrd="0" parTransId="{7432C6B7-1AF2-4BD9-99DF-CF4857D37383}" sibTransId="{1A0E9406-4896-4B59-8640-ED2565DE6659}"/>
    <dgm:cxn modelId="{686AA072-F3C1-40CC-943B-12122812DC13}" type="presOf" srcId="{5AAFD27C-1E97-4610-A771-336B981CDDD2}" destId="{74EE6628-8D2A-4420-96F9-43A7DD68A63C}" srcOrd="0" destOrd="0" presId="urn:microsoft.com/office/officeart/2005/8/layout/process3"/>
    <dgm:cxn modelId="{35615270-FB4E-4036-AEFC-CD3365CFB27B}" type="presOf" srcId="{2904B570-65A8-49D1-8989-E37ECA0685E0}" destId="{F06A2AFD-3D45-4856-A956-766EEC00B995}" srcOrd="0" destOrd="0" presId="urn:microsoft.com/office/officeart/2005/8/layout/process3"/>
    <dgm:cxn modelId="{CC22FE9A-470C-4259-A544-0B68CBF08E2E}" type="presOf" srcId="{92D2EF5A-4F3C-4173-8000-7ACEBA31071B}" destId="{DB5D6773-AB78-4DAD-923C-49F88605835F}" srcOrd="0" destOrd="0" presId="urn:microsoft.com/office/officeart/2005/8/layout/process3"/>
    <dgm:cxn modelId="{9C1EAC84-D87C-4F88-878F-41C3CA0FA0B1}" type="presParOf" srcId="{DB5D6773-AB78-4DAD-923C-49F88605835F}" destId="{972D0316-C9C4-470D-9A6D-61045CCFD0CD}" srcOrd="0" destOrd="0" presId="urn:microsoft.com/office/officeart/2005/8/layout/process3"/>
    <dgm:cxn modelId="{8A1B7F8C-84D0-4BDD-BCB3-32D43FE31C1C}" type="presParOf" srcId="{972D0316-C9C4-470D-9A6D-61045CCFD0CD}" destId="{6F00F564-5299-44CB-973B-419BE97A9B06}" srcOrd="0" destOrd="0" presId="urn:microsoft.com/office/officeart/2005/8/layout/process3"/>
    <dgm:cxn modelId="{FFACAA33-F50C-48C7-9BD0-D9E26DDC7994}" type="presParOf" srcId="{972D0316-C9C4-470D-9A6D-61045CCFD0CD}" destId="{A2051BC5-EB95-4907-93FC-1439D6824694}" srcOrd="1" destOrd="0" presId="urn:microsoft.com/office/officeart/2005/8/layout/process3"/>
    <dgm:cxn modelId="{775FB11F-A436-4451-8539-F190049F994C}" type="presParOf" srcId="{972D0316-C9C4-470D-9A6D-61045CCFD0CD}" destId="{F06A2AFD-3D45-4856-A956-766EEC00B995}" srcOrd="2" destOrd="0" presId="urn:microsoft.com/office/officeart/2005/8/layout/process3"/>
    <dgm:cxn modelId="{67234C60-8FD8-4977-8961-00BF220D76B9}" type="presParOf" srcId="{DB5D6773-AB78-4DAD-923C-49F88605835F}" destId="{05216FB5-FB7A-4B3E-BBA4-80535416FB33}" srcOrd="1" destOrd="0" presId="urn:microsoft.com/office/officeart/2005/8/layout/process3"/>
    <dgm:cxn modelId="{00B15E9D-BBA7-4B56-BE39-4E73FFB98435}" type="presParOf" srcId="{05216FB5-FB7A-4B3E-BBA4-80535416FB33}" destId="{52E25AFB-BD6A-4696-9C1F-B39631A26A40}" srcOrd="0" destOrd="0" presId="urn:microsoft.com/office/officeart/2005/8/layout/process3"/>
    <dgm:cxn modelId="{ACF137FD-E20B-4798-BF8A-2BFF7E5A9756}" type="presParOf" srcId="{DB5D6773-AB78-4DAD-923C-49F88605835F}" destId="{12B66A42-1D7C-4571-818D-4B692E2F67F0}" srcOrd="2" destOrd="0" presId="urn:microsoft.com/office/officeart/2005/8/layout/process3"/>
    <dgm:cxn modelId="{F9678C7E-68EE-420E-8B63-446BC603ECAC}" type="presParOf" srcId="{12B66A42-1D7C-4571-818D-4B692E2F67F0}" destId="{6D9093CE-3850-4B47-8FD0-90A09A1C5817}" srcOrd="0" destOrd="0" presId="urn:microsoft.com/office/officeart/2005/8/layout/process3"/>
    <dgm:cxn modelId="{73796248-9ED4-49A1-B1CB-D9C1614DEA54}" type="presParOf" srcId="{12B66A42-1D7C-4571-818D-4B692E2F67F0}" destId="{544EF770-79D8-49C2-8945-DB471AE37F7B}" srcOrd="1" destOrd="0" presId="urn:microsoft.com/office/officeart/2005/8/layout/process3"/>
    <dgm:cxn modelId="{1B499C6C-32E3-4600-925F-7794EDC7596F}" type="presParOf" srcId="{12B66A42-1D7C-4571-818D-4B692E2F67F0}" destId="{7FFA3428-8C66-4F4D-B55D-C40EB8DDD1BB}" srcOrd="2" destOrd="0" presId="urn:microsoft.com/office/officeart/2005/8/layout/process3"/>
    <dgm:cxn modelId="{68231A98-38CC-43F0-80AD-76C0D33E24C3}" type="presParOf" srcId="{DB5D6773-AB78-4DAD-923C-49F88605835F}" destId="{5449EDFB-DC6D-46E3-BD81-39E15C5BBAA2}" srcOrd="3" destOrd="0" presId="urn:microsoft.com/office/officeart/2005/8/layout/process3"/>
    <dgm:cxn modelId="{6DE884BD-04F8-4F20-8F0B-E918BBFC9BED}" type="presParOf" srcId="{5449EDFB-DC6D-46E3-BD81-39E15C5BBAA2}" destId="{8BFA06E4-36B8-45AC-A32F-31CB43AF7C17}" srcOrd="0" destOrd="0" presId="urn:microsoft.com/office/officeart/2005/8/layout/process3"/>
    <dgm:cxn modelId="{84269117-1615-43B4-AD21-0BDF4E7F06D1}" type="presParOf" srcId="{DB5D6773-AB78-4DAD-923C-49F88605835F}" destId="{C1D4FB6C-81C7-4BC9-9E61-9CCFA9CB8449}" srcOrd="4" destOrd="0" presId="urn:microsoft.com/office/officeart/2005/8/layout/process3"/>
    <dgm:cxn modelId="{13EF55BB-C997-4FAD-BB14-158AAA374359}" type="presParOf" srcId="{C1D4FB6C-81C7-4BC9-9E61-9CCFA9CB8449}" destId="{1DBCF0B8-A77C-4BA0-AD7B-941F65B14594}" srcOrd="0" destOrd="0" presId="urn:microsoft.com/office/officeart/2005/8/layout/process3"/>
    <dgm:cxn modelId="{196238E6-578E-4C80-8A35-13B460CD53AF}" type="presParOf" srcId="{C1D4FB6C-81C7-4BC9-9E61-9CCFA9CB8449}" destId="{2BAD7F38-545F-47F7-9322-0F129F81799C}" srcOrd="1" destOrd="0" presId="urn:microsoft.com/office/officeart/2005/8/layout/process3"/>
    <dgm:cxn modelId="{D75B888A-3A7B-470F-BB3F-AE002547E2C9}" type="presParOf" srcId="{C1D4FB6C-81C7-4BC9-9E61-9CCFA9CB8449}" destId="{74EE6628-8D2A-4420-96F9-43A7DD68A63C}"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5DB8316-8E9C-4EB5-9985-4B4C88246773}" type="doc">
      <dgm:prSet loTypeId="urn:microsoft.com/office/officeart/2005/8/layout/vList5" loCatId="list" qsTypeId="urn:microsoft.com/office/officeart/2005/8/quickstyle/3d1" qsCatId="3D" csTypeId="urn:microsoft.com/office/officeart/2005/8/colors/colorful5" csCatId="colorful" phldr="1"/>
      <dgm:spPr/>
      <dgm:t>
        <a:bodyPr/>
        <a:lstStyle/>
        <a:p>
          <a:endParaRPr lang="en-IN"/>
        </a:p>
      </dgm:t>
    </dgm:pt>
    <dgm:pt modelId="{B5616DA6-3CD5-4EEB-A8E0-53E9E51FE8F9}">
      <dgm:prSet phldrT="[Text]"/>
      <dgm:spPr/>
      <dgm:t>
        <a:bodyPr/>
        <a:lstStyle/>
        <a:p>
          <a:r>
            <a:rPr lang="en-IN">
              <a:latin typeface="Times New Roman" pitchFamily="18" charset="0"/>
              <a:cs typeface="Times New Roman" pitchFamily="18" charset="0"/>
            </a:rPr>
            <a:t>Political</a:t>
          </a:r>
          <a:endParaRPr lang="en-IN" dirty="0">
            <a:latin typeface="Times New Roman" pitchFamily="18" charset="0"/>
            <a:cs typeface="Times New Roman" pitchFamily="18" charset="0"/>
          </a:endParaRPr>
        </a:p>
      </dgm:t>
    </dgm:pt>
    <dgm:pt modelId="{0C0C3990-621F-405D-BF32-19097C40FABC}" type="parTrans" cxnId="{D5790629-2F73-4FB0-97E6-E09B30B85920}">
      <dgm:prSet/>
      <dgm:spPr/>
      <dgm:t>
        <a:bodyPr/>
        <a:lstStyle/>
        <a:p>
          <a:endParaRPr lang="en-IN"/>
        </a:p>
      </dgm:t>
    </dgm:pt>
    <dgm:pt modelId="{99362002-43F1-4967-A729-760419C6168F}" type="sibTrans" cxnId="{D5790629-2F73-4FB0-97E6-E09B30B85920}">
      <dgm:prSet/>
      <dgm:spPr/>
      <dgm:t>
        <a:bodyPr/>
        <a:lstStyle/>
        <a:p>
          <a:endParaRPr lang="en-IN"/>
        </a:p>
      </dgm:t>
    </dgm:pt>
    <dgm:pt modelId="{F9E3523A-1C03-4895-942C-D53F4E9ECD99}">
      <dgm:prSet phldrT="[Text]"/>
      <dgm:spPr/>
      <dgm:t>
        <a:bodyPr/>
        <a:lstStyle/>
        <a:p>
          <a:r>
            <a:rPr lang="en-IN">
              <a:latin typeface="Times New Roman" pitchFamily="18" charset="0"/>
              <a:cs typeface="Times New Roman" pitchFamily="18" charset="0"/>
            </a:rPr>
            <a:t>Fiscal policy</a:t>
          </a:r>
          <a:endParaRPr lang="en-IN" dirty="0">
            <a:latin typeface="Times New Roman" pitchFamily="18" charset="0"/>
            <a:cs typeface="Times New Roman" pitchFamily="18" charset="0"/>
          </a:endParaRPr>
        </a:p>
      </dgm:t>
    </dgm:pt>
    <dgm:pt modelId="{851F2EB6-2F47-4CB1-A2A6-A298C0B6274B}" type="parTrans" cxnId="{8FD42EE9-C7E2-4261-83FC-5E469D9CC25A}">
      <dgm:prSet/>
      <dgm:spPr/>
      <dgm:t>
        <a:bodyPr/>
        <a:lstStyle/>
        <a:p>
          <a:endParaRPr lang="en-IN"/>
        </a:p>
      </dgm:t>
    </dgm:pt>
    <dgm:pt modelId="{FDAD58D2-9A07-40AA-AB77-E187AD4A6806}" type="sibTrans" cxnId="{8FD42EE9-C7E2-4261-83FC-5E469D9CC25A}">
      <dgm:prSet/>
      <dgm:spPr/>
      <dgm:t>
        <a:bodyPr/>
        <a:lstStyle/>
        <a:p>
          <a:endParaRPr lang="en-IN"/>
        </a:p>
      </dgm:t>
    </dgm:pt>
    <dgm:pt modelId="{ACAE97D8-EE78-4FD4-8D0F-4243EEFCF7B4}">
      <dgm:prSet phldrT="[Text]"/>
      <dgm:spPr/>
      <dgm:t>
        <a:bodyPr/>
        <a:lstStyle/>
        <a:p>
          <a:r>
            <a:rPr lang="en-IN" u="none">
              <a:latin typeface="Times New Roman" pitchFamily="18" charset="0"/>
              <a:cs typeface="Times New Roman" pitchFamily="18" charset="0"/>
            </a:rPr>
            <a:t>Chapter I of the UK Competition Act 1998 under competition laws (Ashurst, 2023) </a:t>
          </a:r>
          <a:endParaRPr lang="en-IN" dirty="0">
            <a:latin typeface="Times New Roman" pitchFamily="18" charset="0"/>
            <a:cs typeface="Times New Roman" pitchFamily="18" charset="0"/>
          </a:endParaRPr>
        </a:p>
      </dgm:t>
    </dgm:pt>
    <dgm:pt modelId="{1DF99A1B-AD40-4815-A7FD-55AEF8EB54CF}" type="parTrans" cxnId="{6DC889BB-26A3-4309-801B-CD0E12C6EE98}">
      <dgm:prSet/>
      <dgm:spPr/>
      <dgm:t>
        <a:bodyPr/>
        <a:lstStyle/>
        <a:p>
          <a:endParaRPr lang="en-IN"/>
        </a:p>
      </dgm:t>
    </dgm:pt>
    <dgm:pt modelId="{4C2E8269-96F5-4CFD-AC49-17DC605B4803}" type="sibTrans" cxnId="{6DC889BB-26A3-4309-801B-CD0E12C6EE98}">
      <dgm:prSet/>
      <dgm:spPr/>
      <dgm:t>
        <a:bodyPr/>
        <a:lstStyle/>
        <a:p>
          <a:endParaRPr lang="en-IN"/>
        </a:p>
      </dgm:t>
    </dgm:pt>
    <dgm:pt modelId="{E135A77B-BF7F-41A8-8B40-3029A395527D}">
      <dgm:prSet phldrT="[Text]"/>
      <dgm:spPr/>
      <dgm:t>
        <a:bodyPr/>
        <a:lstStyle/>
        <a:p>
          <a:r>
            <a:rPr lang="en-IN">
              <a:latin typeface="Times New Roman" pitchFamily="18" charset="0"/>
              <a:cs typeface="Times New Roman" pitchFamily="18" charset="0"/>
            </a:rPr>
            <a:t>Economic</a:t>
          </a:r>
          <a:endParaRPr lang="en-IN" dirty="0">
            <a:latin typeface="Times New Roman" pitchFamily="18" charset="0"/>
            <a:cs typeface="Times New Roman" pitchFamily="18" charset="0"/>
          </a:endParaRPr>
        </a:p>
      </dgm:t>
    </dgm:pt>
    <dgm:pt modelId="{6AE3711C-D9F7-4A9A-BD3A-F172B67BDFE2}" type="parTrans" cxnId="{281F92FE-8AC2-4F73-AED6-B0DA20F321CA}">
      <dgm:prSet/>
      <dgm:spPr/>
      <dgm:t>
        <a:bodyPr/>
        <a:lstStyle/>
        <a:p>
          <a:endParaRPr lang="en-IN"/>
        </a:p>
      </dgm:t>
    </dgm:pt>
    <dgm:pt modelId="{4658E9AF-0B33-435D-8ED3-08856EDA1DFF}" type="sibTrans" cxnId="{281F92FE-8AC2-4F73-AED6-B0DA20F321CA}">
      <dgm:prSet/>
      <dgm:spPr/>
      <dgm:t>
        <a:bodyPr/>
        <a:lstStyle/>
        <a:p>
          <a:endParaRPr lang="en-IN"/>
        </a:p>
      </dgm:t>
    </dgm:pt>
    <dgm:pt modelId="{866E2637-012E-4F04-AA71-475202875F52}">
      <dgm:prSet phldrT="[Text]"/>
      <dgm:spPr/>
      <dgm:t>
        <a:bodyPr/>
        <a:lstStyle/>
        <a:p>
          <a:r>
            <a:rPr lang="en-IN" u="none">
              <a:latin typeface="Times New Roman" pitchFamily="18" charset="0"/>
              <a:cs typeface="Times New Roman" pitchFamily="18" charset="0"/>
            </a:rPr>
            <a:t>Interest rates at 4%</a:t>
          </a:r>
          <a:endParaRPr lang="en-IN" dirty="0">
            <a:latin typeface="Times New Roman" pitchFamily="18" charset="0"/>
            <a:cs typeface="Times New Roman" pitchFamily="18" charset="0"/>
          </a:endParaRPr>
        </a:p>
      </dgm:t>
    </dgm:pt>
    <dgm:pt modelId="{93539D28-5C72-4504-8608-467DA7338F47}" type="parTrans" cxnId="{BA6A3BB5-DC1F-4EFB-A416-27BCF98A40FD}">
      <dgm:prSet/>
      <dgm:spPr/>
      <dgm:t>
        <a:bodyPr/>
        <a:lstStyle/>
        <a:p>
          <a:endParaRPr lang="en-IN"/>
        </a:p>
      </dgm:t>
    </dgm:pt>
    <dgm:pt modelId="{5C7EBB07-A5FE-46D8-A2A2-611CA4503F03}" type="sibTrans" cxnId="{BA6A3BB5-DC1F-4EFB-A416-27BCF98A40FD}">
      <dgm:prSet/>
      <dgm:spPr/>
      <dgm:t>
        <a:bodyPr/>
        <a:lstStyle/>
        <a:p>
          <a:endParaRPr lang="en-IN"/>
        </a:p>
      </dgm:t>
    </dgm:pt>
    <dgm:pt modelId="{3AC1BF2D-AB0C-4988-8EA0-6088BF446400}">
      <dgm:prSet phldrT="[Text]"/>
      <dgm:spPr/>
      <dgm:t>
        <a:bodyPr/>
        <a:lstStyle/>
        <a:p>
          <a:r>
            <a:rPr lang="en-IN">
              <a:latin typeface="Times New Roman" pitchFamily="18" charset="0"/>
              <a:cs typeface="Times New Roman" pitchFamily="18" charset="0"/>
            </a:rPr>
            <a:t>Technological</a:t>
          </a:r>
          <a:endParaRPr lang="en-IN" dirty="0">
            <a:latin typeface="Times New Roman" pitchFamily="18" charset="0"/>
            <a:cs typeface="Times New Roman" pitchFamily="18" charset="0"/>
          </a:endParaRPr>
        </a:p>
      </dgm:t>
    </dgm:pt>
    <dgm:pt modelId="{2D9DFCF3-9918-4543-8B00-9AAB47FA81B5}" type="parTrans" cxnId="{7194E912-0B4C-439A-BFE5-8D62DAC9A3D1}">
      <dgm:prSet/>
      <dgm:spPr/>
      <dgm:t>
        <a:bodyPr/>
        <a:lstStyle/>
        <a:p>
          <a:endParaRPr lang="en-IN"/>
        </a:p>
      </dgm:t>
    </dgm:pt>
    <dgm:pt modelId="{365B9EB3-B41D-478B-8E29-2D2D068BB145}" type="sibTrans" cxnId="{7194E912-0B4C-439A-BFE5-8D62DAC9A3D1}">
      <dgm:prSet/>
      <dgm:spPr/>
      <dgm:t>
        <a:bodyPr/>
        <a:lstStyle/>
        <a:p>
          <a:endParaRPr lang="en-IN"/>
        </a:p>
      </dgm:t>
    </dgm:pt>
    <dgm:pt modelId="{56E05AD5-30F1-4AF8-A44E-DC4950D46315}">
      <dgm:prSet phldrT="[Text]"/>
      <dgm:spPr/>
      <dgm:t>
        <a:bodyPr/>
        <a:lstStyle/>
        <a:p>
          <a:r>
            <a:rPr lang="en-IN">
              <a:latin typeface="Times New Roman" pitchFamily="18" charset="0"/>
              <a:cs typeface="Times New Roman" pitchFamily="18" charset="0"/>
            </a:rPr>
            <a:t>Use of online shopping</a:t>
          </a:r>
          <a:endParaRPr lang="en-IN" b="0" dirty="0">
            <a:latin typeface="Times New Roman" pitchFamily="18" charset="0"/>
            <a:cs typeface="Times New Roman" pitchFamily="18" charset="0"/>
          </a:endParaRPr>
        </a:p>
      </dgm:t>
    </dgm:pt>
    <dgm:pt modelId="{E8CFD469-F56E-4843-AD43-2E8446FE0A24}" type="parTrans" cxnId="{75168FE3-2852-4956-9BCD-D7D6B273F05A}">
      <dgm:prSet/>
      <dgm:spPr/>
      <dgm:t>
        <a:bodyPr/>
        <a:lstStyle/>
        <a:p>
          <a:endParaRPr lang="en-IN"/>
        </a:p>
      </dgm:t>
    </dgm:pt>
    <dgm:pt modelId="{7C687FCB-F7CB-4D6F-A561-6D345D325BA5}" type="sibTrans" cxnId="{75168FE3-2852-4956-9BCD-D7D6B273F05A}">
      <dgm:prSet/>
      <dgm:spPr/>
      <dgm:t>
        <a:bodyPr/>
        <a:lstStyle/>
        <a:p>
          <a:endParaRPr lang="en-IN"/>
        </a:p>
      </dgm:t>
    </dgm:pt>
    <dgm:pt modelId="{245091EF-DBF2-495C-8FC2-F4F3A84A7E44}">
      <dgm:prSet phldrT="[Text]"/>
      <dgm:spPr/>
      <dgm:t>
        <a:bodyPr/>
        <a:lstStyle/>
        <a:p>
          <a:r>
            <a:rPr lang="en-IN" u="none">
              <a:latin typeface="Times New Roman" pitchFamily="18" charset="0"/>
              <a:cs typeface="Times New Roman" pitchFamily="18" charset="0"/>
            </a:rPr>
            <a:t>Inflation rates at 9.2% (ons.gov.uk, 2023)</a:t>
          </a:r>
          <a:endParaRPr lang="en-IN" dirty="0">
            <a:latin typeface="Times New Roman" pitchFamily="18" charset="0"/>
            <a:cs typeface="Times New Roman" pitchFamily="18" charset="0"/>
          </a:endParaRPr>
        </a:p>
      </dgm:t>
    </dgm:pt>
    <dgm:pt modelId="{92D0F40E-1BC8-43A3-9E32-A3A3F466809E}" type="parTrans" cxnId="{E3F219D9-8383-4F15-B06D-610797F2895C}">
      <dgm:prSet/>
      <dgm:spPr/>
      <dgm:t>
        <a:bodyPr/>
        <a:lstStyle/>
        <a:p>
          <a:endParaRPr lang="en-IN"/>
        </a:p>
      </dgm:t>
    </dgm:pt>
    <dgm:pt modelId="{55519F6F-FD69-49BF-956F-34C597E09720}" type="sibTrans" cxnId="{E3F219D9-8383-4F15-B06D-610797F2895C}">
      <dgm:prSet/>
      <dgm:spPr/>
      <dgm:t>
        <a:bodyPr/>
        <a:lstStyle/>
        <a:p>
          <a:endParaRPr lang="en-IN"/>
        </a:p>
      </dgm:t>
    </dgm:pt>
    <dgm:pt modelId="{3D4CD60B-A127-469F-8147-4A78B5B655C8}">
      <dgm:prSet phldrT="[Text]"/>
      <dgm:spPr/>
      <dgm:t>
        <a:bodyPr/>
        <a:lstStyle/>
        <a:p>
          <a:r>
            <a:rPr lang="en-IN">
              <a:latin typeface="Times New Roman" pitchFamily="18" charset="0"/>
              <a:cs typeface="Times New Roman" pitchFamily="18" charset="0"/>
            </a:rPr>
            <a:t> Self-checkout machines</a:t>
          </a:r>
          <a:endParaRPr lang="en-IN" b="0" dirty="0">
            <a:latin typeface="Times New Roman" pitchFamily="18" charset="0"/>
            <a:cs typeface="Times New Roman" pitchFamily="18" charset="0"/>
          </a:endParaRPr>
        </a:p>
      </dgm:t>
    </dgm:pt>
    <dgm:pt modelId="{2A08CD10-81E5-4FA1-AC43-F5430574E0F5}" type="parTrans" cxnId="{BC4162D1-65E1-4878-AC51-78DD2FFD1FA4}">
      <dgm:prSet/>
      <dgm:spPr/>
      <dgm:t>
        <a:bodyPr/>
        <a:lstStyle/>
        <a:p>
          <a:endParaRPr lang="en-IN"/>
        </a:p>
      </dgm:t>
    </dgm:pt>
    <dgm:pt modelId="{0901F96A-09A7-4DDA-A461-37C87D1D3947}" type="sibTrans" cxnId="{BC4162D1-65E1-4878-AC51-78DD2FFD1FA4}">
      <dgm:prSet/>
      <dgm:spPr/>
      <dgm:t>
        <a:bodyPr/>
        <a:lstStyle/>
        <a:p>
          <a:endParaRPr lang="en-IN"/>
        </a:p>
      </dgm:t>
    </dgm:pt>
    <dgm:pt modelId="{3F087A8D-BB49-4526-B58F-9AA28B8BEFD9}" type="pres">
      <dgm:prSet presAssocID="{65DB8316-8E9C-4EB5-9985-4B4C88246773}" presName="Name0" presStyleCnt="0">
        <dgm:presLayoutVars>
          <dgm:dir/>
          <dgm:animLvl val="lvl"/>
          <dgm:resizeHandles val="exact"/>
        </dgm:presLayoutVars>
      </dgm:prSet>
      <dgm:spPr/>
      <dgm:t>
        <a:bodyPr/>
        <a:lstStyle/>
        <a:p>
          <a:endParaRPr lang="en-IN"/>
        </a:p>
      </dgm:t>
    </dgm:pt>
    <dgm:pt modelId="{EF3D1A40-6EC4-4E39-B712-30DBD6D412E1}" type="pres">
      <dgm:prSet presAssocID="{B5616DA6-3CD5-4EEB-A8E0-53E9E51FE8F9}" presName="linNode" presStyleCnt="0"/>
      <dgm:spPr/>
    </dgm:pt>
    <dgm:pt modelId="{B73B3412-7F0B-44BB-A776-BFAC5C572BCA}" type="pres">
      <dgm:prSet presAssocID="{B5616DA6-3CD5-4EEB-A8E0-53E9E51FE8F9}" presName="parentText" presStyleLbl="node1" presStyleIdx="0" presStyleCnt="3">
        <dgm:presLayoutVars>
          <dgm:chMax val="1"/>
          <dgm:bulletEnabled val="1"/>
        </dgm:presLayoutVars>
      </dgm:prSet>
      <dgm:spPr/>
      <dgm:t>
        <a:bodyPr/>
        <a:lstStyle/>
        <a:p>
          <a:endParaRPr lang="en-IN"/>
        </a:p>
      </dgm:t>
    </dgm:pt>
    <dgm:pt modelId="{2B4CAE0D-33AA-415F-AC18-C05544179DD8}" type="pres">
      <dgm:prSet presAssocID="{B5616DA6-3CD5-4EEB-A8E0-53E9E51FE8F9}" presName="descendantText" presStyleLbl="alignAccFollowNode1" presStyleIdx="0" presStyleCnt="3">
        <dgm:presLayoutVars>
          <dgm:bulletEnabled val="1"/>
        </dgm:presLayoutVars>
      </dgm:prSet>
      <dgm:spPr/>
      <dgm:t>
        <a:bodyPr/>
        <a:lstStyle/>
        <a:p>
          <a:endParaRPr lang="en-IN"/>
        </a:p>
      </dgm:t>
    </dgm:pt>
    <dgm:pt modelId="{2D2FD07C-B605-4DFC-BC19-5B83A1549735}" type="pres">
      <dgm:prSet presAssocID="{99362002-43F1-4967-A729-760419C6168F}" presName="sp" presStyleCnt="0"/>
      <dgm:spPr/>
    </dgm:pt>
    <dgm:pt modelId="{948E42D3-7D11-42B5-B9AD-3D9D1529ACB8}" type="pres">
      <dgm:prSet presAssocID="{E135A77B-BF7F-41A8-8B40-3029A395527D}" presName="linNode" presStyleCnt="0"/>
      <dgm:spPr/>
    </dgm:pt>
    <dgm:pt modelId="{4E831CB0-EBF0-42C9-8377-A671FEDC850B}" type="pres">
      <dgm:prSet presAssocID="{E135A77B-BF7F-41A8-8B40-3029A395527D}" presName="parentText" presStyleLbl="node1" presStyleIdx="1" presStyleCnt="3">
        <dgm:presLayoutVars>
          <dgm:chMax val="1"/>
          <dgm:bulletEnabled val="1"/>
        </dgm:presLayoutVars>
      </dgm:prSet>
      <dgm:spPr/>
      <dgm:t>
        <a:bodyPr/>
        <a:lstStyle/>
        <a:p>
          <a:endParaRPr lang="en-IN"/>
        </a:p>
      </dgm:t>
    </dgm:pt>
    <dgm:pt modelId="{E3485DA9-54CB-43CD-8F2B-0F802B4C5FBC}" type="pres">
      <dgm:prSet presAssocID="{E135A77B-BF7F-41A8-8B40-3029A395527D}" presName="descendantText" presStyleLbl="alignAccFollowNode1" presStyleIdx="1" presStyleCnt="3">
        <dgm:presLayoutVars>
          <dgm:bulletEnabled val="1"/>
        </dgm:presLayoutVars>
      </dgm:prSet>
      <dgm:spPr/>
      <dgm:t>
        <a:bodyPr/>
        <a:lstStyle/>
        <a:p>
          <a:endParaRPr lang="en-IN"/>
        </a:p>
      </dgm:t>
    </dgm:pt>
    <dgm:pt modelId="{97A0C7A6-FCA0-4C04-93BA-F174F6F06F82}" type="pres">
      <dgm:prSet presAssocID="{4658E9AF-0B33-435D-8ED3-08856EDA1DFF}" presName="sp" presStyleCnt="0"/>
      <dgm:spPr/>
    </dgm:pt>
    <dgm:pt modelId="{F925024C-A3D5-4BF1-8B28-1779FC422D7F}" type="pres">
      <dgm:prSet presAssocID="{3AC1BF2D-AB0C-4988-8EA0-6088BF446400}" presName="linNode" presStyleCnt="0"/>
      <dgm:spPr/>
    </dgm:pt>
    <dgm:pt modelId="{1AD39CBA-0B24-4415-BB66-4AE2B5BC80CF}" type="pres">
      <dgm:prSet presAssocID="{3AC1BF2D-AB0C-4988-8EA0-6088BF446400}" presName="parentText" presStyleLbl="node1" presStyleIdx="2" presStyleCnt="3">
        <dgm:presLayoutVars>
          <dgm:chMax val="1"/>
          <dgm:bulletEnabled val="1"/>
        </dgm:presLayoutVars>
      </dgm:prSet>
      <dgm:spPr/>
      <dgm:t>
        <a:bodyPr/>
        <a:lstStyle/>
        <a:p>
          <a:endParaRPr lang="en-IN"/>
        </a:p>
      </dgm:t>
    </dgm:pt>
    <dgm:pt modelId="{C8115F28-36B3-4275-8F88-D78002E3BE1E}" type="pres">
      <dgm:prSet presAssocID="{3AC1BF2D-AB0C-4988-8EA0-6088BF446400}" presName="descendantText" presStyleLbl="alignAccFollowNode1" presStyleIdx="2" presStyleCnt="3">
        <dgm:presLayoutVars>
          <dgm:bulletEnabled val="1"/>
        </dgm:presLayoutVars>
      </dgm:prSet>
      <dgm:spPr/>
      <dgm:t>
        <a:bodyPr/>
        <a:lstStyle/>
        <a:p>
          <a:endParaRPr lang="en-IN"/>
        </a:p>
      </dgm:t>
    </dgm:pt>
  </dgm:ptLst>
  <dgm:cxnLst>
    <dgm:cxn modelId="{8FFA89A5-6C91-4A9C-BE93-135963B25478}" type="presOf" srcId="{3AC1BF2D-AB0C-4988-8EA0-6088BF446400}" destId="{1AD39CBA-0B24-4415-BB66-4AE2B5BC80CF}" srcOrd="0" destOrd="0" presId="urn:microsoft.com/office/officeart/2005/8/layout/vList5"/>
    <dgm:cxn modelId="{BA6A3BB5-DC1F-4EFB-A416-27BCF98A40FD}" srcId="{E135A77B-BF7F-41A8-8B40-3029A395527D}" destId="{866E2637-012E-4F04-AA71-475202875F52}" srcOrd="0" destOrd="0" parTransId="{93539D28-5C72-4504-8608-467DA7338F47}" sibTransId="{5C7EBB07-A5FE-46D8-A2A2-611CA4503F03}"/>
    <dgm:cxn modelId="{D316882D-B039-403D-8513-D3F3794346C8}" type="presOf" srcId="{866E2637-012E-4F04-AA71-475202875F52}" destId="{E3485DA9-54CB-43CD-8F2B-0F802B4C5FBC}" srcOrd="0" destOrd="0" presId="urn:microsoft.com/office/officeart/2005/8/layout/vList5"/>
    <dgm:cxn modelId="{281F92FE-8AC2-4F73-AED6-B0DA20F321CA}" srcId="{65DB8316-8E9C-4EB5-9985-4B4C88246773}" destId="{E135A77B-BF7F-41A8-8B40-3029A395527D}" srcOrd="1" destOrd="0" parTransId="{6AE3711C-D9F7-4A9A-BD3A-F172B67BDFE2}" sibTransId="{4658E9AF-0B33-435D-8ED3-08856EDA1DFF}"/>
    <dgm:cxn modelId="{892E357B-5E7C-47A4-AFAD-34CEEC28BE0C}" type="presOf" srcId="{ACAE97D8-EE78-4FD4-8D0F-4243EEFCF7B4}" destId="{2B4CAE0D-33AA-415F-AC18-C05544179DD8}" srcOrd="0" destOrd="1" presId="urn:microsoft.com/office/officeart/2005/8/layout/vList5"/>
    <dgm:cxn modelId="{75168FE3-2852-4956-9BCD-D7D6B273F05A}" srcId="{3AC1BF2D-AB0C-4988-8EA0-6088BF446400}" destId="{56E05AD5-30F1-4AF8-A44E-DC4950D46315}" srcOrd="0" destOrd="0" parTransId="{E8CFD469-F56E-4843-AD43-2E8446FE0A24}" sibTransId="{7C687FCB-F7CB-4D6F-A561-6D345D325BA5}"/>
    <dgm:cxn modelId="{C6D12311-2AB9-4F71-B961-2A848DC8E11E}" type="presOf" srcId="{F9E3523A-1C03-4895-942C-D53F4E9ECD99}" destId="{2B4CAE0D-33AA-415F-AC18-C05544179DD8}" srcOrd="0" destOrd="0" presId="urn:microsoft.com/office/officeart/2005/8/layout/vList5"/>
    <dgm:cxn modelId="{E3F219D9-8383-4F15-B06D-610797F2895C}" srcId="{E135A77B-BF7F-41A8-8B40-3029A395527D}" destId="{245091EF-DBF2-495C-8FC2-F4F3A84A7E44}" srcOrd="1" destOrd="0" parTransId="{92D0F40E-1BC8-43A3-9E32-A3A3F466809E}" sibTransId="{55519F6F-FD69-49BF-956F-34C597E09720}"/>
    <dgm:cxn modelId="{226BD97E-2D27-43B0-93A2-7FAD2D1534C5}" type="presOf" srcId="{3D4CD60B-A127-469F-8147-4A78B5B655C8}" destId="{C8115F28-36B3-4275-8F88-D78002E3BE1E}" srcOrd="0" destOrd="1" presId="urn:microsoft.com/office/officeart/2005/8/layout/vList5"/>
    <dgm:cxn modelId="{C8A920F2-3E38-4951-B7AF-46CD287330F7}" type="presOf" srcId="{56E05AD5-30F1-4AF8-A44E-DC4950D46315}" destId="{C8115F28-36B3-4275-8F88-D78002E3BE1E}" srcOrd="0" destOrd="0" presId="urn:microsoft.com/office/officeart/2005/8/layout/vList5"/>
    <dgm:cxn modelId="{7AFC3478-32AA-472D-9FB0-81645734B3CA}" type="presOf" srcId="{245091EF-DBF2-495C-8FC2-F4F3A84A7E44}" destId="{E3485DA9-54CB-43CD-8F2B-0F802B4C5FBC}" srcOrd="0" destOrd="1" presId="urn:microsoft.com/office/officeart/2005/8/layout/vList5"/>
    <dgm:cxn modelId="{8FD42EE9-C7E2-4261-83FC-5E469D9CC25A}" srcId="{B5616DA6-3CD5-4EEB-A8E0-53E9E51FE8F9}" destId="{F9E3523A-1C03-4895-942C-D53F4E9ECD99}" srcOrd="0" destOrd="0" parTransId="{851F2EB6-2F47-4CB1-A2A6-A298C0B6274B}" sibTransId="{FDAD58D2-9A07-40AA-AB77-E187AD4A6806}"/>
    <dgm:cxn modelId="{6DC889BB-26A3-4309-801B-CD0E12C6EE98}" srcId="{B5616DA6-3CD5-4EEB-A8E0-53E9E51FE8F9}" destId="{ACAE97D8-EE78-4FD4-8D0F-4243EEFCF7B4}" srcOrd="1" destOrd="0" parTransId="{1DF99A1B-AD40-4815-A7FD-55AEF8EB54CF}" sibTransId="{4C2E8269-96F5-4CFD-AC49-17DC605B4803}"/>
    <dgm:cxn modelId="{47DDDE74-7FA5-4B5D-82BD-7F3785928248}" type="presOf" srcId="{E135A77B-BF7F-41A8-8B40-3029A395527D}" destId="{4E831CB0-EBF0-42C9-8377-A671FEDC850B}" srcOrd="0" destOrd="0" presId="urn:microsoft.com/office/officeart/2005/8/layout/vList5"/>
    <dgm:cxn modelId="{7194E912-0B4C-439A-BFE5-8D62DAC9A3D1}" srcId="{65DB8316-8E9C-4EB5-9985-4B4C88246773}" destId="{3AC1BF2D-AB0C-4988-8EA0-6088BF446400}" srcOrd="2" destOrd="0" parTransId="{2D9DFCF3-9918-4543-8B00-9AAB47FA81B5}" sibTransId="{365B9EB3-B41D-478B-8E29-2D2D068BB145}"/>
    <dgm:cxn modelId="{BC4162D1-65E1-4878-AC51-78DD2FFD1FA4}" srcId="{3AC1BF2D-AB0C-4988-8EA0-6088BF446400}" destId="{3D4CD60B-A127-469F-8147-4A78B5B655C8}" srcOrd="1" destOrd="0" parTransId="{2A08CD10-81E5-4FA1-AC43-F5430574E0F5}" sibTransId="{0901F96A-09A7-4DDA-A461-37C87D1D3947}"/>
    <dgm:cxn modelId="{00805B1F-BED7-4165-A97D-8D4EF5A08D37}" type="presOf" srcId="{B5616DA6-3CD5-4EEB-A8E0-53E9E51FE8F9}" destId="{B73B3412-7F0B-44BB-A776-BFAC5C572BCA}" srcOrd="0" destOrd="0" presId="urn:microsoft.com/office/officeart/2005/8/layout/vList5"/>
    <dgm:cxn modelId="{0C1F799F-A034-4155-BBFA-71DCA1DE5A3C}" type="presOf" srcId="{65DB8316-8E9C-4EB5-9985-4B4C88246773}" destId="{3F087A8D-BB49-4526-B58F-9AA28B8BEFD9}" srcOrd="0" destOrd="0" presId="urn:microsoft.com/office/officeart/2005/8/layout/vList5"/>
    <dgm:cxn modelId="{D5790629-2F73-4FB0-97E6-E09B30B85920}" srcId="{65DB8316-8E9C-4EB5-9985-4B4C88246773}" destId="{B5616DA6-3CD5-4EEB-A8E0-53E9E51FE8F9}" srcOrd="0" destOrd="0" parTransId="{0C0C3990-621F-405D-BF32-19097C40FABC}" sibTransId="{99362002-43F1-4967-A729-760419C6168F}"/>
    <dgm:cxn modelId="{B59D5FB7-93CA-4ECD-BD8A-C88ECC35FFAA}" type="presParOf" srcId="{3F087A8D-BB49-4526-B58F-9AA28B8BEFD9}" destId="{EF3D1A40-6EC4-4E39-B712-30DBD6D412E1}" srcOrd="0" destOrd="0" presId="urn:microsoft.com/office/officeart/2005/8/layout/vList5"/>
    <dgm:cxn modelId="{4F89D831-B41A-43B1-BE4A-59A5EFA0D882}" type="presParOf" srcId="{EF3D1A40-6EC4-4E39-B712-30DBD6D412E1}" destId="{B73B3412-7F0B-44BB-A776-BFAC5C572BCA}" srcOrd="0" destOrd="0" presId="urn:microsoft.com/office/officeart/2005/8/layout/vList5"/>
    <dgm:cxn modelId="{42FAC163-CA15-4401-BF3E-C622B7D1A4C0}" type="presParOf" srcId="{EF3D1A40-6EC4-4E39-B712-30DBD6D412E1}" destId="{2B4CAE0D-33AA-415F-AC18-C05544179DD8}" srcOrd="1" destOrd="0" presId="urn:microsoft.com/office/officeart/2005/8/layout/vList5"/>
    <dgm:cxn modelId="{147A2D2C-6DA0-4DE3-A2D1-8EC9233CD27A}" type="presParOf" srcId="{3F087A8D-BB49-4526-B58F-9AA28B8BEFD9}" destId="{2D2FD07C-B605-4DFC-BC19-5B83A1549735}" srcOrd="1" destOrd="0" presId="urn:microsoft.com/office/officeart/2005/8/layout/vList5"/>
    <dgm:cxn modelId="{3A299E8C-A52B-4641-93DA-C21DEE408664}" type="presParOf" srcId="{3F087A8D-BB49-4526-B58F-9AA28B8BEFD9}" destId="{948E42D3-7D11-42B5-B9AD-3D9D1529ACB8}" srcOrd="2" destOrd="0" presId="urn:microsoft.com/office/officeart/2005/8/layout/vList5"/>
    <dgm:cxn modelId="{4145DA78-FF1A-4B60-9645-8BF684CC03FA}" type="presParOf" srcId="{948E42D3-7D11-42B5-B9AD-3D9D1529ACB8}" destId="{4E831CB0-EBF0-42C9-8377-A671FEDC850B}" srcOrd="0" destOrd="0" presId="urn:microsoft.com/office/officeart/2005/8/layout/vList5"/>
    <dgm:cxn modelId="{349D4B97-3979-485E-B427-E5260FA264A5}" type="presParOf" srcId="{948E42D3-7D11-42B5-B9AD-3D9D1529ACB8}" destId="{E3485DA9-54CB-43CD-8F2B-0F802B4C5FBC}" srcOrd="1" destOrd="0" presId="urn:microsoft.com/office/officeart/2005/8/layout/vList5"/>
    <dgm:cxn modelId="{3662B6D6-E9EF-478B-8C9E-04268C54C618}" type="presParOf" srcId="{3F087A8D-BB49-4526-B58F-9AA28B8BEFD9}" destId="{97A0C7A6-FCA0-4C04-93BA-F174F6F06F82}" srcOrd="3" destOrd="0" presId="urn:microsoft.com/office/officeart/2005/8/layout/vList5"/>
    <dgm:cxn modelId="{2DCDC2C7-82E6-4FC4-B0A4-12785D5058B9}" type="presParOf" srcId="{3F087A8D-BB49-4526-B58F-9AA28B8BEFD9}" destId="{F925024C-A3D5-4BF1-8B28-1779FC422D7F}" srcOrd="4" destOrd="0" presId="urn:microsoft.com/office/officeart/2005/8/layout/vList5"/>
    <dgm:cxn modelId="{0EF83C24-54BE-44B7-AE71-3C60AEDB5317}" type="presParOf" srcId="{F925024C-A3D5-4BF1-8B28-1779FC422D7F}" destId="{1AD39CBA-0B24-4415-BB66-4AE2B5BC80CF}" srcOrd="0" destOrd="0" presId="urn:microsoft.com/office/officeart/2005/8/layout/vList5"/>
    <dgm:cxn modelId="{1068EC57-4DD9-482D-B148-F56FCF0F3B49}" type="presParOf" srcId="{F925024C-A3D5-4BF1-8B28-1779FC422D7F}" destId="{C8115F28-36B3-4275-8F88-D78002E3BE1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5DB8316-8E9C-4EB5-9985-4B4C88246773}" type="doc">
      <dgm:prSet loTypeId="urn:microsoft.com/office/officeart/2005/8/layout/vList5" loCatId="list" qsTypeId="urn:microsoft.com/office/officeart/2005/8/quickstyle/3d1" qsCatId="3D" csTypeId="urn:microsoft.com/office/officeart/2005/8/colors/colorful3" csCatId="colorful" phldr="1"/>
      <dgm:spPr/>
      <dgm:t>
        <a:bodyPr/>
        <a:lstStyle/>
        <a:p>
          <a:endParaRPr lang="en-IN"/>
        </a:p>
      </dgm:t>
    </dgm:pt>
    <dgm:pt modelId="{B5616DA6-3CD5-4EEB-A8E0-53E9E51FE8F9}">
      <dgm:prSet phldrT="[Text]"/>
      <dgm:spPr/>
      <dgm:t>
        <a:bodyPr/>
        <a:lstStyle/>
        <a:p>
          <a:r>
            <a:rPr lang="en-IN">
              <a:latin typeface="Times New Roman" pitchFamily="18" charset="0"/>
              <a:cs typeface="Times New Roman" pitchFamily="18" charset="0"/>
            </a:rPr>
            <a:t>Social</a:t>
          </a:r>
          <a:endParaRPr lang="en-IN" dirty="0">
            <a:latin typeface="Times New Roman" pitchFamily="18" charset="0"/>
            <a:cs typeface="Times New Roman" pitchFamily="18" charset="0"/>
          </a:endParaRPr>
        </a:p>
      </dgm:t>
    </dgm:pt>
    <dgm:pt modelId="{0C0C3990-621F-405D-BF32-19097C40FABC}" type="parTrans" cxnId="{D5790629-2F73-4FB0-97E6-E09B30B85920}">
      <dgm:prSet/>
      <dgm:spPr/>
      <dgm:t>
        <a:bodyPr/>
        <a:lstStyle/>
        <a:p>
          <a:endParaRPr lang="en-IN"/>
        </a:p>
      </dgm:t>
    </dgm:pt>
    <dgm:pt modelId="{99362002-43F1-4967-A729-760419C6168F}" type="sibTrans" cxnId="{D5790629-2F73-4FB0-97E6-E09B30B85920}">
      <dgm:prSet/>
      <dgm:spPr/>
      <dgm:t>
        <a:bodyPr/>
        <a:lstStyle/>
        <a:p>
          <a:endParaRPr lang="en-IN"/>
        </a:p>
      </dgm:t>
    </dgm:pt>
    <dgm:pt modelId="{F9E3523A-1C03-4895-942C-D53F4E9ECD99}">
      <dgm:prSet phldrT="[Text]"/>
      <dgm:spPr/>
      <dgm:t>
        <a:bodyPr/>
        <a:lstStyle/>
        <a:p>
          <a:r>
            <a:rPr lang="en-IN" u="none">
              <a:latin typeface="Times New Roman" pitchFamily="18" charset="0"/>
              <a:cs typeface="Times New Roman" pitchFamily="18" charset="0"/>
            </a:rPr>
            <a:t>Changes in tastes and preferences</a:t>
          </a:r>
          <a:endParaRPr lang="en-IN" dirty="0">
            <a:latin typeface="Times New Roman" pitchFamily="18" charset="0"/>
            <a:cs typeface="Times New Roman" pitchFamily="18" charset="0"/>
          </a:endParaRPr>
        </a:p>
      </dgm:t>
    </dgm:pt>
    <dgm:pt modelId="{851F2EB6-2F47-4CB1-A2A6-A298C0B6274B}" type="parTrans" cxnId="{8FD42EE9-C7E2-4261-83FC-5E469D9CC25A}">
      <dgm:prSet/>
      <dgm:spPr/>
      <dgm:t>
        <a:bodyPr/>
        <a:lstStyle/>
        <a:p>
          <a:endParaRPr lang="en-IN"/>
        </a:p>
      </dgm:t>
    </dgm:pt>
    <dgm:pt modelId="{FDAD58D2-9A07-40AA-AB77-E187AD4A6806}" type="sibTrans" cxnId="{8FD42EE9-C7E2-4261-83FC-5E469D9CC25A}">
      <dgm:prSet/>
      <dgm:spPr/>
      <dgm:t>
        <a:bodyPr/>
        <a:lstStyle/>
        <a:p>
          <a:endParaRPr lang="en-IN"/>
        </a:p>
      </dgm:t>
    </dgm:pt>
    <dgm:pt modelId="{E135A77B-BF7F-41A8-8B40-3029A395527D}">
      <dgm:prSet phldrT="[Text]"/>
      <dgm:spPr/>
      <dgm:t>
        <a:bodyPr/>
        <a:lstStyle/>
        <a:p>
          <a:r>
            <a:rPr lang="en-IN">
              <a:latin typeface="Times New Roman" pitchFamily="18" charset="0"/>
              <a:cs typeface="Times New Roman" pitchFamily="18" charset="0"/>
            </a:rPr>
            <a:t>Legal</a:t>
          </a:r>
          <a:endParaRPr lang="en-IN" dirty="0">
            <a:latin typeface="Times New Roman" pitchFamily="18" charset="0"/>
            <a:cs typeface="Times New Roman" pitchFamily="18" charset="0"/>
          </a:endParaRPr>
        </a:p>
      </dgm:t>
    </dgm:pt>
    <dgm:pt modelId="{6AE3711C-D9F7-4A9A-BD3A-F172B67BDFE2}" type="parTrans" cxnId="{281F92FE-8AC2-4F73-AED6-B0DA20F321CA}">
      <dgm:prSet/>
      <dgm:spPr/>
      <dgm:t>
        <a:bodyPr/>
        <a:lstStyle/>
        <a:p>
          <a:endParaRPr lang="en-IN"/>
        </a:p>
      </dgm:t>
    </dgm:pt>
    <dgm:pt modelId="{4658E9AF-0B33-435D-8ED3-08856EDA1DFF}" type="sibTrans" cxnId="{281F92FE-8AC2-4F73-AED6-B0DA20F321CA}">
      <dgm:prSet/>
      <dgm:spPr/>
      <dgm:t>
        <a:bodyPr/>
        <a:lstStyle/>
        <a:p>
          <a:endParaRPr lang="en-IN"/>
        </a:p>
      </dgm:t>
    </dgm:pt>
    <dgm:pt modelId="{866E2637-012E-4F04-AA71-475202875F52}">
      <dgm:prSet phldrT="[Text]"/>
      <dgm:spPr/>
      <dgm:t>
        <a:bodyPr/>
        <a:lstStyle/>
        <a:p>
          <a:r>
            <a:rPr lang="en-IN" u="none">
              <a:latin typeface="Times New Roman" pitchFamily="18" charset="0"/>
              <a:cs typeface="Times New Roman" pitchFamily="18" charset="0"/>
            </a:rPr>
            <a:t>Management of Health and Safety at Work Regulations 1999</a:t>
          </a:r>
          <a:endParaRPr lang="en-IN" dirty="0">
            <a:latin typeface="Times New Roman" pitchFamily="18" charset="0"/>
            <a:cs typeface="Times New Roman" pitchFamily="18" charset="0"/>
          </a:endParaRPr>
        </a:p>
      </dgm:t>
    </dgm:pt>
    <dgm:pt modelId="{93539D28-5C72-4504-8608-467DA7338F47}" type="parTrans" cxnId="{BA6A3BB5-DC1F-4EFB-A416-27BCF98A40FD}">
      <dgm:prSet/>
      <dgm:spPr/>
      <dgm:t>
        <a:bodyPr/>
        <a:lstStyle/>
        <a:p>
          <a:endParaRPr lang="en-IN"/>
        </a:p>
      </dgm:t>
    </dgm:pt>
    <dgm:pt modelId="{5C7EBB07-A5FE-46D8-A2A2-611CA4503F03}" type="sibTrans" cxnId="{BA6A3BB5-DC1F-4EFB-A416-27BCF98A40FD}">
      <dgm:prSet/>
      <dgm:spPr/>
      <dgm:t>
        <a:bodyPr/>
        <a:lstStyle/>
        <a:p>
          <a:endParaRPr lang="en-IN"/>
        </a:p>
      </dgm:t>
    </dgm:pt>
    <dgm:pt modelId="{3AC1BF2D-AB0C-4988-8EA0-6088BF446400}">
      <dgm:prSet phldrT="[Text]"/>
      <dgm:spPr/>
      <dgm:t>
        <a:bodyPr/>
        <a:lstStyle/>
        <a:p>
          <a:r>
            <a:rPr lang="en-IN">
              <a:latin typeface="Times New Roman" pitchFamily="18" charset="0"/>
              <a:cs typeface="Times New Roman" pitchFamily="18" charset="0"/>
            </a:rPr>
            <a:t>Environmental</a:t>
          </a:r>
          <a:endParaRPr lang="en-IN" dirty="0">
            <a:latin typeface="Times New Roman" pitchFamily="18" charset="0"/>
            <a:cs typeface="Times New Roman" pitchFamily="18" charset="0"/>
          </a:endParaRPr>
        </a:p>
      </dgm:t>
    </dgm:pt>
    <dgm:pt modelId="{2D9DFCF3-9918-4543-8B00-9AAB47FA81B5}" type="parTrans" cxnId="{7194E912-0B4C-439A-BFE5-8D62DAC9A3D1}">
      <dgm:prSet/>
      <dgm:spPr/>
      <dgm:t>
        <a:bodyPr/>
        <a:lstStyle/>
        <a:p>
          <a:endParaRPr lang="en-IN"/>
        </a:p>
      </dgm:t>
    </dgm:pt>
    <dgm:pt modelId="{365B9EB3-B41D-478B-8E29-2D2D068BB145}" type="sibTrans" cxnId="{7194E912-0B4C-439A-BFE5-8D62DAC9A3D1}">
      <dgm:prSet/>
      <dgm:spPr/>
      <dgm:t>
        <a:bodyPr/>
        <a:lstStyle/>
        <a:p>
          <a:endParaRPr lang="en-IN"/>
        </a:p>
      </dgm:t>
    </dgm:pt>
    <dgm:pt modelId="{56E05AD5-30F1-4AF8-A44E-DC4950D46315}">
      <dgm:prSet phldrT="[Text]"/>
      <dgm:spPr/>
      <dgm:t>
        <a:bodyPr/>
        <a:lstStyle/>
        <a:p>
          <a:r>
            <a:rPr lang="en-IN" u="none">
              <a:latin typeface="Times New Roman" pitchFamily="18" charset="0"/>
              <a:cs typeface="Times New Roman" pitchFamily="18" charset="0"/>
            </a:rPr>
            <a:t>Reduce its carbon emissions and waste</a:t>
          </a:r>
          <a:endParaRPr lang="en-IN" b="0" dirty="0">
            <a:latin typeface="Times New Roman" pitchFamily="18" charset="0"/>
            <a:cs typeface="Times New Roman" pitchFamily="18" charset="0"/>
          </a:endParaRPr>
        </a:p>
      </dgm:t>
    </dgm:pt>
    <dgm:pt modelId="{E8CFD469-F56E-4843-AD43-2E8446FE0A24}" type="parTrans" cxnId="{75168FE3-2852-4956-9BCD-D7D6B273F05A}">
      <dgm:prSet/>
      <dgm:spPr/>
      <dgm:t>
        <a:bodyPr/>
        <a:lstStyle/>
        <a:p>
          <a:endParaRPr lang="en-IN"/>
        </a:p>
      </dgm:t>
    </dgm:pt>
    <dgm:pt modelId="{7C687FCB-F7CB-4D6F-A561-6D345D325BA5}" type="sibTrans" cxnId="{75168FE3-2852-4956-9BCD-D7D6B273F05A}">
      <dgm:prSet/>
      <dgm:spPr/>
      <dgm:t>
        <a:bodyPr/>
        <a:lstStyle/>
        <a:p>
          <a:endParaRPr lang="en-IN"/>
        </a:p>
      </dgm:t>
    </dgm:pt>
    <dgm:pt modelId="{A127870A-CCB8-4339-BF47-87C40D294F2E}">
      <dgm:prSet phldrT="[Text]"/>
      <dgm:spPr/>
      <dgm:t>
        <a:bodyPr/>
        <a:lstStyle/>
        <a:p>
          <a:r>
            <a:rPr lang="en-IN" u="none">
              <a:latin typeface="Times New Roman" pitchFamily="18" charset="0"/>
              <a:cs typeface="Times New Roman" pitchFamily="18" charset="0"/>
            </a:rPr>
            <a:t> Demographic trends</a:t>
          </a:r>
          <a:endParaRPr lang="en-IN" dirty="0">
            <a:latin typeface="Times New Roman" pitchFamily="18" charset="0"/>
            <a:cs typeface="Times New Roman" pitchFamily="18" charset="0"/>
          </a:endParaRPr>
        </a:p>
      </dgm:t>
    </dgm:pt>
    <dgm:pt modelId="{5F5A37A2-3CDC-4D11-BFE6-8A0B3F9BD0FD}" type="parTrans" cxnId="{E4AEB571-9DB9-4B2C-9342-98614F4E7783}">
      <dgm:prSet/>
      <dgm:spPr/>
      <dgm:t>
        <a:bodyPr/>
        <a:lstStyle/>
        <a:p>
          <a:endParaRPr lang="en-IN"/>
        </a:p>
      </dgm:t>
    </dgm:pt>
    <dgm:pt modelId="{CCB0190D-2E66-45FC-8C3F-0894A6D78207}" type="sibTrans" cxnId="{E4AEB571-9DB9-4B2C-9342-98614F4E7783}">
      <dgm:prSet/>
      <dgm:spPr/>
      <dgm:t>
        <a:bodyPr/>
        <a:lstStyle/>
        <a:p>
          <a:endParaRPr lang="en-IN"/>
        </a:p>
      </dgm:t>
    </dgm:pt>
    <dgm:pt modelId="{436C06EB-A6BB-4A8F-AA52-DA9E07072892}">
      <dgm:prSet phldrT="[Text]"/>
      <dgm:spPr/>
      <dgm:t>
        <a:bodyPr/>
        <a:lstStyle/>
        <a:p>
          <a:r>
            <a:rPr lang="en-IN" u="none">
              <a:latin typeface="Times New Roman" pitchFamily="18" charset="0"/>
              <a:cs typeface="Times New Roman" pitchFamily="18" charset="0"/>
            </a:rPr>
            <a:t>National Minimum Wage Act 1998 (legislation.gov.uk , 2023)</a:t>
          </a:r>
          <a:endParaRPr lang="en-IN" dirty="0">
            <a:latin typeface="Times New Roman" pitchFamily="18" charset="0"/>
            <a:cs typeface="Times New Roman" pitchFamily="18" charset="0"/>
          </a:endParaRPr>
        </a:p>
      </dgm:t>
    </dgm:pt>
    <dgm:pt modelId="{88C42F69-4F7F-4FCF-A673-F767C39C8CC5}" type="parTrans" cxnId="{30C2E4F7-9B49-450B-A3E3-BBFBF8E9E6C4}">
      <dgm:prSet/>
      <dgm:spPr/>
      <dgm:t>
        <a:bodyPr/>
        <a:lstStyle/>
        <a:p>
          <a:endParaRPr lang="en-IN"/>
        </a:p>
      </dgm:t>
    </dgm:pt>
    <dgm:pt modelId="{F914A9BC-965A-4A62-8BEC-04B75641BAB9}" type="sibTrans" cxnId="{30C2E4F7-9B49-450B-A3E3-BBFBF8E9E6C4}">
      <dgm:prSet/>
      <dgm:spPr/>
      <dgm:t>
        <a:bodyPr/>
        <a:lstStyle/>
        <a:p>
          <a:endParaRPr lang="en-IN"/>
        </a:p>
      </dgm:t>
    </dgm:pt>
    <dgm:pt modelId="{3784B727-7712-4925-A817-6C49D6D3ABF3}">
      <dgm:prSet phldrT="[Text]"/>
      <dgm:spPr/>
      <dgm:t>
        <a:bodyPr/>
        <a:lstStyle/>
        <a:p>
          <a:r>
            <a:rPr lang="en-IN" u="none">
              <a:latin typeface="Times New Roman" pitchFamily="18" charset="0"/>
              <a:cs typeface="Times New Roman" pitchFamily="18" charset="0"/>
            </a:rPr>
            <a:t>Introduction of packaging reduction initiatives</a:t>
          </a:r>
          <a:endParaRPr lang="en-IN" b="0" dirty="0">
            <a:latin typeface="Times New Roman" pitchFamily="18" charset="0"/>
            <a:cs typeface="Times New Roman" pitchFamily="18" charset="0"/>
          </a:endParaRPr>
        </a:p>
      </dgm:t>
    </dgm:pt>
    <dgm:pt modelId="{452A9F45-0322-4B28-A70E-2911092AC229}" type="parTrans" cxnId="{9781CD69-DDD4-4BA5-8A6F-D215FF7FFAF6}">
      <dgm:prSet/>
      <dgm:spPr/>
      <dgm:t>
        <a:bodyPr/>
        <a:lstStyle/>
        <a:p>
          <a:endParaRPr lang="en-IN"/>
        </a:p>
      </dgm:t>
    </dgm:pt>
    <dgm:pt modelId="{1294B30A-54FC-4B6B-886E-5C07773CB4CC}" type="sibTrans" cxnId="{9781CD69-DDD4-4BA5-8A6F-D215FF7FFAF6}">
      <dgm:prSet/>
      <dgm:spPr/>
      <dgm:t>
        <a:bodyPr/>
        <a:lstStyle/>
        <a:p>
          <a:endParaRPr lang="en-IN"/>
        </a:p>
      </dgm:t>
    </dgm:pt>
    <dgm:pt modelId="{3F087A8D-BB49-4526-B58F-9AA28B8BEFD9}" type="pres">
      <dgm:prSet presAssocID="{65DB8316-8E9C-4EB5-9985-4B4C88246773}" presName="Name0" presStyleCnt="0">
        <dgm:presLayoutVars>
          <dgm:dir/>
          <dgm:animLvl val="lvl"/>
          <dgm:resizeHandles val="exact"/>
        </dgm:presLayoutVars>
      </dgm:prSet>
      <dgm:spPr/>
      <dgm:t>
        <a:bodyPr/>
        <a:lstStyle/>
        <a:p>
          <a:endParaRPr lang="en-IN"/>
        </a:p>
      </dgm:t>
    </dgm:pt>
    <dgm:pt modelId="{EF3D1A40-6EC4-4E39-B712-30DBD6D412E1}" type="pres">
      <dgm:prSet presAssocID="{B5616DA6-3CD5-4EEB-A8E0-53E9E51FE8F9}" presName="linNode" presStyleCnt="0"/>
      <dgm:spPr/>
    </dgm:pt>
    <dgm:pt modelId="{B73B3412-7F0B-44BB-A776-BFAC5C572BCA}" type="pres">
      <dgm:prSet presAssocID="{B5616DA6-3CD5-4EEB-A8E0-53E9E51FE8F9}" presName="parentText" presStyleLbl="node1" presStyleIdx="0" presStyleCnt="3">
        <dgm:presLayoutVars>
          <dgm:chMax val="1"/>
          <dgm:bulletEnabled val="1"/>
        </dgm:presLayoutVars>
      </dgm:prSet>
      <dgm:spPr/>
      <dgm:t>
        <a:bodyPr/>
        <a:lstStyle/>
        <a:p>
          <a:endParaRPr lang="en-IN"/>
        </a:p>
      </dgm:t>
    </dgm:pt>
    <dgm:pt modelId="{2B4CAE0D-33AA-415F-AC18-C05544179DD8}" type="pres">
      <dgm:prSet presAssocID="{B5616DA6-3CD5-4EEB-A8E0-53E9E51FE8F9}" presName="descendantText" presStyleLbl="alignAccFollowNode1" presStyleIdx="0" presStyleCnt="3">
        <dgm:presLayoutVars>
          <dgm:bulletEnabled val="1"/>
        </dgm:presLayoutVars>
      </dgm:prSet>
      <dgm:spPr/>
      <dgm:t>
        <a:bodyPr/>
        <a:lstStyle/>
        <a:p>
          <a:endParaRPr lang="en-IN"/>
        </a:p>
      </dgm:t>
    </dgm:pt>
    <dgm:pt modelId="{2D2FD07C-B605-4DFC-BC19-5B83A1549735}" type="pres">
      <dgm:prSet presAssocID="{99362002-43F1-4967-A729-760419C6168F}" presName="sp" presStyleCnt="0"/>
      <dgm:spPr/>
    </dgm:pt>
    <dgm:pt modelId="{948E42D3-7D11-42B5-B9AD-3D9D1529ACB8}" type="pres">
      <dgm:prSet presAssocID="{E135A77B-BF7F-41A8-8B40-3029A395527D}" presName="linNode" presStyleCnt="0"/>
      <dgm:spPr/>
    </dgm:pt>
    <dgm:pt modelId="{4E831CB0-EBF0-42C9-8377-A671FEDC850B}" type="pres">
      <dgm:prSet presAssocID="{E135A77B-BF7F-41A8-8B40-3029A395527D}" presName="parentText" presStyleLbl="node1" presStyleIdx="1" presStyleCnt="3">
        <dgm:presLayoutVars>
          <dgm:chMax val="1"/>
          <dgm:bulletEnabled val="1"/>
        </dgm:presLayoutVars>
      </dgm:prSet>
      <dgm:spPr/>
      <dgm:t>
        <a:bodyPr/>
        <a:lstStyle/>
        <a:p>
          <a:endParaRPr lang="en-IN"/>
        </a:p>
      </dgm:t>
    </dgm:pt>
    <dgm:pt modelId="{E3485DA9-54CB-43CD-8F2B-0F802B4C5FBC}" type="pres">
      <dgm:prSet presAssocID="{E135A77B-BF7F-41A8-8B40-3029A395527D}" presName="descendantText" presStyleLbl="alignAccFollowNode1" presStyleIdx="1" presStyleCnt="3">
        <dgm:presLayoutVars>
          <dgm:bulletEnabled val="1"/>
        </dgm:presLayoutVars>
      </dgm:prSet>
      <dgm:spPr/>
      <dgm:t>
        <a:bodyPr/>
        <a:lstStyle/>
        <a:p>
          <a:endParaRPr lang="en-IN"/>
        </a:p>
      </dgm:t>
    </dgm:pt>
    <dgm:pt modelId="{97A0C7A6-FCA0-4C04-93BA-F174F6F06F82}" type="pres">
      <dgm:prSet presAssocID="{4658E9AF-0B33-435D-8ED3-08856EDA1DFF}" presName="sp" presStyleCnt="0"/>
      <dgm:spPr/>
    </dgm:pt>
    <dgm:pt modelId="{F925024C-A3D5-4BF1-8B28-1779FC422D7F}" type="pres">
      <dgm:prSet presAssocID="{3AC1BF2D-AB0C-4988-8EA0-6088BF446400}" presName="linNode" presStyleCnt="0"/>
      <dgm:spPr/>
    </dgm:pt>
    <dgm:pt modelId="{1AD39CBA-0B24-4415-BB66-4AE2B5BC80CF}" type="pres">
      <dgm:prSet presAssocID="{3AC1BF2D-AB0C-4988-8EA0-6088BF446400}" presName="parentText" presStyleLbl="node1" presStyleIdx="2" presStyleCnt="3">
        <dgm:presLayoutVars>
          <dgm:chMax val="1"/>
          <dgm:bulletEnabled val="1"/>
        </dgm:presLayoutVars>
      </dgm:prSet>
      <dgm:spPr/>
      <dgm:t>
        <a:bodyPr/>
        <a:lstStyle/>
        <a:p>
          <a:endParaRPr lang="en-IN"/>
        </a:p>
      </dgm:t>
    </dgm:pt>
    <dgm:pt modelId="{C8115F28-36B3-4275-8F88-D78002E3BE1E}" type="pres">
      <dgm:prSet presAssocID="{3AC1BF2D-AB0C-4988-8EA0-6088BF446400}" presName="descendantText" presStyleLbl="alignAccFollowNode1" presStyleIdx="2" presStyleCnt="3">
        <dgm:presLayoutVars>
          <dgm:bulletEnabled val="1"/>
        </dgm:presLayoutVars>
      </dgm:prSet>
      <dgm:spPr/>
      <dgm:t>
        <a:bodyPr/>
        <a:lstStyle/>
        <a:p>
          <a:endParaRPr lang="en-IN"/>
        </a:p>
      </dgm:t>
    </dgm:pt>
  </dgm:ptLst>
  <dgm:cxnLst>
    <dgm:cxn modelId="{6A779AA8-791B-4A43-BC13-185CA1CE0A1E}" type="presOf" srcId="{B5616DA6-3CD5-4EEB-A8E0-53E9E51FE8F9}" destId="{B73B3412-7F0B-44BB-A776-BFAC5C572BCA}" srcOrd="0" destOrd="0" presId="urn:microsoft.com/office/officeart/2005/8/layout/vList5"/>
    <dgm:cxn modelId="{FF88BBF0-D52E-46BC-9A86-85223D46930C}" type="presOf" srcId="{436C06EB-A6BB-4A8F-AA52-DA9E07072892}" destId="{E3485DA9-54CB-43CD-8F2B-0F802B4C5FBC}" srcOrd="0" destOrd="1" presId="urn:microsoft.com/office/officeart/2005/8/layout/vList5"/>
    <dgm:cxn modelId="{790EB625-2180-4277-8B5C-B2E9F543EFC8}" type="presOf" srcId="{3AC1BF2D-AB0C-4988-8EA0-6088BF446400}" destId="{1AD39CBA-0B24-4415-BB66-4AE2B5BC80CF}" srcOrd="0" destOrd="0" presId="urn:microsoft.com/office/officeart/2005/8/layout/vList5"/>
    <dgm:cxn modelId="{1EFD2DE7-2210-48F5-96B6-0B5D050D7CD4}" type="presOf" srcId="{E135A77B-BF7F-41A8-8B40-3029A395527D}" destId="{4E831CB0-EBF0-42C9-8377-A671FEDC850B}" srcOrd="0" destOrd="0" presId="urn:microsoft.com/office/officeart/2005/8/layout/vList5"/>
    <dgm:cxn modelId="{30C2E4F7-9B49-450B-A3E3-BBFBF8E9E6C4}" srcId="{E135A77B-BF7F-41A8-8B40-3029A395527D}" destId="{436C06EB-A6BB-4A8F-AA52-DA9E07072892}" srcOrd="1" destOrd="0" parTransId="{88C42F69-4F7F-4FCF-A673-F767C39C8CC5}" sibTransId="{F914A9BC-965A-4A62-8BEC-04B75641BAB9}"/>
    <dgm:cxn modelId="{D5790629-2F73-4FB0-97E6-E09B30B85920}" srcId="{65DB8316-8E9C-4EB5-9985-4B4C88246773}" destId="{B5616DA6-3CD5-4EEB-A8E0-53E9E51FE8F9}" srcOrd="0" destOrd="0" parTransId="{0C0C3990-621F-405D-BF32-19097C40FABC}" sibTransId="{99362002-43F1-4967-A729-760419C6168F}"/>
    <dgm:cxn modelId="{7194E912-0B4C-439A-BFE5-8D62DAC9A3D1}" srcId="{65DB8316-8E9C-4EB5-9985-4B4C88246773}" destId="{3AC1BF2D-AB0C-4988-8EA0-6088BF446400}" srcOrd="2" destOrd="0" parTransId="{2D9DFCF3-9918-4543-8B00-9AAB47FA81B5}" sibTransId="{365B9EB3-B41D-478B-8E29-2D2D068BB145}"/>
    <dgm:cxn modelId="{8FD42EE9-C7E2-4261-83FC-5E469D9CC25A}" srcId="{B5616DA6-3CD5-4EEB-A8E0-53E9E51FE8F9}" destId="{F9E3523A-1C03-4895-942C-D53F4E9ECD99}" srcOrd="0" destOrd="0" parTransId="{851F2EB6-2F47-4CB1-A2A6-A298C0B6274B}" sibTransId="{FDAD58D2-9A07-40AA-AB77-E187AD4A6806}"/>
    <dgm:cxn modelId="{AD05D129-E11C-42DA-9B98-E4D4DFAD1337}" type="presOf" srcId="{3784B727-7712-4925-A817-6C49D6D3ABF3}" destId="{C8115F28-36B3-4275-8F88-D78002E3BE1E}" srcOrd="0" destOrd="1" presId="urn:microsoft.com/office/officeart/2005/8/layout/vList5"/>
    <dgm:cxn modelId="{7FD650AB-DA6B-46B5-BA73-A98A4D9AE2D0}" type="presOf" srcId="{866E2637-012E-4F04-AA71-475202875F52}" destId="{E3485DA9-54CB-43CD-8F2B-0F802B4C5FBC}" srcOrd="0" destOrd="0" presId="urn:microsoft.com/office/officeart/2005/8/layout/vList5"/>
    <dgm:cxn modelId="{281F92FE-8AC2-4F73-AED6-B0DA20F321CA}" srcId="{65DB8316-8E9C-4EB5-9985-4B4C88246773}" destId="{E135A77B-BF7F-41A8-8B40-3029A395527D}" srcOrd="1" destOrd="0" parTransId="{6AE3711C-D9F7-4A9A-BD3A-F172B67BDFE2}" sibTransId="{4658E9AF-0B33-435D-8ED3-08856EDA1DFF}"/>
    <dgm:cxn modelId="{832B3DA6-8939-4952-A735-EBBC07204405}" type="presOf" srcId="{A127870A-CCB8-4339-BF47-87C40D294F2E}" destId="{2B4CAE0D-33AA-415F-AC18-C05544179DD8}" srcOrd="0" destOrd="1" presId="urn:microsoft.com/office/officeart/2005/8/layout/vList5"/>
    <dgm:cxn modelId="{C7430621-E682-4251-8A09-3DA3BA9AB319}" type="presOf" srcId="{56E05AD5-30F1-4AF8-A44E-DC4950D46315}" destId="{C8115F28-36B3-4275-8F88-D78002E3BE1E}" srcOrd="0" destOrd="0" presId="urn:microsoft.com/office/officeart/2005/8/layout/vList5"/>
    <dgm:cxn modelId="{BA6A3BB5-DC1F-4EFB-A416-27BCF98A40FD}" srcId="{E135A77B-BF7F-41A8-8B40-3029A395527D}" destId="{866E2637-012E-4F04-AA71-475202875F52}" srcOrd="0" destOrd="0" parTransId="{93539D28-5C72-4504-8608-467DA7338F47}" sibTransId="{5C7EBB07-A5FE-46D8-A2A2-611CA4503F03}"/>
    <dgm:cxn modelId="{9781CD69-DDD4-4BA5-8A6F-D215FF7FFAF6}" srcId="{3AC1BF2D-AB0C-4988-8EA0-6088BF446400}" destId="{3784B727-7712-4925-A817-6C49D6D3ABF3}" srcOrd="1" destOrd="0" parTransId="{452A9F45-0322-4B28-A70E-2911092AC229}" sibTransId="{1294B30A-54FC-4B6B-886E-5C07773CB4CC}"/>
    <dgm:cxn modelId="{0864A723-FB37-4840-A715-24F714658A8E}" type="presOf" srcId="{65DB8316-8E9C-4EB5-9985-4B4C88246773}" destId="{3F087A8D-BB49-4526-B58F-9AA28B8BEFD9}" srcOrd="0" destOrd="0" presId="urn:microsoft.com/office/officeart/2005/8/layout/vList5"/>
    <dgm:cxn modelId="{5A0CD4BD-48F7-4A4B-AFD6-FB124C56EBEE}" type="presOf" srcId="{F9E3523A-1C03-4895-942C-D53F4E9ECD99}" destId="{2B4CAE0D-33AA-415F-AC18-C05544179DD8}" srcOrd="0" destOrd="0" presId="urn:microsoft.com/office/officeart/2005/8/layout/vList5"/>
    <dgm:cxn modelId="{75168FE3-2852-4956-9BCD-D7D6B273F05A}" srcId="{3AC1BF2D-AB0C-4988-8EA0-6088BF446400}" destId="{56E05AD5-30F1-4AF8-A44E-DC4950D46315}" srcOrd="0" destOrd="0" parTransId="{E8CFD469-F56E-4843-AD43-2E8446FE0A24}" sibTransId="{7C687FCB-F7CB-4D6F-A561-6D345D325BA5}"/>
    <dgm:cxn modelId="{E4AEB571-9DB9-4B2C-9342-98614F4E7783}" srcId="{B5616DA6-3CD5-4EEB-A8E0-53E9E51FE8F9}" destId="{A127870A-CCB8-4339-BF47-87C40D294F2E}" srcOrd="1" destOrd="0" parTransId="{5F5A37A2-3CDC-4D11-BFE6-8A0B3F9BD0FD}" sibTransId="{CCB0190D-2E66-45FC-8C3F-0894A6D78207}"/>
    <dgm:cxn modelId="{D5B28817-113B-4B6F-90F9-40A710C7865C}" type="presParOf" srcId="{3F087A8D-BB49-4526-B58F-9AA28B8BEFD9}" destId="{EF3D1A40-6EC4-4E39-B712-30DBD6D412E1}" srcOrd="0" destOrd="0" presId="urn:microsoft.com/office/officeart/2005/8/layout/vList5"/>
    <dgm:cxn modelId="{EA6222F8-A921-492D-A042-630B3A84C353}" type="presParOf" srcId="{EF3D1A40-6EC4-4E39-B712-30DBD6D412E1}" destId="{B73B3412-7F0B-44BB-A776-BFAC5C572BCA}" srcOrd="0" destOrd="0" presId="urn:microsoft.com/office/officeart/2005/8/layout/vList5"/>
    <dgm:cxn modelId="{9AEBFB58-4734-4454-ACF9-E4E4D87445AC}" type="presParOf" srcId="{EF3D1A40-6EC4-4E39-B712-30DBD6D412E1}" destId="{2B4CAE0D-33AA-415F-AC18-C05544179DD8}" srcOrd="1" destOrd="0" presId="urn:microsoft.com/office/officeart/2005/8/layout/vList5"/>
    <dgm:cxn modelId="{17ACD487-E51D-4C4E-81F6-E13A83D87538}" type="presParOf" srcId="{3F087A8D-BB49-4526-B58F-9AA28B8BEFD9}" destId="{2D2FD07C-B605-4DFC-BC19-5B83A1549735}" srcOrd="1" destOrd="0" presId="urn:microsoft.com/office/officeart/2005/8/layout/vList5"/>
    <dgm:cxn modelId="{CE904EE4-8D78-48E9-A494-515B75A574F6}" type="presParOf" srcId="{3F087A8D-BB49-4526-B58F-9AA28B8BEFD9}" destId="{948E42D3-7D11-42B5-B9AD-3D9D1529ACB8}" srcOrd="2" destOrd="0" presId="urn:microsoft.com/office/officeart/2005/8/layout/vList5"/>
    <dgm:cxn modelId="{BF8C3F6C-D749-459A-9848-72B10BFAFA75}" type="presParOf" srcId="{948E42D3-7D11-42B5-B9AD-3D9D1529ACB8}" destId="{4E831CB0-EBF0-42C9-8377-A671FEDC850B}" srcOrd="0" destOrd="0" presId="urn:microsoft.com/office/officeart/2005/8/layout/vList5"/>
    <dgm:cxn modelId="{E1ABB28D-7FFB-4088-9F5F-D48062690814}" type="presParOf" srcId="{948E42D3-7D11-42B5-B9AD-3D9D1529ACB8}" destId="{E3485DA9-54CB-43CD-8F2B-0F802B4C5FBC}" srcOrd="1" destOrd="0" presId="urn:microsoft.com/office/officeart/2005/8/layout/vList5"/>
    <dgm:cxn modelId="{E635CA4F-E75E-44F8-8125-F3B5B994C4D8}" type="presParOf" srcId="{3F087A8D-BB49-4526-B58F-9AA28B8BEFD9}" destId="{97A0C7A6-FCA0-4C04-93BA-F174F6F06F82}" srcOrd="3" destOrd="0" presId="urn:microsoft.com/office/officeart/2005/8/layout/vList5"/>
    <dgm:cxn modelId="{C310BF94-7FFE-4D21-9AF4-A5B97103B9D9}" type="presParOf" srcId="{3F087A8D-BB49-4526-B58F-9AA28B8BEFD9}" destId="{F925024C-A3D5-4BF1-8B28-1779FC422D7F}" srcOrd="4" destOrd="0" presId="urn:microsoft.com/office/officeart/2005/8/layout/vList5"/>
    <dgm:cxn modelId="{10902FA6-A770-4671-B4DB-7B6A0505F0EE}" type="presParOf" srcId="{F925024C-A3D5-4BF1-8B28-1779FC422D7F}" destId="{1AD39CBA-0B24-4415-BB66-4AE2B5BC80CF}" srcOrd="0" destOrd="0" presId="urn:microsoft.com/office/officeart/2005/8/layout/vList5"/>
    <dgm:cxn modelId="{712B98B0-F6EB-4B26-A2A5-EE0DE6BF9F59}" type="presParOf" srcId="{F925024C-A3D5-4BF1-8B28-1779FC422D7F}" destId="{C8115F28-36B3-4275-8F88-D78002E3BE1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DB637B9-5618-4584-A4E9-1E79C7CA5E0E}" type="doc">
      <dgm:prSet loTypeId="urn:microsoft.com/office/officeart/2005/8/layout/default" loCatId="list" qsTypeId="urn:microsoft.com/office/officeart/2005/8/quickstyle/3d3" qsCatId="3D" csTypeId="urn:microsoft.com/office/officeart/2005/8/colors/colorful1" csCatId="colorful" phldr="1"/>
      <dgm:spPr/>
      <dgm:t>
        <a:bodyPr/>
        <a:lstStyle/>
        <a:p>
          <a:endParaRPr lang="en-IN"/>
        </a:p>
      </dgm:t>
    </dgm:pt>
    <dgm:pt modelId="{6764D5EF-4398-4B89-BDF9-A1CAD6814066}">
      <dgm:prSet phldrT="[Text]" custT="1"/>
      <dgm:spPr/>
      <dgm:t>
        <a:bodyPr/>
        <a:lstStyle/>
        <a:p>
          <a:pPr algn="ctr"/>
          <a:r>
            <a:rPr lang="en-IN" sz="1800" u="none" dirty="0">
              <a:latin typeface="Times New Roman" pitchFamily="18" charset="0"/>
              <a:cs typeface="Times New Roman" pitchFamily="18" charset="0"/>
            </a:rPr>
            <a:t>A free delivery service for NHS workers</a:t>
          </a:r>
        </a:p>
      </dgm:t>
    </dgm:pt>
    <dgm:pt modelId="{329F8616-E876-4A98-9E90-E9F66E0416EB}" type="parTrans" cxnId="{97CE0003-E5B2-49B2-8DF3-D454BA9EA145}">
      <dgm:prSet/>
      <dgm:spPr/>
      <dgm:t>
        <a:bodyPr/>
        <a:lstStyle/>
        <a:p>
          <a:endParaRPr lang="en-IN"/>
        </a:p>
      </dgm:t>
    </dgm:pt>
    <dgm:pt modelId="{6174A462-00FF-4888-9401-54596D639B89}" type="sibTrans" cxnId="{97CE0003-E5B2-49B2-8DF3-D454BA9EA145}">
      <dgm:prSet/>
      <dgm:spPr/>
      <dgm:t>
        <a:bodyPr/>
        <a:lstStyle/>
        <a:p>
          <a:endParaRPr lang="en-IN"/>
        </a:p>
      </dgm:t>
    </dgm:pt>
    <dgm:pt modelId="{8E47AE50-7417-4FCC-AEF6-71526D846299}">
      <dgm:prSet phldrT="[Text]" custT="1"/>
      <dgm:spPr/>
      <dgm:t>
        <a:bodyPr/>
        <a:lstStyle/>
        <a:p>
          <a:r>
            <a:rPr lang="en-IN" sz="1600" u="none" dirty="0">
              <a:latin typeface="Times New Roman" pitchFamily="18" charset="0"/>
              <a:cs typeface="Times New Roman" pitchFamily="18" charset="0"/>
            </a:rPr>
            <a:t>Priority access to online shopping slots for over-65s and vulnerable customers (Alexander, 2020)</a:t>
          </a:r>
        </a:p>
      </dgm:t>
    </dgm:pt>
    <dgm:pt modelId="{F8C3D488-BFDC-49B2-BAF9-016ACACCDCF7}" type="parTrans" cxnId="{3A2B2EA6-44BE-45E8-9E4E-F861E6EB4ED3}">
      <dgm:prSet/>
      <dgm:spPr/>
      <dgm:t>
        <a:bodyPr/>
        <a:lstStyle/>
        <a:p>
          <a:endParaRPr lang="en-IN"/>
        </a:p>
      </dgm:t>
    </dgm:pt>
    <dgm:pt modelId="{4A02BB13-C46C-4BC5-9B62-338125BFB2FE}" type="sibTrans" cxnId="{3A2B2EA6-44BE-45E8-9E4E-F861E6EB4ED3}">
      <dgm:prSet/>
      <dgm:spPr/>
      <dgm:t>
        <a:bodyPr/>
        <a:lstStyle/>
        <a:p>
          <a:endParaRPr lang="en-IN"/>
        </a:p>
      </dgm:t>
    </dgm:pt>
    <dgm:pt modelId="{04EFE61A-E4B2-49C9-BE67-C89A54E88C21}">
      <dgm:prSet phldrT="[Text]" custT="1"/>
      <dgm:spPr/>
      <dgm:t>
        <a:bodyPr/>
        <a:lstStyle/>
        <a:p>
          <a:r>
            <a:rPr lang="en-IN" sz="1600" u="none" dirty="0">
              <a:latin typeface="Times New Roman" pitchFamily="18" charset="0"/>
              <a:cs typeface="Times New Roman" pitchFamily="18" charset="0"/>
            </a:rPr>
            <a:t>Introduced enhanced cleaning and hygiene measures</a:t>
          </a:r>
          <a:endParaRPr lang="en-IN" sz="1600" dirty="0">
            <a:latin typeface="Times New Roman" pitchFamily="18" charset="0"/>
            <a:cs typeface="Times New Roman" pitchFamily="18" charset="0"/>
          </a:endParaRPr>
        </a:p>
      </dgm:t>
    </dgm:pt>
    <dgm:pt modelId="{ED418CD4-9E53-49D5-8BBF-25A4186B88F0}" type="parTrans" cxnId="{4EA93EE4-BCF7-46E2-A550-E0B320395C3E}">
      <dgm:prSet/>
      <dgm:spPr/>
      <dgm:t>
        <a:bodyPr/>
        <a:lstStyle/>
        <a:p>
          <a:endParaRPr lang="en-IN"/>
        </a:p>
      </dgm:t>
    </dgm:pt>
    <dgm:pt modelId="{4D57E8AD-4F76-4A47-A623-1BF5EBD0F975}" type="sibTrans" cxnId="{4EA93EE4-BCF7-46E2-A550-E0B320395C3E}">
      <dgm:prSet/>
      <dgm:spPr/>
      <dgm:t>
        <a:bodyPr/>
        <a:lstStyle/>
        <a:p>
          <a:endParaRPr lang="en-IN"/>
        </a:p>
      </dgm:t>
    </dgm:pt>
    <dgm:pt modelId="{D66C9E01-FBAA-429C-ABAC-A7D7A1EF8323}" type="pres">
      <dgm:prSet presAssocID="{CDB637B9-5618-4584-A4E9-1E79C7CA5E0E}" presName="diagram" presStyleCnt="0">
        <dgm:presLayoutVars>
          <dgm:dir/>
          <dgm:resizeHandles val="exact"/>
        </dgm:presLayoutVars>
      </dgm:prSet>
      <dgm:spPr/>
      <dgm:t>
        <a:bodyPr/>
        <a:lstStyle/>
        <a:p>
          <a:endParaRPr lang="en-IN"/>
        </a:p>
      </dgm:t>
    </dgm:pt>
    <dgm:pt modelId="{2178965F-57A7-4F8E-BA0D-47580F364DFD}" type="pres">
      <dgm:prSet presAssocID="{6764D5EF-4398-4B89-BDF9-A1CAD6814066}" presName="node" presStyleLbl="node1" presStyleIdx="0" presStyleCnt="3">
        <dgm:presLayoutVars>
          <dgm:bulletEnabled val="1"/>
        </dgm:presLayoutVars>
      </dgm:prSet>
      <dgm:spPr/>
      <dgm:t>
        <a:bodyPr/>
        <a:lstStyle/>
        <a:p>
          <a:endParaRPr lang="en-IN"/>
        </a:p>
      </dgm:t>
    </dgm:pt>
    <dgm:pt modelId="{D5B03544-8420-4168-A2BD-D2B89603ABCA}" type="pres">
      <dgm:prSet presAssocID="{6174A462-00FF-4888-9401-54596D639B89}" presName="sibTrans" presStyleCnt="0"/>
      <dgm:spPr/>
    </dgm:pt>
    <dgm:pt modelId="{2146C2FE-4801-469C-9F62-633CAB5B942F}" type="pres">
      <dgm:prSet presAssocID="{8E47AE50-7417-4FCC-AEF6-71526D846299}" presName="node" presStyleLbl="node1" presStyleIdx="1" presStyleCnt="3">
        <dgm:presLayoutVars>
          <dgm:bulletEnabled val="1"/>
        </dgm:presLayoutVars>
      </dgm:prSet>
      <dgm:spPr/>
      <dgm:t>
        <a:bodyPr/>
        <a:lstStyle/>
        <a:p>
          <a:endParaRPr lang="en-IN"/>
        </a:p>
      </dgm:t>
    </dgm:pt>
    <dgm:pt modelId="{69137D99-EC4D-4052-B211-6B5648881E27}" type="pres">
      <dgm:prSet presAssocID="{4A02BB13-C46C-4BC5-9B62-338125BFB2FE}" presName="sibTrans" presStyleCnt="0"/>
      <dgm:spPr/>
    </dgm:pt>
    <dgm:pt modelId="{1558F519-6C80-489C-B687-C7DA2281BF23}" type="pres">
      <dgm:prSet presAssocID="{04EFE61A-E4B2-49C9-BE67-C89A54E88C21}" presName="node" presStyleLbl="node1" presStyleIdx="2" presStyleCnt="3">
        <dgm:presLayoutVars>
          <dgm:bulletEnabled val="1"/>
        </dgm:presLayoutVars>
      </dgm:prSet>
      <dgm:spPr/>
      <dgm:t>
        <a:bodyPr/>
        <a:lstStyle/>
        <a:p>
          <a:endParaRPr lang="en-IN"/>
        </a:p>
      </dgm:t>
    </dgm:pt>
  </dgm:ptLst>
  <dgm:cxnLst>
    <dgm:cxn modelId="{41722D9D-0404-4FA8-89CD-BBD7E0357723}" type="presOf" srcId="{CDB637B9-5618-4584-A4E9-1E79C7CA5E0E}" destId="{D66C9E01-FBAA-429C-ABAC-A7D7A1EF8323}" srcOrd="0" destOrd="0" presId="urn:microsoft.com/office/officeart/2005/8/layout/default"/>
    <dgm:cxn modelId="{CE5C378C-2805-42A2-A588-349010AEA962}" type="presOf" srcId="{8E47AE50-7417-4FCC-AEF6-71526D846299}" destId="{2146C2FE-4801-469C-9F62-633CAB5B942F}" srcOrd="0" destOrd="0" presId="urn:microsoft.com/office/officeart/2005/8/layout/default"/>
    <dgm:cxn modelId="{AEAB885A-E6AD-4E56-899F-A28AF84F9C71}" type="presOf" srcId="{6764D5EF-4398-4B89-BDF9-A1CAD6814066}" destId="{2178965F-57A7-4F8E-BA0D-47580F364DFD}" srcOrd="0" destOrd="0" presId="urn:microsoft.com/office/officeart/2005/8/layout/default"/>
    <dgm:cxn modelId="{4EA93EE4-BCF7-46E2-A550-E0B320395C3E}" srcId="{CDB637B9-5618-4584-A4E9-1E79C7CA5E0E}" destId="{04EFE61A-E4B2-49C9-BE67-C89A54E88C21}" srcOrd="2" destOrd="0" parTransId="{ED418CD4-9E53-49D5-8BBF-25A4186B88F0}" sibTransId="{4D57E8AD-4F76-4A47-A623-1BF5EBD0F975}"/>
    <dgm:cxn modelId="{3A2B2EA6-44BE-45E8-9E4E-F861E6EB4ED3}" srcId="{CDB637B9-5618-4584-A4E9-1E79C7CA5E0E}" destId="{8E47AE50-7417-4FCC-AEF6-71526D846299}" srcOrd="1" destOrd="0" parTransId="{F8C3D488-BFDC-49B2-BAF9-016ACACCDCF7}" sibTransId="{4A02BB13-C46C-4BC5-9B62-338125BFB2FE}"/>
    <dgm:cxn modelId="{E0DABC5B-49FC-405A-96AC-3C5B5DD33953}" type="presOf" srcId="{04EFE61A-E4B2-49C9-BE67-C89A54E88C21}" destId="{1558F519-6C80-489C-B687-C7DA2281BF23}" srcOrd="0" destOrd="0" presId="urn:microsoft.com/office/officeart/2005/8/layout/default"/>
    <dgm:cxn modelId="{97CE0003-E5B2-49B2-8DF3-D454BA9EA145}" srcId="{CDB637B9-5618-4584-A4E9-1E79C7CA5E0E}" destId="{6764D5EF-4398-4B89-BDF9-A1CAD6814066}" srcOrd="0" destOrd="0" parTransId="{329F8616-E876-4A98-9E90-E9F66E0416EB}" sibTransId="{6174A462-00FF-4888-9401-54596D639B89}"/>
    <dgm:cxn modelId="{AF4F8C03-8E6A-421C-890B-24457A13620E}" type="presParOf" srcId="{D66C9E01-FBAA-429C-ABAC-A7D7A1EF8323}" destId="{2178965F-57A7-4F8E-BA0D-47580F364DFD}" srcOrd="0" destOrd="0" presId="urn:microsoft.com/office/officeart/2005/8/layout/default"/>
    <dgm:cxn modelId="{716BE3A7-233A-4A27-B9F5-067170814EEF}" type="presParOf" srcId="{D66C9E01-FBAA-429C-ABAC-A7D7A1EF8323}" destId="{D5B03544-8420-4168-A2BD-D2B89603ABCA}" srcOrd="1" destOrd="0" presId="urn:microsoft.com/office/officeart/2005/8/layout/default"/>
    <dgm:cxn modelId="{9D355B54-2EF7-484D-9BC6-617AA0F54A16}" type="presParOf" srcId="{D66C9E01-FBAA-429C-ABAC-A7D7A1EF8323}" destId="{2146C2FE-4801-469C-9F62-633CAB5B942F}" srcOrd="2" destOrd="0" presId="urn:microsoft.com/office/officeart/2005/8/layout/default"/>
    <dgm:cxn modelId="{F5021D0F-6FAA-45FC-A415-BCED82F08B86}" type="presParOf" srcId="{D66C9E01-FBAA-429C-ABAC-A7D7A1EF8323}" destId="{69137D99-EC4D-4052-B211-6B5648881E27}" srcOrd="3" destOrd="0" presId="urn:microsoft.com/office/officeart/2005/8/layout/default"/>
    <dgm:cxn modelId="{EB2D297C-91BF-4A67-8A46-9A87FD042BAE}" type="presParOf" srcId="{D66C9E01-FBAA-429C-ABAC-A7D7A1EF8323}" destId="{1558F519-6C80-489C-B687-C7DA2281BF23}"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051BC5-EB95-4907-93FC-1439D6824694}">
      <dsp:nvSpPr>
        <dsp:cNvPr id="0" name=""/>
        <dsp:cNvSpPr/>
      </dsp:nvSpPr>
      <dsp:spPr>
        <a:xfrm>
          <a:off x="4052" y="220820"/>
          <a:ext cx="1842439" cy="777599"/>
        </a:xfrm>
        <a:prstGeom prst="roundRect">
          <a:avLst>
            <a:gd name="adj" fmla="val 10000"/>
          </a:avLst>
        </a:prstGeom>
        <a:solidFill>
          <a:schemeClr val="accent3">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lvl="0" algn="l" defTabSz="800100">
            <a:lnSpc>
              <a:spcPct val="90000"/>
            </a:lnSpc>
            <a:spcBef>
              <a:spcPct val="0"/>
            </a:spcBef>
            <a:spcAft>
              <a:spcPct val="35000"/>
            </a:spcAft>
          </a:pPr>
          <a:r>
            <a:rPr lang="en-IN" sz="1800" b="0" kern="1200" dirty="0">
              <a:latin typeface="Times New Roman" pitchFamily="18" charset="0"/>
              <a:cs typeface="Times New Roman" pitchFamily="18" charset="0"/>
            </a:rPr>
            <a:t>Culture</a:t>
          </a:r>
        </a:p>
      </dsp:txBody>
      <dsp:txXfrm>
        <a:off x="4052" y="220820"/>
        <a:ext cx="1842439" cy="518400"/>
      </dsp:txXfrm>
    </dsp:sp>
    <dsp:sp modelId="{F06A2AFD-3D45-4856-A956-766EEC00B995}">
      <dsp:nvSpPr>
        <dsp:cNvPr id="0" name=""/>
        <dsp:cNvSpPr/>
      </dsp:nvSpPr>
      <dsp:spPr>
        <a:xfrm>
          <a:off x="381419" y="739220"/>
          <a:ext cx="1842439" cy="2784375"/>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en-IN" sz="1800" b="0" u="none" kern="1200">
              <a:latin typeface="Times New Roman" pitchFamily="18" charset="0"/>
              <a:cs typeface="Times New Roman" pitchFamily="18" charset="0"/>
            </a:rPr>
            <a:t>Tesco has implemented a culture of customer service and responsibility. </a:t>
          </a:r>
          <a:endParaRPr lang="en-IN" sz="1800" b="0" kern="1200" dirty="0">
            <a:latin typeface="Times New Roman" pitchFamily="18" charset="0"/>
            <a:cs typeface="Times New Roman" pitchFamily="18" charset="0"/>
          </a:endParaRPr>
        </a:p>
      </dsp:txBody>
      <dsp:txXfrm>
        <a:off x="435382" y="793183"/>
        <a:ext cx="1734513" cy="2676449"/>
      </dsp:txXfrm>
    </dsp:sp>
    <dsp:sp modelId="{05216FB5-FB7A-4B3E-BBA4-80535416FB33}">
      <dsp:nvSpPr>
        <dsp:cNvPr id="0" name=""/>
        <dsp:cNvSpPr/>
      </dsp:nvSpPr>
      <dsp:spPr>
        <a:xfrm>
          <a:off x="2125799" y="250663"/>
          <a:ext cx="592131" cy="458714"/>
        </a:xfrm>
        <a:prstGeom prst="rightArrow">
          <a:avLst>
            <a:gd name="adj1" fmla="val 60000"/>
            <a:gd name="adj2" fmla="val 50000"/>
          </a:avLst>
        </a:prstGeom>
        <a:solidFill>
          <a:schemeClr val="accent3">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IN" sz="1400" kern="1200"/>
        </a:p>
      </dsp:txBody>
      <dsp:txXfrm>
        <a:off x="2125799" y="342406"/>
        <a:ext cx="454517" cy="275228"/>
      </dsp:txXfrm>
    </dsp:sp>
    <dsp:sp modelId="{544EF770-79D8-49C2-8945-DB471AE37F7B}">
      <dsp:nvSpPr>
        <dsp:cNvPr id="0" name=""/>
        <dsp:cNvSpPr/>
      </dsp:nvSpPr>
      <dsp:spPr>
        <a:xfrm>
          <a:off x="2963720" y="220820"/>
          <a:ext cx="1842439" cy="777599"/>
        </a:xfrm>
        <a:prstGeom prst="roundRect">
          <a:avLst>
            <a:gd name="adj" fmla="val 10000"/>
          </a:avLst>
        </a:prstGeom>
        <a:solidFill>
          <a:schemeClr val="accent3">
            <a:hueOff val="5625132"/>
            <a:satOff val="-8440"/>
            <a:lumOff val="-1373"/>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lvl="0" algn="l" defTabSz="800100">
            <a:lnSpc>
              <a:spcPct val="90000"/>
            </a:lnSpc>
            <a:spcBef>
              <a:spcPct val="0"/>
            </a:spcBef>
            <a:spcAft>
              <a:spcPct val="35000"/>
            </a:spcAft>
          </a:pPr>
          <a:r>
            <a:rPr lang="en-IN" sz="1800" b="0" kern="1200">
              <a:latin typeface="Times New Roman" pitchFamily="18" charset="0"/>
              <a:cs typeface="Times New Roman" pitchFamily="18" charset="0"/>
            </a:rPr>
            <a:t>Leadership</a:t>
          </a:r>
          <a:endParaRPr lang="en-IN" sz="1800" b="0" kern="1200" dirty="0">
            <a:latin typeface="Times New Roman" pitchFamily="18" charset="0"/>
            <a:cs typeface="Times New Roman" pitchFamily="18" charset="0"/>
          </a:endParaRPr>
        </a:p>
      </dsp:txBody>
      <dsp:txXfrm>
        <a:off x="2963720" y="220820"/>
        <a:ext cx="1842439" cy="518400"/>
      </dsp:txXfrm>
    </dsp:sp>
    <dsp:sp modelId="{7FFA3428-8C66-4F4D-B55D-C40EB8DDD1BB}">
      <dsp:nvSpPr>
        <dsp:cNvPr id="0" name=""/>
        <dsp:cNvSpPr/>
      </dsp:nvSpPr>
      <dsp:spPr>
        <a:xfrm>
          <a:off x="3341087" y="739220"/>
          <a:ext cx="1842439" cy="2784375"/>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5625132"/>
              <a:satOff val="-8440"/>
              <a:lumOff val="-1373"/>
              <a:alphaOff val="0"/>
            </a:schemeClr>
          </a:solidFill>
          <a:prstDash val="solid"/>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en-IN" sz="1800" b="0" kern="1200">
              <a:latin typeface="Times New Roman" pitchFamily="18" charset="0"/>
              <a:cs typeface="Times New Roman" pitchFamily="18" charset="0"/>
            </a:rPr>
            <a:t>Tesco's leadership has been critical in the company's ability to adapt to the pandemic (Utama et al. 2022). </a:t>
          </a:r>
          <a:endParaRPr lang="en-IN" sz="1800" b="0" kern="1200" dirty="0">
            <a:latin typeface="Times New Roman" pitchFamily="18" charset="0"/>
            <a:cs typeface="Times New Roman" pitchFamily="18" charset="0"/>
          </a:endParaRPr>
        </a:p>
      </dsp:txBody>
      <dsp:txXfrm>
        <a:off x="3395050" y="793183"/>
        <a:ext cx="1734513" cy="2676449"/>
      </dsp:txXfrm>
    </dsp:sp>
    <dsp:sp modelId="{5449EDFB-DC6D-46E3-BD81-39E15C5BBAA2}">
      <dsp:nvSpPr>
        <dsp:cNvPr id="0" name=""/>
        <dsp:cNvSpPr/>
      </dsp:nvSpPr>
      <dsp:spPr>
        <a:xfrm>
          <a:off x="5085467" y="250663"/>
          <a:ext cx="592131" cy="458714"/>
        </a:xfrm>
        <a:prstGeom prst="rightArrow">
          <a:avLst>
            <a:gd name="adj1" fmla="val 60000"/>
            <a:gd name="adj2" fmla="val 50000"/>
          </a:avLst>
        </a:prstGeom>
        <a:solidFill>
          <a:schemeClr val="accent3">
            <a:hueOff val="11250264"/>
            <a:satOff val="-16880"/>
            <a:lumOff val="-2745"/>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IN" sz="1400" kern="1200"/>
        </a:p>
      </dsp:txBody>
      <dsp:txXfrm>
        <a:off x="5085467" y="342406"/>
        <a:ext cx="454517" cy="275228"/>
      </dsp:txXfrm>
    </dsp:sp>
    <dsp:sp modelId="{2BAD7F38-545F-47F7-9322-0F129F81799C}">
      <dsp:nvSpPr>
        <dsp:cNvPr id="0" name=""/>
        <dsp:cNvSpPr/>
      </dsp:nvSpPr>
      <dsp:spPr>
        <a:xfrm>
          <a:off x="5923389" y="220820"/>
          <a:ext cx="1842439" cy="777599"/>
        </a:xfrm>
        <a:prstGeom prst="roundRect">
          <a:avLst>
            <a:gd name="adj" fmla="val 10000"/>
          </a:avLst>
        </a:prstGeom>
        <a:solidFill>
          <a:schemeClr val="accent3">
            <a:hueOff val="11250264"/>
            <a:satOff val="-16880"/>
            <a:lumOff val="-2745"/>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lvl="0" algn="l" defTabSz="800100">
            <a:lnSpc>
              <a:spcPct val="90000"/>
            </a:lnSpc>
            <a:spcBef>
              <a:spcPct val="0"/>
            </a:spcBef>
            <a:spcAft>
              <a:spcPct val="35000"/>
            </a:spcAft>
          </a:pPr>
          <a:r>
            <a:rPr lang="en-IN" sz="1800" b="0" kern="1200">
              <a:latin typeface="Times New Roman" pitchFamily="18" charset="0"/>
              <a:cs typeface="Times New Roman" pitchFamily="18" charset="0"/>
            </a:rPr>
            <a:t>Digitalisation</a:t>
          </a:r>
          <a:endParaRPr lang="en-IN" sz="1800" b="0" kern="1200" dirty="0">
            <a:latin typeface="Times New Roman" pitchFamily="18" charset="0"/>
            <a:cs typeface="Times New Roman" pitchFamily="18" charset="0"/>
          </a:endParaRPr>
        </a:p>
      </dsp:txBody>
      <dsp:txXfrm>
        <a:off x="5923389" y="220820"/>
        <a:ext cx="1842439" cy="518400"/>
      </dsp:txXfrm>
    </dsp:sp>
    <dsp:sp modelId="{74EE6628-8D2A-4420-96F9-43A7DD68A63C}">
      <dsp:nvSpPr>
        <dsp:cNvPr id="0" name=""/>
        <dsp:cNvSpPr/>
      </dsp:nvSpPr>
      <dsp:spPr>
        <a:xfrm>
          <a:off x="6300756" y="739220"/>
          <a:ext cx="1842439" cy="2784375"/>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11250264"/>
              <a:satOff val="-16880"/>
              <a:lumOff val="-2745"/>
              <a:alphaOff val="0"/>
            </a:schemeClr>
          </a:solidFill>
          <a:prstDash val="solid"/>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en-IN" sz="1800" b="0" u="none" kern="1200">
              <a:latin typeface="Times New Roman" pitchFamily="18" charset="0"/>
              <a:cs typeface="Times New Roman" pitchFamily="18" charset="0"/>
            </a:rPr>
            <a:t>Digitalisation has been a key factor in Tesco's success during the pandemic.</a:t>
          </a:r>
          <a:endParaRPr lang="en-IN" sz="1800" b="0" kern="1200" dirty="0">
            <a:latin typeface="Times New Roman" pitchFamily="18" charset="0"/>
            <a:cs typeface="Times New Roman" pitchFamily="18" charset="0"/>
          </a:endParaRPr>
        </a:p>
      </dsp:txBody>
      <dsp:txXfrm>
        <a:off x="6354719" y="793183"/>
        <a:ext cx="1734513" cy="26764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4CAE0D-33AA-415F-AC18-C05544179DD8}">
      <dsp:nvSpPr>
        <dsp:cNvPr id="0" name=""/>
        <dsp:cNvSpPr/>
      </dsp:nvSpPr>
      <dsp:spPr>
        <a:xfrm rot="5400000">
          <a:off x="4941256" y="-2015168"/>
          <a:ext cx="791952" cy="5023278"/>
        </a:xfrm>
        <a:prstGeom prst="round2Same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IN" sz="1500" kern="1200">
              <a:latin typeface="Times New Roman" pitchFamily="18" charset="0"/>
              <a:cs typeface="Times New Roman" pitchFamily="18" charset="0"/>
            </a:rPr>
            <a:t>Fiscal policy</a:t>
          </a:r>
          <a:endParaRPr lang="en-IN" sz="1500" kern="1200" dirty="0">
            <a:latin typeface="Times New Roman" pitchFamily="18" charset="0"/>
            <a:cs typeface="Times New Roman" pitchFamily="18" charset="0"/>
          </a:endParaRPr>
        </a:p>
        <a:p>
          <a:pPr marL="114300" lvl="1" indent="-114300" algn="l" defTabSz="666750">
            <a:lnSpc>
              <a:spcPct val="90000"/>
            </a:lnSpc>
            <a:spcBef>
              <a:spcPct val="0"/>
            </a:spcBef>
            <a:spcAft>
              <a:spcPct val="15000"/>
            </a:spcAft>
            <a:buChar char="••"/>
          </a:pPr>
          <a:r>
            <a:rPr lang="en-IN" sz="1500" u="none" kern="1200">
              <a:latin typeface="Times New Roman" pitchFamily="18" charset="0"/>
              <a:cs typeface="Times New Roman" pitchFamily="18" charset="0"/>
            </a:rPr>
            <a:t>Chapter I of the UK Competition Act 1998 under competition laws (Ashurst, 2023) </a:t>
          </a:r>
          <a:endParaRPr lang="en-IN" sz="1500" kern="1200" dirty="0">
            <a:latin typeface="Times New Roman" pitchFamily="18" charset="0"/>
            <a:cs typeface="Times New Roman" pitchFamily="18" charset="0"/>
          </a:endParaRPr>
        </a:p>
      </dsp:txBody>
      <dsp:txXfrm rot="-5400000">
        <a:off x="2825593" y="139155"/>
        <a:ext cx="4984618" cy="714632"/>
      </dsp:txXfrm>
    </dsp:sp>
    <dsp:sp modelId="{B73B3412-7F0B-44BB-A776-BFAC5C572BCA}">
      <dsp:nvSpPr>
        <dsp:cNvPr id="0" name=""/>
        <dsp:cNvSpPr/>
      </dsp:nvSpPr>
      <dsp:spPr>
        <a:xfrm>
          <a:off x="0" y="1499"/>
          <a:ext cx="2825593" cy="989940"/>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IN" sz="3200" kern="1200">
              <a:latin typeface="Times New Roman" pitchFamily="18" charset="0"/>
              <a:cs typeface="Times New Roman" pitchFamily="18" charset="0"/>
            </a:rPr>
            <a:t>Political</a:t>
          </a:r>
          <a:endParaRPr lang="en-IN" sz="3200" kern="1200" dirty="0">
            <a:latin typeface="Times New Roman" pitchFamily="18" charset="0"/>
            <a:cs typeface="Times New Roman" pitchFamily="18" charset="0"/>
          </a:endParaRPr>
        </a:p>
      </dsp:txBody>
      <dsp:txXfrm>
        <a:off x="48325" y="49824"/>
        <a:ext cx="2728943" cy="893290"/>
      </dsp:txXfrm>
    </dsp:sp>
    <dsp:sp modelId="{E3485DA9-54CB-43CD-8F2B-0F802B4C5FBC}">
      <dsp:nvSpPr>
        <dsp:cNvPr id="0" name=""/>
        <dsp:cNvSpPr/>
      </dsp:nvSpPr>
      <dsp:spPr>
        <a:xfrm rot="5400000">
          <a:off x="4941256" y="-975731"/>
          <a:ext cx="791952" cy="5023278"/>
        </a:xfrm>
        <a:prstGeom prst="round2SameRect">
          <a:avLst/>
        </a:prstGeom>
        <a:solidFill>
          <a:schemeClr val="accent5">
            <a:tint val="40000"/>
            <a:alpha val="90000"/>
            <a:hueOff val="-5370241"/>
            <a:satOff val="24126"/>
            <a:lumOff val="1658"/>
            <a:alphaOff val="0"/>
          </a:schemeClr>
        </a:solidFill>
        <a:ln w="9525" cap="flat" cmpd="sng" algn="ctr">
          <a:solidFill>
            <a:schemeClr val="accent5">
              <a:tint val="40000"/>
              <a:alpha val="90000"/>
              <a:hueOff val="-5370241"/>
              <a:satOff val="24126"/>
              <a:lumOff val="1658"/>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IN" sz="1500" u="none" kern="1200">
              <a:latin typeface="Times New Roman" pitchFamily="18" charset="0"/>
              <a:cs typeface="Times New Roman" pitchFamily="18" charset="0"/>
            </a:rPr>
            <a:t>Interest rates at 4%</a:t>
          </a:r>
          <a:endParaRPr lang="en-IN" sz="1500" kern="1200" dirty="0">
            <a:latin typeface="Times New Roman" pitchFamily="18" charset="0"/>
            <a:cs typeface="Times New Roman" pitchFamily="18" charset="0"/>
          </a:endParaRPr>
        </a:p>
        <a:p>
          <a:pPr marL="114300" lvl="1" indent="-114300" algn="l" defTabSz="666750">
            <a:lnSpc>
              <a:spcPct val="90000"/>
            </a:lnSpc>
            <a:spcBef>
              <a:spcPct val="0"/>
            </a:spcBef>
            <a:spcAft>
              <a:spcPct val="15000"/>
            </a:spcAft>
            <a:buChar char="••"/>
          </a:pPr>
          <a:r>
            <a:rPr lang="en-IN" sz="1500" u="none" kern="1200">
              <a:latin typeface="Times New Roman" pitchFamily="18" charset="0"/>
              <a:cs typeface="Times New Roman" pitchFamily="18" charset="0"/>
            </a:rPr>
            <a:t>Inflation rates at 9.2% (ons.gov.uk, 2023)</a:t>
          </a:r>
          <a:endParaRPr lang="en-IN" sz="1500" kern="1200" dirty="0">
            <a:latin typeface="Times New Roman" pitchFamily="18" charset="0"/>
            <a:cs typeface="Times New Roman" pitchFamily="18" charset="0"/>
          </a:endParaRPr>
        </a:p>
      </dsp:txBody>
      <dsp:txXfrm rot="-5400000">
        <a:off x="2825593" y="1178592"/>
        <a:ext cx="4984618" cy="714632"/>
      </dsp:txXfrm>
    </dsp:sp>
    <dsp:sp modelId="{4E831CB0-EBF0-42C9-8377-A671FEDC850B}">
      <dsp:nvSpPr>
        <dsp:cNvPr id="0" name=""/>
        <dsp:cNvSpPr/>
      </dsp:nvSpPr>
      <dsp:spPr>
        <a:xfrm>
          <a:off x="0" y="1040937"/>
          <a:ext cx="2825593" cy="989940"/>
        </a:xfrm>
        <a:prstGeom prst="roundRect">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IN" sz="3200" kern="1200">
              <a:latin typeface="Times New Roman" pitchFamily="18" charset="0"/>
              <a:cs typeface="Times New Roman" pitchFamily="18" charset="0"/>
            </a:rPr>
            <a:t>Economic</a:t>
          </a:r>
          <a:endParaRPr lang="en-IN" sz="3200" kern="1200" dirty="0">
            <a:latin typeface="Times New Roman" pitchFamily="18" charset="0"/>
            <a:cs typeface="Times New Roman" pitchFamily="18" charset="0"/>
          </a:endParaRPr>
        </a:p>
      </dsp:txBody>
      <dsp:txXfrm>
        <a:off x="48325" y="1089262"/>
        <a:ext cx="2728943" cy="893290"/>
      </dsp:txXfrm>
    </dsp:sp>
    <dsp:sp modelId="{C8115F28-36B3-4275-8F88-D78002E3BE1E}">
      <dsp:nvSpPr>
        <dsp:cNvPr id="0" name=""/>
        <dsp:cNvSpPr/>
      </dsp:nvSpPr>
      <dsp:spPr>
        <a:xfrm rot="5400000">
          <a:off x="4941256" y="63706"/>
          <a:ext cx="791952" cy="5023278"/>
        </a:xfrm>
        <a:prstGeom prst="round2SameRect">
          <a:avLst/>
        </a:prstGeom>
        <a:solidFill>
          <a:schemeClr val="accent5">
            <a:tint val="40000"/>
            <a:alpha val="90000"/>
            <a:hueOff val="-10740482"/>
            <a:satOff val="48253"/>
            <a:lumOff val="3317"/>
            <a:alphaOff val="0"/>
          </a:schemeClr>
        </a:solidFill>
        <a:ln w="9525" cap="flat" cmpd="sng" algn="ctr">
          <a:solidFill>
            <a:schemeClr val="accent5">
              <a:tint val="40000"/>
              <a:alpha val="90000"/>
              <a:hueOff val="-10740482"/>
              <a:satOff val="48253"/>
              <a:lumOff val="3317"/>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IN" sz="1500" kern="1200">
              <a:latin typeface="Times New Roman" pitchFamily="18" charset="0"/>
              <a:cs typeface="Times New Roman" pitchFamily="18" charset="0"/>
            </a:rPr>
            <a:t>Use of online shopping</a:t>
          </a:r>
          <a:endParaRPr lang="en-IN" sz="1500" b="0" kern="1200" dirty="0">
            <a:latin typeface="Times New Roman" pitchFamily="18" charset="0"/>
            <a:cs typeface="Times New Roman" pitchFamily="18" charset="0"/>
          </a:endParaRPr>
        </a:p>
        <a:p>
          <a:pPr marL="114300" lvl="1" indent="-114300" algn="l" defTabSz="666750">
            <a:lnSpc>
              <a:spcPct val="90000"/>
            </a:lnSpc>
            <a:spcBef>
              <a:spcPct val="0"/>
            </a:spcBef>
            <a:spcAft>
              <a:spcPct val="15000"/>
            </a:spcAft>
            <a:buChar char="••"/>
          </a:pPr>
          <a:r>
            <a:rPr lang="en-IN" sz="1500" kern="1200">
              <a:latin typeface="Times New Roman" pitchFamily="18" charset="0"/>
              <a:cs typeface="Times New Roman" pitchFamily="18" charset="0"/>
            </a:rPr>
            <a:t> Self-checkout machines</a:t>
          </a:r>
          <a:endParaRPr lang="en-IN" sz="1500" b="0" kern="1200" dirty="0">
            <a:latin typeface="Times New Roman" pitchFamily="18" charset="0"/>
            <a:cs typeface="Times New Roman" pitchFamily="18" charset="0"/>
          </a:endParaRPr>
        </a:p>
      </dsp:txBody>
      <dsp:txXfrm rot="-5400000">
        <a:off x="2825593" y="2218029"/>
        <a:ext cx="4984618" cy="714632"/>
      </dsp:txXfrm>
    </dsp:sp>
    <dsp:sp modelId="{1AD39CBA-0B24-4415-BB66-4AE2B5BC80CF}">
      <dsp:nvSpPr>
        <dsp:cNvPr id="0" name=""/>
        <dsp:cNvSpPr/>
      </dsp:nvSpPr>
      <dsp:spPr>
        <a:xfrm>
          <a:off x="0" y="2080375"/>
          <a:ext cx="2825593" cy="989940"/>
        </a:xfrm>
        <a:prstGeom prst="roundRect">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IN" sz="3200" kern="1200">
              <a:latin typeface="Times New Roman" pitchFamily="18" charset="0"/>
              <a:cs typeface="Times New Roman" pitchFamily="18" charset="0"/>
            </a:rPr>
            <a:t>Technological</a:t>
          </a:r>
          <a:endParaRPr lang="en-IN" sz="3200" kern="1200" dirty="0">
            <a:latin typeface="Times New Roman" pitchFamily="18" charset="0"/>
            <a:cs typeface="Times New Roman" pitchFamily="18" charset="0"/>
          </a:endParaRPr>
        </a:p>
      </dsp:txBody>
      <dsp:txXfrm>
        <a:off x="48325" y="2128700"/>
        <a:ext cx="2728943" cy="8932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4CAE0D-33AA-415F-AC18-C05544179DD8}">
      <dsp:nvSpPr>
        <dsp:cNvPr id="0" name=""/>
        <dsp:cNvSpPr/>
      </dsp:nvSpPr>
      <dsp:spPr>
        <a:xfrm rot="5400000">
          <a:off x="5186083" y="-2130381"/>
          <a:ext cx="791952" cy="5253703"/>
        </a:xfrm>
        <a:prstGeom prst="round2Same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IN" sz="1500" u="none" kern="1200">
              <a:latin typeface="Times New Roman" pitchFamily="18" charset="0"/>
              <a:cs typeface="Times New Roman" pitchFamily="18" charset="0"/>
            </a:rPr>
            <a:t>Changes in tastes and preferences</a:t>
          </a:r>
          <a:endParaRPr lang="en-IN" sz="1500" kern="1200" dirty="0">
            <a:latin typeface="Times New Roman" pitchFamily="18" charset="0"/>
            <a:cs typeface="Times New Roman" pitchFamily="18" charset="0"/>
          </a:endParaRPr>
        </a:p>
        <a:p>
          <a:pPr marL="114300" lvl="1" indent="-114300" algn="l" defTabSz="666750">
            <a:lnSpc>
              <a:spcPct val="90000"/>
            </a:lnSpc>
            <a:spcBef>
              <a:spcPct val="0"/>
            </a:spcBef>
            <a:spcAft>
              <a:spcPct val="15000"/>
            </a:spcAft>
            <a:buChar char="••"/>
          </a:pPr>
          <a:r>
            <a:rPr lang="en-IN" sz="1500" u="none" kern="1200">
              <a:latin typeface="Times New Roman" pitchFamily="18" charset="0"/>
              <a:cs typeface="Times New Roman" pitchFamily="18" charset="0"/>
            </a:rPr>
            <a:t> Demographic trends</a:t>
          </a:r>
          <a:endParaRPr lang="en-IN" sz="1500" kern="1200" dirty="0">
            <a:latin typeface="Times New Roman" pitchFamily="18" charset="0"/>
            <a:cs typeface="Times New Roman" pitchFamily="18" charset="0"/>
          </a:endParaRPr>
        </a:p>
      </dsp:txBody>
      <dsp:txXfrm rot="-5400000">
        <a:off x="2955208" y="139154"/>
        <a:ext cx="5215043" cy="714632"/>
      </dsp:txXfrm>
    </dsp:sp>
    <dsp:sp modelId="{B73B3412-7F0B-44BB-A776-BFAC5C572BCA}">
      <dsp:nvSpPr>
        <dsp:cNvPr id="0" name=""/>
        <dsp:cNvSpPr/>
      </dsp:nvSpPr>
      <dsp:spPr>
        <a:xfrm>
          <a:off x="0" y="1499"/>
          <a:ext cx="2955208" cy="989940"/>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IN" sz="3200" kern="1200">
              <a:latin typeface="Times New Roman" pitchFamily="18" charset="0"/>
              <a:cs typeface="Times New Roman" pitchFamily="18" charset="0"/>
            </a:rPr>
            <a:t>Social</a:t>
          </a:r>
          <a:endParaRPr lang="en-IN" sz="3200" kern="1200" dirty="0">
            <a:latin typeface="Times New Roman" pitchFamily="18" charset="0"/>
            <a:cs typeface="Times New Roman" pitchFamily="18" charset="0"/>
          </a:endParaRPr>
        </a:p>
      </dsp:txBody>
      <dsp:txXfrm>
        <a:off x="48325" y="49824"/>
        <a:ext cx="2858558" cy="893290"/>
      </dsp:txXfrm>
    </dsp:sp>
    <dsp:sp modelId="{E3485DA9-54CB-43CD-8F2B-0F802B4C5FBC}">
      <dsp:nvSpPr>
        <dsp:cNvPr id="0" name=""/>
        <dsp:cNvSpPr/>
      </dsp:nvSpPr>
      <dsp:spPr>
        <a:xfrm rot="5400000">
          <a:off x="5186083" y="-1090943"/>
          <a:ext cx="791952" cy="5253703"/>
        </a:xfrm>
        <a:prstGeom prst="round2SameRect">
          <a:avLst/>
        </a:prstGeom>
        <a:solidFill>
          <a:schemeClr val="accent3">
            <a:tint val="40000"/>
            <a:alpha val="90000"/>
            <a:hueOff val="5358425"/>
            <a:satOff val="-6896"/>
            <a:lumOff val="-537"/>
            <a:alphaOff val="0"/>
          </a:schemeClr>
        </a:solidFill>
        <a:ln w="9525" cap="flat" cmpd="sng" algn="ctr">
          <a:solidFill>
            <a:schemeClr val="accent3">
              <a:tint val="40000"/>
              <a:alpha val="90000"/>
              <a:hueOff val="5358425"/>
              <a:satOff val="-6896"/>
              <a:lumOff val="-537"/>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IN" sz="1500" u="none" kern="1200">
              <a:latin typeface="Times New Roman" pitchFamily="18" charset="0"/>
              <a:cs typeface="Times New Roman" pitchFamily="18" charset="0"/>
            </a:rPr>
            <a:t>Management of Health and Safety at Work Regulations 1999</a:t>
          </a:r>
          <a:endParaRPr lang="en-IN" sz="1500" kern="1200" dirty="0">
            <a:latin typeface="Times New Roman" pitchFamily="18" charset="0"/>
            <a:cs typeface="Times New Roman" pitchFamily="18" charset="0"/>
          </a:endParaRPr>
        </a:p>
        <a:p>
          <a:pPr marL="114300" lvl="1" indent="-114300" algn="l" defTabSz="666750">
            <a:lnSpc>
              <a:spcPct val="90000"/>
            </a:lnSpc>
            <a:spcBef>
              <a:spcPct val="0"/>
            </a:spcBef>
            <a:spcAft>
              <a:spcPct val="15000"/>
            </a:spcAft>
            <a:buChar char="••"/>
          </a:pPr>
          <a:r>
            <a:rPr lang="en-IN" sz="1500" u="none" kern="1200">
              <a:latin typeface="Times New Roman" pitchFamily="18" charset="0"/>
              <a:cs typeface="Times New Roman" pitchFamily="18" charset="0"/>
            </a:rPr>
            <a:t>National Minimum Wage Act 1998 (legislation.gov.uk , 2023)</a:t>
          </a:r>
          <a:endParaRPr lang="en-IN" sz="1500" kern="1200" dirty="0">
            <a:latin typeface="Times New Roman" pitchFamily="18" charset="0"/>
            <a:cs typeface="Times New Roman" pitchFamily="18" charset="0"/>
          </a:endParaRPr>
        </a:p>
      </dsp:txBody>
      <dsp:txXfrm rot="-5400000">
        <a:off x="2955208" y="1178592"/>
        <a:ext cx="5215043" cy="714632"/>
      </dsp:txXfrm>
    </dsp:sp>
    <dsp:sp modelId="{4E831CB0-EBF0-42C9-8377-A671FEDC850B}">
      <dsp:nvSpPr>
        <dsp:cNvPr id="0" name=""/>
        <dsp:cNvSpPr/>
      </dsp:nvSpPr>
      <dsp:spPr>
        <a:xfrm>
          <a:off x="0" y="1040937"/>
          <a:ext cx="2955208" cy="989940"/>
        </a:xfrm>
        <a:prstGeom prst="roundRect">
          <a:avLst/>
        </a:prstGeom>
        <a:gradFill rotWithShape="0">
          <a:gsLst>
            <a:gs pos="0">
              <a:schemeClr val="accent3">
                <a:hueOff val="5625132"/>
                <a:satOff val="-8440"/>
                <a:lumOff val="-1373"/>
                <a:alphaOff val="0"/>
                <a:shade val="51000"/>
                <a:satMod val="130000"/>
              </a:schemeClr>
            </a:gs>
            <a:gs pos="80000">
              <a:schemeClr val="accent3">
                <a:hueOff val="5625132"/>
                <a:satOff val="-8440"/>
                <a:lumOff val="-1373"/>
                <a:alphaOff val="0"/>
                <a:shade val="93000"/>
                <a:satMod val="130000"/>
              </a:schemeClr>
            </a:gs>
            <a:gs pos="100000">
              <a:schemeClr val="accent3">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IN" sz="3200" kern="1200">
              <a:latin typeface="Times New Roman" pitchFamily="18" charset="0"/>
              <a:cs typeface="Times New Roman" pitchFamily="18" charset="0"/>
            </a:rPr>
            <a:t>Legal</a:t>
          </a:r>
          <a:endParaRPr lang="en-IN" sz="3200" kern="1200" dirty="0">
            <a:latin typeface="Times New Roman" pitchFamily="18" charset="0"/>
            <a:cs typeface="Times New Roman" pitchFamily="18" charset="0"/>
          </a:endParaRPr>
        </a:p>
      </dsp:txBody>
      <dsp:txXfrm>
        <a:off x="48325" y="1089262"/>
        <a:ext cx="2858558" cy="893290"/>
      </dsp:txXfrm>
    </dsp:sp>
    <dsp:sp modelId="{C8115F28-36B3-4275-8F88-D78002E3BE1E}">
      <dsp:nvSpPr>
        <dsp:cNvPr id="0" name=""/>
        <dsp:cNvSpPr/>
      </dsp:nvSpPr>
      <dsp:spPr>
        <a:xfrm rot="5400000">
          <a:off x="5186083" y="-51506"/>
          <a:ext cx="791952" cy="5253703"/>
        </a:xfrm>
        <a:prstGeom prst="round2SameRect">
          <a:avLst/>
        </a:prstGeom>
        <a:solidFill>
          <a:schemeClr val="accent3">
            <a:tint val="40000"/>
            <a:alpha val="90000"/>
            <a:hueOff val="10716850"/>
            <a:satOff val="-13793"/>
            <a:lumOff val="-1075"/>
            <a:alphaOff val="0"/>
          </a:schemeClr>
        </a:solidFill>
        <a:ln w="9525" cap="flat" cmpd="sng" algn="ctr">
          <a:solidFill>
            <a:schemeClr val="accent3">
              <a:tint val="40000"/>
              <a:alpha val="90000"/>
              <a:hueOff val="10716850"/>
              <a:satOff val="-13793"/>
              <a:lumOff val="-1075"/>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IN" sz="1500" u="none" kern="1200">
              <a:latin typeface="Times New Roman" pitchFamily="18" charset="0"/>
              <a:cs typeface="Times New Roman" pitchFamily="18" charset="0"/>
            </a:rPr>
            <a:t>Reduce its carbon emissions and waste</a:t>
          </a:r>
          <a:endParaRPr lang="en-IN" sz="1500" b="0" kern="1200" dirty="0">
            <a:latin typeface="Times New Roman" pitchFamily="18" charset="0"/>
            <a:cs typeface="Times New Roman" pitchFamily="18" charset="0"/>
          </a:endParaRPr>
        </a:p>
        <a:p>
          <a:pPr marL="114300" lvl="1" indent="-114300" algn="l" defTabSz="666750">
            <a:lnSpc>
              <a:spcPct val="90000"/>
            </a:lnSpc>
            <a:spcBef>
              <a:spcPct val="0"/>
            </a:spcBef>
            <a:spcAft>
              <a:spcPct val="15000"/>
            </a:spcAft>
            <a:buChar char="••"/>
          </a:pPr>
          <a:r>
            <a:rPr lang="en-IN" sz="1500" u="none" kern="1200">
              <a:latin typeface="Times New Roman" pitchFamily="18" charset="0"/>
              <a:cs typeface="Times New Roman" pitchFamily="18" charset="0"/>
            </a:rPr>
            <a:t>Introduction of packaging reduction initiatives</a:t>
          </a:r>
          <a:endParaRPr lang="en-IN" sz="1500" b="0" kern="1200" dirty="0">
            <a:latin typeface="Times New Roman" pitchFamily="18" charset="0"/>
            <a:cs typeface="Times New Roman" pitchFamily="18" charset="0"/>
          </a:endParaRPr>
        </a:p>
      </dsp:txBody>
      <dsp:txXfrm rot="-5400000">
        <a:off x="2955208" y="2218029"/>
        <a:ext cx="5215043" cy="714632"/>
      </dsp:txXfrm>
    </dsp:sp>
    <dsp:sp modelId="{1AD39CBA-0B24-4415-BB66-4AE2B5BC80CF}">
      <dsp:nvSpPr>
        <dsp:cNvPr id="0" name=""/>
        <dsp:cNvSpPr/>
      </dsp:nvSpPr>
      <dsp:spPr>
        <a:xfrm>
          <a:off x="0" y="2080375"/>
          <a:ext cx="2955208" cy="989940"/>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IN" sz="3200" kern="1200">
              <a:latin typeface="Times New Roman" pitchFamily="18" charset="0"/>
              <a:cs typeface="Times New Roman" pitchFamily="18" charset="0"/>
            </a:rPr>
            <a:t>Environmental</a:t>
          </a:r>
          <a:endParaRPr lang="en-IN" sz="3200" kern="1200" dirty="0">
            <a:latin typeface="Times New Roman" pitchFamily="18" charset="0"/>
            <a:cs typeface="Times New Roman" pitchFamily="18" charset="0"/>
          </a:endParaRPr>
        </a:p>
      </dsp:txBody>
      <dsp:txXfrm>
        <a:off x="48325" y="2128700"/>
        <a:ext cx="2858558" cy="8932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2/27/2023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Organizational change is the process of making strategic modifications to an organization's goals, structure, policies, or culture in order to adapt to a new internal or external environment. It can involve changes in strategy, technology, processes, personnel, or culture. Organizations may choose to change in response to external pressures, such as competition, or to internal pressures, such as a need for increased efficiency. The success of organizational change initiatives depends on effective planning, implementation, and communication.</a:t>
            </a:r>
          </a:p>
          <a:p>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Tesco is a British multinational grocery and general merchandise retailer founded in 1919 in London, England. It is the third-largest retailer in the world measured by gross revenues and ninth-largest retailer in the world measured by revenue. The company has stores in seven countries across Europe and Asia and is the market leader of groceries in the UK where it has a market share of 28.4%. Tesco has a range of products including food and non-food items, clothing, financial services and telecoms. Tesco also offers services such as home delivery, </a:t>
            </a:r>
            <a:r>
              <a:rPr lang="en-IN" sz="1200" kern="1200" dirty="0" err="1">
                <a:solidFill>
                  <a:schemeClr val="tx1"/>
                </a:solidFill>
                <a:latin typeface="+mn-lt"/>
                <a:ea typeface="+mn-ea"/>
                <a:cs typeface="+mn-cs"/>
              </a:rPr>
              <a:t>clubcard</a:t>
            </a:r>
            <a:r>
              <a:rPr lang="en-IN" sz="1200" kern="1200" dirty="0">
                <a:solidFill>
                  <a:schemeClr val="tx1"/>
                </a:solidFill>
                <a:latin typeface="+mn-lt"/>
                <a:ea typeface="+mn-ea"/>
                <a:cs typeface="+mn-cs"/>
              </a:rPr>
              <a:t> loyalty scheme, click and collect and an online grocery store. Tesco is committed to providing customers with the best possible shopping experience and strives to be the leader in customer service, value and choice.</a:t>
            </a:r>
          </a:p>
          <a:p>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Tesco has had to implement a range of significant changes due to the </a:t>
            </a:r>
            <a:r>
              <a:rPr lang="en-IN" sz="1200" kern="1200" dirty="0" err="1">
                <a:solidFill>
                  <a:schemeClr val="tx1"/>
                </a:solidFill>
                <a:latin typeface="+mn-lt"/>
                <a:ea typeface="+mn-ea"/>
                <a:cs typeface="+mn-cs"/>
              </a:rPr>
              <a:t>Covid</a:t>
            </a:r>
            <a:r>
              <a:rPr lang="en-IN" sz="1200" kern="1200" dirty="0">
                <a:solidFill>
                  <a:schemeClr val="tx1"/>
                </a:solidFill>
                <a:latin typeface="+mn-lt"/>
                <a:ea typeface="+mn-ea"/>
                <a:cs typeface="+mn-cs"/>
              </a:rPr>
              <a:t> pandemic. They have also implemented contactless payments and introduced home delivery slots to reduce the amount of people in stores. They have also started offering online shopping, with an increased capacity to cope with the extra demand. Alongside these changes, they are also offering an increased range of products online to meet customers’ needs. As well as this, they have introduced a range of initiatives to support vulnerable customers, such as priority slots for elderly and disabled customers.</a:t>
            </a:r>
          </a:p>
          <a:p>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This culture has been instrumental in the success of the company during the </a:t>
            </a:r>
            <a:r>
              <a:rPr lang="en-IN" sz="1200" kern="1200" dirty="0" err="1">
                <a:solidFill>
                  <a:schemeClr val="tx1"/>
                </a:solidFill>
                <a:latin typeface="+mn-lt"/>
                <a:ea typeface="+mn-ea"/>
                <a:cs typeface="+mn-cs"/>
              </a:rPr>
              <a:t>Covid</a:t>
            </a:r>
            <a:r>
              <a:rPr lang="en-IN" sz="1200" kern="1200" dirty="0">
                <a:solidFill>
                  <a:schemeClr val="tx1"/>
                </a:solidFill>
                <a:latin typeface="+mn-lt"/>
                <a:ea typeface="+mn-ea"/>
                <a:cs typeface="+mn-cs"/>
              </a:rPr>
              <a:t> pandemic. By embracing digitalisation, diversifying into new markets, and introducing new concepts, Tesco has been able to remain resilient. Tesco has embraced digital solutions such as online ordering, contactless payment, and delivery services.</a:t>
            </a:r>
          </a:p>
          <a:p>
            <a:endParaRPr lang="en-IN" b="1"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sz="1200" kern="1200" dirty="0">
                <a:solidFill>
                  <a:schemeClr val="tx1"/>
                </a:solidFill>
                <a:latin typeface="+mn-lt"/>
                <a:ea typeface="+mn-ea"/>
                <a:cs typeface="+mn-cs"/>
              </a:rPr>
              <a:t>Strengths include being one of the leading retailers in the world, with a strong brand, market leadership. Weaknesses include being a late entrant into the online retail space and a lack of presence in the US market. Opportunities include the potential to expand into new markets, and launch new products. Threats include increased competition from rivals, and changes in consumer preferences.</a:t>
            </a:r>
          </a:p>
        </p:txBody>
      </p:sp>
      <p:sp>
        <p:nvSpPr>
          <p:cNvPr id="4" name="Slide Number Placeholder 3"/>
          <p:cNvSpPr>
            <a:spLocks noGrp="1"/>
          </p:cNvSpPr>
          <p:nvPr>
            <p:ph type="sldNum" sz="quarter" idx="10"/>
          </p:nvPr>
        </p:nvSpPr>
        <p:spPr/>
        <p:txBody>
          <a:bodyPr/>
          <a:lstStyle/>
          <a:p>
            <a:fld id="{AF533E96-F078-4B3D-A8F4-F1AF21EBC357}"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Tesco also has to take into account the political environment in the countries in which it operates, such as India and Thailand. In addition, changes in consumer spending and disposable income levels will have an impact on Tesco's sales. </a:t>
            </a:r>
          </a:p>
          <a:p>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sz="1200" kern="1200" dirty="0">
                <a:solidFill>
                  <a:schemeClr val="tx1"/>
                </a:solidFill>
                <a:latin typeface="+mn-lt"/>
                <a:ea typeface="+mn-ea"/>
                <a:cs typeface="+mn-cs"/>
              </a:rPr>
              <a:t>Changes in dietary habits can have an impact on the types of products that Tesco sells. </a:t>
            </a:r>
          </a:p>
          <a:p>
            <a:r>
              <a:rPr lang="en-IN" sz="1200" kern="1200" dirty="0">
                <a:solidFill>
                  <a:schemeClr val="tx1"/>
                </a:solidFill>
                <a:latin typeface="+mn-lt"/>
                <a:ea typeface="+mn-ea"/>
                <a:cs typeface="+mn-cs"/>
              </a:rPr>
              <a:t>Overall, Tesco must constantly monitor and adapt to the changing macro-environment in order to remain competitive. </a:t>
            </a:r>
          </a:p>
          <a:p>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Tesco has a wide array of stakeholders ranging from customers, employees, suppliers, investors, shareholders, and the local community. Customers are Tesco’s primary stakeholders and they require quality goods and services at competitive prices. Employees need a safe and fair working environment with opportunities for growth and development. Suppliers need to be assured of payment and a stable relationship with Tesco. Investors want to ensure that their capital is secure and that their investments generate a return. Shareholders expect dividends, as well as a share price that is rising. Finally, the local community needs to be taken into account, with Tesco providing jobs, contributing to the local economy, and giving back to the community.</a:t>
            </a:r>
          </a:p>
          <a:p>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In response to the global pandemic, Tesco has implemented a number of radical changes to its operations. In order to maintain social distancing, Tesco has planned a one-way system in their stores, restricted the number of people allowed in the store at one time, and also planned to introduce </a:t>
            </a:r>
            <a:r>
              <a:rPr lang="en-IN" sz="1200" kern="1200" dirty="0" err="1">
                <a:solidFill>
                  <a:schemeClr val="tx1"/>
                </a:solidFill>
                <a:latin typeface="+mn-lt"/>
                <a:ea typeface="+mn-ea"/>
                <a:cs typeface="+mn-cs"/>
              </a:rPr>
              <a:t>perspex</a:t>
            </a:r>
            <a:r>
              <a:rPr lang="en-IN" sz="1200" kern="1200" dirty="0">
                <a:solidFill>
                  <a:schemeClr val="tx1"/>
                </a:solidFill>
                <a:latin typeface="+mn-lt"/>
                <a:ea typeface="+mn-ea"/>
                <a:cs typeface="+mn-cs"/>
              </a:rPr>
              <a:t> screens at the checkouts to protect both customers and staff. Besides that, Tesco has planned to launch priority access to online shopping slots for their loyal over-65s and vulnerable customers. </a:t>
            </a:r>
          </a:p>
          <a:p>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Additionally, Tesco has introduced contactless delivery and collection services, as well as a contactless payment system. In order to ensure the safety of staff and customers, Tesco has also introduced enhanced cleaning and hygiene measures, including more frequent cleaning and disinfecting of trolley handles and shopping baskets. Finally, Tesco has also introduced new measures to make shopping easier for vulnerable customers, including priority access to online shopping slots, a dedicated shopping hour for over-65s and vulnerable customers, and a free delivery service for NHS workers. </a:t>
            </a:r>
          </a:p>
          <a:p>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Tesco faced some resistance to the radical changes they had to implement due to the global pandemic. Many customers were unhappy with the changes to opening times, limits on items purchased and the introduction of a queuing system. Customers also felt that the staff were not given adequate protective equipment, which was a cause for concern. In addition, some employees were concerned about their safety, particularly in terms of the extra demands that were being placed on them, and some felt that the changes were too extreme.</a:t>
            </a:r>
          </a:p>
          <a:p>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Therefore, they should also develop effective strategies to make sure that the changes are implemented smoothly. Tesco should also make sure that these changes are properly documented and monitored, so that any issues can be addressed quickly and effectively.</a:t>
            </a:r>
          </a:p>
          <a:p>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err="1">
                <a:solidFill>
                  <a:schemeClr val="tx1"/>
                </a:solidFill>
                <a:latin typeface="+mn-lt"/>
                <a:ea typeface="+mn-ea"/>
                <a:cs typeface="+mn-cs"/>
              </a:rPr>
              <a:t>Lewin's</a:t>
            </a:r>
            <a:r>
              <a:rPr lang="en-IN" sz="1200" kern="1200" dirty="0">
                <a:solidFill>
                  <a:schemeClr val="tx1"/>
                </a:solidFill>
                <a:latin typeface="+mn-lt"/>
                <a:ea typeface="+mn-ea"/>
                <a:cs typeface="+mn-cs"/>
              </a:rPr>
              <a:t> model emphasizes the need for a structured approach to change, with Unfreeze, Change and Refreeze stages. Tesco applied this in the early stages of the pandemic, quickly adapting to the changes in demand and implementing new safety measures. Tesco have used this model to create successful change, such as introducing new delivery and click and collect services, prioritizing vulnerable customers and quickly adapting to changing customer needs. Both </a:t>
            </a:r>
            <a:r>
              <a:rPr lang="en-IN" sz="1200" kern="1200" dirty="0" err="1">
                <a:solidFill>
                  <a:schemeClr val="tx1"/>
                </a:solidFill>
                <a:latin typeface="+mn-lt"/>
                <a:ea typeface="+mn-ea"/>
                <a:cs typeface="+mn-cs"/>
              </a:rPr>
              <a:t>Lewin</a:t>
            </a:r>
            <a:r>
              <a:rPr lang="en-IN" sz="1200" kern="1200" dirty="0">
                <a:solidFill>
                  <a:schemeClr val="tx1"/>
                </a:solidFill>
                <a:latin typeface="+mn-lt"/>
                <a:ea typeface="+mn-ea"/>
                <a:cs typeface="+mn-cs"/>
              </a:rPr>
              <a:t> and </a:t>
            </a:r>
            <a:r>
              <a:rPr lang="en-IN" sz="1200" kern="1200" dirty="0" err="1">
                <a:solidFill>
                  <a:schemeClr val="tx1"/>
                </a:solidFill>
                <a:latin typeface="+mn-lt"/>
                <a:ea typeface="+mn-ea"/>
                <a:cs typeface="+mn-cs"/>
              </a:rPr>
              <a:t>Kotter's</a:t>
            </a:r>
            <a:r>
              <a:rPr lang="en-IN" sz="1200" kern="1200" dirty="0">
                <a:solidFill>
                  <a:schemeClr val="tx1"/>
                </a:solidFill>
                <a:latin typeface="+mn-lt"/>
                <a:ea typeface="+mn-ea"/>
                <a:cs typeface="+mn-cs"/>
              </a:rPr>
              <a:t> theories have been successful in helping Tesco respond to the pandemic and make radical changes in a short period of time.</a:t>
            </a:r>
          </a:p>
          <a:p>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IN" sz="1200" b="0" i="0" u="none" strike="noStrike" kern="1200" dirty="0">
                <a:solidFill>
                  <a:schemeClr val="tx1"/>
                </a:solidFill>
                <a:latin typeface="+mn-lt"/>
                <a:ea typeface="+mn-ea"/>
                <a:cs typeface="+mn-cs"/>
              </a:rPr>
              <a:t>In particular, it has enabled Tesco to create effective communication strategies to ensure all employees understand the changes and how to work within them. Overall, the </a:t>
            </a:r>
            <a:r>
              <a:rPr lang="en-IN" sz="1200" b="0" i="0" u="none" strike="noStrike" kern="1200" dirty="0" err="1">
                <a:solidFill>
                  <a:schemeClr val="tx1"/>
                </a:solidFill>
                <a:latin typeface="+mn-lt"/>
                <a:ea typeface="+mn-ea"/>
                <a:cs typeface="+mn-cs"/>
              </a:rPr>
              <a:t>Lewin</a:t>
            </a:r>
            <a:r>
              <a:rPr lang="en-IN" sz="1200" b="0" i="0" u="none" strike="noStrike" kern="1200" dirty="0">
                <a:solidFill>
                  <a:schemeClr val="tx1"/>
                </a:solidFill>
                <a:latin typeface="+mn-lt"/>
                <a:ea typeface="+mn-ea"/>
                <a:cs typeface="+mn-cs"/>
              </a:rPr>
              <a:t> and </a:t>
            </a:r>
            <a:r>
              <a:rPr lang="en-IN" sz="1200" b="0" i="0" u="none" strike="noStrike" kern="1200" dirty="0" err="1">
                <a:solidFill>
                  <a:schemeClr val="tx1"/>
                </a:solidFill>
                <a:latin typeface="+mn-lt"/>
                <a:ea typeface="+mn-ea"/>
                <a:cs typeface="+mn-cs"/>
              </a:rPr>
              <a:t>Kotter</a:t>
            </a:r>
            <a:r>
              <a:rPr lang="en-IN" sz="1200" b="0" i="0" u="none" strike="noStrike" kern="1200" dirty="0">
                <a:solidFill>
                  <a:schemeClr val="tx1"/>
                </a:solidFill>
                <a:latin typeface="+mn-lt"/>
                <a:ea typeface="+mn-ea"/>
                <a:cs typeface="+mn-cs"/>
              </a:rPr>
              <a:t> change model has enabled Tesco to effectively manage the pandemic and adapt to the changing environment.</a:t>
            </a:r>
            <a:endParaRPr lang="en-IN" b="0" dirty="0"/>
          </a:p>
          <a:p>
            <a:r>
              <a:rPr lang="en-IN" dirty="0"/>
              <a:t/>
            </a:r>
            <a:br>
              <a:rPr lang="en-IN" dirty="0"/>
            </a:br>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IN" sz="1200" b="0" i="0" u="none" strike="noStrike" kern="1200" dirty="0">
                <a:solidFill>
                  <a:schemeClr val="tx1"/>
                </a:solidFill>
                <a:latin typeface="+mn-lt"/>
                <a:ea typeface="+mn-ea"/>
                <a:cs typeface="+mn-cs"/>
              </a:rPr>
              <a:t>The introduction of contactless payments and home delivery by Tesco during the pandemic has provided many benefits to the company. Contactless payments allow customers to pay for their purchases quickly and securely, reducing queues and the need for cash. Home delivery allows customers to shop from the comfort of their homes, providing convenience and safety. Priority slots for elderly and disabled customers ensure that these customers receive the necessary items with minimal disruption.</a:t>
            </a:r>
            <a:endParaRPr lang="en-IN" b="0" dirty="0"/>
          </a:p>
          <a:p>
            <a:r>
              <a:rPr lang="en-IN" dirty="0"/>
              <a:t/>
            </a:r>
            <a:br>
              <a:rPr lang="en-IN" dirty="0"/>
            </a:br>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18</a:t>
            </a:fld>
            <a:endParaRPr lang="en-US"/>
          </a:p>
        </p:txBody>
      </p:sp>
    </p:spTree>
    <p:extLst>
      <p:ext uri="{BB962C8B-B14F-4D97-AF65-F5344CB8AC3E}">
        <p14:creationId xmlns:p14="http://schemas.microsoft.com/office/powerpoint/2010/main"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1670" y="1224711"/>
            <a:ext cx="7940660" cy="1679755"/>
          </a:xfrm>
          <a:noFill/>
          <a:effectLst>
            <a:outerShdw blurRad="50800" dist="38100" dir="2700000" algn="tl" rotWithShape="0">
              <a:prstClr val="black">
                <a:alpha val="40000"/>
              </a:prstClr>
            </a:outerShdw>
          </a:effectLst>
        </p:spPr>
        <p:txBody>
          <a:bodyPr>
            <a:normAutofit/>
          </a:bodyPr>
          <a:lstStyle>
            <a:lvl1pPr algn="l">
              <a:defRPr sz="36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601670" y="3335275"/>
            <a:ext cx="7940659" cy="610820"/>
          </a:xfrm>
        </p:spPr>
        <p:txBody>
          <a:bodyPr>
            <a:normAutofit/>
          </a:bodyPr>
          <a:lstStyle>
            <a:lvl1pPr marL="0" indent="0" algn="l">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02393"/>
            <a:ext cx="8286617" cy="916230"/>
          </a:xfrm>
        </p:spPr>
        <p:txBody>
          <a:bodyPr>
            <a:normAutofit/>
          </a:bodyPr>
          <a:lstStyle>
            <a:lvl1pPr algn="l">
              <a:defRPr sz="36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57200" y="1350110"/>
            <a:ext cx="8286617" cy="3417153"/>
          </a:xfrm>
        </p:spPr>
        <p:txBody>
          <a:bodyPr/>
          <a:lstStyle>
            <a:lvl1pPr algn="l">
              <a:defRPr sz="2800">
                <a:solidFill>
                  <a:schemeClr val="tx1"/>
                </a:solidFill>
              </a:defRPr>
            </a:lvl1pPr>
            <a:lvl2pPr algn="l">
              <a:defRPr>
                <a:solidFill>
                  <a:schemeClr val="tx1"/>
                </a:solidFill>
              </a:defRPr>
            </a:lvl2pPr>
            <a:lvl3pPr algn="l">
              <a:defRPr>
                <a:solidFill>
                  <a:schemeClr val="tx1"/>
                </a:solidFill>
              </a:defRPr>
            </a:lvl3pPr>
            <a:lvl4pPr algn="l">
              <a:defRPr>
                <a:solidFill>
                  <a:schemeClr val="tx1"/>
                </a:solidFill>
              </a:defRPr>
            </a:lvl4pPr>
            <a:lvl5pPr algn="l">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90800" y="281175"/>
            <a:ext cx="6080098" cy="1012017"/>
          </a:xfrm>
        </p:spPr>
        <p:txBody>
          <a:bodyPr>
            <a:normAutofit/>
          </a:bodyPr>
          <a:lstStyle>
            <a:lvl1pPr algn="l">
              <a:defRPr sz="360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2590800" y="1293192"/>
            <a:ext cx="6080098" cy="3410190"/>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2/27/2023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6880" y="215608"/>
            <a:ext cx="8075311" cy="871876"/>
          </a:xfrm>
        </p:spPr>
        <p:txBody>
          <a:bodyPr>
            <a:normAutofit/>
          </a:bodyPr>
          <a:lstStyle>
            <a:lvl1pPr algn="l">
              <a:defRPr sz="3600" u="none"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1809" y="1502816"/>
            <a:ext cx="4040188" cy="568644"/>
          </a:xfrm>
        </p:spPr>
        <p:txBody>
          <a:bodyPr anchor="b"/>
          <a:lstStyle>
            <a:lvl1pPr marL="0" indent="0" algn="ctr">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80" y="2071459"/>
            <a:ext cx="4035120" cy="2427818"/>
          </a:xfrm>
        </p:spPr>
        <p:txBody>
          <a:bodyPr/>
          <a:lstStyle>
            <a:lvl1pPr algn="ctr">
              <a:defRPr sz="2400">
                <a:solidFill>
                  <a:schemeClr val="tx1"/>
                </a:solidFill>
              </a:defRPr>
            </a:lvl1pPr>
            <a:lvl2pPr algn="ctr">
              <a:defRPr sz="2000">
                <a:solidFill>
                  <a:schemeClr val="tx1"/>
                </a:solidFill>
              </a:defRPr>
            </a:lvl2pPr>
            <a:lvl3pPr algn="ctr">
              <a:defRPr sz="1800">
                <a:solidFill>
                  <a:schemeClr val="tx1"/>
                </a:solidFill>
              </a:defRPr>
            </a:lvl3pPr>
            <a:lvl4pPr algn="ctr">
              <a:defRPr sz="1600">
                <a:solidFill>
                  <a:schemeClr val="tx1"/>
                </a:solidFill>
              </a:defRPr>
            </a:lvl4pPr>
            <a:lvl5pPr algn="ctr">
              <a:defRPr sz="1600">
                <a:solidFill>
                  <a:schemeClr val="tx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502815"/>
            <a:ext cx="4041775" cy="568643"/>
          </a:xfrm>
        </p:spPr>
        <p:txBody>
          <a:bodyPr anchor="b"/>
          <a:lstStyle>
            <a:lvl1pPr marL="0" indent="0" algn="ctr">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1" y="2071458"/>
            <a:ext cx="4041775" cy="2427819"/>
          </a:xfrm>
        </p:spPr>
        <p:txBody>
          <a:bodyPr/>
          <a:lstStyle>
            <a:lvl1pPr algn="ctr">
              <a:defRPr sz="2400">
                <a:solidFill>
                  <a:schemeClr val="tx1"/>
                </a:solidFill>
              </a:defRPr>
            </a:lvl1pPr>
            <a:lvl2pPr algn="ctr">
              <a:defRPr sz="2000">
                <a:solidFill>
                  <a:schemeClr val="tx1"/>
                </a:solidFill>
              </a:defRPr>
            </a:lvl2pPr>
            <a:lvl3pPr algn="ctr">
              <a:defRPr sz="1800">
                <a:solidFill>
                  <a:schemeClr val="tx1"/>
                </a:solidFill>
              </a:defRPr>
            </a:lvl3pPr>
            <a:lvl4pPr algn="ctr">
              <a:defRPr sz="1600">
                <a:solidFill>
                  <a:schemeClr val="tx1"/>
                </a:solidFill>
              </a:defRPr>
            </a:lvl4pPr>
            <a:lvl5pPr algn="ctr">
              <a:defRPr sz="1600">
                <a:solidFill>
                  <a:schemeClr val="tx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2/27/2023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2/27/2023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2/27/2023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2/27/2023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2/27/2023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3808475" y="2326213"/>
            <a:ext cx="1463784" cy="526961"/>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2/27/2023</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ashurst.com/en/news-and-insights/legal-updates/quickguide---overview-of-uk-competition-law/" TargetMode="External"/><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hyperlink" Target="https://www.tesco.com/" TargetMode="External"/><Relationship Id="rId5" Type="http://schemas.openxmlformats.org/officeDocument/2006/relationships/hyperlink" Target="https://www.ons.gov.uk/economy/inflationandpriceindices" TargetMode="External"/><Relationship Id="rId4" Type="http://schemas.openxmlformats.org/officeDocument/2006/relationships/hyperlink" Target="https://www.legislation.gov.uk/ukpga/1998/39/contents"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1670" y="1224711"/>
            <a:ext cx="3756016" cy="1679755"/>
          </a:xfrm>
        </p:spPr>
        <p:txBody>
          <a:bodyPr>
            <a:normAutofit fontScale="90000"/>
          </a:bodyPr>
          <a:lstStyle/>
          <a:p>
            <a:pPr>
              <a:lnSpc>
                <a:spcPct val="150000"/>
              </a:lnSpc>
            </a:pPr>
            <a:r>
              <a:rPr lang="en-GB" sz="3200" cap="all" spc="-100" dirty="0">
                <a:latin typeface="Times New Roman" pitchFamily="18" charset="0"/>
                <a:ea typeface="+mn-ea"/>
                <a:cs typeface="Times New Roman" pitchFamily="18" charset="0"/>
              </a:rPr>
              <a:t>CHANGE &amp; STABILITY MANAGEMENT of </a:t>
            </a:r>
            <a:r>
              <a:rPr lang="en-GB" sz="3200" cap="all" spc="-100" dirty="0" err="1">
                <a:latin typeface="Times New Roman" pitchFamily="18" charset="0"/>
                <a:ea typeface="+mn-ea"/>
                <a:cs typeface="Times New Roman" pitchFamily="18" charset="0"/>
              </a:rPr>
              <a:t>tesco</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b="1" dirty="0">
                <a:latin typeface="Times New Roman"/>
                <a:ea typeface="Times New Roman"/>
              </a:rPr>
              <a:t>Organizational Change</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1" y="1635646"/>
            <a:ext cx="4757742" cy="3131617"/>
          </a:xfrm>
          <a:solidFill>
            <a:srgbClr val="DD87A6"/>
          </a:solidFill>
        </p:spPr>
        <p:txBody>
          <a:bodyPr>
            <a:normAutofit/>
          </a:bodyPr>
          <a:lstStyle/>
          <a:p>
            <a:pPr lvl="0" algn="just">
              <a:lnSpc>
                <a:spcPct val="150000"/>
              </a:lnSpc>
              <a:buFont typeface="Arial"/>
              <a:buChar char="●"/>
            </a:pPr>
            <a:r>
              <a:rPr lang="en-IN" sz="2000" dirty="0">
                <a:latin typeface="Times New Roman"/>
                <a:ea typeface="Times New Roman"/>
              </a:rPr>
              <a:t>Process of making strategic modifications</a:t>
            </a:r>
            <a:endParaRPr lang="en-IN" sz="1800" dirty="0">
              <a:latin typeface="Arial"/>
              <a:ea typeface="Arial"/>
            </a:endParaRPr>
          </a:p>
          <a:p>
            <a:pPr lvl="0" algn="just">
              <a:lnSpc>
                <a:spcPct val="150000"/>
              </a:lnSpc>
              <a:buFont typeface="Arial"/>
              <a:buChar char="●"/>
            </a:pPr>
            <a:r>
              <a:rPr lang="en-IN" sz="2000" dirty="0">
                <a:latin typeface="Times New Roman"/>
                <a:ea typeface="Times New Roman"/>
              </a:rPr>
              <a:t>In response to external pressures (Lewis, 2019)</a:t>
            </a:r>
            <a:endParaRPr lang="en-IN" sz="1800" dirty="0">
              <a:latin typeface="Arial"/>
              <a:ea typeface="Arial"/>
            </a:endParaRPr>
          </a:p>
          <a:p>
            <a:pPr lvl="0" algn="just">
              <a:lnSpc>
                <a:spcPct val="150000"/>
              </a:lnSpc>
              <a:buFont typeface="Arial"/>
              <a:buChar char="●"/>
            </a:pPr>
            <a:r>
              <a:rPr lang="en-IN" sz="2000" dirty="0">
                <a:latin typeface="Times New Roman"/>
                <a:ea typeface="Times New Roman"/>
              </a:rPr>
              <a:t>Increased efficiency</a:t>
            </a:r>
            <a:endParaRPr lang="en-IN" sz="1800" u="none" strike="noStrike" dirty="0">
              <a:latin typeface="Arial"/>
              <a:ea typeface="Arial"/>
            </a:endParaRPr>
          </a:p>
        </p:txBody>
      </p:sp>
      <p:pic>
        <p:nvPicPr>
          <p:cNvPr id="4" name="Picture 3" descr="download (1).jpg"/>
          <p:cNvPicPr>
            <a:picLocks noChangeAspect="1"/>
          </p:cNvPicPr>
          <p:nvPr/>
        </p:nvPicPr>
        <p:blipFill>
          <a:blip r:embed="rId3"/>
          <a:stretch>
            <a:fillRect/>
          </a:stretch>
        </p:blipFill>
        <p:spPr>
          <a:xfrm>
            <a:off x="5940152" y="1923678"/>
            <a:ext cx="2624141" cy="2659443"/>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410330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50000"/>
              </a:lnSpc>
              <a:spcAft>
                <a:spcPts val="0"/>
              </a:spcAft>
            </a:pPr>
            <a:r>
              <a:rPr lang="en-IN" b="1" dirty="0">
                <a:latin typeface="Times New Roman"/>
                <a:ea typeface="Times New Roman"/>
              </a:rPr>
              <a:t>Introduction to Tesco</a:t>
            </a:r>
            <a:endParaRPr lang="en-IN" sz="3200" dirty="0">
              <a:latin typeface="Arial"/>
              <a:ea typeface="Arial"/>
            </a:endParaRPr>
          </a:p>
        </p:txBody>
      </p:sp>
      <p:sp>
        <p:nvSpPr>
          <p:cNvPr id="3" name="Content Placeholder 2"/>
          <p:cNvSpPr>
            <a:spLocks noGrp="1"/>
          </p:cNvSpPr>
          <p:nvPr>
            <p:ph idx="1"/>
          </p:nvPr>
        </p:nvSpPr>
        <p:spPr>
          <a:xfrm>
            <a:off x="457201" y="1350110"/>
            <a:ext cx="4757742" cy="3417153"/>
          </a:xfrm>
        </p:spPr>
        <p:style>
          <a:lnRef idx="0">
            <a:schemeClr val="accent3"/>
          </a:lnRef>
          <a:fillRef idx="3">
            <a:schemeClr val="accent3"/>
          </a:fillRef>
          <a:effectRef idx="3">
            <a:schemeClr val="accent3"/>
          </a:effectRef>
          <a:fontRef idx="minor">
            <a:schemeClr val="lt1"/>
          </a:fontRef>
        </p:style>
        <p:txBody>
          <a:bodyPr>
            <a:normAutofit/>
          </a:bodyPr>
          <a:lstStyle/>
          <a:p>
            <a:pPr lvl="0" algn="just">
              <a:lnSpc>
                <a:spcPct val="250000"/>
              </a:lnSpc>
              <a:buFont typeface="Arial"/>
              <a:buChar char="●"/>
            </a:pPr>
            <a:r>
              <a:rPr lang="en-IN" sz="2000" dirty="0">
                <a:latin typeface="Times New Roman"/>
                <a:ea typeface="Times New Roman"/>
              </a:rPr>
              <a:t>British multinational grocery</a:t>
            </a:r>
            <a:endParaRPr lang="en-IN" sz="1800" dirty="0">
              <a:latin typeface="Arial"/>
              <a:ea typeface="Arial"/>
            </a:endParaRPr>
          </a:p>
          <a:p>
            <a:pPr lvl="0" algn="just">
              <a:lnSpc>
                <a:spcPct val="250000"/>
              </a:lnSpc>
              <a:buFont typeface="Arial"/>
              <a:buChar char="●"/>
            </a:pPr>
            <a:r>
              <a:rPr lang="en-IN" sz="2000" dirty="0">
                <a:latin typeface="Times New Roman"/>
                <a:ea typeface="Times New Roman"/>
              </a:rPr>
              <a:t>Market share of 28.4% (Tesco, 2023)</a:t>
            </a:r>
            <a:endParaRPr lang="en-IN" sz="1800" dirty="0">
              <a:latin typeface="Arial"/>
              <a:ea typeface="Arial"/>
            </a:endParaRPr>
          </a:p>
          <a:p>
            <a:pPr lvl="0" algn="just">
              <a:lnSpc>
                <a:spcPct val="250000"/>
              </a:lnSpc>
              <a:buFont typeface="Arial"/>
              <a:buChar char="●"/>
            </a:pPr>
            <a:r>
              <a:rPr lang="en-IN" sz="2000" dirty="0">
                <a:latin typeface="Times New Roman"/>
                <a:ea typeface="Times New Roman"/>
              </a:rPr>
              <a:t>Committed to providing customers with the best possible shopping experience</a:t>
            </a:r>
            <a:endParaRPr lang="en-IN" sz="1800" u="none" strike="noStrike" dirty="0">
              <a:latin typeface="Arial"/>
              <a:ea typeface="Arial"/>
            </a:endParaRPr>
          </a:p>
        </p:txBody>
      </p:sp>
      <p:pic>
        <p:nvPicPr>
          <p:cNvPr id="4" name="Picture 3" descr="download.jpg"/>
          <p:cNvPicPr>
            <a:picLocks noChangeAspect="1"/>
          </p:cNvPicPr>
          <p:nvPr/>
        </p:nvPicPr>
        <p:blipFill>
          <a:blip r:embed="rId3"/>
          <a:stretch>
            <a:fillRect/>
          </a:stretch>
        </p:blipFill>
        <p:spPr>
          <a:xfrm>
            <a:off x="5580112" y="1995686"/>
            <a:ext cx="3312368" cy="23042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4103309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411760" y="123479"/>
            <a:ext cx="6080098" cy="864096"/>
          </a:xfrm>
        </p:spPr>
        <p:txBody>
          <a:bodyPr>
            <a:normAutofit/>
          </a:bodyPr>
          <a:lstStyle/>
          <a:p>
            <a:pPr>
              <a:lnSpc>
                <a:spcPct val="150000"/>
              </a:lnSpc>
              <a:spcAft>
                <a:spcPts val="0"/>
              </a:spcAft>
            </a:pPr>
            <a:r>
              <a:rPr lang="en-IN" b="1" dirty="0">
                <a:latin typeface="Times New Roman"/>
                <a:ea typeface="Times New Roman"/>
              </a:rPr>
              <a:t>Adopted changes</a:t>
            </a:r>
            <a:endParaRPr lang="en-IN" sz="3200" dirty="0">
              <a:latin typeface="Arial"/>
              <a:ea typeface="Arial"/>
            </a:endParaRPr>
          </a:p>
        </p:txBody>
      </p:sp>
      <p:sp>
        <p:nvSpPr>
          <p:cNvPr id="5" name="Content Placeholder 4"/>
          <p:cNvSpPr>
            <a:spLocks noGrp="1"/>
          </p:cNvSpPr>
          <p:nvPr>
            <p:ph idx="1"/>
          </p:nvPr>
        </p:nvSpPr>
        <p:spPr>
          <a:xfrm>
            <a:off x="2195736" y="1131590"/>
            <a:ext cx="3565376" cy="3726829"/>
          </a:xfrm>
        </p:spPr>
        <p:txBody>
          <a:bodyPr>
            <a:normAutofit fontScale="85000" lnSpcReduction="20000"/>
          </a:bodyPr>
          <a:lstStyle/>
          <a:p>
            <a:pPr lvl="0" algn="just">
              <a:lnSpc>
                <a:spcPct val="210000"/>
              </a:lnSpc>
              <a:buFont typeface="Arial"/>
              <a:buChar char="●"/>
            </a:pPr>
            <a:r>
              <a:rPr lang="en-IN" sz="2400" dirty="0">
                <a:latin typeface="Times New Roman"/>
                <a:ea typeface="Times New Roman"/>
              </a:rPr>
              <a:t>Contactless payments and introduced home delivery</a:t>
            </a:r>
            <a:endParaRPr lang="en-IN" sz="2000" dirty="0">
              <a:latin typeface="Arial"/>
              <a:ea typeface="Arial"/>
            </a:endParaRPr>
          </a:p>
          <a:p>
            <a:pPr lvl="0" algn="just">
              <a:lnSpc>
                <a:spcPct val="210000"/>
              </a:lnSpc>
              <a:buFont typeface="Arial"/>
              <a:buChar char="●"/>
            </a:pPr>
            <a:r>
              <a:rPr lang="en-IN" sz="2400" dirty="0">
                <a:latin typeface="Times New Roman"/>
                <a:ea typeface="Times New Roman"/>
              </a:rPr>
              <a:t>Offering online shopping (</a:t>
            </a:r>
            <a:r>
              <a:rPr lang="en-IN" sz="2400" dirty="0" err="1">
                <a:latin typeface="Times New Roman"/>
                <a:ea typeface="Times New Roman"/>
              </a:rPr>
              <a:t>Metwally</a:t>
            </a:r>
            <a:r>
              <a:rPr lang="en-IN" sz="2400" dirty="0">
                <a:latin typeface="Times New Roman"/>
                <a:ea typeface="Times New Roman"/>
              </a:rPr>
              <a:t> and </a:t>
            </a:r>
            <a:r>
              <a:rPr lang="en-IN" sz="2400" dirty="0" err="1">
                <a:latin typeface="Times New Roman"/>
                <a:ea typeface="Times New Roman"/>
              </a:rPr>
              <a:t>Diab</a:t>
            </a:r>
            <a:r>
              <a:rPr lang="en-IN" sz="2400" dirty="0">
                <a:latin typeface="Times New Roman"/>
                <a:ea typeface="Times New Roman"/>
              </a:rPr>
              <a:t>, 2023)</a:t>
            </a:r>
            <a:endParaRPr lang="en-IN" sz="2000" dirty="0">
              <a:latin typeface="Arial"/>
              <a:ea typeface="Arial"/>
            </a:endParaRPr>
          </a:p>
          <a:p>
            <a:pPr lvl="0" algn="just">
              <a:lnSpc>
                <a:spcPct val="210000"/>
              </a:lnSpc>
              <a:buFont typeface="Arial"/>
              <a:buChar char="●"/>
            </a:pPr>
            <a:r>
              <a:rPr lang="en-IN" sz="2400" dirty="0">
                <a:latin typeface="Times New Roman"/>
                <a:ea typeface="Times New Roman"/>
              </a:rPr>
              <a:t>Priority slots for elderly and disabled customers</a:t>
            </a:r>
            <a:endParaRPr lang="en-IN" sz="2000" u="none" strike="noStrike" dirty="0">
              <a:latin typeface="Arial"/>
              <a:ea typeface="Arial"/>
            </a:endParaRPr>
          </a:p>
        </p:txBody>
      </p:sp>
      <p:pic>
        <p:nvPicPr>
          <p:cNvPr id="2" name="Picture 1">
            <a:extLst>
              <a:ext uri="{FF2B5EF4-FFF2-40B4-BE49-F238E27FC236}">
                <a16:creationId xmlns:a16="http://schemas.microsoft.com/office/drawing/2014/main" xmlns="" id="{3FC417FF-78F9-D4CC-A0D8-4C8C4C83A90C}"/>
              </a:ext>
            </a:extLst>
          </p:cNvPr>
          <p:cNvPicPr>
            <a:picLocks noChangeAspect="1"/>
          </p:cNvPicPr>
          <p:nvPr/>
        </p:nvPicPr>
        <p:blipFill>
          <a:blip r:embed="rId3"/>
          <a:stretch>
            <a:fillRect/>
          </a:stretch>
        </p:blipFill>
        <p:spPr>
          <a:xfrm>
            <a:off x="5940152" y="1491630"/>
            <a:ext cx="3082652" cy="3236565"/>
          </a:xfrm>
          <a:prstGeom prst="rect">
            <a:avLst/>
          </a:prstGeom>
        </p:spPr>
      </p:pic>
    </p:spTree>
    <p:extLst>
      <p:ext uri="{BB962C8B-B14F-4D97-AF65-F5344CB8AC3E}">
        <p14:creationId xmlns:p14="http://schemas.microsoft.com/office/powerpoint/2010/main" val="11016338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50000"/>
              </a:lnSpc>
              <a:spcAft>
                <a:spcPts val="0"/>
              </a:spcAft>
            </a:pPr>
            <a:r>
              <a:rPr lang="en-IN" b="1" dirty="0">
                <a:latin typeface="Times New Roman"/>
                <a:ea typeface="Times New Roman"/>
              </a:rPr>
              <a:t>Key factors and drivers of change </a:t>
            </a:r>
            <a:endParaRPr lang="en-IN" sz="3200" dirty="0">
              <a:latin typeface="Arial"/>
              <a:ea typeface="Arial"/>
            </a:endParaRPr>
          </a:p>
        </p:txBody>
      </p:sp>
      <p:graphicFrame>
        <p:nvGraphicFramePr>
          <p:cNvPr id="5" name="Diagram 4"/>
          <p:cNvGraphicFramePr/>
          <p:nvPr>
            <p:extLst>
              <p:ext uri="{D42A27DB-BD31-4B8C-83A1-F6EECF244321}">
                <p14:modId xmlns:p14="http://schemas.microsoft.com/office/powerpoint/2010/main" val="36149622"/>
              </p:ext>
            </p:extLst>
          </p:nvPr>
        </p:nvGraphicFramePr>
        <p:xfrm>
          <a:off x="526884" y="1203598"/>
          <a:ext cx="8147248" cy="37444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33094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82073" y="101819"/>
            <a:ext cx="6080098" cy="676597"/>
          </a:xfrm>
        </p:spPr>
        <p:txBody>
          <a:bodyPr>
            <a:normAutofit fontScale="90000"/>
          </a:bodyPr>
          <a:lstStyle/>
          <a:p>
            <a:pPr>
              <a:lnSpc>
                <a:spcPct val="150000"/>
              </a:lnSpc>
              <a:spcAft>
                <a:spcPts val="0"/>
              </a:spcAft>
            </a:pPr>
            <a:r>
              <a:rPr lang="en-IN" b="1" dirty="0">
                <a:latin typeface="Times New Roman"/>
                <a:ea typeface="Times New Roman"/>
              </a:rPr>
              <a:t>Internal factors</a:t>
            </a:r>
            <a:endParaRPr lang="en-IN" sz="3200" dirty="0">
              <a:latin typeface="Arial"/>
              <a:ea typeface="Arial"/>
            </a:endParaRPr>
          </a:p>
        </p:txBody>
      </p:sp>
      <p:sp>
        <p:nvSpPr>
          <p:cNvPr id="5" name="Content Placeholder 4"/>
          <p:cNvSpPr>
            <a:spLocks noGrp="1"/>
          </p:cNvSpPr>
          <p:nvPr>
            <p:ph idx="1"/>
          </p:nvPr>
        </p:nvSpPr>
        <p:spPr>
          <a:xfrm>
            <a:off x="2590800" y="915566"/>
            <a:ext cx="3838588" cy="4032448"/>
          </a:xfrm>
        </p:spPr>
        <p:txBody>
          <a:bodyPr>
            <a:normAutofit fontScale="92500" lnSpcReduction="10000"/>
          </a:bodyPr>
          <a:lstStyle/>
          <a:p>
            <a:pPr lvl="0" algn="just">
              <a:lnSpc>
                <a:spcPct val="150000"/>
              </a:lnSpc>
              <a:buFont typeface="Arial"/>
              <a:buChar char="●"/>
            </a:pPr>
            <a:r>
              <a:rPr lang="en-IN" sz="2400" dirty="0">
                <a:latin typeface="Times New Roman"/>
                <a:ea typeface="Times New Roman"/>
              </a:rPr>
              <a:t>Strengths: a wide range of products and services (Tesco, 2023)</a:t>
            </a:r>
            <a:endParaRPr lang="en-IN" sz="2000" dirty="0">
              <a:latin typeface="Arial"/>
              <a:ea typeface="Arial"/>
            </a:endParaRPr>
          </a:p>
          <a:p>
            <a:pPr lvl="0" algn="just">
              <a:lnSpc>
                <a:spcPct val="150000"/>
              </a:lnSpc>
              <a:buFont typeface="Arial"/>
              <a:buChar char="●"/>
            </a:pPr>
            <a:r>
              <a:rPr lang="en-IN" sz="2400" dirty="0">
                <a:latin typeface="Times New Roman"/>
                <a:ea typeface="Times New Roman"/>
              </a:rPr>
              <a:t>Weaknesses: a late entrant into the online retail space </a:t>
            </a:r>
            <a:endParaRPr lang="en-IN" sz="2000" dirty="0">
              <a:latin typeface="Arial"/>
              <a:ea typeface="Arial"/>
            </a:endParaRPr>
          </a:p>
          <a:p>
            <a:pPr lvl="0" algn="just">
              <a:lnSpc>
                <a:spcPct val="150000"/>
              </a:lnSpc>
              <a:buFont typeface="Arial"/>
              <a:buChar char="●"/>
            </a:pPr>
            <a:r>
              <a:rPr lang="en-IN" sz="2400" dirty="0">
                <a:latin typeface="Times New Roman"/>
                <a:ea typeface="Times New Roman"/>
              </a:rPr>
              <a:t>Opportunities: increase customer loyalty</a:t>
            </a:r>
            <a:endParaRPr lang="en-IN" sz="2000" dirty="0">
              <a:latin typeface="Arial"/>
              <a:ea typeface="Arial"/>
            </a:endParaRPr>
          </a:p>
          <a:p>
            <a:pPr lvl="0" algn="just">
              <a:lnSpc>
                <a:spcPct val="150000"/>
              </a:lnSpc>
              <a:buFont typeface="Arial"/>
              <a:buChar char="●"/>
            </a:pPr>
            <a:r>
              <a:rPr lang="en-IN" sz="2400" dirty="0">
                <a:latin typeface="Times New Roman"/>
                <a:ea typeface="Times New Roman"/>
              </a:rPr>
              <a:t>Threats: pricing pressure</a:t>
            </a:r>
            <a:endParaRPr lang="en-IN" sz="2000" u="none" strike="noStrike" dirty="0">
              <a:latin typeface="Arial"/>
              <a:ea typeface="Arial"/>
            </a:endParaRPr>
          </a:p>
        </p:txBody>
      </p:sp>
      <p:pic>
        <p:nvPicPr>
          <p:cNvPr id="6" name="Picture 5" descr="download.png"/>
          <p:cNvPicPr>
            <a:picLocks noChangeAspect="1"/>
          </p:cNvPicPr>
          <p:nvPr/>
        </p:nvPicPr>
        <p:blipFill>
          <a:blip r:embed="rId3"/>
          <a:stretch>
            <a:fillRect/>
          </a:stretch>
        </p:blipFill>
        <p:spPr>
          <a:xfrm>
            <a:off x="6660232" y="1347614"/>
            <a:ext cx="2345666" cy="3024336"/>
          </a:xfrm>
          <a:prstGeom prst="rect">
            <a:avLst/>
          </a:prstGeom>
        </p:spPr>
      </p:pic>
    </p:spTree>
    <p:extLst>
      <p:ext uri="{BB962C8B-B14F-4D97-AF65-F5344CB8AC3E}">
        <p14:creationId xmlns:p14="http://schemas.microsoft.com/office/powerpoint/2010/main" val="1101633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50000"/>
              </a:lnSpc>
              <a:spcAft>
                <a:spcPts val="0"/>
              </a:spcAft>
            </a:pPr>
            <a:r>
              <a:rPr lang="en-IN" b="1" dirty="0">
                <a:latin typeface="Times New Roman"/>
                <a:ea typeface="Times New Roman"/>
              </a:rPr>
              <a:t>External factors</a:t>
            </a:r>
            <a:endParaRPr lang="en-IN" sz="3200" dirty="0">
              <a:latin typeface="Arial"/>
              <a:ea typeface="Arial"/>
            </a:endParaRPr>
          </a:p>
        </p:txBody>
      </p:sp>
      <p:graphicFrame>
        <p:nvGraphicFramePr>
          <p:cNvPr id="5" name="Diagram 4"/>
          <p:cNvGraphicFramePr/>
          <p:nvPr>
            <p:extLst>
              <p:ext uri="{D42A27DB-BD31-4B8C-83A1-F6EECF244321}">
                <p14:modId xmlns:p14="http://schemas.microsoft.com/office/powerpoint/2010/main" val="823059857"/>
              </p:ext>
            </p:extLst>
          </p:nvPr>
        </p:nvGraphicFramePr>
        <p:xfrm>
          <a:off x="539552" y="1643056"/>
          <a:ext cx="7848872" cy="30718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3309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50000"/>
              </a:lnSpc>
              <a:spcAft>
                <a:spcPts val="0"/>
              </a:spcAft>
            </a:pPr>
            <a:r>
              <a:rPr lang="en-IN" b="1" dirty="0">
                <a:latin typeface="Times New Roman"/>
                <a:ea typeface="Times New Roman"/>
              </a:rPr>
              <a:t>External factors</a:t>
            </a:r>
            <a:endParaRPr lang="en-IN" sz="3200" dirty="0">
              <a:latin typeface="Arial"/>
              <a:ea typeface="Arial"/>
            </a:endParaRPr>
          </a:p>
        </p:txBody>
      </p:sp>
      <p:graphicFrame>
        <p:nvGraphicFramePr>
          <p:cNvPr id="5" name="Diagram 4"/>
          <p:cNvGraphicFramePr/>
          <p:nvPr>
            <p:extLst>
              <p:ext uri="{D42A27DB-BD31-4B8C-83A1-F6EECF244321}">
                <p14:modId xmlns:p14="http://schemas.microsoft.com/office/powerpoint/2010/main" val="3715279913"/>
              </p:ext>
            </p:extLst>
          </p:nvPr>
        </p:nvGraphicFramePr>
        <p:xfrm>
          <a:off x="323528" y="1643056"/>
          <a:ext cx="8208912" cy="30718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3309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71516" y="123479"/>
            <a:ext cx="6080098" cy="648072"/>
          </a:xfrm>
        </p:spPr>
        <p:txBody>
          <a:bodyPr>
            <a:normAutofit/>
          </a:bodyPr>
          <a:lstStyle/>
          <a:p>
            <a:r>
              <a:rPr lang="en-IN" b="1" dirty="0">
                <a:latin typeface="Times New Roman"/>
                <a:ea typeface="Times New Roman"/>
              </a:rPr>
              <a:t>Stakeholders</a:t>
            </a:r>
            <a:endParaRPr lang="en-US" dirty="0">
              <a:latin typeface="Times New Roman" pitchFamily="18" charset="0"/>
              <a:cs typeface="Times New Roman" pitchFamily="18" charset="0"/>
            </a:endParaRPr>
          </a:p>
        </p:txBody>
      </p:sp>
      <p:sp>
        <p:nvSpPr>
          <p:cNvPr id="5" name="Content Placeholder 4"/>
          <p:cNvSpPr>
            <a:spLocks noGrp="1"/>
          </p:cNvSpPr>
          <p:nvPr>
            <p:ph idx="1"/>
          </p:nvPr>
        </p:nvSpPr>
        <p:spPr>
          <a:xfrm>
            <a:off x="2267744" y="1038613"/>
            <a:ext cx="3565376" cy="3787816"/>
          </a:xfrm>
        </p:spPr>
        <p:txBody>
          <a:bodyPr>
            <a:normAutofit/>
          </a:bodyPr>
          <a:lstStyle/>
          <a:p>
            <a:pPr lvl="0" algn="just">
              <a:lnSpc>
                <a:spcPct val="200000"/>
              </a:lnSpc>
            </a:pPr>
            <a:r>
              <a:rPr lang="en-IN" sz="2400" dirty="0">
                <a:latin typeface="Times New Roman" pitchFamily="18" charset="0"/>
                <a:cs typeface="Times New Roman" pitchFamily="18" charset="0"/>
              </a:rPr>
              <a:t>Assured of payment and a stable relationship</a:t>
            </a:r>
          </a:p>
          <a:p>
            <a:pPr lvl="0" algn="just">
              <a:lnSpc>
                <a:spcPct val="200000"/>
              </a:lnSpc>
            </a:pPr>
            <a:r>
              <a:rPr lang="en-IN" sz="2400" dirty="0">
                <a:latin typeface="Times New Roman" pitchFamily="18" charset="0"/>
                <a:cs typeface="Times New Roman" pitchFamily="18" charset="0"/>
              </a:rPr>
              <a:t>Expect dividends</a:t>
            </a:r>
          </a:p>
          <a:p>
            <a:pPr lvl="0" algn="just">
              <a:lnSpc>
                <a:spcPct val="200000"/>
              </a:lnSpc>
            </a:pPr>
            <a:r>
              <a:rPr lang="en-IN" sz="2400" dirty="0">
                <a:latin typeface="Times New Roman" pitchFamily="18" charset="0"/>
                <a:cs typeface="Times New Roman" pitchFamily="18" charset="0"/>
              </a:rPr>
              <a:t>Investments generate a return</a:t>
            </a:r>
          </a:p>
        </p:txBody>
      </p:sp>
      <p:pic>
        <p:nvPicPr>
          <p:cNvPr id="2" name="Picture 1">
            <a:extLst>
              <a:ext uri="{FF2B5EF4-FFF2-40B4-BE49-F238E27FC236}">
                <a16:creationId xmlns:a16="http://schemas.microsoft.com/office/drawing/2014/main" xmlns="" id="{CE524061-DEB3-9816-ECC0-342430C33614}"/>
              </a:ext>
            </a:extLst>
          </p:cNvPr>
          <p:cNvPicPr>
            <a:picLocks noChangeAspect="1"/>
          </p:cNvPicPr>
          <p:nvPr/>
        </p:nvPicPr>
        <p:blipFill rotWithShape="1">
          <a:blip r:embed="rId3"/>
          <a:srcRect b="12201"/>
          <a:stretch/>
        </p:blipFill>
        <p:spPr>
          <a:xfrm>
            <a:off x="6084168" y="915566"/>
            <a:ext cx="2881497" cy="4033910"/>
          </a:xfrm>
          <a:prstGeom prst="rect">
            <a:avLst/>
          </a:prstGeom>
        </p:spPr>
      </p:pic>
    </p:spTree>
    <p:extLst>
      <p:ext uri="{BB962C8B-B14F-4D97-AF65-F5344CB8AC3E}">
        <p14:creationId xmlns:p14="http://schemas.microsoft.com/office/powerpoint/2010/main" val="1101633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b="1" dirty="0">
                <a:latin typeface="Times New Roman"/>
                <a:ea typeface="Times New Roman"/>
              </a:rPr>
              <a:t>Planned change</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1" y="1350110"/>
            <a:ext cx="4757742" cy="3417153"/>
          </a:xfrm>
          <a:solidFill>
            <a:schemeClr val="accent1">
              <a:lumMod val="75000"/>
            </a:schemeClr>
          </a:solidFill>
        </p:spPr>
        <p:txBody>
          <a:bodyPr>
            <a:normAutofit/>
          </a:bodyPr>
          <a:lstStyle/>
          <a:p>
            <a:pPr lvl="0" algn="just">
              <a:lnSpc>
                <a:spcPct val="250000"/>
              </a:lnSpc>
              <a:buFont typeface="Arial"/>
              <a:buChar char="●"/>
            </a:pPr>
            <a:r>
              <a:rPr lang="en-IN" sz="2000" dirty="0">
                <a:solidFill>
                  <a:schemeClr val="bg1"/>
                </a:solidFill>
                <a:latin typeface="Times New Roman"/>
                <a:ea typeface="Times New Roman"/>
              </a:rPr>
              <a:t>A one-way system</a:t>
            </a:r>
            <a:endParaRPr lang="en-IN" sz="1800" dirty="0">
              <a:solidFill>
                <a:schemeClr val="bg1"/>
              </a:solidFill>
              <a:latin typeface="Arial"/>
              <a:ea typeface="Arial"/>
            </a:endParaRPr>
          </a:p>
          <a:p>
            <a:pPr lvl="0" algn="just">
              <a:lnSpc>
                <a:spcPct val="250000"/>
              </a:lnSpc>
              <a:buFont typeface="Arial"/>
              <a:buChar char="●"/>
            </a:pPr>
            <a:r>
              <a:rPr lang="en-IN" sz="2000" dirty="0">
                <a:solidFill>
                  <a:schemeClr val="bg1"/>
                </a:solidFill>
                <a:latin typeface="Times New Roman"/>
                <a:ea typeface="Times New Roman"/>
              </a:rPr>
              <a:t>Perspex screens at the checkouts (Monte, 2021)</a:t>
            </a:r>
            <a:endParaRPr lang="en-IN" sz="1800" dirty="0">
              <a:solidFill>
                <a:schemeClr val="bg1"/>
              </a:solidFill>
              <a:latin typeface="Arial"/>
              <a:ea typeface="Arial"/>
            </a:endParaRPr>
          </a:p>
          <a:p>
            <a:pPr lvl="0" algn="just">
              <a:lnSpc>
                <a:spcPct val="250000"/>
              </a:lnSpc>
              <a:buFont typeface="Arial"/>
              <a:buChar char="●"/>
            </a:pPr>
            <a:r>
              <a:rPr lang="en-IN" sz="2000" dirty="0">
                <a:solidFill>
                  <a:schemeClr val="bg1"/>
                </a:solidFill>
                <a:latin typeface="Times New Roman"/>
                <a:ea typeface="Times New Roman"/>
              </a:rPr>
              <a:t>Introduce new online shopping slots</a:t>
            </a:r>
            <a:endParaRPr lang="en-IN" sz="1800" u="none" strike="noStrike" dirty="0">
              <a:solidFill>
                <a:schemeClr val="bg1"/>
              </a:solidFill>
              <a:latin typeface="Arial"/>
              <a:ea typeface="Arial"/>
            </a:endParaRPr>
          </a:p>
        </p:txBody>
      </p:sp>
      <p:pic>
        <p:nvPicPr>
          <p:cNvPr id="4" name="Picture 3" descr="download (3).jpg"/>
          <p:cNvPicPr>
            <a:picLocks noChangeAspect="1"/>
          </p:cNvPicPr>
          <p:nvPr/>
        </p:nvPicPr>
        <p:blipFill>
          <a:blip r:embed="rId3"/>
          <a:stretch>
            <a:fillRect/>
          </a:stretch>
        </p:blipFill>
        <p:spPr>
          <a:xfrm>
            <a:off x="6084167" y="1563638"/>
            <a:ext cx="2659649" cy="32036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03309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55776" y="12313"/>
            <a:ext cx="3565376" cy="778407"/>
          </a:xfrm>
        </p:spPr>
        <p:txBody>
          <a:bodyPr>
            <a:normAutofit fontScale="90000"/>
          </a:bodyPr>
          <a:lstStyle/>
          <a:p>
            <a:pPr>
              <a:lnSpc>
                <a:spcPct val="150000"/>
              </a:lnSpc>
              <a:spcAft>
                <a:spcPts val="0"/>
              </a:spcAft>
            </a:pPr>
            <a:r>
              <a:rPr lang="en-IN" b="1" dirty="0">
                <a:latin typeface="Times New Roman"/>
                <a:ea typeface="Times New Roman"/>
              </a:rPr>
              <a:t>Bringing changes</a:t>
            </a:r>
            <a:endParaRPr lang="en-IN" sz="3200" dirty="0">
              <a:latin typeface="Arial"/>
              <a:ea typeface="Arial"/>
            </a:endParaRPr>
          </a:p>
        </p:txBody>
      </p:sp>
      <p:graphicFrame>
        <p:nvGraphicFramePr>
          <p:cNvPr id="8" name="Diagram 7"/>
          <p:cNvGraphicFramePr/>
          <p:nvPr>
            <p:extLst>
              <p:ext uri="{D42A27DB-BD31-4B8C-83A1-F6EECF244321}">
                <p14:modId xmlns:p14="http://schemas.microsoft.com/office/powerpoint/2010/main" val="2903499280"/>
              </p:ext>
            </p:extLst>
          </p:nvPr>
        </p:nvGraphicFramePr>
        <p:xfrm>
          <a:off x="2555776" y="1131590"/>
          <a:ext cx="6016752" cy="3600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016338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50000"/>
              </a:lnSpc>
              <a:spcAft>
                <a:spcPts val="0"/>
              </a:spcAft>
            </a:pPr>
            <a:r>
              <a:rPr lang="en-IN" b="1" dirty="0">
                <a:latin typeface="Times New Roman"/>
                <a:ea typeface="Times New Roman"/>
              </a:rPr>
              <a:t>Resistance to change</a:t>
            </a:r>
            <a:endParaRPr lang="en-IN" sz="3200" dirty="0">
              <a:latin typeface="Arial"/>
              <a:ea typeface="Arial"/>
            </a:endParaRPr>
          </a:p>
        </p:txBody>
      </p:sp>
      <p:sp>
        <p:nvSpPr>
          <p:cNvPr id="3" name="Content Placeholder 2"/>
          <p:cNvSpPr>
            <a:spLocks noGrp="1"/>
          </p:cNvSpPr>
          <p:nvPr>
            <p:ph idx="1"/>
          </p:nvPr>
        </p:nvSpPr>
        <p:spPr>
          <a:xfrm>
            <a:off x="457201" y="1350110"/>
            <a:ext cx="4186237" cy="3417153"/>
          </a:xfrm>
          <a:solidFill>
            <a:schemeClr val="accent1">
              <a:lumMod val="60000"/>
              <a:lumOff val="40000"/>
            </a:schemeClr>
          </a:solidFill>
        </p:spPr>
        <p:txBody>
          <a:bodyPr>
            <a:normAutofit/>
          </a:bodyPr>
          <a:lstStyle/>
          <a:p>
            <a:pPr lvl="0" algn="just">
              <a:lnSpc>
                <a:spcPct val="250000"/>
              </a:lnSpc>
              <a:buFont typeface="Arial"/>
              <a:buChar char="●"/>
            </a:pPr>
            <a:r>
              <a:rPr lang="en-IN" sz="2000" dirty="0">
                <a:latin typeface="Times New Roman"/>
                <a:ea typeface="Times New Roman"/>
              </a:rPr>
              <a:t>Unhappy customers </a:t>
            </a:r>
            <a:endParaRPr lang="en-IN" sz="1800" dirty="0">
              <a:latin typeface="Arial"/>
              <a:ea typeface="Arial"/>
            </a:endParaRPr>
          </a:p>
          <a:p>
            <a:pPr lvl="0" algn="just">
              <a:lnSpc>
                <a:spcPct val="250000"/>
              </a:lnSpc>
              <a:buFont typeface="Arial"/>
              <a:buChar char="●"/>
            </a:pPr>
            <a:r>
              <a:rPr lang="en-IN" sz="2000" dirty="0">
                <a:latin typeface="Times New Roman"/>
                <a:ea typeface="Times New Roman"/>
              </a:rPr>
              <a:t>Missing of adequate protective equipment</a:t>
            </a:r>
            <a:endParaRPr lang="en-IN" sz="1800" dirty="0">
              <a:latin typeface="Arial"/>
              <a:ea typeface="Arial"/>
            </a:endParaRPr>
          </a:p>
          <a:p>
            <a:pPr lvl="0" algn="just">
              <a:lnSpc>
                <a:spcPct val="250000"/>
              </a:lnSpc>
              <a:buFont typeface="Arial"/>
              <a:buChar char="●"/>
            </a:pPr>
            <a:r>
              <a:rPr lang="en-IN" sz="2000" dirty="0">
                <a:latin typeface="Times New Roman"/>
                <a:ea typeface="Times New Roman"/>
              </a:rPr>
              <a:t>Extra demands</a:t>
            </a:r>
            <a:endParaRPr lang="en-IN" sz="1800" u="none" strike="noStrike" dirty="0">
              <a:latin typeface="Arial"/>
              <a:ea typeface="Arial"/>
            </a:endParaRPr>
          </a:p>
        </p:txBody>
      </p:sp>
      <p:pic>
        <p:nvPicPr>
          <p:cNvPr id="4" name="Picture 3" descr="download (4).jpg"/>
          <p:cNvPicPr>
            <a:picLocks noChangeAspect="1"/>
          </p:cNvPicPr>
          <p:nvPr/>
        </p:nvPicPr>
        <p:blipFill>
          <a:blip r:embed="rId3"/>
          <a:stretch>
            <a:fillRect/>
          </a:stretch>
        </p:blipFill>
        <p:spPr>
          <a:xfrm>
            <a:off x="5143504" y="2071684"/>
            <a:ext cx="3795716" cy="192882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103309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411760" y="195486"/>
            <a:ext cx="6080098" cy="706399"/>
          </a:xfrm>
        </p:spPr>
        <p:txBody>
          <a:bodyPr>
            <a:normAutofit/>
          </a:bodyPr>
          <a:lstStyle/>
          <a:p>
            <a:r>
              <a:rPr lang="en-IN" b="1" dirty="0">
                <a:latin typeface="Times New Roman"/>
                <a:ea typeface="Times New Roman"/>
              </a:rPr>
              <a:t>Overcoming ways</a:t>
            </a:r>
            <a:endParaRPr lang="en-US" dirty="0">
              <a:latin typeface="Times New Roman" pitchFamily="18" charset="0"/>
              <a:cs typeface="Times New Roman" pitchFamily="18" charset="0"/>
            </a:endParaRPr>
          </a:p>
        </p:txBody>
      </p:sp>
      <p:sp>
        <p:nvSpPr>
          <p:cNvPr id="5" name="Content Placeholder 4"/>
          <p:cNvSpPr>
            <a:spLocks noGrp="1"/>
          </p:cNvSpPr>
          <p:nvPr>
            <p:ph idx="1"/>
          </p:nvPr>
        </p:nvSpPr>
        <p:spPr>
          <a:xfrm>
            <a:off x="2195736" y="919476"/>
            <a:ext cx="4052902" cy="4083918"/>
          </a:xfrm>
        </p:spPr>
        <p:txBody>
          <a:bodyPr>
            <a:normAutofit fontScale="70000" lnSpcReduction="20000"/>
          </a:bodyPr>
          <a:lstStyle/>
          <a:p>
            <a:pPr lvl="0" algn="just">
              <a:lnSpc>
                <a:spcPct val="170000"/>
              </a:lnSpc>
              <a:buFont typeface="Arial"/>
              <a:buChar char="●"/>
            </a:pPr>
            <a:r>
              <a:rPr lang="en-IN" sz="2400" dirty="0">
                <a:latin typeface="Times New Roman"/>
                <a:ea typeface="Times New Roman"/>
              </a:rPr>
              <a:t>Unhappy Customers: Unhappy customers should be approached with empathy and understanding. </a:t>
            </a:r>
            <a:endParaRPr lang="en-IN" sz="2000" dirty="0">
              <a:latin typeface="Arial"/>
              <a:ea typeface="Arial"/>
            </a:endParaRPr>
          </a:p>
          <a:p>
            <a:pPr lvl="0" algn="just">
              <a:lnSpc>
                <a:spcPct val="170000"/>
              </a:lnSpc>
              <a:buFont typeface="Arial"/>
              <a:buChar char="●"/>
            </a:pPr>
            <a:r>
              <a:rPr lang="en-IN" sz="2400" dirty="0">
                <a:latin typeface="Times New Roman"/>
                <a:ea typeface="Times New Roman"/>
              </a:rPr>
              <a:t>Lack of adequate protective equipment: Tesco should ensure that all staff have access to the necessary protective equipment (</a:t>
            </a:r>
            <a:r>
              <a:rPr lang="en-IN" sz="2400" dirty="0" err="1">
                <a:latin typeface="Times New Roman"/>
                <a:ea typeface="Times New Roman"/>
              </a:rPr>
              <a:t>Srinivasan</a:t>
            </a:r>
            <a:r>
              <a:rPr lang="en-IN" sz="2400" dirty="0">
                <a:latin typeface="Times New Roman"/>
                <a:ea typeface="Times New Roman"/>
              </a:rPr>
              <a:t> and Eden, 2021). </a:t>
            </a:r>
            <a:endParaRPr lang="en-IN" sz="2000" dirty="0">
              <a:latin typeface="Arial"/>
              <a:ea typeface="Arial"/>
            </a:endParaRPr>
          </a:p>
          <a:p>
            <a:pPr lvl="0" algn="just">
              <a:lnSpc>
                <a:spcPct val="170000"/>
              </a:lnSpc>
              <a:buFont typeface="Arial"/>
              <a:buChar char="●"/>
            </a:pPr>
            <a:r>
              <a:rPr lang="en-IN" sz="2400" dirty="0">
                <a:latin typeface="Times New Roman"/>
                <a:ea typeface="Times New Roman"/>
              </a:rPr>
              <a:t>Extra demands: Tesco should ensure that all changes are communicated clearly to staff and customers.</a:t>
            </a:r>
            <a:endParaRPr lang="en-IN" sz="2000" u="none" strike="noStrike" dirty="0">
              <a:latin typeface="Arial"/>
              <a:ea typeface="Arial"/>
            </a:endParaRPr>
          </a:p>
        </p:txBody>
      </p:sp>
      <p:pic>
        <p:nvPicPr>
          <p:cNvPr id="2" name="Picture 1">
            <a:extLst>
              <a:ext uri="{FF2B5EF4-FFF2-40B4-BE49-F238E27FC236}">
                <a16:creationId xmlns:a16="http://schemas.microsoft.com/office/drawing/2014/main" xmlns="" id="{9B7C9552-F893-50F8-B73C-20EDDFE81F44}"/>
              </a:ext>
            </a:extLst>
          </p:cNvPr>
          <p:cNvPicPr>
            <a:picLocks noChangeAspect="1"/>
          </p:cNvPicPr>
          <p:nvPr/>
        </p:nvPicPr>
        <p:blipFill>
          <a:blip r:embed="rId3"/>
          <a:stretch>
            <a:fillRect/>
          </a:stretch>
        </p:blipFill>
        <p:spPr>
          <a:xfrm>
            <a:off x="6444208" y="1131590"/>
            <a:ext cx="2543175" cy="3600400"/>
          </a:xfrm>
          <a:prstGeom prst="rect">
            <a:avLst/>
          </a:prstGeom>
        </p:spPr>
      </p:pic>
    </p:spTree>
    <p:extLst>
      <p:ext uri="{BB962C8B-B14F-4D97-AF65-F5344CB8AC3E}">
        <p14:creationId xmlns:p14="http://schemas.microsoft.com/office/powerpoint/2010/main" val="11016338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50000"/>
              </a:lnSpc>
              <a:spcAft>
                <a:spcPts val="0"/>
              </a:spcAft>
            </a:pPr>
            <a:r>
              <a:rPr lang="en-IN" b="1" dirty="0" err="1">
                <a:latin typeface="Times New Roman"/>
                <a:ea typeface="Times New Roman"/>
              </a:rPr>
              <a:t>Theoritical</a:t>
            </a:r>
            <a:r>
              <a:rPr lang="en-IN" b="1" dirty="0">
                <a:latin typeface="Times New Roman"/>
                <a:ea typeface="Times New Roman"/>
              </a:rPr>
              <a:t> management model</a:t>
            </a:r>
            <a:endParaRPr lang="en-IN" sz="3200" dirty="0">
              <a:latin typeface="Arial"/>
              <a:ea typeface="Arial"/>
            </a:endParaRPr>
          </a:p>
        </p:txBody>
      </p:sp>
      <p:sp>
        <p:nvSpPr>
          <p:cNvPr id="3" name="Content Placeholder 2"/>
          <p:cNvSpPr>
            <a:spLocks noGrp="1"/>
          </p:cNvSpPr>
          <p:nvPr>
            <p:ph idx="1"/>
          </p:nvPr>
        </p:nvSpPr>
        <p:spPr>
          <a:xfrm>
            <a:off x="457201" y="1350110"/>
            <a:ext cx="4757742" cy="3417153"/>
          </a:xfrm>
          <a:solidFill>
            <a:srgbClr val="FFFF00"/>
          </a:solidFill>
        </p:spPr>
        <p:txBody>
          <a:bodyPr>
            <a:normAutofit/>
          </a:bodyPr>
          <a:lstStyle/>
          <a:p>
            <a:pPr lvl="0" algn="just">
              <a:lnSpc>
                <a:spcPct val="300000"/>
              </a:lnSpc>
              <a:buFont typeface="Arial"/>
              <a:buChar char="●"/>
            </a:pPr>
            <a:r>
              <a:rPr lang="en-IN" sz="2000" dirty="0">
                <a:latin typeface="Times New Roman"/>
                <a:ea typeface="Times New Roman"/>
              </a:rPr>
              <a:t>Generating Short-Term Wins</a:t>
            </a:r>
            <a:endParaRPr lang="en-IN" sz="1800" dirty="0">
              <a:latin typeface="Arial"/>
              <a:ea typeface="Arial"/>
            </a:endParaRPr>
          </a:p>
          <a:p>
            <a:pPr lvl="0" algn="just">
              <a:lnSpc>
                <a:spcPct val="300000"/>
              </a:lnSpc>
              <a:buFont typeface="Arial"/>
              <a:buChar char="●"/>
            </a:pPr>
            <a:r>
              <a:rPr lang="en-IN" sz="2000" dirty="0">
                <a:latin typeface="Times New Roman"/>
                <a:ea typeface="Times New Roman"/>
              </a:rPr>
              <a:t>Institutionalizing New Approaches</a:t>
            </a:r>
            <a:endParaRPr lang="en-IN" sz="1800" dirty="0">
              <a:latin typeface="Arial"/>
              <a:ea typeface="Arial"/>
            </a:endParaRPr>
          </a:p>
          <a:p>
            <a:pPr lvl="0" algn="just">
              <a:lnSpc>
                <a:spcPct val="300000"/>
              </a:lnSpc>
              <a:buFont typeface="Arial"/>
              <a:buChar char="●"/>
            </a:pPr>
            <a:r>
              <a:rPr lang="en-IN" sz="2000" dirty="0">
                <a:latin typeface="Times New Roman"/>
                <a:ea typeface="Times New Roman"/>
              </a:rPr>
              <a:t>Communicating the Change Vision</a:t>
            </a:r>
            <a:endParaRPr lang="en-IN" sz="1800" u="none" strike="noStrike" dirty="0">
              <a:latin typeface="Arial"/>
              <a:ea typeface="Arial"/>
            </a:endParaRPr>
          </a:p>
        </p:txBody>
      </p:sp>
      <p:pic>
        <p:nvPicPr>
          <p:cNvPr id="4" name="Picture 3" descr="images.png"/>
          <p:cNvPicPr>
            <a:picLocks noChangeAspect="1"/>
          </p:cNvPicPr>
          <p:nvPr/>
        </p:nvPicPr>
        <p:blipFill>
          <a:blip r:embed="rId3"/>
          <a:stretch>
            <a:fillRect/>
          </a:stretch>
        </p:blipFill>
        <p:spPr>
          <a:xfrm>
            <a:off x="5580112" y="1779662"/>
            <a:ext cx="3106687" cy="29876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033094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80212" y="27786"/>
            <a:ext cx="2088232" cy="720080"/>
          </a:xfrm>
        </p:spPr>
        <p:txBody>
          <a:bodyPr>
            <a:normAutofit/>
          </a:bodyPr>
          <a:lstStyle/>
          <a:p>
            <a:r>
              <a:rPr lang="en-IN" b="1" dirty="0"/>
              <a:t>Benefits</a:t>
            </a:r>
            <a:endParaRPr lang="en-US" dirty="0">
              <a:latin typeface="Times New Roman" pitchFamily="18" charset="0"/>
              <a:cs typeface="Times New Roman" pitchFamily="18" charset="0"/>
            </a:endParaRPr>
          </a:p>
        </p:txBody>
      </p:sp>
      <p:sp>
        <p:nvSpPr>
          <p:cNvPr id="5" name="Content Placeholder 4"/>
          <p:cNvSpPr>
            <a:spLocks noGrp="1"/>
          </p:cNvSpPr>
          <p:nvPr>
            <p:ph idx="1"/>
          </p:nvPr>
        </p:nvSpPr>
        <p:spPr>
          <a:xfrm>
            <a:off x="1619672" y="123479"/>
            <a:ext cx="3781400" cy="4896541"/>
          </a:xfrm>
          <a:solidFill>
            <a:srgbClr val="FFFF00"/>
          </a:solidFill>
        </p:spPr>
        <p:txBody>
          <a:bodyPr>
            <a:normAutofit/>
          </a:bodyPr>
          <a:lstStyle/>
          <a:p>
            <a:pPr algn="just" fontAlgn="base">
              <a:lnSpc>
                <a:spcPct val="220000"/>
              </a:lnSpc>
              <a:spcBef>
                <a:spcPts val="0"/>
              </a:spcBef>
              <a:buFont typeface="Arial"/>
              <a:buChar char="•"/>
            </a:pPr>
            <a:r>
              <a:rPr lang="en-IN" sz="1200" dirty="0">
                <a:solidFill>
                  <a:srgbClr val="000000"/>
                </a:solidFill>
                <a:latin typeface="Times New Roman"/>
              </a:rPr>
              <a:t>The </a:t>
            </a:r>
            <a:r>
              <a:rPr lang="en-IN" sz="1200" dirty="0" err="1">
                <a:solidFill>
                  <a:srgbClr val="000000"/>
                </a:solidFill>
                <a:latin typeface="Times New Roman"/>
              </a:rPr>
              <a:t>Lewin</a:t>
            </a:r>
            <a:r>
              <a:rPr lang="en-IN" sz="1200" dirty="0">
                <a:solidFill>
                  <a:srgbClr val="000000"/>
                </a:solidFill>
                <a:latin typeface="Times New Roman"/>
              </a:rPr>
              <a:t> and </a:t>
            </a:r>
            <a:r>
              <a:rPr lang="en-IN" sz="1200" dirty="0" err="1">
                <a:solidFill>
                  <a:srgbClr val="000000"/>
                </a:solidFill>
                <a:latin typeface="Times New Roman"/>
              </a:rPr>
              <a:t>Kotter</a:t>
            </a:r>
            <a:r>
              <a:rPr lang="en-IN" sz="1200" dirty="0">
                <a:solidFill>
                  <a:srgbClr val="000000"/>
                </a:solidFill>
                <a:latin typeface="Times New Roman"/>
              </a:rPr>
              <a:t> change model has provided Tesco with a comprehensive framework for managing and adapting to the changes brought about by the pandemic. </a:t>
            </a:r>
          </a:p>
          <a:p>
            <a:pPr algn="just" fontAlgn="base">
              <a:lnSpc>
                <a:spcPct val="220000"/>
              </a:lnSpc>
              <a:spcBef>
                <a:spcPts val="0"/>
              </a:spcBef>
              <a:buFont typeface="Arial"/>
              <a:buChar char="•"/>
            </a:pPr>
            <a:r>
              <a:rPr lang="en-IN" sz="1200" dirty="0">
                <a:solidFill>
                  <a:srgbClr val="000000"/>
                </a:solidFill>
                <a:latin typeface="Times New Roman"/>
              </a:rPr>
              <a:t>Additionally, it has allowed Tesco to adapt to customer needs and preferences, such as the development of online ordering and delivery services. </a:t>
            </a:r>
          </a:p>
          <a:p>
            <a:pPr algn="just" fontAlgn="base">
              <a:lnSpc>
                <a:spcPct val="220000"/>
              </a:lnSpc>
              <a:spcBef>
                <a:spcPts val="0"/>
              </a:spcBef>
              <a:buFont typeface="Arial"/>
              <a:buChar char="•"/>
            </a:pPr>
            <a:r>
              <a:rPr lang="en-IN" sz="1200" dirty="0">
                <a:solidFill>
                  <a:srgbClr val="000000"/>
                </a:solidFill>
                <a:latin typeface="Times New Roman"/>
              </a:rPr>
              <a:t>Furthermore, the model has allowed Tesco to focus on employee engagement and wellbeing, ensuring staff have the necessary resources and support to be able to work safely and effectively. </a:t>
            </a:r>
            <a:endParaRPr lang="en-IN" sz="1200" b="0" i="0" u="none" strike="noStrike" dirty="0">
              <a:solidFill>
                <a:srgbClr val="000000"/>
              </a:solidFill>
              <a:latin typeface="Times New Roman"/>
            </a:endParaRPr>
          </a:p>
        </p:txBody>
      </p:sp>
      <p:pic>
        <p:nvPicPr>
          <p:cNvPr id="2" name="Picture 1">
            <a:extLst>
              <a:ext uri="{FF2B5EF4-FFF2-40B4-BE49-F238E27FC236}">
                <a16:creationId xmlns:a16="http://schemas.microsoft.com/office/drawing/2014/main" xmlns="" id="{23FFBC09-48ED-14EF-FCD1-04566D561E75}"/>
              </a:ext>
            </a:extLst>
          </p:cNvPr>
          <p:cNvPicPr>
            <a:picLocks noChangeAspect="1"/>
          </p:cNvPicPr>
          <p:nvPr/>
        </p:nvPicPr>
        <p:blipFill>
          <a:blip r:embed="rId3"/>
          <a:stretch>
            <a:fillRect/>
          </a:stretch>
        </p:blipFill>
        <p:spPr>
          <a:xfrm>
            <a:off x="5652120" y="747866"/>
            <a:ext cx="3275856" cy="4239746"/>
          </a:xfrm>
          <a:prstGeom prst="rect">
            <a:avLst/>
          </a:prstGeom>
        </p:spPr>
      </p:pic>
    </p:spTree>
    <p:extLst>
      <p:ext uri="{BB962C8B-B14F-4D97-AF65-F5344CB8AC3E}">
        <p14:creationId xmlns:p14="http://schemas.microsoft.com/office/powerpoint/2010/main" val="11016338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b="1" dirty="0">
                <a:solidFill>
                  <a:srgbClr val="000000"/>
                </a:solidFill>
                <a:latin typeface="Times New Roman"/>
              </a:rPr>
              <a:t>Conclusion</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1" y="1350110"/>
            <a:ext cx="4757742" cy="3417153"/>
          </a:xfrm>
        </p:spPr>
        <p:txBody>
          <a:bodyPr>
            <a:normAutofit/>
          </a:bodyPr>
          <a:lstStyle/>
          <a:p>
            <a:pPr algn="just" fontAlgn="base">
              <a:lnSpc>
                <a:spcPct val="300000"/>
              </a:lnSpc>
              <a:spcBef>
                <a:spcPts val="0"/>
              </a:spcBef>
              <a:buFont typeface="Arial"/>
              <a:buChar char="•"/>
            </a:pPr>
            <a:r>
              <a:rPr lang="en-IN" sz="2000" dirty="0">
                <a:solidFill>
                  <a:srgbClr val="000000"/>
                </a:solidFill>
                <a:latin typeface="Times New Roman"/>
              </a:rPr>
              <a:t>Purchases quickly and securely</a:t>
            </a:r>
          </a:p>
          <a:p>
            <a:pPr algn="just" fontAlgn="base">
              <a:lnSpc>
                <a:spcPct val="300000"/>
              </a:lnSpc>
              <a:spcBef>
                <a:spcPts val="0"/>
              </a:spcBef>
              <a:buFont typeface="Arial"/>
              <a:buChar char="•"/>
            </a:pPr>
            <a:r>
              <a:rPr lang="en-IN" sz="2000" dirty="0">
                <a:solidFill>
                  <a:srgbClr val="000000"/>
                </a:solidFill>
                <a:latin typeface="Times New Roman"/>
              </a:rPr>
              <a:t>Minimal disruption</a:t>
            </a:r>
          </a:p>
          <a:p>
            <a:pPr algn="just" fontAlgn="base">
              <a:lnSpc>
                <a:spcPct val="300000"/>
              </a:lnSpc>
              <a:spcBef>
                <a:spcPts val="0"/>
              </a:spcBef>
              <a:buFont typeface="Arial"/>
              <a:buChar char="•"/>
            </a:pPr>
            <a:r>
              <a:rPr lang="en-IN" sz="2000" dirty="0">
                <a:solidFill>
                  <a:srgbClr val="000000"/>
                </a:solidFill>
                <a:latin typeface="Times New Roman"/>
              </a:rPr>
              <a:t>Reducing queues</a:t>
            </a:r>
            <a:endParaRPr lang="en-IN" sz="2000" b="0" i="0" u="none" strike="noStrike" dirty="0">
              <a:solidFill>
                <a:srgbClr val="000000"/>
              </a:solidFill>
              <a:latin typeface="Times New Roman"/>
            </a:endParaRPr>
          </a:p>
        </p:txBody>
      </p:sp>
      <p:pic>
        <p:nvPicPr>
          <p:cNvPr id="5" name="Picture 4">
            <a:extLst>
              <a:ext uri="{FF2B5EF4-FFF2-40B4-BE49-F238E27FC236}">
                <a16:creationId xmlns:a16="http://schemas.microsoft.com/office/drawing/2014/main" xmlns="" id="{46130911-0711-AC8F-10F4-831EE71B37C7}"/>
              </a:ext>
            </a:extLst>
          </p:cNvPr>
          <p:cNvPicPr>
            <a:picLocks noChangeAspect="1"/>
          </p:cNvPicPr>
          <p:nvPr/>
        </p:nvPicPr>
        <p:blipFill>
          <a:blip r:embed="rId3"/>
          <a:stretch>
            <a:fillRect/>
          </a:stretch>
        </p:blipFill>
        <p:spPr>
          <a:xfrm>
            <a:off x="4186354" y="1326563"/>
            <a:ext cx="4757742" cy="3619500"/>
          </a:xfrm>
          <a:prstGeom prst="rect">
            <a:avLst/>
          </a:prstGeom>
        </p:spPr>
      </p:pic>
    </p:spTree>
    <p:extLst>
      <p:ext uri="{BB962C8B-B14F-4D97-AF65-F5344CB8AC3E}">
        <p14:creationId xmlns:p14="http://schemas.microsoft.com/office/powerpoint/2010/main" val="41033094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876256" y="122922"/>
            <a:ext cx="2123728" cy="634391"/>
          </a:xfrm>
        </p:spPr>
        <p:txBody>
          <a:bodyPr>
            <a:normAutofit fontScale="90000"/>
          </a:bodyPr>
          <a:lstStyle/>
          <a:p>
            <a:pPr algn="r">
              <a:lnSpc>
                <a:spcPct val="150000"/>
              </a:lnSpc>
              <a:spcBef>
                <a:spcPts val="1200"/>
              </a:spcBef>
              <a:spcAft>
                <a:spcPts val="1200"/>
              </a:spcAft>
            </a:pPr>
            <a:r>
              <a:rPr lang="en-IN" b="1" dirty="0">
                <a:latin typeface="Times New Roman"/>
                <a:ea typeface="Times New Roman"/>
              </a:rPr>
              <a:t>References</a:t>
            </a:r>
            <a:endParaRPr lang="en-IN" sz="3200" dirty="0">
              <a:latin typeface="Arial"/>
              <a:ea typeface="Arial"/>
            </a:endParaRPr>
          </a:p>
        </p:txBody>
      </p:sp>
      <p:sp>
        <p:nvSpPr>
          <p:cNvPr id="5" name="Content Placeholder 4"/>
          <p:cNvSpPr>
            <a:spLocks noGrp="1"/>
          </p:cNvSpPr>
          <p:nvPr>
            <p:ph idx="1"/>
          </p:nvPr>
        </p:nvSpPr>
        <p:spPr>
          <a:xfrm>
            <a:off x="2590800" y="757313"/>
            <a:ext cx="6124604" cy="4263265"/>
          </a:xfrm>
        </p:spPr>
        <p:txBody>
          <a:bodyPr>
            <a:normAutofit fontScale="47500" lnSpcReduction="20000"/>
          </a:bodyPr>
          <a:lstStyle/>
          <a:p>
            <a:pPr algn="just"/>
            <a:r>
              <a:rPr lang="en-IN" sz="2400" dirty="0">
                <a:solidFill>
                  <a:schemeClr val="tx1"/>
                </a:solidFill>
                <a:latin typeface="Times New Roman" panose="02020603050405020304" pitchFamily="18" charset="0"/>
                <a:cs typeface="Times New Roman" panose="02020603050405020304" pitchFamily="18" charset="0"/>
              </a:rPr>
              <a:t>Alexander, I.N., 2020. </a:t>
            </a:r>
            <a:r>
              <a:rPr lang="en-IN" sz="2400" i="1" dirty="0">
                <a:solidFill>
                  <a:schemeClr val="tx1"/>
                </a:solidFill>
                <a:latin typeface="Times New Roman" panose="02020603050405020304" pitchFamily="18" charset="0"/>
                <a:cs typeface="Times New Roman" panose="02020603050405020304" pitchFamily="18" charset="0"/>
              </a:rPr>
              <a:t>The influence of technological innovations on organization's competitive advantage: Case study on Irish food retail company (Tesco)</a:t>
            </a:r>
            <a:r>
              <a:rPr lang="en-IN" sz="2400" dirty="0">
                <a:solidFill>
                  <a:schemeClr val="tx1"/>
                </a:solidFill>
                <a:latin typeface="Times New Roman" panose="02020603050405020304" pitchFamily="18" charset="0"/>
                <a:cs typeface="Times New Roman" panose="02020603050405020304" pitchFamily="18" charset="0"/>
              </a:rPr>
              <a:t> (Doctoral dissertation, Dublin, National College of Ireland).</a:t>
            </a:r>
          </a:p>
          <a:p>
            <a:pPr algn="just"/>
            <a:r>
              <a:rPr lang="en-IN" sz="2400" dirty="0" err="1">
                <a:solidFill>
                  <a:schemeClr val="tx1"/>
                </a:solidFill>
                <a:latin typeface="Times New Roman" panose="02020603050405020304" pitchFamily="18" charset="0"/>
                <a:cs typeface="Times New Roman" panose="02020603050405020304" pitchFamily="18" charset="0"/>
              </a:rPr>
              <a:t>Ashurst</a:t>
            </a:r>
            <a:r>
              <a:rPr lang="en-IN" sz="2400" dirty="0">
                <a:solidFill>
                  <a:schemeClr val="tx1"/>
                </a:solidFill>
                <a:latin typeface="Times New Roman" panose="02020603050405020304" pitchFamily="18" charset="0"/>
                <a:cs typeface="Times New Roman" panose="02020603050405020304" pitchFamily="18" charset="0"/>
              </a:rPr>
              <a:t>, 2023. Overview of UK competition law. Available at:</a:t>
            </a:r>
            <a:r>
              <a:rPr lang="en-IN" sz="2400" dirty="0">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xmlns="" val="tx"/>
                    </a:ext>
                  </a:extLst>
                </a:hlinkClick>
              </a:rPr>
              <a:t> https://www.ashurst.com/en/news-and-insights/legal-updates/quickguide---overview-of-uk-competition-law/#:~:text=Chapter%20I%20of%20the%20UK,part%20of%20it)%3B%20and</a:t>
            </a:r>
            <a:r>
              <a:rPr lang="en-IN" sz="2400" dirty="0">
                <a:solidFill>
                  <a:schemeClr val="tx1"/>
                </a:solidFill>
                <a:latin typeface="Times New Roman" panose="02020603050405020304" pitchFamily="18" charset="0"/>
                <a:cs typeface="Times New Roman" panose="02020603050405020304" pitchFamily="18" charset="0"/>
              </a:rPr>
              <a:t> [Accessed on: 26-02-2023]</a:t>
            </a:r>
          </a:p>
          <a:p>
            <a:pPr algn="just"/>
            <a:r>
              <a:rPr lang="en-IN" sz="2400" dirty="0">
                <a:solidFill>
                  <a:schemeClr val="tx1"/>
                </a:solidFill>
                <a:latin typeface="Times New Roman" panose="02020603050405020304" pitchFamily="18" charset="0"/>
                <a:cs typeface="Times New Roman" panose="02020603050405020304" pitchFamily="18" charset="0"/>
              </a:rPr>
              <a:t>legislation.gov.uk , 2023. </a:t>
            </a:r>
            <a:r>
              <a:rPr lang="en-IN" sz="2400" i="1" dirty="0">
                <a:solidFill>
                  <a:schemeClr val="tx1"/>
                </a:solidFill>
                <a:latin typeface="Times New Roman" panose="02020603050405020304" pitchFamily="18" charset="0"/>
                <a:cs typeface="Times New Roman" panose="02020603050405020304" pitchFamily="18" charset="0"/>
              </a:rPr>
              <a:t>National Minimum Wage Act 1998</a:t>
            </a:r>
            <a:r>
              <a:rPr lang="en-IN" sz="2400" dirty="0">
                <a:solidFill>
                  <a:schemeClr val="tx1"/>
                </a:solidFill>
                <a:latin typeface="Times New Roman" panose="02020603050405020304" pitchFamily="18" charset="0"/>
                <a:cs typeface="Times New Roman" panose="02020603050405020304" pitchFamily="18" charset="0"/>
              </a:rPr>
              <a:t>. Available at:</a:t>
            </a:r>
            <a:r>
              <a:rPr lang="en-IN" sz="2400" dirty="0">
                <a:solidFill>
                  <a:schemeClr val="tx1"/>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xmlns="" val="tx"/>
                    </a:ext>
                  </a:extLst>
                </a:hlinkClick>
              </a:rPr>
              <a:t> https://www.legislation.gov.uk/ukpga/1998/39/contents</a:t>
            </a:r>
            <a:r>
              <a:rPr lang="en-IN" sz="2400" dirty="0">
                <a:solidFill>
                  <a:schemeClr val="tx1"/>
                </a:solidFill>
                <a:latin typeface="Times New Roman" panose="02020603050405020304" pitchFamily="18" charset="0"/>
                <a:cs typeface="Times New Roman" panose="02020603050405020304" pitchFamily="18" charset="0"/>
              </a:rPr>
              <a:t> [Accessed on: 26-02-2023]</a:t>
            </a:r>
          </a:p>
          <a:p>
            <a:pPr algn="just"/>
            <a:r>
              <a:rPr lang="en-IN" sz="2400" dirty="0">
                <a:solidFill>
                  <a:schemeClr val="tx1"/>
                </a:solidFill>
                <a:latin typeface="Times New Roman" panose="02020603050405020304" pitchFamily="18" charset="0"/>
                <a:cs typeface="Times New Roman" panose="02020603050405020304" pitchFamily="18" charset="0"/>
              </a:rPr>
              <a:t>Lewis, L., 2019. Organizational change. In </a:t>
            </a:r>
            <a:r>
              <a:rPr lang="en-IN" sz="2400" i="1" dirty="0">
                <a:solidFill>
                  <a:schemeClr val="tx1"/>
                </a:solidFill>
                <a:latin typeface="Times New Roman" panose="02020603050405020304" pitchFamily="18" charset="0"/>
                <a:cs typeface="Times New Roman" panose="02020603050405020304" pitchFamily="18" charset="0"/>
              </a:rPr>
              <a:t>Origins and traditions of organizational communication</a:t>
            </a:r>
            <a:r>
              <a:rPr lang="en-IN" sz="2400" dirty="0">
                <a:solidFill>
                  <a:schemeClr val="tx1"/>
                </a:solidFill>
                <a:latin typeface="Times New Roman" panose="02020603050405020304" pitchFamily="18" charset="0"/>
                <a:cs typeface="Times New Roman" panose="02020603050405020304" pitchFamily="18" charset="0"/>
              </a:rPr>
              <a:t> (pp. 406-423). </a:t>
            </a:r>
            <a:r>
              <a:rPr lang="en-IN" sz="2400" dirty="0" err="1">
                <a:solidFill>
                  <a:schemeClr val="tx1"/>
                </a:solidFill>
                <a:latin typeface="Times New Roman" panose="02020603050405020304" pitchFamily="18" charset="0"/>
                <a:cs typeface="Times New Roman" panose="02020603050405020304" pitchFamily="18" charset="0"/>
              </a:rPr>
              <a:t>Routledge</a:t>
            </a:r>
            <a:r>
              <a:rPr lang="en-IN" sz="2400" dirty="0">
                <a:solidFill>
                  <a:schemeClr val="tx1"/>
                </a:solidFill>
                <a:latin typeface="Times New Roman" panose="02020603050405020304" pitchFamily="18" charset="0"/>
                <a:cs typeface="Times New Roman" panose="02020603050405020304" pitchFamily="18" charset="0"/>
              </a:rPr>
              <a:t>.</a:t>
            </a:r>
          </a:p>
          <a:p>
            <a:pPr algn="just"/>
            <a:r>
              <a:rPr lang="en-IN" sz="2400" dirty="0" err="1">
                <a:solidFill>
                  <a:schemeClr val="tx1"/>
                </a:solidFill>
                <a:latin typeface="Times New Roman" panose="02020603050405020304" pitchFamily="18" charset="0"/>
                <a:cs typeface="Times New Roman" panose="02020603050405020304" pitchFamily="18" charset="0"/>
              </a:rPr>
              <a:t>Metwally</a:t>
            </a:r>
            <a:r>
              <a:rPr lang="en-IN" sz="2400" dirty="0">
                <a:solidFill>
                  <a:schemeClr val="tx1"/>
                </a:solidFill>
                <a:latin typeface="Times New Roman" panose="02020603050405020304" pitchFamily="18" charset="0"/>
                <a:cs typeface="Times New Roman" panose="02020603050405020304" pitchFamily="18" charset="0"/>
              </a:rPr>
              <a:t>, A.B.M. and </a:t>
            </a:r>
            <a:r>
              <a:rPr lang="en-IN" sz="2400" dirty="0" err="1">
                <a:solidFill>
                  <a:schemeClr val="tx1"/>
                </a:solidFill>
                <a:latin typeface="Times New Roman" panose="02020603050405020304" pitchFamily="18" charset="0"/>
                <a:cs typeface="Times New Roman" panose="02020603050405020304" pitchFamily="18" charset="0"/>
              </a:rPr>
              <a:t>Diab</a:t>
            </a:r>
            <a:r>
              <a:rPr lang="en-IN" sz="2400" dirty="0">
                <a:solidFill>
                  <a:schemeClr val="tx1"/>
                </a:solidFill>
                <a:latin typeface="Times New Roman" panose="02020603050405020304" pitchFamily="18" charset="0"/>
                <a:cs typeface="Times New Roman" panose="02020603050405020304" pitchFamily="18" charset="0"/>
              </a:rPr>
              <a:t>, A., 2023. An institutional analysis of the risk management process during the COVID-19 pandemic: evidence from an emerging market. </a:t>
            </a:r>
            <a:r>
              <a:rPr lang="en-IN" sz="2400" i="1" dirty="0">
                <a:solidFill>
                  <a:schemeClr val="tx1"/>
                </a:solidFill>
                <a:latin typeface="Times New Roman" panose="02020603050405020304" pitchFamily="18" charset="0"/>
                <a:cs typeface="Times New Roman" panose="02020603050405020304" pitchFamily="18" charset="0"/>
              </a:rPr>
              <a:t>Journal of Accounting &amp; Organizational Change</a:t>
            </a:r>
            <a:r>
              <a:rPr lang="en-IN" sz="2400" dirty="0">
                <a:solidFill>
                  <a:schemeClr val="tx1"/>
                </a:solidFill>
                <a:latin typeface="Times New Roman" panose="02020603050405020304" pitchFamily="18" charset="0"/>
                <a:cs typeface="Times New Roman" panose="02020603050405020304" pitchFamily="18" charset="0"/>
              </a:rPr>
              <a:t>, </a:t>
            </a:r>
            <a:r>
              <a:rPr lang="en-IN" sz="2400" i="1" dirty="0">
                <a:solidFill>
                  <a:schemeClr val="tx1"/>
                </a:solidFill>
                <a:latin typeface="Times New Roman" panose="02020603050405020304" pitchFamily="18" charset="0"/>
                <a:cs typeface="Times New Roman" panose="02020603050405020304" pitchFamily="18" charset="0"/>
              </a:rPr>
              <a:t>19</a:t>
            </a:r>
            <a:r>
              <a:rPr lang="en-IN" sz="2400" dirty="0">
                <a:solidFill>
                  <a:schemeClr val="tx1"/>
                </a:solidFill>
                <a:latin typeface="Times New Roman" panose="02020603050405020304" pitchFamily="18" charset="0"/>
                <a:cs typeface="Times New Roman" panose="02020603050405020304" pitchFamily="18" charset="0"/>
              </a:rPr>
              <a:t>(1), pp.40-62.</a:t>
            </a:r>
          </a:p>
          <a:p>
            <a:pPr algn="just"/>
            <a:r>
              <a:rPr lang="en-IN" sz="2400" dirty="0">
                <a:solidFill>
                  <a:schemeClr val="tx1"/>
                </a:solidFill>
                <a:latin typeface="Times New Roman" panose="02020603050405020304" pitchFamily="18" charset="0"/>
                <a:cs typeface="Times New Roman" panose="02020603050405020304" pitchFamily="18" charset="0"/>
              </a:rPr>
              <a:t>Monte, A., 2021. A study of value chain reconfiguration processes under Covid-19 pressures: the case of Tesco PLC in the United Kingdom.</a:t>
            </a:r>
          </a:p>
          <a:p>
            <a:pPr algn="just"/>
            <a:r>
              <a:rPr lang="en-IN" sz="2400" dirty="0">
                <a:solidFill>
                  <a:schemeClr val="tx1"/>
                </a:solidFill>
                <a:latin typeface="Times New Roman" panose="02020603050405020304" pitchFamily="18" charset="0"/>
                <a:cs typeface="Times New Roman" panose="02020603050405020304" pitchFamily="18" charset="0"/>
              </a:rPr>
              <a:t>ons.gov.uk, 2023. </a:t>
            </a:r>
            <a:r>
              <a:rPr lang="en-IN" sz="2400" i="1" dirty="0">
                <a:solidFill>
                  <a:schemeClr val="tx1"/>
                </a:solidFill>
                <a:latin typeface="Times New Roman" panose="02020603050405020304" pitchFamily="18" charset="0"/>
                <a:cs typeface="Times New Roman" panose="02020603050405020304" pitchFamily="18" charset="0"/>
              </a:rPr>
              <a:t>Inflation and price indices</a:t>
            </a:r>
            <a:r>
              <a:rPr lang="en-IN" sz="2400" dirty="0">
                <a:solidFill>
                  <a:schemeClr val="tx1"/>
                </a:solidFill>
                <a:latin typeface="Times New Roman" panose="02020603050405020304" pitchFamily="18" charset="0"/>
                <a:cs typeface="Times New Roman" panose="02020603050405020304" pitchFamily="18" charset="0"/>
              </a:rPr>
              <a:t>. Available at:</a:t>
            </a:r>
            <a:r>
              <a:rPr lang="en-IN" sz="2400" dirty="0">
                <a:solidFill>
                  <a:schemeClr val="tx1"/>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xmlns="" val="tx"/>
                    </a:ext>
                  </a:extLst>
                </a:hlinkClick>
              </a:rPr>
              <a:t> https://www.ons.gov.uk/economy/inflationandpriceindices#:~:text=Consumer%20price%20inflation%2C%20UK%3A%20January%202023&amp;text=The%20Consumer%20Prices%20Index%20including,from%209.2%25%20in%20December%202022</a:t>
            </a:r>
            <a:r>
              <a:rPr lang="en-IN" sz="2400" dirty="0">
                <a:solidFill>
                  <a:schemeClr val="tx1"/>
                </a:solidFill>
                <a:latin typeface="Times New Roman" panose="02020603050405020304" pitchFamily="18" charset="0"/>
                <a:cs typeface="Times New Roman" panose="02020603050405020304" pitchFamily="18" charset="0"/>
              </a:rPr>
              <a:t>. [Accessed on: 26-02-2023]</a:t>
            </a:r>
          </a:p>
          <a:p>
            <a:pPr algn="just"/>
            <a:r>
              <a:rPr lang="en-IN" sz="2400" dirty="0" err="1">
                <a:solidFill>
                  <a:schemeClr val="tx1"/>
                </a:solidFill>
                <a:latin typeface="Times New Roman" panose="02020603050405020304" pitchFamily="18" charset="0"/>
                <a:cs typeface="Times New Roman" panose="02020603050405020304" pitchFamily="18" charset="0"/>
              </a:rPr>
              <a:t>Srinivasan</a:t>
            </a:r>
            <a:r>
              <a:rPr lang="en-IN" sz="2400" dirty="0">
                <a:solidFill>
                  <a:schemeClr val="tx1"/>
                </a:solidFill>
                <a:latin typeface="Times New Roman" panose="02020603050405020304" pitchFamily="18" charset="0"/>
                <a:cs typeface="Times New Roman" panose="02020603050405020304" pitchFamily="18" charset="0"/>
              </a:rPr>
              <a:t>, N. and Eden, L., 2021. Going digital multinationals: Navigating economic and social imperatives in a post-pandemic world. </a:t>
            </a:r>
            <a:r>
              <a:rPr lang="en-IN" sz="2400" i="1" dirty="0">
                <a:solidFill>
                  <a:schemeClr val="tx1"/>
                </a:solidFill>
                <a:latin typeface="Times New Roman" panose="02020603050405020304" pitchFamily="18" charset="0"/>
                <a:cs typeface="Times New Roman" panose="02020603050405020304" pitchFamily="18" charset="0"/>
              </a:rPr>
              <a:t>Journal of International Business Policy</a:t>
            </a:r>
            <a:r>
              <a:rPr lang="en-IN" sz="2400" dirty="0">
                <a:solidFill>
                  <a:schemeClr val="tx1"/>
                </a:solidFill>
                <a:latin typeface="Times New Roman" panose="02020603050405020304" pitchFamily="18" charset="0"/>
                <a:cs typeface="Times New Roman" panose="02020603050405020304" pitchFamily="18" charset="0"/>
              </a:rPr>
              <a:t>, </a:t>
            </a:r>
            <a:r>
              <a:rPr lang="en-IN" sz="2400" i="1" dirty="0">
                <a:solidFill>
                  <a:schemeClr val="tx1"/>
                </a:solidFill>
                <a:latin typeface="Times New Roman" panose="02020603050405020304" pitchFamily="18" charset="0"/>
                <a:cs typeface="Times New Roman" panose="02020603050405020304" pitchFamily="18" charset="0"/>
              </a:rPr>
              <a:t>4</a:t>
            </a:r>
            <a:r>
              <a:rPr lang="en-IN" sz="2400" dirty="0">
                <a:solidFill>
                  <a:schemeClr val="tx1"/>
                </a:solidFill>
                <a:latin typeface="Times New Roman" panose="02020603050405020304" pitchFamily="18" charset="0"/>
                <a:cs typeface="Times New Roman" panose="02020603050405020304" pitchFamily="18" charset="0"/>
              </a:rPr>
              <a:t>(2), pp.228-243.</a:t>
            </a:r>
          </a:p>
          <a:p>
            <a:pPr algn="just"/>
            <a:r>
              <a:rPr lang="en-IN" sz="2400" dirty="0">
                <a:solidFill>
                  <a:schemeClr val="tx1"/>
                </a:solidFill>
                <a:latin typeface="Times New Roman" panose="02020603050405020304" pitchFamily="18" charset="0"/>
                <a:cs typeface="Times New Roman" panose="02020603050405020304" pitchFamily="18" charset="0"/>
              </a:rPr>
              <a:t>Tesco, 2023. About us. Available at:</a:t>
            </a:r>
            <a:r>
              <a:rPr lang="en-IN" sz="2400" dirty="0">
                <a:solidFill>
                  <a:schemeClr val="tx1"/>
                </a:solidFill>
                <a:latin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xmlns="" val="tx"/>
                    </a:ext>
                  </a:extLst>
                </a:hlinkClick>
              </a:rPr>
              <a:t> https://www.tesco.com/</a:t>
            </a:r>
            <a:r>
              <a:rPr lang="en-IN" sz="2400" dirty="0">
                <a:solidFill>
                  <a:schemeClr val="tx1"/>
                </a:solidFill>
                <a:latin typeface="Times New Roman" panose="02020603050405020304" pitchFamily="18" charset="0"/>
                <a:cs typeface="Times New Roman" panose="02020603050405020304" pitchFamily="18" charset="0"/>
              </a:rPr>
              <a:t> [Accessed on: 26-02-2023]</a:t>
            </a:r>
          </a:p>
          <a:p>
            <a:pPr algn="just"/>
            <a:r>
              <a:rPr lang="en-IN" sz="2400" dirty="0" err="1">
                <a:solidFill>
                  <a:schemeClr val="tx1"/>
                </a:solidFill>
                <a:latin typeface="Times New Roman" panose="02020603050405020304" pitchFamily="18" charset="0"/>
                <a:cs typeface="Times New Roman" panose="02020603050405020304" pitchFamily="18" charset="0"/>
              </a:rPr>
              <a:t>Utama</a:t>
            </a:r>
            <a:r>
              <a:rPr lang="en-IN" sz="2400" dirty="0">
                <a:solidFill>
                  <a:schemeClr val="tx1"/>
                </a:solidFill>
                <a:latin typeface="Times New Roman" panose="02020603050405020304" pitchFamily="18" charset="0"/>
                <a:cs typeface="Times New Roman" panose="02020603050405020304" pitchFamily="18" charset="0"/>
              </a:rPr>
              <a:t>, A.G.S., </a:t>
            </a:r>
            <a:r>
              <a:rPr lang="en-IN" sz="2400" dirty="0" err="1">
                <a:solidFill>
                  <a:schemeClr val="tx1"/>
                </a:solidFill>
                <a:latin typeface="Times New Roman" panose="02020603050405020304" pitchFamily="18" charset="0"/>
                <a:cs typeface="Times New Roman" panose="02020603050405020304" pitchFamily="18" charset="0"/>
              </a:rPr>
              <a:t>Verma</a:t>
            </a:r>
            <a:r>
              <a:rPr lang="en-IN" sz="2400" dirty="0">
                <a:solidFill>
                  <a:schemeClr val="tx1"/>
                </a:solidFill>
                <a:latin typeface="Times New Roman" panose="02020603050405020304" pitchFamily="18" charset="0"/>
                <a:cs typeface="Times New Roman" panose="02020603050405020304" pitchFamily="18" charset="0"/>
              </a:rPr>
              <a:t>, M., Ng, J.Y., </a:t>
            </a:r>
            <a:r>
              <a:rPr lang="en-IN" sz="2400" dirty="0" err="1">
                <a:solidFill>
                  <a:schemeClr val="tx1"/>
                </a:solidFill>
                <a:latin typeface="Times New Roman" panose="02020603050405020304" pitchFamily="18" charset="0"/>
                <a:cs typeface="Times New Roman" panose="02020603050405020304" pitchFamily="18" charset="0"/>
              </a:rPr>
              <a:t>Kee</a:t>
            </a:r>
            <a:r>
              <a:rPr lang="en-IN" sz="2400" dirty="0">
                <a:solidFill>
                  <a:schemeClr val="tx1"/>
                </a:solidFill>
                <a:latin typeface="Times New Roman" panose="02020603050405020304" pitchFamily="18" charset="0"/>
                <a:cs typeface="Times New Roman" panose="02020603050405020304" pitchFamily="18" charset="0"/>
              </a:rPr>
              <a:t>, D.M.H., </a:t>
            </a:r>
            <a:r>
              <a:rPr lang="en-IN" sz="2400" dirty="0" err="1">
                <a:solidFill>
                  <a:schemeClr val="tx1"/>
                </a:solidFill>
                <a:latin typeface="Times New Roman" panose="02020603050405020304" pitchFamily="18" charset="0"/>
                <a:cs typeface="Times New Roman" panose="02020603050405020304" pitchFamily="18" charset="0"/>
              </a:rPr>
              <a:t>Nga</a:t>
            </a:r>
            <a:r>
              <a:rPr lang="en-IN" sz="2400" dirty="0">
                <a:solidFill>
                  <a:schemeClr val="tx1"/>
                </a:solidFill>
                <a:latin typeface="Times New Roman" panose="02020603050405020304" pitchFamily="18" charset="0"/>
                <a:cs typeface="Times New Roman" panose="02020603050405020304" pitchFamily="18" charset="0"/>
              </a:rPr>
              <a:t>, C.S., </a:t>
            </a:r>
            <a:r>
              <a:rPr lang="en-IN" sz="2400" dirty="0" err="1">
                <a:solidFill>
                  <a:schemeClr val="tx1"/>
                </a:solidFill>
                <a:latin typeface="Times New Roman" panose="02020603050405020304" pitchFamily="18" charset="0"/>
                <a:cs typeface="Times New Roman" panose="02020603050405020304" pitchFamily="18" charset="0"/>
              </a:rPr>
              <a:t>Izzati</a:t>
            </a:r>
            <a:r>
              <a:rPr lang="en-IN" sz="2400" dirty="0">
                <a:solidFill>
                  <a:schemeClr val="tx1"/>
                </a:solidFill>
                <a:latin typeface="Times New Roman" panose="02020603050405020304" pitchFamily="18" charset="0"/>
                <a:cs typeface="Times New Roman" panose="02020603050405020304" pitchFamily="18" charset="0"/>
              </a:rPr>
              <a:t>, N.N., Ng, Y.X. and </a:t>
            </a:r>
            <a:r>
              <a:rPr lang="en-IN" sz="2400" dirty="0" err="1">
                <a:solidFill>
                  <a:schemeClr val="tx1"/>
                </a:solidFill>
                <a:latin typeface="Times New Roman" panose="02020603050405020304" pitchFamily="18" charset="0"/>
                <a:cs typeface="Times New Roman" panose="02020603050405020304" pitchFamily="18" charset="0"/>
              </a:rPr>
              <a:t>Khoiruwnia</a:t>
            </a:r>
            <a:r>
              <a:rPr lang="en-IN" sz="2400" dirty="0">
                <a:solidFill>
                  <a:schemeClr val="tx1"/>
                </a:solidFill>
                <a:latin typeface="Times New Roman" panose="02020603050405020304" pitchFamily="18" charset="0"/>
                <a:cs typeface="Times New Roman" panose="02020603050405020304" pitchFamily="18" charset="0"/>
              </a:rPr>
              <a:t>, F., 2022. A Research on Tesco's Consumer Purchasing </a:t>
            </a:r>
            <a:r>
              <a:rPr lang="en-IN" sz="2400" dirty="0" err="1">
                <a:solidFill>
                  <a:schemeClr val="tx1"/>
                </a:solidFill>
                <a:latin typeface="Times New Roman" panose="02020603050405020304" pitchFamily="18" charset="0"/>
                <a:cs typeface="Times New Roman" panose="02020603050405020304" pitchFamily="18" charset="0"/>
              </a:rPr>
              <a:t>Behavior</a:t>
            </a:r>
            <a:r>
              <a:rPr lang="en-IN" sz="2400" dirty="0">
                <a:solidFill>
                  <a:schemeClr val="tx1"/>
                </a:solidFill>
                <a:latin typeface="Times New Roman" panose="02020603050405020304" pitchFamily="18" charset="0"/>
                <a:cs typeface="Times New Roman" panose="02020603050405020304" pitchFamily="18" charset="0"/>
              </a:rPr>
              <a:t> towards E-Commerce during the Pandemic Period. </a:t>
            </a:r>
            <a:r>
              <a:rPr lang="en-IN" sz="2400" i="1" dirty="0">
                <a:solidFill>
                  <a:schemeClr val="tx1"/>
                </a:solidFill>
                <a:latin typeface="Times New Roman" panose="02020603050405020304" pitchFamily="18" charset="0"/>
                <a:cs typeface="Times New Roman" panose="02020603050405020304" pitchFamily="18" charset="0"/>
              </a:rPr>
              <a:t>International Journal of Accounting &amp; Finance in Asia </a:t>
            </a:r>
            <a:r>
              <a:rPr lang="en-IN" sz="2400" i="1" dirty="0" err="1">
                <a:solidFill>
                  <a:schemeClr val="tx1"/>
                </a:solidFill>
                <a:latin typeface="Times New Roman" panose="02020603050405020304" pitchFamily="18" charset="0"/>
                <a:cs typeface="Times New Roman" panose="02020603050405020304" pitchFamily="18" charset="0"/>
              </a:rPr>
              <a:t>Pasific</a:t>
            </a:r>
            <a:r>
              <a:rPr lang="en-IN" sz="2400" i="1" dirty="0">
                <a:solidFill>
                  <a:schemeClr val="tx1"/>
                </a:solidFill>
                <a:latin typeface="Times New Roman" panose="02020603050405020304" pitchFamily="18" charset="0"/>
                <a:cs typeface="Times New Roman" panose="02020603050405020304" pitchFamily="18" charset="0"/>
              </a:rPr>
              <a:t> (IJAFAP)</a:t>
            </a:r>
            <a:r>
              <a:rPr lang="en-IN" sz="2400" dirty="0">
                <a:solidFill>
                  <a:schemeClr val="tx1"/>
                </a:solidFill>
                <a:latin typeface="Times New Roman" panose="02020603050405020304" pitchFamily="18" charset="0"/>
                <a:cs typeface="Times New Roman" panose="02020603050405020304" pitchFamily="18" charset="0"/>
              </a:rPr>
              <a:t>, </a:t>
            </a:r>
            <a:r>
              <a:rPr lang="en-IN" sz="2400" i="1" dirty="0">
                <a:solidFill>
                  <a:schemeClr val="tx1"/>
                </a:solidFill>
                <a:latin typeface="Times New Roman" panose="02020603050405020304" pitchFamily="18" charset="0"/>
                <a:cs typeface="Times New Roman" panose="02020603050405020304" pitchFamily="18" charset="0"/>
              </a:rPr>
              <a:t>5</a:t>
            </a:r>
            <a:r>
              <a:rPr lang="en-IN" sz="2400" dirty="0">
                <a:solidFill>
                  <a:schemeClr val="tx1"/>
                </a:solidFill>
                <a:latin typeface="Times New Roman" panose="02020603050405020304" pitchFamily="18" charset="0"/>
                <a:cs typeface="Times New Roman" panose="02020603050405020304" pitchFamily="18" charset="0"/>
              </a:rPr>
              <a:t>(1), pp.53-63.</a:t>
            </a:r>
          </a:p>
        </p:txBody>
      </p:sp>
    </p:spTree>
    <p:extLst>
      <p:ext uri="{BB962C8B-B14F-4D97-AF65-F5344CB8AC3E}">
        <p14:creationId xmlns:p14="http://schemas.microsoft.com/office/powerpoint/2010/main" val="1101633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00347" y="2110085"/>
            <a:ext cx="3630738" cy="923330"/>
          </a:xfrm>
          <a:prstGeom prst="rect">
            <a:avLst/>
          </a:prstGeom>
          <a:noFill/>
        </p:spPr>
        <p:txBody>
          <a:bodyPr wrap="none" lIns="91440" tIns="45720" rIns="91440" bIns="45720">
            <a:spAutoFit/>
          </a:bodyPr>
          <a:lstStyle/>
          <a:p>
            <a:pPr algn="ctr"/>
            <a:r>
              <a:rPr lang="en-US" sz="5400" b="1" dirty="0">
                <a:ln w="18000">
                  <a:solidFill>
                    <a:schemeClr val="accent2">
                      <a:satMod val="140000"/>
                    </a:schemeClr>
                  </a:solidFill>
                  <a:prstDash val="solid"/>
                  <a:miter lim="800000"/>
                </a:ln>
                <a:noFill/>
                <a:effectLst>
                  <a:outerShdw blurRad="25500" dist="23000" dir="7020000" algn="tl">
                    <a:srgbClr val="000000">
                      <a:alpha val="50000"/>
                    </a:srgbClr>
                  </a:outerShdw>
                  <a:reflection blurRad="6350" stA="55000" endA="50" endPos="85000" dist="29997" dir="5400000" sy="-100000" algn="bl" rotWithShape="0"/>
                </a:effectLst>
              </a:rPr>
              <a:t>THANK YOU</a:t>
            </a:r>
          </a:p>
        </p:txBody>
      </p:sp>
    </p:spTree>
    <p:extLst>
      <p:ext uri="{BB962C8B-B14F-4D97-AF65-F5344CB8AC3E}">
        <p14:creationId xmlns:p14="http://schemas.microsoft.com/office/powerpoint/2010/main"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1995</Words>
  <Application>Microsoft Office PowerPoint</Application>
  <PresentationFormat>On-screen Show (16:9)</PresentationFormat>
  <Paragraphs>124</Paragraphs>
  <Slides>18</Slides>
  <Notes>17</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CHANGE &amp; STABILITY MANAGEMENT of tesco</vt:lpstr>
      <vt:lpstr>Organizational Change</vt:lpstr>
      <vt:lpstr>Introduction to Tesco</vt:lpstr>
      <vt:lpstr>Adopted changes</vt:lpstr>
      <vt:lpstr>Key factors and drivers of change </vt:lpstr>
      <vt:lpstr>Internal factors</vt:lpstr>
      <vt:lpstr>External factors</vt:lpstr>
      <vt:lpstr>External factors</vt:lpstr>
      <vt:lpstr>Stakeholders</vt:lpstr>
      <vt:lpstr>Planned change</vt:lpstr>
      <vt:lpstr>Bringing changes</vt:lpstr>
      <vt:lpstr>Resistance to change</vt:lpstr>
      <vt:lpstr>Overcoming ways</vt:lpstr>
      <vt:lpstr>Theoritical management model</vt:lpstr>
      <vt:lpstr>Benefits</vt:lpstr>
      <vt:lpstr>Conclusion</vt:lpstr>
      <vt:lpstr>References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2023-02-27T12:04:36Z</dcterms:modified>
</cp:coreProperties>
</file>