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326" r:id="rId2"/>
    <p:sldId id="314" r:id="rId3"/>
    <p:sldId id="316" r:id="rId4"/>
    <p:sldId id="321" r:id="rId5"/>
    <p:sldId id="322" r:id="rId6"/>
    <p:sldId id="323" r:id="rId7"/>
    <p:sldId id="324" r:id="rId8"/>
    <p:sldId id="325" r:id="rId9"/>
    <p:sldId id="308" r:id="rId10"/>
    <p:sldId id="327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08" userDrawn="1">
          <p15:clr>
            <a:srgbClr val="A4A3A4"/>
          </p15:clr>
        </p15:guide>
        <p15:guide id="2" pos="3384" userDrawn="1">
          <p15:clr>
            <a:srgbClr val="A4A3A4"/>
          </p15:clr>
        </p15:guide>
        <p15:guide id="3" orient="horz" pos="4056" userDrawn="1">
          <p15:clr>
            <a:srgbClr val="A4A3A4"/>
          </p15:clr>
        </p15:guide>
        <p15:guide id="4" orient="horz" pos="148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4726"/>
    <a:srgbClr val="F5F5F5"/>
    <a:srgbClr val="FFFFFF"/>
    <a:srgbClr val="F3F2F1"/>
    <a:srgbClr val="40404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16" autoAdjust="0"/>
  </p:normalViewPr>
  <p:slideViewPr>
    <p:cSldViewPr snapToGrid="0">
      <p:cViewPr varScale="1">
        <p:scale>
          <a:sx n="85" d="100"/>
          <a:sy n="85" d="100"/>
        </p:scale>
        <p:origin x="138" y="84"/>
      </p:cViewPr>
      <p:guideLst>
        <p:guide orient="horz" pos="2808"/>
        <p:guide pos="3384"/>
        <p:guide orient="horz" pos="4056"/>
        <p:guide orient="horz" pos="148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268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t>11/24/2021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t>11/24/2021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BF993BB-6145-4D1C-B438-D1350312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995" y="2548098"/>
            <a:ext cx="5878605" cy="1761805"/>
          </a:xfrm>
        </p:spPr>
        <p:txBody>
          <a:bodyPr anchor="b">
            <a:normAutofit/>
          </a:bodyPr>
          <a:lstStyle>
            <a:lvl1pPr>
              <a:defRPr sz="50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0924F7AB-0386-4C0B-B9B7-D8E785EBF10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53792" y="138819"/>
            <a:ext cx="2369315" cy="867807"/>
          </a:xfrm>
          <a:prstGeom prst="rect">
            <a:avLst/>
          </a:prstGeom>
        </p:spPr>
      </p:pic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0EBEF97-3620-43B4-9D9A-099216F7539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63441" y="1700048"/>
            <a:ext cx="4572000" cy="45720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11/24/2021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192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AD72A3CF-7B92-425B-B6F6-280533A6D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 anchor="t" anchorCtr="0">
            <a:normAutofit/>
          </a:bodyPr>
          <a:lstStyle>
            <a:lvl1pPr>
              <a:defRPr sz="2800">
                <a:solidFill>
                  <a:schemeClr val="bg2">
                    <a:lumMod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731B2CC-46D6-41EE-AB20-C8DC7BA2142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453896"/>
            <a:ext cx="4572000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00000"/>
              </a:lnSpc>
              <a:defRPr lang="en-US"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A7CCC8-FE73-4ABC-8D86-F3BFA8F6A108}"/>
              </a:ext>
            </a:extLst>
          </p:cNvPr>
          <p:cNvCxnSpPr>
            <a:cxnSpLocks/>
          </p:cNvCxnSpPr>
          <p:nvPr userDrawn="1"/>
        </p:nvCxnSpPr>
        <p:spPr>
          <a:xfrm>
            <a:off x="533400" y="1104900"/>
            <a:ext cx="11119104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4951" y="262784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10" name="Rectangle 9" hidden="1"/>
          <p:cNvSpPr/>
          <p:nvPr userDrawn="1"/>
        </p:nvSpPr>
        <p:spPr bwMode="blackWhite">
          <a:xfrm>
            <a:off x="254950" y="262784"/>
            <a:ext cx="11682101" cy="207264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8BDE82E-2197-4E58-98F3-0223BAA9F84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1208" y="2560320"/>
            <a:ext cx="94457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00000"/>
              </a:lnSpc>
              <a:defRPr 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2pPr>
            <a:lvl3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3pPr>
            <a:lvl4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4pPr>
            <a:lvl5pPr>
              <a:lnSpc>
                <a:spcPct val="100000"/>
              </a:lnSpc>
              <a:def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99696F-F8D9-451A-9677-E005032B6302}"/>
              </a:ext>
            </a:extLst>
          </p:cNvPr>
          <p:cNvCxnSpPr>
            <a:cxnSpLocks/>
          </p:cNvCxnSpPr>
          <p:nvPr userDrawn="1"/>
        </p:nvCxnSpPr>
        <p:spPr>
          <a:xfrm>
            <a:off x="533400" y="1104900"/>
            <a:ext cx="11119104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56555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1208" y="448056"/>
            <a:ext cx="6876288" cy="64008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496" y="1435608"/>
            <a:ext cx="4416552" cy="397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11/24/2021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5904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Tx/>
        <a:buNone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28091895-2810-420D-A4B9-E6400465838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7294624"/>
              </p:ext>
            </p:extLst>
          </p:nvPr>
        </p:nvGraphicFramePr>
        <p:xfrm>
          <a:off x="411544" y="337701"/>
          <a:ext cx="8128000" cy="52038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3771229115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213959635"/>
                    </a:ext>
                  </a:extLst>
                </a:gridCol>
              </a:tblGrid>
              <a:tr h="748157">
                <a:tc>
                  <a:txBody>
                    <a:bodyPr/>
                    <a:lstStyle/>
                    <a:p>
                      <a:r>
                        <a:rPr lang="en-GB" sz="3600" dirty="0"/>
                        <a:t>Name: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/>
                        <a:t>Natalia Stirbu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3763541"/>
                  </a:ext>
                </a:extLst>
              </a:tr>
              <a:tr h="748157">
                <a:tc>
                  <a:txBody>
                    <a:bodyPr/>
                    <a:lstStyle/>
                    <a:p>
                      <a:r>
                        <a:rPr lang="en-GB" sz="3600" dirty="0"/>
                        <a:t>Student code: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/>
                        <a:t>2025880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83625988"/>
                  </a:ext>
                </a:extLst>
              </a:tr>
              <a:tr h="748157">
                <a:tc>
                  <a:txBody>
                    <a:bodyPr/>
                    <a:lstStyle/>
                    <a:p>
                      <a:r>
                        <a:rPr lang="en-GB" sz="3600" dirty="0"/>
                        <a:t>Programme: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Certificate of Higher Education Skills for the Workplace</a:t>
                      </a:r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0171459"/>
                  </a:ext>
                </a:extLst>
              </a:tr>
              <a:tr h="748157">
                <a:tc>
                  <a:txBody>
                    <a:bodyPr/>
                    <a:lstStyle/>
                    <a:p>
                      <a:r>
                        <a:rPr lang="en-GB" sz="3600" dirty="0"/>
                        <a:t>Module: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Effective Team Working and Communication</a:t>
                      </a:r>
                      <a:endParaRPr lang="en-GB" sz="3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02511103"/>
                  </a:ext>
                </a:extLst>
              </a:tr>
              <a:tr h="748157">
                <a:tc>
                  <a:txBody>
                    <a:bodyPr/>
                    <a:lstStyle/>
                    <a:p>
                      <a:r>
                        <a:rPr lang="en-GB" sz="3600" dirty="0"/>
                        <a:t>Module code: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3600" dirty="0"/>
                        <a:t>BMSW4002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25229640"/>
                  </a:ext>
                </a:extLst>
              </a:tr>
              <a:tr h="748157">
                <a:tc>
                  <a:txBody>
                    <a:bodyPr/>
                    <a:lstStyle/>
                    <a:p>
                      <a:r>
                        <a:rPr lang="en-GB" sz="3600" dirty="0"/>
                        <a:t>Lecturer: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Dami</a:t>
                      </a:r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Pokubo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Sujeewa</a:t>
                      </a:r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Herath 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Dale Clarke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Yohan </a:t>
                      </a:r>
                      <a:r>
                        <a:rPr lang="en-US" sz="1800" b="1" kern="1200" dirty="0" err="1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Mendis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Md Nazmul Hasan</a:t>
                      </a:r>
                      <a:endParaRPr lang="en-GB" sz="1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382431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281211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D01B00E-6157-49BF-95B8-AFF5AAF3C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995" y="2548098"/>
            <a:ext cx="11746005" cy="1761805"/>
          </a:xfrm>
        </p:spPr>
        <p:txBody>
          <a:bodyPr>
            <a:normAutofit/>
          </a:bodyPr>
          <a:lstStyle/>
          <a:p>
            <a:pPr algn="r"/>
            <a:r>
              <a:rPr lang="en-GB" sz="5000" dirty="0"/>
              <a:t>Strategies for Effective Communication in The Hershey Company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852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/>
          <a:lstStyle/>
          <a:p>
            <a:r>
              <a:rPr lang="en-US" dirty="0">
                <a:latin typeface="+mn-lt"/>
                <a:cs typeface="Segoe UI Light" panose="020B0502040204020203" pitchFamily="34" charset="0"/>
              </a:rPr>
              <a:t>Introduction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9AA6535-7FDE-4B2D-B92F-5C3C5876E846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39495" y="1453895"/>
            <a:ext cx="10357804" cy="1532585"/>
          </a:xfrm>
        </p:spPr>
        <p:txBody>
          <a:bodyPr>
            <a:noAutofit/>
          </a:bodyPr>
          <a:lstStyle/>
          <a:p>
            <a:pPr algn="just"/>
            <a:r>
              <a:rPr lang="en-GB" sz="1800" dirty="0">
                <a:cs typeface="Segoe UI" panose="020B0502040204020203" pitchFamily="34" charset="0"/>
              </a:rPr>
              <a:t>External communication encompasses all interactions between a corporation and its external stakeholders, which may include consumers, vendors, middlemen, shareholders, or the general public. </a:t>
            </a:r>
            <a:endParaRPr lang="en-US" sz="1800" dirty="0">
              <a:cs typeface="Segoe UI" panose="020B0502040204020203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D720034-8FD4-41EB-99AA-8958B5793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8101" y="2986480"/>
            <a:ext cx="3184016" cy="1006701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2C00183-F9B5-401D-A4E9-1DE3FF0AEF95}"/>
              </a:ext>
            </a:extLst>
          </p:cNvPr>
          <p:cNvSpPr/>
          <p:nvPr/>
        </p:nvSpPr>
        <p:spPr>
          <a:xfrm>
            <a:off x="2000774" y="4723002"/>
            <a:ext cx="1149292" cy="54528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ea typeface="Calibri" panose="020F0502020204030204" pitchFamily="34" charset="0"/>
              </a:rPr>
              <a:t>189</a:t>
            </a:r>
            <a:r>
              <a:rPr lang="en-US" sz="2400" dirty="0">
                <a:ea typeface="Calibri" panose="020F0502020204030204" pitchFamily="34" charset="0"/>
              </a:rPr>
              <a:t>4</a:t>
            </a:r>
            <a:endParaRPr lang="en-GB" sz="2400" dirty="0">
              <a:ea typeface="Calibri" panose="020F050202020403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99303AA-54A4-4C1B-B48A-FD987B81D285}"/>
              </a:ext>
            </a:extLst>
          </p:cNvPr>
          <p:cNvSpPr/>
          <p:nvPr/>
        </p:nvSpPr>
        <p:spPr>
          <a:xfrm>
            <a:off x="1459684" y="5268287"/>
            <a:ext cx="2231472" cy="545285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Established</a:t>
            </a:r>
            <a:endParaRPr lang="en-US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9F8A5A4-409E-45BE-AEB6-750A2BD603D8}"/>
              </a:ext>
            </a:extLst>
          </p:cNvPr>
          <p:cNvSpPr/>
          <p:nvPr/>
        </p:nvSpPr>
        <p:spPr>
          <a:xfrm>
            <a:off x="8277137" y="4723002"/>
            <a:ext cx="1149292" cy="54528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ea typeface="Calibri" panose="020F0502020204030204" pitchFamily="34" charset="0"/>
              </a:rPr>
              <a:t>40%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3A9744B-85AA-4DF5-BDD7-8E8FA3BF2115}"/>
              </a:ext>
            </a:extLst>
          </p:cNvPr>
          <p:cNvSpPr/>
          <p:nvPr/>
        </p:nvSpPr>
        <p:spPr>
          <a:xfrm>
            <a:off x="7736047" y="5268287"/>
            <a:ext cx="2231472" cy="545285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Market Share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32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>
            <a:noAutofit/>
          </a:bodyPr>
          <a:lstStyle/>
          <a:p>
            <a:r>
              <a:rPr lang="en-US" dirty="0">
                <a:cs typeface="Segoe UI Light" panose="020B0502040204020203" pitchFamily="34" charset="0"/>
              </a:rPr>
              <a:t>Models of Communication</a:t>
            </a:r>
            <a:endParaRPr lang="en-US" dirty="0">
              <a:latin typeface="+mn-lt"/>
              <a:cs typeface="Segoe UI Light" panose="020B0502040204020203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ADABCA7-7AB1-40C1-BD42-F43BCA3850AA}"/>
              </a:ext>
            </a:extLst>
          </p:cNvPr>
          <p:cNvGrpSpPr/>
          <p:nvPr/>
        </p:nvGrpSpPr>
        <p:grpSpPr>
          <a:xfrm>
            <a:off x="0" y="1280261"/>
            <a:ext cx="4855711" cy="2615558"/>
            <a:chOff x="173488" y="2818700"/>
            <a:chExt cx="4855711" cy="3033460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71A09667-5BC9-4057-A409-D4612684E2A5}"/>
                </a:ext>
              </a:extLst>
            </p:cNvPr>
            <p:cNvGrpSpPr/>
            <p:nvPr/>
          </p:nvGrpSpPr>
          <p:grpSpPr>
            <a:xfrm>
              <a:off x="173488" y="2818700"/>
              <a:ext cx="4855711" cy="3033460"/>
              <a:chOff x="173489" y="2818700"/>
              <a:chExt cx="4826350" cy="2978791"/>
            </a:xfrm>
          </p:grpSpPr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1A650568-4921-40D8-AFD4-5FE7CD90D6C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73489" y="2818700"/>
                <a:ext cx="4826350" cy="2978791"/>
              </a:xfrm>
              <a:prstGeom prst="rect">
                <a:avLst/>
              </a:prstGeom>
            </p:spPr>
          </p:pic>
          <p:sp>
            <p:nvSpPr>
              <p:cNvPr id="5" name="Arrow: Right 4">
                <a:extLst>
                  <a:ext uri="{FF2B5EF4-FFF2-40B4-BE49-F238E27FC236}">
                    <a16:creationId xmlns:a16="http://schemas.microsoft.com/office/drawing/2014/main" id="{D3220706-3DC9-4A5A-A33C-B6199B4AED0C}"/>
                  </a:ext>
                </a:extLst>
              </p:cNvPr>
              <p:cNvSpPr/>
              <p:nvPr/>
            </p:nvSpPr>
            <p:spPr>
              <a:xfrm>
                <a:off x="398681" y="3261310"/>
                <a:ext cx="776327" cy="365760"/>
              </a:xfrm>
              <a:prstGeom prst="rightArrow">
                <a:avLst>
                  <a:gd name="adj1" fmla="val 45007"/>
                  <a:gd name="adj2" fmla="val 99193"/>
                </a:avLst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0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Hersh</a:t>
                </a:r>
                <a:r>
                  <a:rPr lang="en-GB" sz="8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e</a:t>
                </a:r>
                <a:r>
                  <a:rPr lang="en-GB" sz="10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y</a:t>
                </a:r>
                <a:endParaRPr lang="en-US" sz="1000" spc="30" dirty="0">
                  <a:solidFill>
                    <a:schemeClr val="bg2">
                      <a:lumMod val="90000"/>
                    </a:schemeClr>
                  </a:solidFill>
                  <a:latin typeface="Agency FB" panose="020B0503020202020204" pitchFamily="34" charset="0"/>
                </a:endParaRPr>
              </a:p>
            </p:txBody>
          </p:sp>
        </p:grpSp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264921B4-B41B-4BB9-954C-1CAD50EE11C1}"/>
                </a:ext>
              </a:extLst>
            </p:cNvPr>
            <p:cNvSpPr/>
            <p:nvPr/>
          </p:nvSpPr>
          <p:spPr>
            <a:xfrm>
              <a:off x="4023360" y="3269433"/>
              <a:ext cx="781050" cy="372473"/>
            </a:xfrm>
            <a:prstGeom prst="rightArrow">
              <a:avLst>
                <a:gd name="adj1" fmla="val 49099"/>
                <a:gd name="adj2" fmla="val 99193"/>
              </a:avLst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spc="30" dirty="0">
                  <a:solidFill>
                    <a:schemeClr val="bg2">
                      <a:lumMod val="90000"/>
                    </a:schemeClr>
                  </a:solidFill>
                  <a:latin typeface="Agency FB" panose="020B0503020202020204" pitchFamily="34" charset="0"/>
                </a:rPr>
                <a:t>Consumer</a:t>
              </a:r>
              <a:endParaRPr lang="en-US" sz="800" spc="30" dirty="0">
                <a:solidFill>
                  <a:schemeClr val="bg2">
                    <a:lumMod val="90000"/>
                  </a:schemeClr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B6CD8B6-341B-4CEE-8B1D-EBAC56A669BB}"/>
              </a:ext>
            </a:extLst>
          </p:cNvPr>
          <p:cNvGrpSpPr/>
          <p:nvPr/>
        </p:nvGrpSpPr>
        <p:grpSpPr>
          <a:xfrm>
            <a:off x="5539972" y="1280261"/>
            <a:ext cx="6331222" cy="2382418"/>
            <a:chOff x="5539972" y="1280261"/>
            <a:chExt cx="6331222" cy="2382418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877804E3-9EFA-4B08-BB19-A20DA960CE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739623" y="1280261"/>
              <a:ext cx="3931920" cy="2005584"/>
            </a:xfrm>
            <a:prstGeom prst="rect">
              <a:avLst/>
            </a:prstGeom>
          </p:spPr>
        </p:pic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08C4182-407E-4CF9-9AC7-DE9A9BD621FC}"/>
                </a:ext>
              </a:extLst>
            </p:cNvPr>
            <p:cNvSpPr/>
            <p:nvPr/>
          </p:nvSpPr>
          <p:spPr>
            <a:xfrm>
              <a:off x="5539972" y="2078521"/>
              <a:ext cx="1199651" cy="64008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Hershey</a:t>
              </a:r>
              <a:endParaRPr lang="en-US" sz="1400" dirty="0"/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9D505D43-3166-450C-BF4A-1081EAB4EC89}"/>
                </a:ext>
              </a:extLst>
            </p:cNvPr>
            <p:cNvSpPr/>
            <p:nvPr/>
          </p:nvSpPr>
          <p:spPr>
            <a:xfrm flipH="1">
              <a:off x="10671543" y="2050361"/>
              <a:ext cx="1199651" cy="640080"/>
            </a:xfrm>
            <a:prstGeom prst="rightArrow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vert="horz" lIns="90000" rtlCol="0" anchor="ctr"/>
            <a:lstStyle/>
            <a:p>
              <a:pPr algn="ctr"/>
              <a:r>
                <a:rPr lang="en-GB" sz="1200" dirty="0"/>
                <a:t>Consumer</a:t>
              </a:r>
              <a:endParaRPr lang="en-US" sz="1200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6EEACC5-2F60-47D6-ADC9-371C3A1A966F}"/>
                </a:ext>
              </a:extLst>
            </p:cNvPr>
            <p:cNvSpPr txBox="1"/>
            <p:nvPr/>
          </p:nvSpPr>
          <p:spPr>
            <a:xfrm>
              <a:off x="7544564" y="3285845"/>
              <a:ext cx="3126979" cy="37683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200"/>
                </a:spcBef>
              </a:pPr>
              <a:r>
                <a:rPr lang="en-GB" sz="1400" dirty="0">
                  <a:effectLst/>
                  <a:latin typeface="Bahnschrift Light" panose="020B0502040204020203" pitchFamily="34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The Schramm Communication Model</a:t>
              </a:r>
              <a:endParaRPr lang="en-US" sz="1400" dirty="0">
                <a:effectLst/>
                <a:latin typeface="Bahnschrift Ligh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9B2030BC-8C2A-43F8-91D6-0C340CCF27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8517" y="3785667"/>
            <a:ext cx="5174966" cy="3011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96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Face-to-face communication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Video conferencing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Emails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Text messages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Social Media</a:t>
            </a:r>
          </a:p>
        </p:txBody>
      </p:sp>
    </p:spTree>
    <p:extLst>
      <p:ext uri="{BB962C8B-B14F-4D97-AF65-F5344CB8AC3E}">
        <p14:creationId xmlns:p14="http://schemas.microsoft.com/office/powerpoint/2010/main" val="2296657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Barriers to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rm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Conflicts in communicating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Lack of Transparency &amp; Trust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Cultural Differences &amp; Language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Communication Styles </a:t>
            </a:r>
          </a:p>
        </p:txBody>
      </p:sp>
    </p:spTree>
    <p:extLst>
      <p:ext uri="{BB962C8B-B14F-4D97-AF65-F5344CB8AC3E}">
        <p14:creationId xmlns:p14="http://schemas.microsoft.com/office/powerpoint/2010/main" val="409950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Impact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rm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Builds and maintains relationships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Facilitates innovation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Contributes to growth of the company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Ensures transparency </a:t>
            </a:r>
          </a:p>
        </p:txBody>
      </p:sp>
    </p:spTree>
    <p:extLst>
      <p:ext uri="{BB962C8B-B14F-4D97-AF65-F5344CB8AC3E}">
        <p14:creationId xmlns:p14="http://schemas.microsoft.com/office/powerpoint/2010/main" val="136721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557651"/>
            <a:ext cx="10302807" cy="883546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The first step in communicating effectively with the outside world is to express the thoughts simply and avoid making the message seem overly convoluted.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54E4413-BF26-4B76-AC6A-3F96DD1A6637}"/>
              </a:ext>
            </a:extLst>
          </p:cNvPr>
          <p:cNvSpPr txBox="1">
            <a:spLocks/>
          </p:cNvSpPr>
          <p:nvPr/>
        </p:nvSpPr>
        <p:spPr>
          <a:xfrm>
            <a:off x="521207" y="2884510"/>
            <a:ext cx="10302807" cy="8835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To aggravating the customer, speaking too softly or too low is also a problem, so do the best to talk in a reasonable tone and avoid noise pollution if feasible. </a:t>
            </a:r>
          </a:p>
        </p:txBody>
      </p:sp>
    </p:spTree>
    <p:extLst>
      <p:ext uri="{BB962C8B-B14F-4D97-AF65-F5344CB8AC3E}">
        <p14:creationId xmlns:p14="http://schemas.microsoft.com/office/powerpoint/2010/main" val="1817841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Reference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392BF7-AD81-414E-8F88-7D368D3DA5A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107348"/>
            <a:ext cx="11416327" cy="557867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Gillespie, D. and Schiffman, R., 2018. A Critique of the Shannon-Weaver Theory of Communication and Its Implications for Nursing.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Research and Theory for Nursing Practice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32(2), pp.216-225.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Hodge, C., Pederson, J. and Walker, M., 2015. How Do You “Like” My Style? Examining How Communication Style Influences Facebook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Behaviors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Sport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8(3), pp.276-292.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Khanal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Akhtaruzzaman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Kularatne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I., 2021. The influence of social media on stakeholder engagement and the corporate social responsibility of small businesses.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Corporate Social Responsibility and Environmental Management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Kumaresan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S., 2021. Hershey Sweetens FY21 Outlook After Q3 Beat. [Blog] </a:t>
            </a:r>
            <a:r>
              <a:rPr lang="en-GB" sz="11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Benzinga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Mcquail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D. &amp;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Windhall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 (2015). 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Communication Models for the Study of Mass Communications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London: Routledge, p. 20.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Rahmani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F., Scott-Young, C.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Tadayon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2021. Team composition in relational contracting (RC) in large infrastructure projects: a Belbin’s team roles model approach.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Engineering, Construction and Architectural Management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ahead-of-print(ahead-of-print).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Rogers, P.,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Pawlik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L.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Shwom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B., 2020. Formal Communications’ Role in Knowledge Work: Evidence From Projects.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Business and Technical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34(2), pp.115-156.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Rudczuk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2017. Perception of External Marketing Communication of Companies by Young Customers.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Social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3(2), pp.14-24.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Whittaker, J. and Davison, I., 2020. A Lack of Communication and Awareness in Nontechnical Skills Training? A Qualitative Analysis of the Perceptions of Trainers and Trainees in Surgical Training.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Surgical Education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77(4), pp.873-888.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023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AC2E725-FE38-4DCC-84AD-637BD829A94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7785518"/>
              </p:ext>
            </p:extLst>
          </p:nvPr>
        </p:nvGraphicFramePr>
        <p:xfrm>
          <a:off x="776816" y="498120"/>
          <a:ext cx="10399184" cy="551885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750767">
                  <a:extLst>
                    <a:ext uri="{9D8B030D-6E8A-4147-A177-3AD203B41FA5}">
                      <a16:colId xmlns:a16="http://schemas.microsoft.com/office/drawing/2014/main" val="2962313114"/>
                    </a:ext>
                  </a:extLst>
                </a:gridCol>
                <a:gridCol w="6648417">
                  <a:extLst>
                    <a:ext uri="{9D8B030D-6E8A-4147-A177-3AD203B41FA5}">
                      <a16:colId xmlns:a16="http://schemas.microsoft.com/office/drawing/2014/main" val="2640243023"/>
                    </a:ext>
                  </a:extLst>
                </a:gridCol>
              </a:tblGrid>
              <a:tr h="903513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6367243"/>
                  </a:ext>
                </a:extLst>
              </a:tr>
              <a:tr h="903513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Cristian, Natalia, Andrei, Ana, Valentina and Marek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579144"/>
                  </a:ext>
                </a:extLst>
              </a:tr>
              <a:tr h="9361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Organised</a:t>
                      </a:r>
                    </a:p>
                    <a:p>
                      <a:r>
                        <a:rPr lang="en-GB" dirty="0"/>
                        <a:t>Effective</a:t>
                      </a:r>
                    </a:p>
                    <a:p>
                      <a:r>
                        <a:rPr lang="en-GB" dirty="0"/>
                        <a:t>Strong teamwork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441997"/>
                  </a:ext>
                </a:extLst>
              </a:tr>
              <a:tr h="9361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Communication challenges</a:t>
                      </a:r>
                    </a:p>
                    <a:p>
                      <a:r>
                        <a:rPr lang="en-GB" dirty="0"/>
                        <a:t>Language barriers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7863939"/>
                  </a:ext>
                </a:extLst>
              </a:tr>
              <a:tr h="93610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Work faster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3391539"/>
                  </a:ext>
                </a:extLst>
              </a:tr>
              <a:tr h="903513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 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1487999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61788567"/>
      </p:ext>
    </p:extLst>
  </p:cSld>
  <p:clrMapOvr>
    <a:masterClrMapping/>
  </p:clrMapOvr>
</p:sld>
</file>

<file path=ppt/theme/theme1.xml><?xml version="1.0" encoding="utf-8"?>
<a:theme xmlns:a="http://schemas.openxmlformats.org/drawingml/2006/main" name="WelcomeDoc">
  <a:themeElements>
    <a:clrScheme name="Presentor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CF3D1C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906339_Speaker Coach_win32_v3.potx" id="{A08F8CA7-1EDE-415A-BDA8-61B8B1BA231B}" vid="{0667CAC2-F6EC-40A1-B0B6-DE6E40F4B4F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Speaker Coach tutorial</Template>
  <TotalTime>408</TotalTime>
  <Words>613</Words>
  <Application>Microsoft Office PowerPoint</Application>
  <PresentationFormat>Widescreen</PresentationFormat>
  <Paragraphs>73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Agency FB</vt:lpstr>
      <vt:lpstr>Arial</vt:lpstr>
      <vt:lpstr>Bahnschrift Light</vt:lpstr>
      <vt:lpstr>Calibri</vt:lpstr>
      <vt:lpstr>Segoe UI</vt:lpstr>
      <vt:lpstr>Segoe UI Light</vt:lpstr>
      <vt:lpstr>WelcomeDoc</vt:lpstr>
      <vt:lpstr>PowerPoint Presentation</vt:lpstr>
      <vt:lpstr>Strategies for Effective Communication in The Hershey Company</vt:lpstr>
      <vt:lpstr>Introduction</vt:lpstr>
      <vt:lpstr>Models of Communication</vt:lpstr>
      <vt:lpstr>Channels of Communication</vt:lpstr>
      <vt:lpstr>Barriers to Effective Communication</vt:lpstr>
      <vt:lpstr>Impact of Effective Communication</vt:lpstr>
      <vt:lpstr>Conclusion</vt:lpstr>
      <vt:lpstr>Reference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The Hershey Company</dc:title>
  <dc:creator>Fahim Hassan</dc:creator>
  <cp:lastModifiedBy>Natalia Stirbu (2025880)</cp:lastModifiedBy>
  <cp:revision>4</cp:revision>
  <dcterms:created xsi:type="dcterms:W3CDTF">2021-11-18T05:07:23Z</dcterms:created>
  <dcterms:modified xsi:type="dcterms:W3CDTF">2021-11-24T20:19:28Z</dcterms:modified>
</cp:coreProperties>
</file>