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66" r:id="rId3"/>
    <p:sldId id="257" r:id="rId4"/>
    <p:sldId id="283" r:id="rId5"/>
    <p:sldId id="258" r:id="rId6"/>
    <p:sldId id="280" r:id="rId7"/>
    <p:sldId id="274" r:id="rId8"/>
    <p:sldId id="281" r:id="rId9"/>
    <p:sldId id="270" r:id="rId10"/>
    <p:sldId id="282" r:id="rId11"/>
    <p:sldId id="277" r:id="rId12"/>
    <p:sldId id="284" r:id="rId13"/>
    <p:sldId id="265"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050" autoAdjust="0"/>
    <p:restoredTop sz="85190" autoAdjust="0"/>
  </p:normalViewPr>
  <p:slideViewPr>
    <p:cSldViewPr>
      <p:cViewPr varScale="1">
        <p:scale>
          <a:sx n="70" d="100"/>
          <a:sy n="70" d="100"/>
        </p:scale>
        <p:origin x="1330" y="5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Times New Roman" panose="02020603050405020304" pitchFamily="18" charset="0"/>
              </a:defRPr>
            </a:lvl1pPr>
          </a:lstStyle>
          <a:p>
            <a:endParaRPr lang="en-IN"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Times New Roman" panose="02020603050405020304" pitchFamily="18" charset="0"/>
              </a:defRPr>
            </a:lvl1pPr>
          </a:lstStyle>
          <a:p>
            <a:fld id="{4D659F59-9D02-4963-88CD-D628AF3D051E}" type="datetimeFigureOut">
              <a:rPr lang="en-US" smtClean="0"/>
              <a:pPr/>
              <a:t>2/14/2026</a:t>
            </a:fld>
            <a:endParaRPr lang="en-IN"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Times New Roman" panose="02020603050405020304" pitchFamily="18" charset="0"/>
              </a:defRPr>
            </a:lvl1pPr>
          </a:lstStyle>
          <a:p>
            <a:endParaRPr lang="en-IN"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atin typeface="Times New Roman" panose="02020603050405020304" pitchFamily="18" charset="0"/>
              </a:defRPr>
            </a:lvl1pPr>
          </a:lstStyle>
          <a:p>
            <a:fld id="{D8CCC42A-02AA-4AEE-A352-3F65F2678A25}" type="slidenum">
              <a:rPr lang="en-IN" smtClean="0"/>
              <a:pPr/>
              <a:t>‹#›</a:t>
            </a:fld>
            <a:endParaRPr lang="en-IN"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Times New Roman" panose="02020603050405020304" pitchFamily="18" charset="0"/>
        <a:ea typeface="+mn-ea"/>
        <a:cs typeface="+mn-cs"/>
      </a:defRPr>
    </a:lvl1pPr>
    <a:lvl2pPr marL="457200" algn="l" defTabSz="914400" rtl="0" eaLnBrk="1" latinLnBrk="0" hangingPunct="1">
      <a:defRPr sz="1200" kern="1200">
        <a:solidFill>
          <a:schemeClr val="tx1"/>
        </a:solidFill>
        <a:latin typeface="Times New Roman" panose="02020603050405020304" pitchFamily="18" charset="0"/>
        <a:ea typeface="+mn-ea"/>
        <a:cs typeface="+mn-cs"/>
      </a:defRPr>
    </a:lvl2pPr>
    <a:lvl3pPr marL="914400" algn="l" defTabSz="914400" rtl="0" eaLnBrk="1" latinLnBrk="0" hangingPunct="1">
      <a:defRPr sz="1200" kern="1200">
        <a:solidFill>
          <a:schemeClr val="tx1"/>
        </a:solidFill>
        <a:latin typeface="Times New Roman" panose="02020603050405020304" pitchFamily="18" charset="0"/>
        <a:ea typeface="+mn-ea"/>
        <a:cs typeface="+mn-cs"/>
      </a:defRPr>
    </a:lvl3pPr>
    <a:lvl4pPr marL="1371600" algn="l" defTabSz="914400" rtl="0" eaLnBrk="1" latinLnBrk="0" hangingPunct="1">
      <a:defRPr sz="1200" kern="1200">
        <a:solidFill>
          <a:schemeClr val="tx1"/>
        </a:solidFill>
        <a:latin typeface="Times New Roman" panose="02020603050405020304" pitchFamily="18" charset="0"/>
        <a:ea typeface="+mn-ea"/>
        <a:cs typeface="+mn-cs"/>
      </a:defRPr>
    </a:lvl4pPr>
    <a:lvl5pPr marL="1828800" algn="l" defTabSz="914400" rtl="0" eaLnBrk="1" latinLnBrk="0" hangingPunct="1">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effectLst/>
                <a:latin typeface="Times New Roman" panose="02020603050405020304" pitchFamily="18" charset="0"/>
                <a:ea typeface="+mn-ea"/>
                <a:cs typeface="+mn-cs"/>
              </a:rPr>
              <a:t>Cognitive processes related to solving problems and decision-making are essential and interconnected tasks that are applied to solve problems and select the most effective actions (Tawfik and Gatewood, 2022). </a:t>
            </a:r>
          </a:p>
          <a:p>
            <a:r>
              <a:rPr lang="en-IN" sz="1200" kern="1200" dirty="0">
                <a:solidFill>
                  <a:schemeClr val="tx1"/>
                </a:solidFill>
                <a:effectLst/>
                <a:latin typeface="Times New Roman" panose="02020603050405020304" pitchFamily="18" charset="0"/>
                <a:ea typeface="+mn-ea"/>
                <a:cs typeface="+mn-cs"/>
              </a:rPr>
              <a:t>The presentation will commence with the explanation of the key issues affecting the performance of the in-store sales. It will then use the 5W 2H system, which will give some insight into the nature of the problem. PESTEL analysis is conducted to examine the external macro environment pressure of the business (</a:t>
            </a:r>
            <a:r>
              <a:rPr lang="en-IN" sz="1200" kern="1200" dirty="0" err="1">
                <a:solidFill>
                  <a:schemeClr val="tx1"/>
                </a:solidFill>
                <a:effectLst/>
                <a:latin typeface="Times New Roman" panose="02020603050405020304" pitchFamily="18" charset="0"/>
                <a:ea typeface="+mn-ea"/>
                <a:cs typeface="+mn-cs"/>
              </a:rPr>
              <a:t>Paramadita</a:t>
            </a:r>
            <a:r>
              <a:rPr lang="en-IN" sz="1200" kern="1200" dirty="0">
                <a:solidFill>
                  <a:schemeClr val="tx1"/>
                </a:solidFill>
                <a:effectLst/>
                <a:latin typeface="Times New Roman" panose="02020603050405020304" pitchFamily="18" charset="0"/>
                <a:ea typeface="+mn-ea"/>
                <a:cs typeface="+mn-cs"/>
              </a:rPr>
              <a:t> </a:t>
            </a:r>
            <a:r>
              <a:rPr lang="en-IN" sz="1200" i="1" kern="1200" dirty="0">
                <a:solidFill>
                  <a:schemeClr val="tx1"/>
                </a:solidFill>
                <a:effectLst/>
                <a:latin typeface="Times New Roman" panose="02020603050405020304" pitchFamily="18" charset="0"/>
                <a:ea typeface="+mn-ea"/>
                <a:cs typeface="+mn-cs"/>
              </a:rPr>
              <a:t>et al</a:t>
            </a:r>
            <a:r>
              <a:rPr lang="en-IN" sz="1200" kern="1200" dirty="0">
                <a:solidFill>
                  <a:schemeClr val="tx1"/>
                </a:solidFill>
                <a:effectLst/>
                <a:latin typeface="Times New Roman" panose="02020603050405020304" pitchFamily="18" charset="0"/>
                <a:ea typeface="+mn-ea"/>
                <a:cs typeface="+mn-cs"/>
              </a:rPr>
              <a:t>., 2024). It will be followed by a Fishbone (Ishikawa) diagram, which will be utilised to establish root causes of a decrease in in-store sales. The end of the presentation will entail a summary of the most critical findings that can be used in strategic decision-making.</a:t>
            </a:r>
          </a:p>
          <a:p>
            <a:r>
              <a:rPr lang="en-IN" sz="1200" kern="1200" dirty="0">
                <a:solidFill>
                  <a:schemeClr val="tx1"/>
                </a:solidFill>
                <a:effectLst/>
                <a:latin typeface="Times New Roman" panose="02020603050405020304" pitchFamily="18" charset="0"/>
                <a:ea typeface="+mn-ea"/>
                <a:cs typeface="+mn-cs"/>
              </a:rPr>
              <a:t>Personalised custom floral arrangements and eco-friendly packaging containers, combined with a decent amount of community involvement, assisted the business in becoming a good local brand. </a:t>
            </a:r>
          </a:p>
          <a:p>
            <a:r>
              <a:rPr lang="en-IN" sz="1200" kern="1200" dirty="0">
                <a:solidFill>
                  <a:schemeClr val="tx1"/>
                </a:solidFill>
                <a:effectLst/>
                <a:latin typeface="Times New Roman" panose="02020603050405020304" pitchFamily="18" charset="0"/>
                <a:ea typeface="+mn-ea"/>
                <a:cs typeface="+mn-cs"/>
              </a:rPr>
              <a:t>This has compelled the owners to revise their business model to enable them to compete in an environment that is rapidly transforming in the retail business.</a:t>
            </a:r>
          </a:p>
          <a:p>
            <a:endParaRPr lang="en-IN" dirty="0"/>
          </a:p>
        </p:txBody>
      </p:sp>
      <p:sp>
        <p:nvSpPr>
          <p:cNvPr id="4" name="Slide Number Placeholder 3"/>
          <p:cNvSpPr>
            <a:spLocks noGrp="1"/>
          </p:cNvSpPr>
          <p:nvPr>
            <p:ph type="sldNum" sz="quarter" idx="10"/>
          </p:nvPr>
        </p:nvSpPr>
        <p:spPr/>
        <p:txBody>
          <a:bodyPr/>
          <a:lstStyle/>
          <a:p>
            <a:fld id="{D8CCC42A-02AA-4AEE-A352-3F65F2678A25}" type="slidenum">
              <a:rPr lang="en-IN" smtClean="0"/>
              <a:pPr/>
              <a:t>3</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2F0E0C-9334-AB06-8ECE-7B0C8BF801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540931-3AD8-859D-6124-971FB3B8FE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E347B9-8CB4-697E-884B-98E453E152C0}"/>
              </a:ext>
            </a:extLst>
          </p:cNvPr>
          <p:cNvSpPr>
            <a:spLocks noGrp="1"/>
          </p:cNvSpPr>
          <p:nvPr>
            <p:ph type="body" idx="1"/>
          </p:nvPr>
        </p:nvSpPr>
        <p:spPr/>
        <p:txBody>
          <a:bodyPr>
            <a:normAutofit/>
          </a:bodyPr>
          <a:lstStyle/>
          <a:p>
            <a:r>
              <a:rPr lang="en-IN" sz="1200" kern="1200" dirty="0">
                <a:solidFill>
                  <a:schemeClr val="tx1"/>
                </a:solidFill>
                <a:effectLst/>
                <a:latin typeface="Times New Roman" panose="02020603050405020304" pitchFamily="18" charset="0"/>
                <a:ea typeface="+mn-ea"/>
                <a:cs typeface="+mn-cs"/>
              </a:rPr>
              <a:t>This fall shows weaknesses in the operations of the company and weaknesses in the market. Restrictions on impulse buying have been a direct consequence of low high street traffic due to businesses closing down nearby. Concurrently, the consumer buying behaviour has shifted and today is oriented towards online shopping, which is convenient, and does not require high prices but delivers the product within the same day (Chaudhary and Singh, 2024).</a:t>
            </a:r>
          </a:p>
          <a:p>
            <a:r>
              <a:rPr lang="en-IN" sz="1200" kern="1200" dirty="0">
                <a:solidFill>
                  <a:schemeClr val="tx1"/>
                </a:solidFill>
                <a:effectLst/>
                <a:latin typeface="Times New Roman" panose="02020603050405020304" pitchFamily="18" charset="0"/>
                <a:ea typeface="+mn-ea"/>
                <a:cs typeface="+mn-cs"/>
              </a:rPr>
              <a:t>Online orders have increased by a slight percentage, but not significantly enough to compensate for physical sales.</a:t>
            </a:r>
          </a:p>
          <a:p>
            <a:r>
              <a:rPr lang="en-IN" sz="1200" kern="1200" dirty="0">
                <a:solidFill>
                  <a:schemeClr val="tx1"/>
                </a:solidFill>
                <a:effectLst/>
                <a:latin typeface="Times New Roman" panose="02020603050405020304" pitchFamily="18" charset="0"/>
                <a:ea typeface="+mn-ea"/>
                <a:cs typeface="+mn-cs"/>
              </a:rPr>
              <a:t>In addition to that, competition has now increased to include a social media-friendly boutique florist company and a chain company offering prices that are equally aggressive. There are several other competitors in the flower online market, namely Bloom &amp; Wild, Interflora, Freddie's Flowers and many others who provide great online delivery (Phillimore, 2026).</a:t>
            </a:r>
          </a:p>
          <a:p>
            <a:r>
              <a:rPr lang="en-IN" sz="1200" kern="1200" dirty="0">
                <a:solidFill>
                  <a:schemeClr val="tx1"/>
                </a:solidFill>
                <a:effectLst/>
                <a:latin typeface="Times New Roman" panose="02020603050405020304" pitchFamily="18" charset="0"/>
                <a:ea typeface="+mn-ea"/>
                <a:cs typeface="+mn-cs"/>
              </a:rPr>
              <a:t>It is a complex issue: the market competition, the rising expenses, the failure to match the digital performance, the change in consumer tastes, and the reduction in the quantity of local foot traffic. These are long-term profit-making determinants and survival of the business, unattended.</a:t>
            </a:r>
          </a:p>
          <a:p>
            <a:endParaRPr lang="en-IN" dirty="0"/>
          </a:p>
        </p:txBody>
      </p:sp>
      <p:sp>
        <p:nvSpPr>
          <p:cNvPr id="4" name="Slide Number Placeholder 3">
            <a:extLst>
              <a:ext uri="{FF2B5EF4-FFF2-40B4-BE49-F238E27FC236}">
                <a16:creationId xmlns:a16="http://schemas.microsoft.com/office/drawing/2014/main" id="{ADE84A65-5573-CDD9-A7AA-2C2A3F02E71F}"/>
              </a:ext>
            </a:extLst>
          </p:cNvPr>
          <p:cNvSpPr>
            <a:spLocks noGrp="1"/>
          </p:cNvSpPr>
          <p:nvPr>
            <p:ph type="sldNum" sz="quarter" idx="10"/>
          </p:nvPr>
        </p:nvSpPr>
        <p:spPr/>
        <p:txBody>
          <a:bodyPr/>
          <a:lstStyle/>
          <a:p>
            <a:fld id="{D8CCC42A-02AA-4AEE-A352-3F65F2678A25}" type="slidenum">
              <a:rPr lang="en-IN" smtClean="0"/>
              <a:pPr/>
              <a:t>4</a:t>
            </a:fld>
            <a:endParaRPr lang="en-IN"/>
          </a:p>
        </p:txBody>
      </p:sp>
    </p:spTree>
    <p:extLst>
      <p:ext uri="{BB962C8B-B14F-4D97-AF65-F5344CB8AC3E}">
        <p14:creationId xmlns:p14="http://schemas.microsoft.com/office/powerpoint/2010/main" val="2453933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effectLst/>
                <a:latin typeface="Times New Roman" panose="02020603050405020304" pitchFamily="18" charset="0"/>
                <a:ea typeface="+mn-ea"/>
                <a:cs typeface="+mn-cs"/>
              </a:rPr>
              <a:t>The 5W2H model provides methodological explanations on the matter. 5W2H is a seven-question management, planning, and problem-solving measure, a well-structured checklist that can be utilised in the definition of the actions (Nguyen </a:t>
            </a:r>
            <a:r>
              <a:rPr lang="en-IN" sz="1200" i="1" kern="1200" dirty="0">
                <a:solidFill>
                  <a:schemeClr val="tx1"/>
                </a:solidFill>
                <a:effectLst/>
                <a:latin typeface="Times New Roman" panose="02020603050405020304" pitchFamily="18" charset="0"/>
                <a:ea typeface="+mn-ea"/>
                <a:cs typeface="+mn-cs"/>
              </a:rPr>
              <a:t>et al</a:t>
            </a:r>
            <a:r>
              <a:rPr lang="en-IN" sz="1200" kern="1200" dirty="0">
                <a:solidFill>
                  <a:schemeClr val="tx1"/>
                </a:solidFill>
                <a:effectLst/>
                <a:latin typeface="Times New Roman" panose="02020603050405020304" pitchFamily="18" charset="0"/>
                <a:ea typeface="+mn-ea"/>
                <a:cs typeface="+mn-cs"/>
              </a:rPr>
              <a:t>., 2020).</a:t>
            </a:r>
          </a:p>
          <a:p>
            <a:r>
              <a:rPr lang="en-IN" sz="1200" kern="1200" dirty="0">
                <a:solidFill>
                  <a:schemeClr val="tx1"/>
                </a:solidFill>
                <a:effectLst/>
                <a:latin typeface="Times New Roman" panose="02020603050405020304" pitchFamily="18" charset="0"/>
                <a:ea typeface="+mn-ea"/>
                <a:cs typeface="+mn-cs"/>
              </a:rPr>
              <a:t>Such a systematic assessment introduces the fact that it is not an individual factor that creates the problem, but rather the interaction of the interdependent operational, environmental, and strategic malfunctions. According to the model, the areas where decision-making should be done are listed as improving the digital capability, updating the cost structures and rebranding of the business. It also points out the possibility that the inaction can result in the loss of new revenues and a financial crisis.</a:t>
            </a:r>
          </a:p>
          <a:p>
            <a:endParaRPr lang="en-IN" sz="1200" kern="1200" dirty="0">
              <a:solidFill>
                <a:schemeClr val="tx1"/>
              </a:solidFill>
              <a:effectLst/>
              <a:latin typeface="Times New Roman" panose="02020603050405020304" pitchFamily="18" charset="0"/>
              <a:ea typeface="+mn-ea"/>
              <a:cs typeface="+mn-cs"/>
            </a:endParaRPr>
          </a:p>
        </p:txBody>
      </p:sp>
      <p:sp>
        <p:nvSpPr>
          <p:cNvPr id="4" name="Slide Number Placeholder 3"/>
          <p:cNvSpPr>
            <a:spLocks noGrp="1"/>
          </p:cNvSpPr>
          <p:nvPr>
            <p:ph type="sldNum" sz="quarter" idx="10"/>
          </p:nvPr>
        </p:nvSpPr>
        <p:spPr/>
        <p:txBody>
          <a:bodyPr/>
          <a:lstStyle/>
          <a:p>
            <a:fld id="{D8CCC42A-02AA-4AEE-A352-3F65F2678A25}" type="slidenum">
              <a:rPr lang="en-IN" smtClean="0"/>
              <a:pPr/>
              <a:t>5</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C3E4F1-0368-769B-DBC0-ED02BCC49F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3DFA28-1CB1-1328-E1CE-1FD936ABCB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C4E39F-1B27-9CAD-EA57-F39EA8808742}"/>
              </a:ext>
            </a:extLst>
          </p:cNvPr>
          <p:cNvSpPr>
            <a:spLocks noGrp="1"/>
          </p:cNvSpPr>
          <p:nvPr>
            <p:ph type="body" idx="1"/>
          </p:nvPr>
        </p:nvSpPr>
        <p:spPr/>
        <p:txBody>
          <a:bodyPr>
            <a:normAutofit/>
          </a:bodyPr>
          <a:lstStyle/>
          <a:p>
            <a:r>
              <a:rPr lang="en-IN" sz="1200" kern="1200" dirty="0">
                <a:solidFill>
                  <a:schemeClr val="tx1"/>
                </a:solidFill>
                <a:effectLst/>
                <a:latin typeface="Times New Roman" panose="02020603050405020304" pitchFamily="18" charset="0"/>
                <a:ea typeface="+mn-ea"/>
                <a:cs typeface="+mn-cs"/>
              </a:rPr>
              <a:t>PESTEL analysis refers to macro-environment forces which affect Green Haven Florist.</a:t>
            </a:r>
          </a:p>
          <a:p>
            <a:r>
              <a:rPr lang="en-IN" sz="1200" kern="1200" dirty="0">
                <a:solidFill>
                  <a:schemeClr val="tx1"/>
                </a:solidFill>
                <a:effectLst/>
                <a:latin typeface="Times New Roman" panose="02020603050405020304" pitchFamily="18" charset="0"/>
                <a:ea typeface="+mn-ea"/>
                <a:cs typeface="+mn-cs"/>
              </a:rPr>
              <a:t>The imports of internationally sourced flowers have become expensive due to the changed political regulations since Brexit. There is also walking as a result of the local council policies regarding the development of high streets.</a:t>
            </a:r>
          </a:p>
          <a:p>
            <a:r>
              <a:rPr lang="en-IN" sz="1200" kern="1200" dirty="0">
                <a:solidFill>
                  <a:schemeClr val="tx1"/>
                </a:solidFill>
                <a:effectLst/>
                <a:latin typeface="Times New Roman" panose="02020603050405020304" pitchFamily="18" charset="0"/>
                <a:ea typeface="+mn-ea"/>
                <a:cs typeface="+mn-cs"/>
              </a:rPr>
              <a:t>The price of imported flowers is also high because of economic factors like an increase in the price of suppliers and inflation. The low disposable income of the consumers will place limits on the spending of non-necessity products such as luxury bouquets.</a:t>
            </a:r>
          </a:p>
          <a:p>
            <a:r>
              <a:rPr lang="en-IN" sz="1200" kern="1200" dirty="0">
                <a:solidFill>
                  <a:schemeClr val="tx1"/>
                </a:solidFill>
                <a:effectLst/>
                <a:latin typeface="Times New Roman" panose="02020603050405020304" pitchFamily="18" charset="0"/>
                <a:ea typeface="+mn-ea"/>
                <a:cs typeface="+mn-cs"/>
              </a:rPr>
              <a:t>It is the shift in social behaviour of consumers towards convenience-based online shopping. The trend, however, is upgrading sustainability and local sourcing of products as they are increasingly in demand, and Green Haven has been establishing its brand on these characteristics.</a:t>
            </a:r>
          </a:p>
          <a:p>
            <a:endParaRPr lang="en-IN" dirty="0"/>
          </a:p>
        </p:txBody>
      </p:sp>
      <p:sp>
        <p:nvSpPr>
          <p:cNvPr id="4" name="Slide Number Placeholder 3">
            <a:extLst>
              <a:ext uri="{FF2B5EF4-FFF2-40B4-BE49-F238E27FC236}">
                <a16:creationId xmlns:a16="http://schemas.microsoft.com/office/drawing/2014/main" id="{A8E7FC0B-E33A-6CF5-31AE-2D1A0FFD844F}"/>
              </a:ext>
            </a:extLst>
          </p:cNvPr>
          <p:cNvSpPr>
            <a:spLocks noGrp="1"/>
          </p:cNvSpPr>
          <p:nvPr>
            <p:ph type="sldNum" sz="quarter" idx="10"/>
          </p:nvPr>
        </p:nvSpPr>
        <p:spPr/>
        <p:txBody>
          <a:bodyPr/>
          <a:lstStyle/>
          <a:p>
            <a:fld id="{D8CCC42A-02AA-4AEE-A352-3F65F2678A25}" type="slidenum">
              <a:rPr lang="en-IN" smtClean="0"/>
              <a:pPr/>
              <a:t>6</a:t>
            </a:fld>
            <a:endParaRPr lang="en-IN"/>
          </a:p>
        </p:txBody>
      </p:sp>
    </p:spTree>
    <p:extLst>
      <p:ext uri="{BB962C8B-B14F-4D97-AF65-F5344CB8AC3E}">
        <p14:creationId xmlns:p14="http://schemas.microsoft.com/office/powerpoint/2010/main" val="41453693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87ED38-AFD2-0B9C-B9D8-7BE7A74FD8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17F633-3A9D-F0B5-4903-4BC723A55E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156941-1FE4-2A29-959E-6DEC9B223D5B}"/>
              </a:ext>
            </a:extLst>
          </p:cNvPr>
          <p:cNvSpPr>
            <a:spLocks noGrp="1"/>
          </p:cNvSpPr>
          <p:nvPr>
            <p:ph type="body" idx="1"/>
          </p:nvPr>
        </p:nvSpPr>
        <p:spPr/>
        <p:txBody>
          <a:bodyPr>
            <a:normAutofit/>
          </a:bodyPr>
          <a:lstStyle/>
          <a:p>
            <a:r>
              <a:rPr lang="en-IN" sz="1200" kern="1200" dirty="0">
                <a:solidFill>
                  <a:schemeClr val="tx1"/>
                </a:solidFill>
                <a:effectLst/>
                <a:latin typeface="Times New Roman" panose="02020603050405020304" pitchFamily="18" charset="0"/>
                <a:ea typeface="+mn-ea"/>
                <a:cs typeface="+mn-cs"/>
              </a:rPr>
              <a:t>Technological advancements that have been made in terms of the faster rates of development of e-commerce websites and social media marketing have elevated rivalry. The age-old non-modernised location of the shop renders the shop uncompetitive and restricts the online interaction.</a:t>
            </a:r>
          </a:p>
          <a:p>
            <a:r>
              <a:rPr lang="en-IN" sz="1200" kern="1200" dirty="0">
                <a:solidFill>
                  <a:schemeClr val="tx1"/>
                </a:solidFill>
                <a:effectLst/>
                <a:latin typeface="Times New Roman" panose="02020603050405020304" pitchFamily="18" charset="0"/>
                <a:ea typeface="+mn-ea"/>
                <a:cs typeface="+mn-cs"/>
              </a:rPr>
              <a:t>Climate change and breakdown in supply chains have an impact on the availability and prices of flowers. Sustainability requirements are increasing, and environmentally friendly operations have turned out to be a business opportunity and a business expense.</a:t>
            </a:r>
          </a:p>
          <a:p>
            <a:r>
              <a:rPr lang="en-IN" sz="1200" kern="1200" dirty="0">
                <a:solidFill>
                  <a:schemeClr val="tx1"/>
                </a:solidFill>
                <a:effectLst/>
                <a:latin typeface="Times New Roman" panose="02020603050405020304" pitchFamily="18" charset="0"/>
                <a:ea typeface="+mn-ea"/>
                <a:cs typeface="+mn-cs"/>
              </a:rPr>
              <a:t>The laws on consumer protection and online transaction laws also affect the operations, particularly when an expansion is done in a digital organisation.</a:t>
            </a:r>
          </a:p>
          <a:p>
            <a:r>
              <a:rPr lang="en-IN" sz="1200" kern="1200" dirty="0">
                <a:solidFill>
                  <a:schemeClr val="tx1"/>
                </a:solidFill>
                <a:effectLst/>
                <a:latin typeface="Times New Roman" panose="02020603050405020304" pitchFamily="18" charset="0"/>
                <a:ea typeface="+mn-ea"/>
                <a:cs typeface="+mn-cs"/>
              </a:rPr>
              <a:t>It is noted that it relies on digital transformation that will redefine the services, including a subscription model, and employ sustainability as a competitive advantage. This decision should be determined by being oriented to adopting technological and social change, with economic risk management being put into check. The toddler will not react to these macro environmental strains and thus will lose more market share.</a:t>
            </a:r>
          </a:p>
          <a:p>
            <a:endParaRPr lang="en-IN" dirty="0"/>
          </a:p>
        </p:txBody>
      </p:sp>
      <p:sp>
        <p:nvSpPr>
          <p:cNvPr id="4" name="Slide Number Placeholder 3">
            <a:extLst>
              <a:ext uri="{FF2B5EF4-FFF2-40B4-BE49-F238E27FC236}">
                <a16:creationId xmlns:a16="http://schemas.microsoft.com/office/drawing/2014/main" id="{932693C8-2137-7F9A-792F-175FB9EBEDDB}"/>
              </a:ext>
            </a:extLst>
          </p:cNvPr>
          <p:cNvSpPr>
            <a:spLocks noGrp="1"/>
          </p:cNvSpPr>
          <p:nvPr>
            <p:ph type="sldNum" sz="quarter" idx="10"/>
          </p:nvPr>
        </p:nvSpPr>
        <p:spPr/>
        <p:txBody>
          <a:bodyPr/>
          <a:lstStyle/>
          <a:p>
            <a:fld id="{D8CCC42A-02AA-4AEE-A352-3F65F2678A25}" type="slidenum">
              <a:rPr lang="en-IN" smtClean="0"/>
              <a:pPr/>
              <a:t>7</a:t>
            </a:fld>
            <a:endParaRPr lang="en-IN"/>
          </a:p>
        </p:txBody>
      </p:sp>
    </p:spTree>
    <p:extLst>
      <p:ext uri="{BB962C8B-B14F-4D97-AF65-F5344CB8AC3E}">
        <p14:creationId xmlns:p14="http://schemas.microsoft.com/office/powerpoint/2010/main" val="9261826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1386EF-24B9-35AE-2D2B-2A7A6EE8AB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7224A1-B9C2-F963-6C68-383EF47D5E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E10168-6399-284A-73CC-11B26CD04796}"/>
              </a:ext>
            </a:extLst>
          </p:cNvPr>
          <p:cNvSpPr>
            <a:spLocks noGrp="1"/>
          </p:cNvSpPr>
          <p:nvPr>
            <p:ph type="body" idx="1"/>
          </p:nvPr>
        </p:nvSpPr>
        <p:spPr/>
        <p:txBody>
          <a:bodyPr>
            <a:normAutofit/>
          </a:bodyPr>
          <a:lstStyle/>
          <a:p>
            <a:r>
              <a:rPr lang="en-IN" sz="1200" b="1" i="1" kern="1200" dirty="0">
                <a:solidFill>
                  <a:schemeClr val="tx1"/>
                </a:solidFill>
                <a:effectLst/>
                <a:latin typeface="Times New Roman" panose="02020603050405020304" pitchFamily="18" charset="0"/>
                <a:ea typeface="+mn-ea"/>
                <a:cs typeface="+mn-cs"/>
              </a:rPr>
              <a:t>Discussion of the Problem </a:t>
            </a:r>
            <a:endParaRPr lang="en-IN" sz="1200" kern="1200" dirty="0">
              <a:solidFill>
                <a:schemeClr val="tx1"/>
              </a:solidFill>
              <a:effectLst/>
              <a:latin typeface="Times New Roman" panose="02020603050405020304" pitchFamily="18" charset="0"/>
              <a:ea typeface="+mn-ea"/>
              <a:cs typeface="+mn-cs"/>
            </a:endParaRPr>
          </a:p>
          <a:p>
            <a:r>
              <a:rPr lang="en-IN" sz="1200" kern="1200" dirty="0">
                <a:solidFill>
                  <a:schemeClr val="tx1"/>
                </a:solidFill>
                <a:effectLst/>
                <a:latin typeface="Times New Roman" panose="02020603050405020304" pitchFamily="18" charset="0"/>
                <a:ea typeface="+mn-ea"/>
                <a:cs typeface="+mn-cs"/>
              </a:rPr>
              <a:t>The central problem of the Green Haven Florists is that the in-store sales have fallen by 30% over the past 12 months, hence fiercely affecting the stability of the revenue and the entire profitability. This will pose a risk to long-term sustainability of the business as there will be constant fixed operation costs such as rent, utility and salaries, but low sales. Poor tone of foot traffic and change of buying behaviour by customers have nullified spontaneous purchasing trends, which generally drove cash flows in the day. The online sales have also grown by a significant margin, but this is not as high as the store losses. To lose potential positions in the local market and become strained with a critical financial position in case of further occurrence of this negative tendency, Green Haven will be able to do so.</a:t>
            </a:r>
          </a:p>
          <a:p>
            <a:endParaRPr lang="en-IN" dirty="0"/>
          </a:p>
        </p:txBody>
      </p:sp>
      <p:sp>
        <p:nvSpPr>
          <p:cNvPr id="4" name="Slide Number Placeholder 3">
            <a:extLst>
              <a:ext uri="{FF2B5EF4-FFF2-40B4-BE49-F238E27FC236}">
                <a16:creationId xmlns:a16="http://schemas.microsoft.com/office/drawing/2014/main" id="{AE005B30-3697-3030-0094-86150BF15F6B}"/>
              </a:ext>
            </a:extLst>
          </p:cNvPr>
          <p:cNvSpPr>
            <a:spLocks noGrp="1"/>
          </p:cNvSpPr>
          <p:nvPr>
            <p:ph type="sldNum" sz="quarter" idx="10"/>
          </p:nvPr>
        </p:nvSpPr>
        <p:spPr/>
        <p:txBody>
          <a:bodyPr/>
          <a:lstStyle/>
          <a:p>
            <a:fld id="{D8CCC42A-02AA-4AEE-A352-3F65F2678A25}" type="slidenum">
              <a:rPr lang="en-IN" smtClean="0"/>
              <a:pPr/>
              <a:t>8</a:t>
            </a:fld>
            <a:endParaRPr lang="en-IN"/>
          </a:p>
        </p:txBody>
      </p:sp>
    </p:spTree>
    <p:extLst>
      <p:ext uri="{BB962C8B-B14F-4D97-AF65-F5344CB8AC3E}">
        <p14:creationId xmlns:p14="http://schemas.microsoft.com/office/powerpoint/2010/main" val="11538008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Times New Roman" panose="02020603050405020304" pitchFamily="18" charset="0"/>
                <a:ea typeface="+mn-ea"/>
                <a:cs typeface="+mn-cs"/>
              </a:rPr>
              <a:t>The closure of the local businesses and the overall switching to online shopping have restricted spontaneous purchases that are made through walk-ins, and that form a huge share of the day-to-day sales.</a:t>
            </a:r>
          </a:p>
          <a:p>
            <a:r>
              <a:rPr lang="en-IN" sz="1200" kern="1200" dirty="0">
                <a:solidFill>
                  <a:schemeClr val="tx1"/>
                </a:solidFill>
                <a:effectLst/>
                <a:latin typeface="Times New Roman" panose="02020603050405020304" pitchFamily="18" charset="0"/>
                <a:ea typeface="+mn-ea"/>
                <a:cs typeface="+mn-cs"/>
              </a:rPr>
              <a:t>The new boutique florist with a high proportion of Instagram following is more appealing to younger customers who are more digital, as a national chain is at an aggressive level of pricing and delivery coverage. This has been a strain on the market.</a:t>
            </a:r>
          </a:p>
          <a:p>
            <a:r>
              <a:rPr lang="en-IN" sz="1200" kern="1200" dirty="0">
                <a:solidFill>
                  <a:schemeClr val="tx1"/>
                </a:solidFill>
                <a:effectLst/>
                <a:latin typeface="Times New Roman" panose="02020603050405020304" pitchFamily="18" charset="0"/>
                <a:ea typeface="+mn-ea"/>
                <a:cs typeface="+mn-cs"/>
              </a:rPr>
              <a:t>It has been afflicted by costs through the increased cost of imported flowers, supply chain failures, and inflation. Further, the expenses and prices have also been rendered less adaptable by such means as sustainable packaging and local products.</a:t>
            </a:r>
          </a:p>
          <a:p>
            <a:r>
              <a:rPr lang="en-IN" sz="1200" kern="1200" dirty="0">
                <a:solidFill>
                  <a:schemeClr val="tx1"/>
                </a:solidFill>
                <a:effectLst/>
                <a:latin typeface="Times New Roman" panose="02020603050405020304" pitchFamily="18" charset="0"/>
                <a:ea typeface="+mn-ea"/>
                <a:cs typeface="+mn-cs"/>
              </a:rPr>
              <a:t>Inconvenience in digital marketing, absence of subscription plans and flexible delivery methods in the non-current location have reduced business competitiveness in a customer-oriented market, depending on convenience.</a:t>
            </a:r>
          </a:p>
          <a:p>
            <a:endParaRPr lang="en-IN" dirty="0"/>
          </a:p>
        </p:txBody>
      </p:sp>
      <p:sp>
        <p:nvSpPr>
          <p:cNvPr id="4" name="Slide Number Placeholder 3"/>
          <p:cNvSpPr>
            <a:spLocks noGrp="1"/>
          </p:cNvSpPr>
          <p:nvPr>
            <p:ph type="sldNum" sz="quarter" idx="5"/>
          </p:nvPr>
        </p:nvSpPr>
        <p:spPr/>
        <p:txBody>
          <a:bodyPr/>
          <a:lstStyle/>
          <a:p>
            <a:fld id="{D8CCC42A-02AA-4AEE-A352-3F65F2678A25}" type="slidenum">
              <a:rPr lang="en-IN" smtClean="0"/>
              <a:pPr/>
              <a:t>9</a:t>
            </a:fld>
            <a:endParaRPr lang="en-IN"/>
          </a:p>
        </p:txBody>
      </p:sp>
    </p:spTree>
    <p:extLst>
      <p:ext uri="{BB962C8B-B14F-4D97-AF65-F5344CB8AC3E}">
        <p14:creationId xmlns:p14="http://schemas.microsoft.com/office/powerpoint/2010/main" val="42708687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76DEA-CCA5-62D0-B8CC-A4481C69A4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A0A62F-376F-2B6E-FBE3-2FDFF6C330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308827-163B-7174-5C9B-2B4AB3606B7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mn-cs"/>
              </a:rPr>
              <a:t>Competitive advantages that are of higher cost include sustainability. Root causes are digital capability gap, competitive and economic aspects. The strategic priorities should be founded on the digital transformation, innovation in the service, cost management, and differentiation through sustainable brand positioning.</a:t>
            </a:r>
          </a:p>
          <a:p>
            <a:endParaRPr lang="en-IN" dirty="0"/>
          </a:p>
        </p:txBody>
      </p:sp>
      <p:sp>
        <p:nvSpPr>
          <p:cNvPr id="4" name="Slide Number Placeholder 3">
            <a:extLst>
              <a:ext uri="{FF2B5EF4-FFF2-40B4-BE49-F238E27FC236}">
                <a16:creationId xmlns:a16="http://schemas.microsoft.com/office/drawing/2014/main" id="{648871EB-B01C-DE83-A6BC-3B63962C787E}"/>
              </a:ext>
            </a:extLst>
          </p:cNvPr>
          <p:cNvSpPr>
            <a:spLocks noGrp="1"/>
          </p:cNvSpPr>
          <p:nvPr>
            <p:ph type="sldNum" sz="quarter" idx="5"/>
          </p:nvPr>
        </p:nvSpPr>
        <p:spPr/>
        <p:txBody>
          <a:bodyPr/>
          <a:lstStyle/>
          <a:p>
            <a:fld id="{D8CCC42A-02AA-4AEE-A352-3F65F2678A25}" type="slidenum">
              <a:rPr lang="en-IN" smtClean="0"/>
              <a:pPr/>
              <a:t>10</a:t>
            </a:fld>
            <a:endParaRPr lang="en-IN"/>
          </a:p>
        </p:txBody>
      </p:sp>
    </p:spTree>
    <p:extLst>
      <p:ext uri="{BB962C8B-B14F-4D97-AF65-F5344CB8AC3E}">
        <p14:creationId xmlns:p14="http://schemas.microsoft.com/office/powerpoint/2010/main" val="30258359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98DC3F-0B95-88F9-FA4C-2CB8F6925F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B515BF-DAD7-53AF-1F9E-3D1427FDEE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4A281B-1DAA-EEF2-51EE-6BFB6867CC2C}"/>
              </a:ext>
            </a:extLst>
          </p:cNvPr>
          <p:cNvSpPr>
            <a:spLocks noGrp="1"/>
          </p:cNvSpPr>
          <p:nvPr>
            <p:ph type="body" idx="1"/>
          </p:nvPr>
        </p:nvSpPr>
        <p:spPr/>
        <p:txBody>
          <a:bodyPr>
            <a:normAutofit/>
          </a:bodyPr>
          <a:lstStyle/>
          <a:p>
            <a:endParaRPr lang="en-IN" dirty="0"/>
          </a:p>
        </p:txBody>
      </p:sp>
      <p:sp>
        <p:nvSpPr>
          <p:cNvPr id="4" name="Slide Number Placeholder 3">
            <a:extLst>
              <a:ext uri="{FF2B5EF4-FFF2-40B4-BE49-F238E27FC236}">
                <a16:creationId xmlns:a16="http://schemas.microsoft.com/office/drawing/2014/main" id="{B4CC6CFA-9AAF-D6B6-498B-AC0ABB2F112B}"/>
              </a:ext>
            </a:extLst>
          </p:cNvPr>
          <p:cNvSpPr>
            <a:spLocks noGrp="1"/>
          </p:cNvSpPr>
          <p:nvPr>
            <p:ph type="sldNum" sz="quarter" idx="10"/>
          </p:nvPr>
        </p:nvSpPr>
        <p:spPr/>
        <p:txBody>
          <a:bodyPr/>
          <a:lstStyle/>
          <a:p>
            <a:fld id="{D8CCC42A-02AA-4AEE-A352-3F65F2678A25}" type="slidenum">
              <a:rPr lang="en-IN" smtClean="0"/>
              <a:pPr/>
              <a:t>11</a:t>
            </a:fld>
            <a:endParaRPr lang="en-IN"/>
          </a:p>
        </p:txBody>
      </p:sp>
    </p:spTree>
    <p:extLst>
      <p:ext uri="{BB962C8B-B14F-4D97-AF65-F5344CB8AC3E}">
        <p14:creationId xmlns:p14="http://schemas.microsoft.com/office/powerpoint/2010/main" val="35805911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8CCC42A-02AA-4AEE-A352-3F65F2678A25}" type="slidenum">
              <a:rPr lang="en-IN" smtClean="0"/>
              <a:pPr/>
              <a:t>13</a:t>
            </a:fld>
            <a:endParaRPr lang="en-IN"/>
          </a:p>
        </p:txBody>
      </p:sp>
    </p:spTree>
    <p:extLst>
      <p:ext uri="{BB962C8B-B14F-4D97-AF65-F5344CB8AC3E}">
        <p14:creationId xmlns:p14="http://schemas.microsoft.com/office/powerpoint/2010/main" val="27509127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75000"/>
              </a:schemeClr>
            </a:gs>
            <a:gs pos="49000">
              <a:schemeClr val="accent4">
                <a:lumMod val="0"/>
                <a:lumOff val="100000"/>
              </a:schemeClr>
            </a:gs>
            <a:gs pos="100000">
              <a:schemeClr val="accent2">
                <a:lumMod val="40000"/>
                <a:lumOff val="6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latin typeface="Times New Roman" panose="02020603050405020304" pitchFamily="18" charset="0"/>
              </a:defRPr>
            </a:lvl1pPr>
          </a:lstStyle>
          <a:p>
            <a:fld id="{1D8BD707-D9CF-40AE-B4C6-C98DA3205C09}" type="datetimeFigureOut">
              <a:rPr lang="en-US" smtClean="0"/>
              <a:pPr/>
              <a:t>2/14/2026</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Times New Roman" panose="02020603050405020304" pitchFamily="18" charset="0"/>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latin typeface="Times New Roman" panose="02020603050405020304" pitchFamily="18" charset="0"/>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Times New Roman" panose="02020603050405020304" pitchFamily="18" charset="0"/>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Times New Roman" panose="02020603050405020304" pitchFamily="18" charset="0"/>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Times New Roman" panose="02020603050405020304" pitchFamily="18" charset="0"/>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Times New Roman" panose="02020603050405020304"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Times New Roman" panose="02020603050405020304"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Times New Roman" panose="02020603050405020304"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00050" y="2160905"/>
            <a:ext cx="8343900" cy="1268095"/>
          </a:xfrm>
        </p:spPr>
        <p:txBody>
          <a:bodyPr>
            <a:normAutofit/>
          </a:bodyPr>
          <a:lstStyle/>
          <a:p>
            <a:r>
              <a:rPr lang="en-IN" sz="5400" b="1" dirty="0"/>
              <a:t>Green Haven Florists</a:t>
            </a:r>
            <a:endParaRPr lang="en-IN" b="1" dirty="0">
              <a:latin typeface="Times New Roman" pitchFamily="18" charset="0"/>
              <a:cs typeface="Times New Roman" pitchFamily="18" charset="0"/>
            </a:endParaRPr>
          </a:p>
        </p:txBody>
      </p:sp>
      <p:sp>
        <p:nvSpPr>
          <p:cNvPr id="3" name="Subtitle 2"/>
          <p:cNvSpPr>
            <a:spLocks noGrp="1"/>
          </p:cNvSpPr>
          <p:nvPr>
            <p:ph type="subTitle" idx="1"/>
          </p:nvPr>
        </p:nvSpPr>
        <p:spPr/>
        <p:txBody>
          <a:bodyPr>
            <a:normAutofit/>
          </a:bodyPr>
          <a:lstStyle/>
          <a:p>
            <a:endParaRPr lang="en-IN" sz="2000" dirty="0">
              <a:solidFill>
                <a:schemeClr val="tx1"/>
              </a:solidFill>
              <a:latin typeface="Times New Roman" pitchFamily="18" charset="0"/>
              <a:cs typeface="Times New Roman" pitchFamily="18" charset="0"/>
            </a:endParaRPr>
          </a:p>
          <a:p>
            <a:r>
              <a:rPr lang="en-GB" sz="2000" b="1" dirty="0">
                <a:solidFill>
                  <a:schemeClr val="tx1"/>
                </a:solidFill>
                <a:latin typeface="Times New Roman" pitchFamily="18" charset="0"/>
                <a:cs typeface="Times New Roman" pitchFamily="18" charset="0"/>
              </a:rPr>
              <a:t>Student Name: </a:t>
            </a:r>
            <a:r>
              <a:rPr lang="en-GB" sz="2000" b="1" dirty="0">
                <a:solidFill>
                  <a:schemeClr val="tx1"/>
                </a:solidFill>
                <a:cs typeface="Times New Roman" pitchFamily="18" charset="0"/>
              </a:rPr>
              <a:t>Iulica Codreanu</a:t>
            </a:r>
            <a:endParaRPr lang="en-IN" sz="2000" dirty="0">
              <a:solidFill>
                <a:schemeClr val="tx1"/>
              </a:solidFill>
              <a:latin typeface="Times New Roman" pitchFamily="18" charset="0"/>
              <a:cs typeface="Times New Roman" pitchFamily="18" charset="0"/>
            </a:endParaRPr>
          </a:p>
          <a:p>
            <a:r>
              <a:rPr lang="en-GB" sz="2000" b="1" dirty="0">
                <a:solidFill>
                  <a:schemeClr val="tx1"/>
                </a:solidFill>
                <a:latin typeface="Times New Roman" pitchFamily="18" charset="0"/>
                <a:cs typeface="Times New Roman" pitchFamily="18" charset="0"/>
              </a:rPr>
              <a:t>Student ID: 2511908</a:t>
            </a:r>
            <a:endParaRPr lang="en-IN" sz="2000" dirty="0">
              <a:solidFill>
                <a:schemeClr val="tx1"/>
              </a:solidFill>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a:bodyPr>
          <a:lstStyle/>
          <a:p>
            <a:r>
              <a:rPr lang="en-GB" sz="3600" b="1" dirty="0">
                <a:latin typeface="Times New Roman" pitchFamily="18" charset="0"/>
                <a:cs typeface="Times New Roman" pitchFamily="18" charset="0"/>
              </a:rPr>
              <a:t>Table Of contents</a:t>
            </a:r>
            <a:endParaRPr lang="en-IN" sz="3600" b="1" dirty="0">
              <a:latin typeface="Times New Roman" pitchFamily="18" charset="0"/>
              <a:cs typeface="Times New Roman" pitchFamily="18" charset="0"/>
            </a:endParaRPr>
          </a:p>
        </p:txBody>
      </p:sp>
      <p:sp>
        <p:nvSpPr>
          <p:cNvPr id="3" name="Content Placeholder 2"/>
          <p:cNvSpPr>
            <a:spLocks noGrp="1"/>
          </p:cNvSpPr>
          <p:nvPr>
            <p:ph idx="1"/>
          </p:nvPr>
        </p:nvSpPr>
        <p:spPr>
          <a:xfrm>
            <a:off x="609600" y="1676400"/>
            <a:ext cx="7696200" cy="2209800"/>
          </a:xfrm>
        </p:spPr>
        <p:txBody>
          <a:bodyPr>
            <a:noAutofit/>
          </a:bodyPr>
          <a:lstStyle/>
          <a:p>
            <a:pPr algn="just"/>
            <a:r>
              <a:rPr lang="en-GB" sz="2000" b="1" dirty="0">
                <a:cs typeface="Times New Roman" pitchFamily="18" charset="0"/>
              </a:rPr>
              <a:t>Slide 3</a:t>
            </a:r>
            <a:r>
              <a:rPr lang="en-GB" sz="2000" dirty="0">
                <a:cs typeface="Times New Roman" pitchFamily="18" charset="0"/>
              </a:rPr>
              <a:t> – Introduction and Context</a:t>
            </a:r>
          </a:p>
          <a:p>
            <a:pPr algn="just"/>
            <a:r>
              <a:rPr lang="en-GB" sz="2000" b="1" dirty="0">
                <a:cs typeface="Times New Roman" pitchFamily="18" charset="0"/>
              </a:rPr>
              <a:t>Slide 4 </a:t>
            </a:r>
            <a:r>
              <a:rPr lang="en-GB" sz="2000" dirty="0">
                <a:cs typeface="Times New Roman" pitchFamily="18" charset="0"/>
              </a:rPr>
              <a:t>– Nature and scope of the Issue	</a:t>
            </a:r>
          </a:p>
          <a:p>
            <a:pPr algn="just"/>
            <a:r>
              <a:rPr lang="en-GB" sz="2000" b="1" dirty="0">
                <a:cs typeface="Times New Roman" pitchFamily="18" charset="0"/>
              </a:rPr>
              <a:t>Slide 5</a:t>
            </a:r>
            <a:r>
              <a:rPr lang="en-GB" sz="2000" dirty="0">
                <a:cs typeface="Times New Roman" pitchFamily="18" charset="0"/>
              </a:rPr>
              <a:t> – 5W2H Model Application</a:t>
            </a:r>
          </a:p>
          <a:p>
            <a:pPr algn="just"/>
            <a:r>
              <a:rPr lang="en-GB" sz="2000" b="1" dirty="0">
                <a:cs typeface="Times New Roman" pitchFamily="18" charset="0"/>
              </a:rPr>
              <a:t>Slide 6</a:t>
            </a:r>
            <a:r>
              <a:rPr lang="en-GB" sz="2000" dirty="0">
                <a:cs typeface="Times New Roman" pitchFamily="18" charset="0"/>
              </a:rPr>
              <a:t> – PESTLE Analysis</a:t>
            </a:r>
          </a:p>
          <a:p>
            <a:pPr algn="just"/>
            <a:r>
              <a:rPr lang="en-GB" sz="2000" b="1" dirty="0">
                <a:cs typeface="Times New Roman" pitchFamily="18" charset="0"/>
              </a:rPr>
              <a:t>Slide 8 </a:t>
            </a:r>
            <a:r>
              <a:rPr lang="en-GB" sz="2000" dirty="0">
                <a:cs typeface="Times New Roman" pitchFamily="18" charset="0"/>
              </a:rPr>
              <a:t>– Fish Bone Application</a:t>
            </a:r>
          </a:p>
          <a:p>
            <a:pPr algn="just"/>
            <a:r>
              <a:rPr lang="en-GB" sz="2000" b="1" dirty="0">
                <a:cs typeface="Times New Roman" pitchFamily="18" charset="0"/>
              </a:rPr>
              <a:t>Slide 10 </a:t>
            </a:r>
            <a:r>
              <a:rPr lang="en-GB" sz="2000" dirty="0">
                <a:cs typeface="Times New Roman" pitchFamily="18" charset="0"/>
              </a:rPr>
              <a:t>– Key Findings Summary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a:bodyPr>
          <a:lstStyle/>
          <a:p>
            <a:r>
              <a:rPr lang="en-GB" sz="3600" b="1" dirty="0">
                <a:latin typeface="Times New Roman" pitchFamily="18" charset="0"/>
                <a:cs typeface="Times New Roman" pitchFamily="18" charset="0"/>
              </a:rPr>
              <a:t>Introduction and Context</a:t>
            </a:r>
            <a:endParaRPr lang="en-IN" sz="3600" b="1" dirty="0">
              <a:latin typeface="Times New Roman" pitchFamily="18" charset="0"/>
              <a:cs typeface="Times New Roman" pitchFamily="18" charset="0"/>
            </a:endParaRPr>
          </a:p>
        </p:txBody>
      </p:sp>
      <p:sp>
        <p:nvSpPr>
          <p:cNvPr id="3" name="Content Placeholder 2"/>
          <p:cNvSpPr>
            <a:spLocks noGrp="1"/>
          </p:cNvSpPr>
          <p:nvPr>
            <p:ph idx="1"/>
          </p:nvPr>
        </p:nvSpPr>
        <p:spPr>
          <a:xfrm>
            <a:off x="152400" y="1371600"/>
            <a:ext cx="5181600" cy="3352800"/>
          </a:xfrm>
        </p:spPr>
        <p:txBody>
          <a:bodyPr>
            <a:noAutofit/>
          </a:bodyPr>
          <a:lstStyle/>
          <a:p>
            <a:pPr lvl="0" algn="just"/>
            <a:r>
              <a:rPr lang="en-IN" sz="2000" dirty="0"/>
              <a:t>This presentation comprises the analysis of operational and strategic problems </a:t>
            </a:r>
            <a:r>
              <a:rPr lang="en-IN" sz="2000" b="1" i="1" dirty="0"/>
              <a:t>Green Haven Florists</a:t>
            </a:r>
            <a:r>
              <a:rPr lang="en-IN" sz="2000" dirty="0"/>
              <a:t> are facing at present, and how a systematic problem-solving and decision-making process would help this firm. </a:t>
            </a:r>
          </a:p>
          <a:p>
            <a:pPr lvl="0" algn="just"/>
            <a:r>
              <a:rPr lang="en-IN" sz="2000" dirty="0"/>
              <a:t>Green Haven Florists is an independent flower-selling shop in Norwich, UK, that was owned and founded by Liam and Priya Patel in 2016 (Refer to the case study). </a:t>
            </a:r>
          </a:p>
          <a:p>
            <a:pPr lvl="0" algn="just"/>
            <a:r>
              <a:rPr lang="en-IN" sz="2000" dirty="0"/>
              <a:t>However, in the past year, the establishment recorded a decline of 30% in in-store sales, increased operational costs, and strong competition from online stores and new local competitors. </a:t>
            </a:r>
          </a:p>
          <a:p>
            <a:pPr marL="0" lvl="0" indent="0" algn="just">
              <a:buNone/>
            </a:pPr>
            <a:endParaRPr lang="en-IN" sz="1400" b="1" dirty="0">
              <a:latin typeface="Times New Roman" panose="02020603050405020304" pitchFamily="18" charset="0"/>
              <a:cs typeface="Times New Roman" pitchFamily="18" charset="0"/>
            </a:endParaRPr>
          </a:p>
        </p:txBody>
      </p:sp>
      <p:pic>
        <p:nvPicPr>
          <p:cNvPr id="4" name="Picture 3">
            <a:extLst>
              <a:ext uri="{FF2B5EF4-FFF2-40B4-BE49-F238E27FC236}">
                <a16:creationId xmlns:a16="http://schemas.microsoft.com/office/drawing/2014/main" id="{C1064410-8E5D-5809-52E2-3F3FE94FF0B1}"/>
              </a:ext>
            </a:extLst>
          </p:cNvPr>
          <p:cNvPicPr>
            <a:picLocks noChangeAspect="1"/>
          </p:cNvPicPr>
          <p:nvPr/>
        </p:nvPicPr>
        <p:blipFill>
          <a:blip r:embed="rId3"/>
          <a:stretch>
            <a:fillRect/>
          </a:stretch>
        </p:blipFill>
        <p:spPr>
          <a:xfrm>
            <a:off x="5486400" y="1828800"/>
            <a:ext cx="3461847" cy="3220882"/>
          </a:xfrm>
          <a:prstGeom prst="rect">
            <a:avLst/>
          </a:prstGeom>
          <a:effectLst>
            <a:softEdge rad="12700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B6A529-F687-5C4F-A4D2-EB2E73DCFF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1D7588-D5A9-F9FA-6FB0-A2F6FBE079D2}"/>
              </a:ext>
            </a:extLst>
          </p:cNvPr>
          <p:cNvSpPr>
            <a:spLocks noGrp="1"/>
          </p:cNvSpPr>
          <p:nvPr>
            <p:ph type="title"/>
          </p:nvPr>
        </p:nvSpPr>
        <p:spPr>
          <a:xfrm>
            <a:off x="457200" y="0"/>
            <a:ext cx="8229600" cy="1143000"/>
          </a:xfrm>
        </p:spPr>
        <p:txBody>
          <a:bodyPr>
            <a:normAutofit/>
          </a:bodyPr>
          <a:lstStyle/>
          <a:p>
            <a:r>
              <a:rPr lang="en-GB" sz="3600" b="1" dirty="0">
                <a:latin typeface="Times New Roman" pitchFamily="18" charset="0"/>
                <a:cs typeface="Times New Roman" pitchFamily="18" charset="0"/>
              </a:rPr>
              <a:t>Nature and scope of the Issue</a:t>
            </a:r>
            <a:endParaRPr lang="en-IN" sz="3600" b="1"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6C32F05E-5A33-C16B-5C6C-609EE09D87CD}"/>
              </a:ext>
            </a:extLst>
          </p:cNvPr>
          <p:cNvSpPr>
            <a:spLocks noGrp="1"/>
          </p:cNvSpPr>
          <p:nvPr>
            <p:ph idx="1"/>
          </p:nvPr>
        </p:nvSpPr>
        <p:spPr>
          <a:xfrm>
            <a:off x="228600" y="1447800"/>
            <a:ext cx="5249917" cy="3352800"/>
          </a:xfrm>
        </p:spPr>
        <p:txBody>
          <a:bodyPr>
            <a:noAutofit/>
          </a:bodyPr>
          <a:lstStyle/>
          <a:p>
            <a:pPr lvl="0" algn="just"/>
            <a:r>
              <a:rPr lang="en-IN" sz="2000" dirty="0"/>
              <a:t>The issue that is most legitimate at Green Haven Florist is the general decline in the in-store sales of more than 30% during the past year. </a:t>
            </a:r>
          </a:p>
          <a:p>
            <a:pPr lvl="0" algn="just"/>
            <a:r>
              <a:rPr lang="en-IN" sz="2000" dirty="0"/>
              <a:t>The scope of the issue does not revolve around the decline in revenues. </a:t>
            </a:r>
          </a:p>
          <a:p>
            <a:pPr lvl="0" algn="just"/>
            <a:r>
              <a:rPr lang="en-IN" sz="2000" dirty="0"/>
              <a:t>Price upsurge in imported flowers, inflationary strain and rise in the expenses of using environmentally friendly packaging have been putting pressure on the profit margins.</a:t>
            </a:r>
          </a:p>
          <a:p>
            <a:pPr lvl="0" algn="just"/>
            <a:r>
              <a:rPr lang="en-IN" sz="2000" dirty="0"/>
              <a:t>The issues raised by the customers on the internet front include the outdated site and failure to deliver in a flexible manner. </a:t>
            </a:r>
          </a:p>
          <a:p>
            <a:pPr marL="0" lvl="0" indent="0" algn="just">
              <a:buNone/>
            </a:pPr>
            <a:endParaRPr lang="en-IN" sz="1400" b="1" dirty="0">
              <a:latin typeface="Times New Roman" panose="02020603050405020304" pitchFamily="18" charset="0"/>
              <a:cs typeface="Times New Roman" pitchFamily="18" charset="0"/>
            </a:endParaRPr>
          </a:p>
        </p:txBody>
      </p:sp>
      <p:pic>
        <p:nvPicPr>
          <p:cNvPr id="4" name="Picture 3">
            <a:extLst>
              <a:ext uri="{FF2B5EF4-FFF2-40B4-BE49-F238E27FC236}">
                <a16:creationId xmlns:a16="http://schemas.microsoft.com/office/drawing/2014/main" id="{FE89D34E-C7D0-3698-34B3-438AD82B4B19}"/>
              </a:ext>
            </a:extLst>
          </p:cNvPr>
          <p:cNvPicPr>
            <a:picLocks noChangeAspect="1"/>
          </p:cNvPicPr>
          <p:nvPr/>
        </p:nvPicPr>
        <p:blipFill>
          <a:blip r:embed="rId3"/>
          <a:srcRect l="19178" r="17808"/>
          <a:stretch>
            <a:fillRect/>
          </a:stretch>
        </p:blipFill>
        <p:spPr>
          <a:xfrm>
            <a:off x="5530587" y="1981200"/>
            <a:ext cx="3537212" cy="2971800"/>
          </a:xfrm>
          <a:prstGeom prst="rect">
            <a:avLst/>
          </a:prstGeom>
          <a:effectLst>
            <a:softEdge rad="127000"/>
          </a:effectLst>
        </p:spPr>
      </p:pic>
    </p:spTree>
    <p:extLst>
      <p:ext uri="{BB962C8B-B14F-4D97-AF65-F5344CB8AC3E}">
        <p14:creationId xmlns:p14="http://schemas.microsoft.com/office/powerpoint/2010/main" val="2231001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469350A-5B50-8211-01A3-560312B4461B}"/>
              </a:ext>
            </a:extLst>
          </p:cNvPr>
          <p:cNvSpPr>
            <a:spLocks noGrp="1"/>
          </p:cNvSpPr>
          <p:nvPr>
            <p:ph type="title"/>
          </p:nvPr>
        </p:nvSpPr>
        <p:spPr>
          <a:xfrm>
            <a:off x="457200" y="76200"/>
            <a:ext cx="8229600" cy="1143000"/>
          </a:xfrm>
        </p:spPr>
        <p:txBody>
          <a:bodyPr>
            <a:normAutofit/>
          </a:bodyPr>
          <a:lstStyle/>
          <a:p>
            <a:r>
              <a:rPr lang="en-IN" sz="3600" b="1" dirty="0"/>
              <a:t>5W2H Model Application</a:t>
            </a:r>
            <a:endParaRPr lang="en-IN" sz="2800" b="1" dirty="0"/>
          </a:p>
        </p:txBody>
      </p:sp>
      <p:graphicFrame>
        <p:nvGraphicFramePr>
          <p:cNvPr id="2" name="Table 1">
            <a:extLst>
              <a:ext uri="{FF2B5EF4-FFF2-40B4-BE49-F238E27FC236}">
                <a16:creationId xmlns:a16="http://schemas.microsoft.com/office/drawing/2014/main" id="{11B250D7-E6D9-7591-6E3F-86ECEA272D18}"/>
              </a:ext>
            </a:extLst>
          </p:cNvPr>
          <p:cNvGraphicFramePr>
            <a:graphicFrameLocks noGrp="1"/>
          </p:cNvGraphicFramePr>
          <p:nvPr>
            <p:extLst>
              <p:ext uri="{D42A27DB-BD31-4B8C-83A1-F6EECF244321}">
                <p14:modId xmlns:p14="http://schemas.microsoft.com/office/powerpoint/2010/main" val="557754088"/>
              </p:ext>
            </p:extLst>
          </p:nvPr>
        </p:nvGraphicFramePr>
        <p:xfrm>
          <a:off x="228600" y="1274572"/>
          <a:ext cx="8686800" cy="5004308"/>
        </p:xfrm>
        <a:graphic>
          <a:graphicData uri="http://schemas.openxmlformats.org/drawingml/2006/table">
            <a:tbl>
              <a:tblPr firstRow="1" firstCol="1" bandRow="1">
                <a:tableStyleId>{5C22544A-7EE6-4342-B048-85BDC9FD1C3A}</a:tableStyleId>
              </a:tblPr>
              <a:tblGrid>
                <a:gridCol w="1128841">
                  <a:extLst>
                    <a:ext uri="{9D8B030D-6E8A-4147-A177-3AD203B41FA5}">
                      <a16:colId xmlns:a16="http://schemas.microsoft.com/office/drawing/2014/main" val="3963802449"/>
                    </a:ext>
                  </a:extLst>
                </a:gridCol>
                <a:gridCol w="7557959">
                  <a:extLst>
                    <a:ext uri="{9D8B030D-6E8A-4147-A177-3AD203B41FA5}">
                      <a16:colId xmlns:a16="http://schemas.microsoft.com/office/drawing/2014/main" val="3991286181"/>
                    </a:ext>
                  </a:extLst>
                </a:gridCol>
              </a:tblGrid>
              <a:tr h="0">
                <a:tc>
                  <a:txBody>
                    <a:bodyPr/>
                    <a:lstStyle/>
                    <a:p>
                      <a:pPr algn="just">
                        <a:lnSpc>
                          <a:spcPct val="150000"/>
                        </a:lnSpc>
                        <a:spcAft>
                          <a:spcPts val="600"/>
                        </a:spcAft>
                        <a:buNone/>
                      </a:pPr>
                      <a:r>
                        <a:rPr lang="en-IN" sz="1800" dirty="0">
                          <a:solidFill>
                            <a:schemeClr val="tx1"/>
                          </a:solidFill>
                          <a:effectLst/>
                          <a:latin typeface="Times New Roman" panose="02020603050405020304" pitchFamily="18" charset="0"/>
                          <a:cs typeface="Times New Roman" panose="02020603050405020304" pitchFamily="18" charset="0"/>
                        </a:rPr>
                        <a:t>What</a:t>
                      </a:r>
                      <a:endPar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600"/>
                        </a:spcAft>
                        <a:buNone/>
                      </a:pPr>
                      <a:r>
                        <a:rPr lang="en-IN" sz="1800" dirty="0">
                          <a:solidFill>
                            <a:schemeClr val="tx1"/>
                          </a:solidFill>
                          <a:effectLst/>
                          <a:latin typeface="Times New Roman" panose="02020603050405020304" pitchFamily="18" charset="0"/>
                          <a:cs typeface="Times New Roman" panose="02020603050405020304" pitchFamily="18" charset="0"/>
                        </a:rPr>
                        <a:t>A 30% reduction in the volume of in-store sales and the profitability level.</a:t>
                      </a:r>
                      <a:endPar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1123847318"/>
                  </a:ext>
                </a:extLst>
              </a:tr>
              <a:tr h="0">
                <a:tc>
                  <a:txBody>
                    <a:bodyPr/>
                    <a:lstStyle/>
                    <a:p>
                      <a:pPr algn="just">
                        <a:lnSpc>
                          <a:spcPct val="150000"/>
                        </a:lnSpc>
                        <a:spcAft>
                          <a:spcPts val="600"/>
                        </a:spcAft>
                        <a:buNone/>
                      </a:pPr>
                      <a:r>
                        <a:rPr lang="en-IN" sz="1800" dirty="0">
                          <a:solidFill>
                            <a:schemeClr val="tx1"/>
                          </a:solidFill>
                          <a:effectLst/>
                          <a:latin typeface="Times New Roman" panose="02020603050405020304" pitchFamily="18" charset="0"/>
                          <a:cs typeface="Times New Roman" panose="02020603050405020304" pitchFamily="18" charset="0"/>
                        </a:rPr>
                        <a:t>Why</a:t>
                      </a:r>
                      <a:endPar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600"/>
                        </a:spcAft>
                        <a:buNone/>
                      </a:pPr>
                      <a:r>
                        <a:rPr lang="en-IN" sz="1800" dirty="0">
                          <a:effectLst/>
                          <a:latin typeface="Times New Roman" panose="02020603050405020304" pitchFamily="18" charset="0"/>
                          <a:cs typeface="Times New Roman" panose="02020603050405020304" pitchFamily="18" charset="0"/>
                        </a:rPr>
                        <a:t>Decrease high street traffic, increase online-competitive opinions, raise costs, weaker online presence, and outdated operational web pages.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174264473"/>
                  </a:ext>
                </a:extLst>
              </a:tr>
              <a:tr h="0">
                <a:tc>
                  <a:txBody>
                    <a:bodyPr/>
                    <a:lstStyle/>
                    <a:p>
                      <a:pPr algn="just">
                        <a:lnSpc>
                          <a:spcPct val="150000"/>
                        </a:lnSpc>
                        <a:spcAft>
                          <a:spcPts val="600"/>
                        </a:spcAft>
                        <a:buNone/>
                      </a:pPr>
                      <a:r>
                        <a:rPr lang="en-IN" sz="1800" dirty="0">
                          <a:solidFill>
                            <a:schemeClr val="tx1"/>
                          </a:solidFill>
                          <a:effectLst/>
                          <a:latin typeface="Times New Roman" panose="02020603050405020304" pitchFamily="18" charset="0"/>
                          <a:cs typeface="Times New Roman" panose="02020603050405020304" pitchFamily="18" charset="0"/>
                        </a:rPr>
                        <a:t>Where</a:t>
                      </a:r>
                      <a:endPar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600"/>
                        </a:spcAft>
                        <a:buNone/>
                      </a:pPr>
                      <a:r>
                        <a:rPr lang="en-IN" sz="1800" dirty="0">
                          <a:effectLst/>
                          <a:latin typeface="Times New Roman" panose="02020603050405020304" pitchFamily="18" charset="0"/>
                          <a:cs typeface="Times New Roman" panose="02020603050405020304" pitchFamily="18" charset="0"/>
                        </a:rPr>
                        <a:t>In the physical retail store on Norwich High Street, it is the primary part affected.</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3858515646"/>
                  </a:ext>
                </a:extLst>
              </a:tr>
              <a:tr h="0">
                <a:tc>
                  <a:txBody>
                    <a:bodyPr/>
                    <a:lstStyle/>
                    <a:p>
                      <a:pPr algn="just">
                        <a:lnSpc>
                          <a:spcPct val="150000"/>
                        </a:lnSpc>
                        <a:spcAft>
                          <a:spcPts val="600"/>
                        </a:spcAft>
                        <a:buNone/>
                      </a:pPr>
                      <a:r>
                        <a:rPr lang="en-IN" sz="1800" dirty="0">
                          <a:solidFill>
                            <a:schemeClr val="tx1"/>
                          </a:solidFill>
                          <a:effectLst/>
                          <a:latin typeface="Times New Roman" panose="02020603050405020304" pitchFamily="18" charset="0"/>
                          <a:cs typeface="Times New Roman" panose="02020603050405020304" pitchFamily="18" charset="0"/>
                        </a:rPr>
                        <a:t>When</a:t>
                      </a:r>
                      <a:endPar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600"/>
                        </a:spcAft>
                        <a:buNone/>
                      </a:pPr>
                      <a:r>
                        <a:rPr lang="en-IN" sz="1800" dirty="0">
                          <a:effectLst/>
                          <a:latin typeface="Times New Roman" panose="02020603050405020304" pitchFamily="18" charset="0"/>
                          <a:cs typeface="Times New Roman" panose="02020603050405020304" pitchFamily="18" charset="0"/>
                        </a:rPr>
                        <a:t>Sluggish over the last 12 months as the number of competitors and inflation have increased.</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795593029"/>
                  </a:ext>
                </a:extLst>
              </a:tr>
              <a:tr h="0">
                <a:tc>
                  <a:txBody>
                    <a:bodyPr/>
                    <a:lstStyle/>
                    <a:p>
                      <a:pPr algn="just">
                        <a:lnSpc>
                          <a:spcPct val="150000"/>
                        </a:lnSpc>
                        <a:spcAft>
                          <a:spcPts val="600"/>
                        </a:spcAft>
                        <a:buNone/>
                      </a:pPr>
                      <a:r>
                        <a:rPr lang="en-IN" sz="1800" dirty="0">
                          <a:solidFill>
                            <a:schemeClr val="tx1"/>
                          </a:solidFill>
                          <a:effectLst/>
                          <a:latin typeface="Times New Roman" panose="02020603050405020304" pitchFamily="18" charset="0"/>
                          <a:cs typeface="Times New Roman" panose="02020603050405020304" pitchFamily="18" charset="0"/>
                        </a:rPr>
                        <a:t>Who</a:t>
                      </a:r>
                      <a:endPar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600"/>
                        </a:spcAft>
                        <a:buNone/>
                      </a:pPr>
                      <a:r>
                        <a:rPr lang="en-IN" sz="1800" dirty="0">
                          <a:effectLst/>
                          <a:latin typeface="Times New Roman" panose="02020603050405020304" pitchFamily="18" charset="0"/>
                          <a:cs typeface="Times New Roman" panose="02020603050405020304" pitchFamily="18" charset="0"/>
                        </a:rPr>
                        <a:t>It will influence the owners of the business (Liam and Priya), the employees, the regular customers, and the suppliers.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3985461263"/>
                  </a:ext>
                </a:extLst>
              </a:tr>
              <a:tr h="0">
                <a:tc>
                  <a:txBody>
                    <a:bodyPr/>
                    <a:lstStyle/>
                    <a:p>
                      <a:pPr algn="just">
                        <a:lnSpc>
                          <a:spcPct val="150000"/>
                        </a:lnSpc>
                        <a:spcAft>
                          <a:spcPts val="600"/>
                        </a:spcAft>
                        <a:buNone/>
                      </a:pPr>
                      <a:r>
                        <a:rPr lang="en-IN" sz="1800" dirty="0">
                          <a:solidFill>
                            <a:schemeClr val="tx1"/>
                          </a:solidFill>
                          <a:effectLst/>
                          <a:latin typeface="Times New Roman" panose="02020603050405020304" pitchFamily="18" charset="0"/>
                          <a:cs typeface="Times New Roman" panose="02020603050405020304" pitchFamily="18" charset="0"/>
                        </a:rPr>
                        <a:t>How</a:t>
                      </a:r>
                      <a:endPar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600"/>
                        </a:spcAft>
                        <a:buNone/>
                      </a:pPr>
                      <a:r>
                        <a:rPr lang="en-IN" sz="1800" dirty="0">
                          <a:effectLst/>
                          <a:latin typeface="Times New Roman" panose="02020603050405020304" pitchFamily="18" charset="0"/>
                          <a:cs typeface="Times New Roman" panose="02020603050405020304" pitchFamily="18" charset="0"/>
                        </a:rPr>
                        <a:t>It has undermined the walk-in customers, focused more on the operational expenses, and has been unable to convert online shoppers.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2025416398"/>
                  </a:ext>
                </a:extLst>
              </a:tr>
              <a:tr h="83750">
                <a:tc>
                  <a:txBody>
                    <a:bodyPr/>
                    <a:lstStyle/>
                    <a:p>
                      <a:pPr algn="just">
                        <a:lnSpc>
                          <a:spcPct val="150000"/>
                        </a:lnSpc>
                        <a:spcAft>
                          <a:spcPts val="600"/>
                        </a:spcAft>
                        <a:buNone/>
                      </a:pPr>
                      <a:r>
                        <a:rPr lang="en-IN" sz="1800" dirty="0">
                          <a:solidFill>
                            <a:schemeClr val="tx1"/>
                          </a:solidFill>
                          <a:effectLst/>
                          <a:latin typeface="Times New Roman" panose="02020603050405020304" pitchFamily="18" charset="0"/>
                          <a:cs typeface="Times New Roman" panose="02020603050405020304" pitchFamily="18" charset="0"/>
                        </a:rPr>
                        <a:t>How Much</a:t>
                      </a:r>
                      <a:endPar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600"/>
                        </a:spcAft>
                        <a:buNone/>
                      </a:pPr>
                      <a:r>
                        <a:rPr lang="en-IN" sz="1800" dirty="0">
                          <a:effectLst/>
                          <a:latin typeface="Times New Roman" panose="02020603050405020304" pitchFamily="18" charset="0"/>
                          <a:cs typeface="Times New Roman" panose="02020603050405020304" pitchFamily="18" charset="0"/>
                        </a:rPr>
                        <a:t>30% reduction in store business, less competitive suppliers and lower margins.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1774855146"/>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CD411B-956D-F602-36A6-DE99C08498B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B8986B-59FD-8DF7-26B2-4E66E3A32819}"/>
              </a:ext>
            </a:extLst>
          </p:cNvPr>
          <p:cNvSpPr>
            <a:spLocks noGrp="1"/>
          </p:cNvSpPr>
          <p:nvPr>
            <p:ph idx="1"/>
          </p:nvPr>
        </p:nvSpPr>
        <p:spPr>
          <a:xfrm>
            <a:off x="228600" y="1752600"/>
            <a:ext cx="4648200" cy="2065685"/>
          </a:xfrm>
        </p:spPr>
        <p:txBody>
          <a:bodyPr>
            <a:noAutofit/>
          </a:bodyPr>
          <a:lstStyle/>
          <a:p>
            <a:pPr lvl="0" algn="just"/>
            <a:r>
              <a:rPr lang="en-IN" sz="2000" b="1" dirty="0"/>
              <a:t>Political</a:t>
            </a:r>
            <a:r>
              <a:rPr lang="en-IN" sz="2000" dirty="0"/>
              <a:t>: The political stability as of 2024 of the UK is currently reported to be 0.26, which is significantly less than average (The Global Economy, 2026). </a:t>
            </a:r>
          </a:p>
          <a:p>
            <a:pPr lvl="0" algn="just"/>
            <a:r>
              <a:rPr lang="en-IN" sz="2000" b="1" dirty="0"/>
              <a:t>Economic</a:t>
            </a:r>
            <a:r>
              <a:rPr lang="en-IN" sz="2000" dirty="0"/>
              <a:t>: as of December 2025, the consumer inflation was reported to rise by 3.4% (Trading Economics, 2026). </a:t>
            </a:r>
          </a:p>
          <a:p>
            <a:pPr lvl="0" algn="just"/>
            <a:r>
              <a:rPr lang="en-IN" sz="2000" b="1" dirty="0"/>
              <a:t>Social</a:t>
            </a:r>
            <a:r>
              <a:rPr lang="en-IN" sz="2000" dirty="0"/>
              <a:t>: The online retail market in the UK is currently valued at USD 235,973.26 Million with a possible growth rate of 14.96% till 2034 (</a:t>
            </a:r>
            <a:r>
              <a:rPr lang="en-IN" sz="2000" dirty="0" err="1"/>
              <a:t>imarc</a:t>
            </a:r>
            <a:r>
              <a:rPr lang="en-IN" sz="2000" dirty="0"/>
              <a:t>, 2026). </a:t>
            </a:r>
          </a:p>
          <a:p>
            <a:pPr lvl="0" algn="just"/>
            <a:endParaRPr lang="en-US" sz="1400" dirty="0">
              <a:latin typeface="Times New Roman" panose="02020603050405020304" pitchFamily="18" charset="0"/>
              <a:cs typeface="Times New Roman" pitchFamily="18" charset="0"/>
            </a:endParaRPr>
          </a:p>
        </p:txBody>
      </p:sp>
      <p:sp>
        <p:nvSpPr>
          <p:cNvPr id="5" name="Title 4">
            <a:extLst>
              <a:ext uri="{FF2B5EF4-FFF2-40B4-BE49-F238E27FC236}">
                <a16:creationId xmlns:a16="http://schemas.microsoft.com/office/drawing/2014/main" id="{DD01D647-5A8E-B2F9-82FD-3F5F967914E4}"/>
              </a:ext>
            </a:extLst>
          </p:cNvPr>
          <p:cNvSpPr>
            <a:spLocks noGrp="1"/>
          </p:cNvSpPr>
          <p:nvPr>
            <p:ph type="title"/>
          </p:nvPr>
        </p:nvSpPr>
        <p:spPr>
          <a:xfrm>
            <a:off x="457200" y="76200"/>
            <a:ext cx="8229600" cy="1143000"/>
          </a:xfrm>
        </p:spPr>
        <p:txBody>
          <a:bodyPr>
            <a:normAutofit/>
          </a:bodyPr>
          <a:lstStyle/>
          <a:p>
            <a:r>
              <a:rPr lang="en-GB" sz="3600" b="1" dirty="0"/>
              <a:t>PESTLE Analysis</a:t>
            </a:r>
            <a:endParaRPr lang="en-IN" sz="2800" b="1" dirty="0"/>
          </a:p>
        </p:txBody>
      </p:sp>
      <p:pic>
        <p:nvPicPr>
          <p:cNvPr id="2" name="Picture 1">
            <a:extLst>
              <a:ext uri="{FF2B5EF4-FFF2-40B4-BE49-F238E27FC236}">
                <a16:creationId xmlns:a16="http://schemas.microsoft.com/office/drawing/2014/main" id="{D54F2889-C712-23A2-7A35-169632A9F5ED}"/>
              </a:ext>
            </a:extLst>
          </p:cNvPr>
          <p:cNvPicPr>
            <a:picLocks noChangeAspect="1"/>
          </p:cNvPicPr>
          <p:nvPr/>
        </p:nvPicPr>
        <p:blipFill>
          <a:blip r:embed="rId3"/>
          <a:stretch>
            <a:fillRect/>
          </a:stretch>
        </p:blipFill>
        <p:spPr>
          <a:xfrm>
            <a:off x="5153404" y="1295400"/>
            <a:ext cx="3706817" cy="153286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3">
            <a:extLst>
              <a:ext uri="{FF2B5EF4-FFF2-40B4-BE49-F238E27FC236}">
                <a16:creationId xmlns:a16="http://schemas.microsoft.com/office/drawing/2014/main" id="{EABDC546-CB98-4A78-F336-7A548427DBAF}"/>
              </a:ext>
            </a:extLst>
          </p:cNvPr>
          <p:cNvPicPr>
            <a:picLocks noChangeAspect="1"/>
          </p:cNvPicPr>
          <p:nvPr/>
        </p:nvPicPr>
        <p:blipFill>
          <a:blip r:embed="rId4"/>
          <a:stretch>
            <a:fillRect/>
          </a:stretch>
        </p:blipFill>
        <p:spPr>
          <a:xfrm>
            <a:off x="5153404" y="3048000"/>
            <a:ext cx="3706817" cy="153286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1394FB6A-F9F8-A14B-376C-FD165C748B8D}"/>
              </a:ext>
            </a:extLst>
          </p:cNvPr>
          <p:cNvPicPr>
            <a:picLocks noChangeAspect="1"/>
          </p:cNvPicPr>
          <p:nvPr/>
        </p:nvPicPr>
        <p:blipFill>
          <a:blip r:embed="rId5"/>
          <a:stretch>
            <a:fillRect/>
          </a:stretch>
        </p:blipFill>
        <p:spPr>
          <a:xfrm>
            <a:off x="5145521" y="4800600"/>
            <a:ext cx="3714700" cy="16339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234277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D2F40A-232C-2174-E211-42DFB1EBEE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10C2FA-5592-04EA-F78E-A31DD725E46D}"/>
              </a:ext>
            </a:extLst>
          </p:cNvPr>
          <p:cNvSpPr>
            <a:spLocks noGrp="1"/>
          </p:cNvSpPr>
          <p:nvPr>
            <p:ph type="title"/>
          </p:nvPr>
        </p:nvSpPr>
        <p:spPr>
          <a:xfrm>
            <a:off x="0" y="0"/>
            <a:ext cx="9144000" cy="1143000"/>
          </a:xfrm>
        </p:spPr>
        <p:txBody>
          <a:bodyPr>
            <a:normAutofit/>
          </a:bodyPr>
          <a:lstStyle/>
          <a:p>
            <a:r>
              <a:rPr lang="en-GB" sz="3600" b="1" dirty="0"/>
              <a:t>Contd.</a:t>
            </a:r>
            <a:endParaRPr lang="en-IN" sz="2800" b="1"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0040A7B5-1537-10EB-4B20-C44DC63DD92A}"/>
              </a:ext>
            </a:extLst>
          </p:cNvPr>
          <p:cNvSpPr>
            <a:spLocks noGrp="1"/>
          </p:cNvSpPr>
          <p:nvPr>
            <p:ph idx="1"/>
          </p:nvPr>
        </p:nvSpPr>
        <p:spPr>
          <a:xfrm>
            <a:off x="228600" y="1676400"/>
            <a:ext cx="4800600" cy="3200400"/>
          </a:xfrm>
        </p:spPr>
        <p:txBody>
          <a:bodyPr>
            <a:noAutofit/>
          </a:bodyPr>
          <a:lstStyle/>
          <a:p>
            <a:pPr lvl="0" algn="just"/>
            <a:r>
              <a:rPr lang="en-IN" sz="2000" b="1" dirty="0"/>
              <a:t>Technological</a:t>
            </a:r>
            <a:r>
              <a:rPr lang="en-IN" sz="2000" dirty="0"/>
              <a:t>: The innovation index in the Uk as for the year 2025 is 59.10 points (The Global Economy, 2026). </a:t>
            </a:r>
          </a:p>
          <a:p>
            <a:pPr lvl="0" algn="just"/>
            <a:r>
              <a:rPr lang="en-IN" sz="2000" b="1" dirty="0"/>
              <a:t>Environmental</a:t>
            </a:r>
            <a:r>
              <a:rPr lang="en-IN" sz="2000" dirty="0"/>
              <a:t>: as of reports, the United Kingdom has a goal to reach net zero emissions by the year 2050 (UK Parliament, 2025). </a:t>
            </a:r>
          </a:p>
          <a:p>
            <a:pPr lvl="0" algn="just"/>
            <a:r>
              <a:rPr lang="en-IN" sz="2000" b="1" dirty="0"/>
              <a:t>Legal</a:t>
            </a:r>
            <a:r>
              <a:rPr lang="en-IN" sz="2000" dirty="0"/>
              <a:t>: Definitions The statutory rights under the Consumer Rights Act 2015 (CRA) are to goods, services and digital content; this includes the right to refund, repair or replacement (UK Parliament, 2025). </a:t>
            </a:r>
          </a:p>
          <a:p>
            <a:pPr marL="0" indent="0" algn="just">
              <a:buNone/>
            </a:pPr>
            <a:endParaRPr lang="en-US" sz="1400" dirty="0">
              <a:latin typeface="Times New Roman" panose="02020603050405020304" pitchFamily="18" charset="0"/>
              <a:cs typeface="Times New Roman" pitchFamily="18" charset="0"/>
            </a:endParaRPr>
          </a:p>
        </p:txBody>
      </p:sp>
      <p:pic>
        <p:nvPicPr>
          <p:cNvPr id="4" name="Picture 3">
            <a:extLst>
              <a:ext uri="{FF2B5EF4-FFF2-40B4-BE49-F238E27FC236}">
                <a16:creationId xmlns:a16="http://schemas.microsoft.com/office/drawing/2014/main" id="{8A9BABDF-2FA8-E3EF-6E84-D568A774EF5B}"/>
              </a:ext>
            </a:extLst>
          </p:cNvPr>
          <p:cNvPicPr>
            <a:picLocks noChangeAspect="1"/>
          </p:cNvPicPr>
          <p:nvPr/>
        </p:nvPicPr>
        <p:blipFill>
          <a:blip r:embed="rId3"/>
          <a:stretch>
            <a:fillRect/>
          </a:stretch>
        </p:blipFill>
        <p:spPr>
          <a:xfrm>
            <a:off x="5257800" y="2057400"/>
            <a:ext cx="3572783" cy="3048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69896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C5963B-92D6-3B79-60A2-B0837411D1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74EEC2-8948-238F-8F8C-25E4D98297D0}"/>
              </a:ext>
            </a:extLst>
          </p:cNvPr>
          <p:cNvSpPr>
            <a:spLocks noGrp="1"/>
          </p:cNvSpPr>
          <p:nvPr>
            <p:ph type="title"/>
          </p:nvPr>
        </p:nvSpPr>
        <p:spPr>
          <a:xfrm>
            <a:off x="0" y="0"/>
            <a:ext cx="9144000" cy="1143000"/>
          </a:xfrm>
        </p:spPr>
        <p:txBody>
          <a:bodyPr>
            <a:normAutofit/>
          </a:bodyPr>
          <a:lstStyle/>
          <a:p>
            <a:r>
              <a:rPr lang="en-GB" sz="3600" b="1" dirty="0"/>
              <a:t>Fish Bone Application</a:t>
            </a:r>
            <a:endParaRPr lang="en-IN" sz="2800" b="1" dirty="0">
              <a:latin typeface="Times New Roman" pitchFamily="18" charset="0"/>
              <a:cs typeface="Times New Roman" pitchFamily="18" charset="0"/>
            </a:endParaRPr>
          </a:p>
        </p:txBody>
      </p:sp>
      <p:pic>
        <p:nvPicPr>
          <p:cNvPr id="4" name="Picture 3">
            <a:extLst>
              <a:ext uri="{FF2B5EF4-FFF2-40B4-BE49-F238E27FC236}">
                <a16:creationId xmlns:a16="http://schemas.microsoft.com/office/drawing/2014/main" id="{0E465127-A40B-1DED-5D82-E28A05363222}"/>
              </a:ext>
            </a:extLst>
          </p:cNvPr>
          <p:cNvPicPr>
            <a:picLocks noChangeAspect="1"/>
          </p:cNvPicPr>
          <p:nvPr/>
        </p:nvPicPr>
        <p:blipFill>
          <a:blip r:embed="rId3"/>
          <a:stretch>
            <a:fillRect/>
          </a:stretch>
        </p:blipFill>
        <p:spPr>
          <a:xfrm>
            <a:off x="381000" y="1347952"/>
            <a:ext cx="8407935" cy="467184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5539511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43000"/>
          </a:xfrm>
        </p:spPr>
        <p:txBody>
          <a:bodyPr>
            <a:normAutofit/>
          </a:bodyPr>
          <a:lstStyle/>
          <a:p>
            <a:r>
              <a:rPr lang="en-GB" sz="3600" b="1" dirty="0">
                <a:latin typeface="Times New Roman" pitchFamily="18" charset="0"/>
                <a:cs typeface="Times New Roman" pitchFamily="18" charset="0"/>
              </a:rPr>
              <a:t>Contd.</a:t>
            </a:r>
            <a:endParaRPr lang="en-IN" sz="3600" b="1" dirty="0">
              <a:latin typeface="Times New Roman" pitchFamily="18" charset="0"/>
              <a:cs typeface="Times New Roman" pitchFamily="18" charset="0"/>
            </a:endParaRPr>
          </a:p>
        </p:txBody>
      </p:sp>
      <p:sp>
        <p:nvSpPr>
          <p:cNvPr id="4" name="Content Placeholder 2">
            <a:extLst>
              <a:ext uri="{FF2B5EF4-FFF2-40B4-BE49-F238E27FC236}">
                <a16:creationId xmlns:a16="http://schemas.microsoft.com/office/drawing/2014/main" id="{2D0BAA13-3B57-AB62-E8D8-C5D58064FC4B}"/>
              </a:ext>
            </a:extLst>
          </p:cNvPr>
          <p:cNvSpPr>
            <a:spLocks noGrp="1"/>
          </p:cNvSpPr>
          <p:nvPr>
            <p:ph idx="1"/>
          </p:nvPr>
        </p:nvSpPr>
        <p:spPr>
          <a:xfrm>
            <a:off x="228600" y="1642241"/>
            <a:ext cx="4953000" cy="2929759"/>
          </a:xfrm>
        </p:spPr>
        <p:txBody>
          <a:bodyPr>
            <a:noAutofit/>
          </a:bodyPr>
          <a:lstStyle/>
          <a:p>
            <a:pPr marL="0" indent="0" algn="just">
              <a:buNone/>
            </a:pPr>
            <a:r>
              <a:rPr lang="en-IN" sz="2000" b="1" dirty="0"/>
              <a:t>Causes</a:t>
            </a:r>
            <a:endParaRPr lang="en-IN" sz="2000" dirty="0"/>
          </a:p>
          <a:p>
            <a:pPr lvl="0" algn="just"/>
            <a:r>
              <a:rPr lang="en-IN" sz="2000" dirty="0"/>
              <a:t>Deterioration of foot traffic in the high streets, among the primary factors. </a:t>
            </a:r>
          </a:p>
          <a:p>
            <a:pPr lvl="0" algn="just"/>
            <a:r>
              <a:rPr lang="en-IN" sz="2000" dirty="0"/>
              <a:t>More competition is the other significant motive for performance decline. </a:t>
            </a:r>
          </a:p>
          <a:p>
            <a:pPr lvl="0" algn="just"/>
            <a:r>
              <a:rPr lang="en-IN" sz="2000" dirty="0"/>
              <a:t>The rising operational costs also contribute towards the downside trend (Nwosu, 2024). </a:t>
            </a:r>
          </a:p>
          <a:p>
            <a:pPr lvl="0" algn="just"/>
            <a:r>
              <a:rPr lang="en-IN" sz="2000" dirty="0"/>
              <a:t>Finally, a lack of proper online presence and innovation in low-end services can slow down growth (</a:t>
            </a:r>
            <a:r>
              <a:rPr lang="en-IN" sz="2000" dirty="0" err="1"/>
              <a:t>Matalamäki</a:t>
            </a:r>
            <a:r>
              <a:rPr lang="en-IN" sz="2000" dirty="0"/>
              <a:t> and Joensuu, 2022). </a:t>
            </a:r>
          </a:p>
          <a:p>
            <a:pPr marL="0" indent="0" algn="just">
              <a:buNone/>
            </a:pPr>
            <a:endParaRPr lang="en-US" sz="1400" dirty="0">
              <a:latin typeface="Times New Roman" panose="02020603050405020304" pitchFamily="18" charset="0"/>
              <a:cs typeface="Times New Roman" pitchFamily="18" charset="0"/>
            </a:endParaRPr>
          </a:p>
        </p:txBody>
      </p:sp>
      <p:pic>
        <p:nvPicPr>
          <p:cNvPr id="3" name="Picture 2">
            <a:extLst>
              <a:ext uri="{FF2B5EF4-FFF2-40B4-BE49-F238E27FC236}">
                <a16:creationId xmlns:a16="http://schemas.microsoft.com/office/drawing/2014/main" id="{C238B887-9E1F-1DE3-C10C-05A152F52170}"/>
              </a:ext>
            </a:extLst>
          </p:cNvPr>
          <p:cNvPicPr>
            <a:picLocks noChangeAspect="1"/>
          </p:cNvPicPr>
          <p:nvPr/>
        </p:nvPicPr>
        <p:blipFill>
          <a:blip r:embed="rId3"/>
          <a:srcRect l="24166" r="21667"/>
          <a:stretch>
            <a:fillRect/>
          </a:stretch>
        </p:blipFill>
        <p:spPr>
          <a:xfrm>
            <a:off x="5393785" y="2057400"/>
            <a:ext cx="3674015" cy="3039193"/>
          </a:xfrm>
          <a:prstGeom prst="rect">
            <a:avLst/>
          </a:prstGeom>
          <a:effectLst>
            <a:softEdge rad="127000"/>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515C3B-3965-8889-CE06-2BAE88F4CB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28879F-6E88-21B1-9C4C-C7CEF637281A}"/>
              </a:ext>
            </a:extLst>
          </p:cNvPr>
          <p:cNvSpPr>
            <a:spLocks noGrp="1"/>
          </p:cNvSpPr>
          <p:nvPr>
            <p:ph type="title"/>
          </p:nvPr>
        </p:nvSpPr>
        <p:spPr>
          <a:xfrm>
            <a:off x="457200" y="152400"/>
            <a:ext cx="8229600" cy="1143000"/>
          </a:xfrm>
        </p:spPr>
        <p:txBody>
          <a:bodyPr>
            <a:normAutofit/>
          </a:bodyPr>
          <a:lstStyle/>
          <a:p>
            <a:r>
              <a:rPr lang="en-GB" sz="3600" b="1" dirty="0">
                <a:cs typeface="Times New Roman" pitchFamily="18" charset="0"/>
              </a:rPr>
              <a:t>Key Findings Summary</a:t>
            </a:r>
            <a:endParaRPr lang="en-IN" sz="3600" b="1" dirty="0">
              <a:latin typeface="Times New Roman" pitchFamily="18" charset="0"/>
              <a:cs typeface="Times New Roman" pitchFamily="18" charset="0"/>
            </a:endParaRPr>
          </a:p>
        </p:txBody>
      </p:sp>
      <p:sp>
        <p:nvSpPr>
          <p:cNvPr id="4" name="Content Placeholder 2">
            <a:extLst>
              <a:ext uri="{FF2B5EF4-FFF2-40B4-BE49-F238E27FC236}">
                <a16:creationId xmlns:a16="http://schemas.microsoft.com/office/drawing/2014/main" id="{A1261B35-E168-599C-4F58-08935C1D3D1A}"/>
              </a:ext>
            </a:extLst>
          </p:cNvPr>
          <p:cNvSpPr>
            <a:spLocks noGrp="1"/>
          </p:cNvSpPr>
          <p:nvPr>
            <p:ph idx="1"/>
          </p:nvPr>
        </p:nvSpPr>
        <p:spPr>
          <a:xfrm>
            <a:off x="304800" y="1870841"/>
            <a:ext cx="4762499" cy="2929759"/>
          </a:xfrm>
        </p:spPr>
        <p:txBody>
          <a:bodyPr>
            <a:noAutofit/>
          </a:bodyPr>
          <a:lstStyle/>
          <a:p>
            <a:pPr lvl="0" algn="just"/>
            <a:r>
              <a:rPr lang="en-IN" sz="2000" dirty="0"/>
              <a:t>The sales that were made in stores were reduced by 30%, bearing in mind that there was low foot traffic and competition in the online environment.</a:t>
            </a:r>
          </a:p>
          <a:p>
            <a:pPr lvl="0" algn="just"/>
            <a:r>
              <a:rPr lang="en-IN" sz="2000" dirty="0"/>
              <a:t>The raised costs of suppliers and inflation have decreased the profit margins.</a:t>
            </a:r>
          </a:p>
          <a:p>
            <a:pPr lvl="0" algn="just"/>
            <a:r>
              <a:rPr lang="en-IN" sz="2000" dirty="0"/>
              <a:t>The next are internal factors, which include digital weaknesses (outdated website and limited marketing).</a:t>
            </a:r>
          </a:p>
          <a:p>
            <a:pPr lvl="0" algn="just"/>
            <a:r>
              <a:rPr lang="en-IN" sz="2000" dirty="0"/>
              <a:t>The competitors are applying superior social media capabilities and low prices.</a:t>
            </a:r>
          </a:p>
          <a:p>
            <a:pPr marL="0" indent="0" algn="just">
              <a:buNone/>
            </a:pPr>
            <a:endParaRPr lang="en-US" sz="1400" dirty="0">
              <a:latin typeface="Times New Roman" panose="02020603050405020304" pitchFamily="18" charset="0"/>
              <a:cs typeface="Times New Roman" pitchFamily="18" charset="0"/>
            </a:endParaRPr>
          </a:p>
        </p:txBody>
      </p:sp>
      <p:pic>
        <p:nvPicPr>
          <p:cNvPr id="3" name="Picture 2">
            <a:extLst>
              <a:ext uri="{FF2B5EF4-FFF2-40B4-BE49-F238E27FC236}">
                <a16:creationId xmlns:a16="http://schemas.microsoft.com/office/drawing/2014/main" id="{FE348433-52E7-4131-A8D9-A317929ED392}"/>
              </a:ext>
            </a:extLst>
          </p:cNvPr>
          <p:cNvPicPr>
            <a:picLocks noChangeAspect="1"/>
          </p:cNvPicPr>
          <p:nvPr/>
        </p:nvPicPr>
        <p:blipFill>
          <a:blip r:embed="rId3"/>
          <a:stretch>
            <a:fillRect/>
          </a:stretch>
        </p:blipFill>
        <p:spPr>
          <a:xfrm>
            <a:off x="5181600" y="2209800"/>
            <a:ext cx="3276600" cy="3276600"/>
          </a:xfrm>
          <a:prstGeom prst="rect">
            <a:avLst/>
          </a:prstGeom>
        </p:spPr>
      </p:pic>
    </p:spTree>
    <p:extLst>
      <p:ext uri="{BB962C8B-B14F-4D97-AF65-F5344CB8AC3E}">
        <p14:creationId xmlns:p14="http://schemas.microsoft.com/office/powerpoint/2010/main" val="8368439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A1DF4F-7605-9450-FE91-976071D675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EE0B84-2CD4-0116-8CEF-65F61015764F}"/>
              </a:ext>
            </a:extLst>
          </p:cNvPr>
          <p:cNvSpPr>
            <a:spLocks noGrp="1"/>
          </p:cNvSpPr>
          <p:nvPr>
            <p:ph type="title"/>
          </p:nvPr>
        </p:nvSpPr>
        <p:spPr>
          <a:xfrm>
            <a:off x="457200" y="0"/>
            <a:ext cx="8229600" cy="1143000"/>
          </a:xfrm>
        </p:spPr>
        <p:txBody>
          <a:bodyPr>
            <a:normAutofit/>
          </a:bodyPr>
          <a:lstStyle/>
          <a:p>
            <a:r>
              <a:rPr lang="en-GB" sz="3600" b="1" dirty="0">
                <a:latin typeface="Times New Roman" pitchFamily="18" charset="0"/>
                <a:cs typeface="Times New Roman" pitchFamily="18" charset="0"/>
              </a:rPr>
              <a:t>Reference</a:t>
            </a:r>
            <a:endParaRPr lang="en-IN" sz="3600" b="1"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5B1AE00D-BB19-9DC8-0E94-E24C7882456C}"/>
              </a:ext>
            </a:extLst>
          </p:cNvPr>
          <p:cNvSpPr>
            <a:spLocks noGrp="1"/>
          </p:cNvSpPr>
          <p:nvPr>
            <p:ph idx="1"/>
          </p:nvPr>
        </p:nvSpPr>
        <p:spPr>
          <a:xfrm>
            <a:off x="152400" y="1066800"/>
            <a:ext cx="8763000" cy="2971800"/>
          </a:xfrm>
        </p:spPr>
        <p:txBody>
          <a:bodyPr>
            <a:noAutofit/>
          </a:bodyPr>
          <a:lstStyle/>
          <a:p>
            <a:pPr algn="just"/>
            <a:r>
              <a:rPr lang="en-IN" sz="1100" dirty="0"/>
              <a:t>Chaudhary, R.K. and Singh, P. (2024) ‘ROLE OF E-COMMERCE IN CHANGING CONSUMER PREFERENCES: SPECIAL REFERENCE TO THE ELECTRONIC SECTOR’, </a:t>
            </a:r>
            <a:r>
              <a:rPr lang="en-IN" sz="1100" i="1" dirty="0"/>
              <a:t>INTERNATIONAL JOURNAL OF RESEARCH IN COMMERCE, IT, ENGINEERING AND SOCIAL SCIENCES ISSN: 2349-7793 Impact Factor: 6.876</a:t>
            </a:r>
            <a:r>
              <a:rPr lang="en-IN" sz="1100" dirty="0"/>
              <a:t>, 18(03), pp. 20-32.</a:t>
            </a:r>
          </a:p>
          <a:p>
            <a:pPr algn="just"/>
            <a:r>
              <a:rPr lang="en-IN" sz="1100" dirty="0" err="1"/>
              <a:t>Imarc</a:t>
            </a:r>
            <a:r>
              <a:rPr lang="en-IN" sz="1100" dirty="0"/>
              <a:t> (2026) </a:t>
            </a:r>
            <a:r>
              <a:rPr lang="en-IN" sz="1100" i="1" dirty="0"/>
              <a:t>UK Online Retail Market Size, Share, Trends and Forecast by Product Type, Device, Gender, Mode of Payment, and Region, 2026-2034.</a:t>
            </a:r>
            <a:r>
              <a:rPr lang="en-IN" sz="1100" dirty="0"/>
              <a:t> Available at: https://www.imarcgroup.com/uk-online-retail-market (Accessed: 14 February 2026).</a:t>
            </a:r>
          </a:p>
          <a:p>
            <a:pPr algn="just"/>
            <a:r>
              <a:rPr lang="en-IN" sz="1100" dirty="0" err="1"/>
              <a:t>Matalamäki</a:t>
            </a:r>
            <a:r>
              <a:rPr lang="en-IN" sz="1100" dirty="0"/>
              <a:t>, M.J. and Joensuu-Salo, S. (2022) ‘Digitalization and strategic flexibility–a recipe for business growth’, </a:t>
            </a:r>
            <a:r>
              <a:rPr lang="en-IN" sz="1100" i="1" dirty="0"/>
              <a:t>Journal of Small Business and Enterprise Development</a:t>
            </a:r>
            <a:r>
              <a:rPr lang="en-IN" sz="1100" dirty="0"/>
              <a:t>, 29(3), pp. 380-401.</a:t>
            </a:r>
          </a:p>
          <a:p>
            <a:pPr algn="just"/>
            <a:r>
              <a:rPr lang="en-IN" sz="1100" dirty="0"/>
              <a:t>Nguyen, V., Nguyen, N., Schumacher, B. and Tran, T. (2020) ‘Practical application of plan–do–check–act cycle for quality improvement of sustainable packaging: a case study’, </a:t>
            </a:r>
            <a:r>
              <a:rPr lang="en-IN" sz="1100" i="1" dirty="0"/>
              <a:t>Applied Sciences</a:t>
            </a:r>
            <a:r>
              <a:rPr lang="en-IN" sz="1100" dirty="0"/>
              <a:t>, 10(18), p .6332.</a:t>
            </a:r>
          </a:p>
          <a:p>
            <a:pPr algn="just"/>
            <a:r>
              <a:rPr lang="en-IN" sz="1100" dirty="0"/>
              <a:t>Nwosu, N.T. (2024) ‘Reducing operational costs in healthcare through advanced BI tools and data integration’, </a:t>
            </a:r>
            <a:r>
              <a:rPr lang="en-IN" sz="1100" i="1" dirty="0"/>
              <a:t>World Journal of Advanced Research and Reviews</a:t>
            </a:r>
            <a:r>
              <a:rPr lang="en-IN" sz="1100" dirty="0"/>
              <a:t>, 22(3), pp. 1144-1156.</a:t>
            </a:r>
          </a:p>
          <a:p>
            <a:pPr algn="just"/>
            <a:r>
              <a:rPr lang="en-IN" sz="1100" dirty="0" err="1"/>
              <a:t>Paramadita</a:t>
            </a:r>
            <a:r>
              <a:rPr lang="en-IN" sz="1100" dirty="0"/>
              <a:t>, S., Purnomo, L. and </a:t>
            </a:r>
            <a:r>
              <a:rPr lang="en-IN" sz="1100" dirty="0" err="1"/>
              <a:t>Rumangkit</a:t>
            </a:r>
            <a:r>
              <a:rPr lang="en-IN" sz="1100" dirty="0"/>
              <a:t>, S. (2024) ‘Macro-Environmental Analysis Throughout Covid-19 Pandemic Using Pestel Framework: A Study in Indonesian Multi-Industry’, </a:t>
            </a:r>
            <a:r>
              <a:rPr lang="en-IN" sz="1100" i="1" dirty="0" err="1"/>
              <a:t>eCo</a:t>
            </a:r>
            <a:r>
              <a:rPr lang="en-IN" sz="1100" i="1" dirty="0"/>
              <a:t>-Buss</a:t>
            </a:r>
            <a:r>
              <a:rPr lang="en-IN" sz="1100" dirty="0"/>
              <a:t>, 7(1), pp. 271-282.</a:t>
            </a:r>
          </a:p>
          <a:p>
            <a:pPr algn="just"/>
            <a:r>
              <a:rPr lang="en-IN" sz="1100" dirty="0"/>
              <a:t>Phillimore, Z. (2026) </a:t>
            </a:r>
            <a:r>
              <a:rPr lang="en-IN" sz="1100" i="1" dirty="0"/>
              <a:t>The best flower delivery in the UK for every budget: eight favourites, freshly picked.</a:t>
            </a:r>
            <a:r>
              <a:rPr lang="en-IN" sz="1100" dirty="0"/>
              <a:t> Available at: https://www.theguardian.com/thefilter/2025/feb/12/best-flower-delivery (Accessed: 14 February 2026).</a:t>
            </a:r>
          </a:p>
          <a:p>
            <a:pPr algn="just"/>
            <a:r>
              <a:rPr lang="en-IN" sz="1100" dirty="0"/>
              <a:t>Tawfik, A.A. and Gatewood, J. (2022) ‘Decision making and problem-solving: Implications for learning design’, </a:t>
            </a:r>
            <a:r>
              <a:rPr lang="en-IN" sz="1100" i="1" dirty="0"/>
              <a:t>The Journal of Applied Instructional Design</a:t>
            </a:r>
            <a:r>
              <a:rPr lang="en-IN" sz="1100" dirty="0"/>
              <a:t>, 11(2), pp. 7-23.</a:t>
            </a:r>
          </a:p>
          <a:p>
            <a:pPr algn="just"/>
            <a:r>
              <a:rPr lang="en-IN" sz="1100" dirty="0"/>
              <a:t>The Global Economy (2026) </a:t>
            </a:r>
            <a:r>
              <a:rPr lang="en-IN" sz="1100" i="1" dirty="0"/>
              <a:t>United Kingdom: Innovation index. </a:t>
            </a:r>
            <a:r>
              <a:rPr lang="en-IN" sz="1100" dirty="0"/>
              <a:t>Available at: https://www.theglobaleconomy.com/United-Kingdom/GII_Index/ (Accessed: 14 February 2026).</a:t>
            </a:r>
          </a:p>
          <a:p>
            <a:pPr algn="just"/>
            <a:r>
              <a:rPr lang="en-IN" sz="1100" dirty="0"/>
              <a:t>The Global Economy (2026) </a:t>
            </a:r>
            <a:r>
              <a:rPr lang="en-IN" sz="1100" i="1" dirty="0"/>
              <a:t>United Kingdom: Political stability. </a:t>
            </a:r>
            <a:r>
              <a:rPr lang="en-IN" sz="1100" dirty="0"/>
              <a:t>Available at: https://www.theglobaleconomy.com/United-Kingdom/wb_political_stability/ (Accessed: 14 February 2026).</a:t>
            </a:r>
          </a:p>
          <a:p>
            <a:pPr algn="just"/>
            <a:r>
              <a:rPr lang="en-IN" sz="1100" dirty="0"/>
              <a:t>Trading Economics (2026) </a:t>
            </a:r>
            <a:r>
              <a:rPr lang="en-IN" sz="1100" i="1" dirty="0"/>
              <a:t>United Kingdom Inflation Rate. </a:t>
            </a:r>
            <a:r>
              <a:rPr lang="en-IN" sz="1100" dirty="0"/>
              <a:t>Available at: https://tradingeconomics.com/united-kingdom/inflation-cpi (Accessed: 14 February 2026).</a:t>
            </a:r>
          </a:p>
          <a:p>
            <a:pPr algn="just"/>
            <a:r>
              <a:rPr lang="en-IN" sz="1100" dirty="0"/>
              <a:t>UK Parliament (2025) </a:t>
            </a:r>
            <a:r>
              <a:rPr lang="en-IN" sz="1100" i="1" dirty="0"/>
              <a:t>Consumer Rights Act 2015. </a:t>
            </a:r>
            <a:r>
              <a:rPr lang="en-IN" sz="1100" dirty="0"/>
              <a:t>Available at: https://researchbriefings.files.parliament.uk/documents/SN06588/SN06588.pdf (Accessed: 14 February 2026).</a:t>
            </a:r>
          </a:p>
          <a:p>
            <a:pPr algn="just"/>
            <a:r>
              <a:rPr lang="en-IN" sz="1100" dirty="0"/>
              <a:t>UK Parliament (2025) </a:t>
            </a:r>
            <a:r>
              <a:rPr lang="en-IN" sz="1100" i="1" dirty="0"/>
              <a:t>The UK’s plans and progress to reach net zero by 2050. </a:t>
            </a:r>
            <a:r>
              <a:rPr lang="en-IN" sz="1100" dirty="0"/>
              <a:t>Available at: https://commonslibrary.parliament.uk/research-briefings/cbp-9888/ (Accessed: 14 February 2026).</a:t>
            </a:r>
          </a:p>
          <a:p>
            <a:pPr algn="just"/>
            <a:endParaRPr lang="en-IN" sz="100" dirty="0">
              <a:latin typeface="Times New Roman" panose="02020603050405020304" pitchFamily="18" charset="0"/>
              <a:cs typeface="Times New Roman" pitchFamily="18" charset="0"/>
            </a:endParaRPr>
          </a:p>
        </p:txBody>
      </p:sp>
    </p:spTree>
    <p:extLst>
      <p:ext uri="{BB962C8B-B14F-4D97-AF65-F5344CB8AC3E}">
        <p14:creationId xmlns:p14="http://schemas.microsoft.com/office/powerpoint/2010/main" val="37263507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8AE89D-B7B4-25F6-1331-DA815B0EE308}"/>
              </a:ext>
            </a:extLst>
          </p:cNvPr>
          <p:cNvSpPr>
            <a:spLocks noGrp="1"/>
          </p:cNvSpPr>
          <p:nvPr>
            <p:ph idx="1"/>
          </p:nvPr>
        </p:nvSpPr>
        <p:spPr>
          <a:xfrm>
            <a:off x="2057400" y="2667000"/>
            <a:ext cx="5029200" cy="1219200"/>
          </a:xfrm>
        </p:spPr>
        <p:txBody>
          <a:bodyPr>
            <a:normAutofit fontScale="92500"/>
          </a:bodyPr>
          <a:lstStyle/>
          <a:p>
            <a:pPr marL="0" indent="0">
              <a:buNone/>
            </a:pPr>
            <a:r>
              <a:rPr lang="en-US" sz="6000" b="1" dirty="0"/>
              <a:t>Any Questions?</a:t>
            </a:r>
            <a:endParaRPr lang="en-IN" sz="6000" b="1" dirty="0"/>
          </a:p>
        </p:txBody>
      </p:sp>
    </p:spTree>
    <p:extLst>
      <p:ext uri="{BB962C8B-B14F-4D97-AF65-F5344CB8AC3E}">
        <p14:creationId xmlns:p14="http://schemas.microsoft.com/office/powerpoint/2010/main" val="3748655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Images - Free Download on Freepik"/>
          <p:cNvPicPr>
            <a:picLocks noChangeAspect="1" noChangeArrowheads="1"/>
          </p:cNvPicPr>
          <p:nvPr/>
        </p:nvPicPr>
        <p:blipFill>
          <a:blip r:embed="rId3"/>
          <a:srcRect/>
          <a:stretch>
            <a:fillRect/>
          </a:stretch>
        </p:blipFill>
        <p:spPr bwMode="auto">
          <a:xfrm>
            <a:off x="0" y="0"/>
            <a:ext cx="9144000" cy="6858000"/>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295</TotalTime>
  <Words>2483</Words>
  <Application>Microsoft Office PowerPoint</Application>
  <PresentationFormat>On-screen Show (4:3)</PresentationFormat>
  <Paragraphs>105</Paragraphs>
  <Slides>13</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Times New Roman</vt:lpstr>
      <vt:lpstr>Office Theme</vt:lpstr>
      <vt:lpstr>Green Haven Florists</vt:lpstr>
      <vt:lpstr>Table Of contents</vt:lpstr>
      <vt:lpstr>Introduction and Context</vt:lpstr>
      <vt:lpstr>Nature and scope of the Issue</vt:lpstr>
      <vt:lpstr>5W2H Model Application</vt:lpstr>
      <vt:lpstr>PESTLE Analysis</vt:lpstr>
      <vt:lpstr>Contd.</vt:lpstr>
      <vt:lpstr>Fish Bone Application</vt:lpstr>
      <vt:lpstr>Contd.</vt:lpstr>
      <vt:lpstr>Key Findings Summary</vt:lpstr>
      <vt:lpstr>Reference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E-marketing strategy</dc:title>
  <cp:lastModifiedBy>Iulica Codreanu (2511908)</cp:lastModifiedBy>
  <cp:revision>48</cp:revision>
  <dcterms:created xsi:type="dcterms:W3CDTF">2006-08-16T00:00:00Z</dcterms:created>
  <dcterms:modified xsi:type="dcterms:W3CDTF">2026-02-14T16:57:00Z</dcterms:modified>
</cp:coreProperties>
</file>