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11/9/2025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84250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11/9/2025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62276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11/9/2025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03052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11/9/2025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99556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11/9/2025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83299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11/9/2025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14834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11/9/2025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7889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11/9/2025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87039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11/9/2025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09597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11/9/2025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77286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11/9/2025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517455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11/9/2025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327135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file:///C:\Users\44755\Documents\Custom%20Office%20Templates"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www.gov.uk/set-up-busines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aint in motion from the bottom of the view">
            <a:extLst>
              <a:ext uri="{FF2B5EF4-FFF2-40B4-BE49-F238E27FC236}">
                <a16:creationId xmlns:a16="http://schemas.microsoft.com/office/drawing/2014/main" id="{7EF30955-0A89-37DC-4993-7F392943592F}"/>
              </a:ext>
            </a:extLst>
          </p:cNvPr>
          <p:cNvPicPr>
            <a:picLocks noChangeAspect="1"/>
          </p:cNvPicPr>
          <p:nvPr/>
        </p:nvPicPr>
        <p:blipFill>
          <a:blip r:embed="rId2"/>
          <a:srcRect t="12791"/>
          <a:stretch>
            <a:fillRect/>
          </a:stretch>
        </p:blipFill>
        <p:spPr>
          <a:xfrm>
            <a:off x="1" y="10"/>
            <a:ext cx="12192000" cy="6857989"/>
          </a:xfrm>
          <a:prstGeom prst="rect">
            <a:avLst/>
          </a:prstGeom>
        </p:spPr>
      </p:pic>
      <p:sp>
        <p:nvSpPr>
          <p:cNvPr id="11" name="Rectangle 10">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4B245F-673B-46B1-9AB3-44AE35378461}"/>
              </a:ext>
            </a:extLst>
          </p:cNvPr>
          <p:cNvSpPr>
            <a:spLocks noGrp="1"/>
          </p:cNvSpPr>
          <p:nvPr>
            <p:ph type="ctrTitle"/>
          </p:nvPr>
        </p:nvSpPr>
        <p:spPr>
          <a:xfrm>
            <a:off x="1833541" y="990599"/>
            <a:ext cx="5619054" cy="4849091"/>
          </a:xfrm>
        </p:spPr>
        <p:txBody>
          <a:bodyPr anchor="ctr">
            <a:normAutofit/>
          </a:bodyPr>
          <a:lstStyle/>
          <a:p>
            <a:r>
              <a:rPr lang="en-GB" sz="1800" dirty="0">
                <a:solidFill>
                  <a:srgbClr val="FFFFFF"/>
                </a:solidFill>
              </a:rPr>
              <a:t>Student name: </a:t>
            </a:r>
            <a:r>
              <a:rPr lang="en-GB" sz="1800" dirty="0" err="1">
                <a:solidFill>
                  <a:srgbClr val="FFFFFF"/>
                </a:solidFill>
              </a:rPr>
              <a:t>Bianca-iuliana</a:t>
            </a:r>
            <a:r>
              <a:rPr lang="en-GB" sz="1800" dirty="0">
                <a:solidFill>
                  <a:srgbClr val="FFFFFF"/>
                </a:solidFill>
              </a:rPr>
              <a:t> decu</a:t>
            </a:r>
            <a:br>
              <a:rPr lang="en-GB" sz="1800" dirty="0">
                <a:solidFill>
                  <a:srgbClr val="FFFFFF"/>
                </a:solidFill>
              </a:rPr>
            </a:br>
            <a:br>
              <a:rPr lang="en-GB" sz="1800" dirty="0">
                <a:solidFill>
                  <a:srgbClr val="FFFFFF"/>
                </a:solidFill>
              </a:rPr>
            </a:br>
            <a:r>
              <a:rPr lang="en-GB" sz="1800" dirty="0">
                <a:solidFill>
                  <a:srgbClr val="FFFFFF"/>
                </a:solidFill>
              </a:rPr>
              <a:t>student id: 2425690</a:t>
            </a:r>
            <a:br>
              <a:rPr lang="en-GB" sz="1800" dirty="0">
                <a:solidFill>
                  <a:srgbClr val="FFFFFF"/>
                </a:solidFill>
              </a:rPr>
            </a:br>
            <a:br>
              <a:rPr lang="en-GB" sz="1800" dirty="0">
                <a:solidFill>
                  <a:srgbClr val="FFFFFF"/>
                </a:solidFill>
              </a:rPr>
            </a:br>
            <a:r>
              <a:rPr lang="en-GB" sz="1800" dirty="0" err="1">
                <a:solidFill>
                  <a:srgbClr val="FFFFFF"/>
                </a:solidFill>
              </a:rPr>
              <a:t>Programme:Programme:Certificate</a:t>
            </a:r>
            <a:r>
              <a:rPr lang="en-GB" sz="1800" dirty="0">
                <a:solidFill>
                  <a:srgbClr val="FFFFFF"/>
                </a:solidFill>
              </a:rPr>
              <a:t> in Higher Education Business Skills  for the Workplace</a:t>
            </a:r>
            <a:br>
              <a:rPr lang="en-GB" sz="1800" dirty="0">
                <a:solidFill>
                  <a:srgbClr val="FFFFFF"/>
                </a:solidFill>
              </a:rPr>
            </a:br>
            <a:br>
              <a:rPr lang="en-GB" sz="1800" dirty="0">
                <a:solidFill>
                  <a:srgbClr val="FFFFFF"/>
                </a:solidFill>
              </a:rPr>
            </a:br>
            <a:r>
              <a:rPr lang="en-GB" sz="1800" dirty="0" err="1">
                <a:solidFill>
                  <a:srgbClr val="FFFFFF"/>
                </a:solidFill>
              </a:rPr>
              <a:t>module:Enterprise</a:t>
            </a:r>
            <a:r>
              <a:rPr lang="en-GB" sz="1800" dirty="0">
                <a:solidFill>
                  <a:srgbClr val="FFFFFF"/>
                </a:solidFill>
              </a:rPr>
              <a:t> and Entrepreneurship</a:t>
            </a:r>
            <a:br>
              <a:rPr lang="en-GB" sz="1800" dirty="0">
                <a:solidFill>
                  <a:srgbClr val="FFFFFF"/>
                </a:solidFill>
              </a:rPr>
            </a:br>
            <a:br>
              <a:rPr lang="en-GB" sz="1800" dirty="0">
                <a:solidFill>
                  <a:srgbClr val="FFFFFF"/>
                </a:solidFill>
              </a:rPr>
            </a:br>
            <a:r>
              <a:rPr lang="en-GB" sz="1800" dirty="0">
                <a:solidFill>
                  <a:srgbClr val="FFFFFF"/>
                </a:solidFill>
              </a:rPr>
              <a:t>module code: lclm4006</a:t>
            </a:r>
            <a:br>
              <a:rPr lang="en-GB" sz="1100" dirty="0">
                <a:solidFill>
                  <a:srgbClr val="FFFFFF"/>
                </a:solidFill>
              </a:rPr>
            </a:br>
            <a:br>
              <a:rPr lang="en-GB" sz="1100" dirty="0">
                <a:solidFill>
                  <a:srgbClr val="FFFFFF"/>
                </a:solidFill>
              </a:rPr>
            </a:br>
            <a:br>
              <a:rPr lang="en-GB" sz="1100" dirty="0">
                <a:solidFill>
                  <a:srgbClr val="FFFFFF"/>
                </a:solidFill>
              </a:rPr>
            </a:br>
            <a:endParaRPr lang="en-GB" sz="1100" dirty="0">
              <a:solidFill>
                <a:srgbClr val="FFFFFF"/>
              </a:solidFill>
            </a:endParaRPr>
          </a:p>
        </p:txBody>
      </p:sp>
      <p:cxnSp>
        <p:nvCxnSpPr>
          <p:cNvPr id="13" name="Straight Connector 12">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452150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erson using tweezers to remove a long lashes&#10;&#10;AI-generated content may be incorrect.">
            <a:extLst>
              <a:ext uri="{FF2B5EF4-FFF2-40B4-BE49-F238E27FC236}">
                <a16:creationId xmlns:a16="http://schemas.microsoft.com/office/drawing/2014/main" id="{C5F1DFBE-C544-53F8-94A3-AB51E7A46AB6}"/>
              </a:ext>
            </a:extLst>
          </p:cNvPr>
          <p:cNvPicPr>
            <a:picLocks noGrp="1" noChangeAspect="1"/>
          </p:cNvPicPr>
          <p:nvPr>
            <p:ph idx="1"/>
          </p:nvPr>
        </p:nvPicPr>
        <p:blipFill>
          <a:blip r:embed="rId2"/>
          <a:srcRect b="15730"/>
          <a:stretch>
            <a:fillRect/>
          </a:stretch>
        </p:blipFill>
        <p:spPr>
          <a:xfrm>
            <a:off x="1" y="10"/>
            <a:ext cx="12192000" cy="6857989"/>
          </a:xfrm>
          <a:prstGeom prst="rect">
            <a:avLst/>
          </a:prstGeom>
        </p:spPr>
      </p:pic>
      <p:sp>
        <p:nvSpPr>
          <p:cNvPr id="15" name="Rectangle 14">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115A62F9-E084-C89E-E173-A640B790412B}"/>
              </a:ext>
            </a:extLst>
          </p:cNvPr>
          <p:cNvSpPr txBox="1"/>
          <p:nvPr/>
        </p:nvSpPr>
        <p:spPr>
          <a:xfrm>
            <a:off x="2615381" y="990597"/>
            <a:ext cx="184731" cy="369332"/>
          </a:xfrm>
          <a:prstGeom prst="rect">
            <a:avLst/>
          </a:prstGeom>
          <a:noFill/>
        </p:spPr>
        <p:txBody>
          <a:bodyPr wrap="none" rtlCol="0">
            <a:spAutoFit/>
          </a:bodyPr>
          <a:lstStyle/>
          <a:p>
            <a:endParaRPr lang="en-GB" dirty="0"/>
          </a:p>
        </p:txBody>
      </p:sp>
      <p:sp>
        <p:nvSpPr>
          <p:cNvPr id="14" name="TextBox 13">
            <a:extLst>
              <a:ext uri="{FF2B5EF4-FFF2-40B4-BE49-F238E27FC236}">
                <a16:creationId xmlns:a16="http://schemas.microsoft.com/office/drawing/2014/main" id="{3E100673-0C58-537B-CE0E-597BE03B8EB5}"/>
              </a:ext>
            </a:extLst>
          </p:cNvPr>
          <p:cNvSpPr txBox="1"/>
          <p:nvPr/>
        </p:nvSpPr>
        <p:spPr>
          <a:xfrm>
            <a:off x="465790" y="583597"/>
            <a:ext cx="10269991" cy="4524315"/>
          </a:xfrm>
          <a:prstGeom prst="rect">
            <a:avLst/>
          </a:prstGeom>
          <a:noFill/>
        </p:spPr>
        <p:txBody>
          <a:bodyPr wrap="none" rtlCol="0">
            <a:spAutoFit/>
          </a:bodyPr>
          <a:lstStyle/>
          <a:p>
            <a:r>
              <a:rPr lang="en-GB" dirty="0">
                <a:effectLst>
                  <a:outerShdw blurRad="38100" dist="38100" dir="2700000" algn="tl">
                    <a:srgbClr val="000000">
                      <a:alpha val="43137"/>
                    </a:srgbClr>
                  </a:outerShdw>
                </a:effectLst>
              </a:rPr>
              <a:t>Business name: Luxe Lashes </a:t>
            </a:r>
            <a:r>
              <a:rPr lang="en-GB" dirty="0" err="1">
                <a:effectLst>
                  <a:outerShdw blurRad="38100" dist="38100" dir="2700000" algn="tl">
                    <a:srgbClr val="000000">
                      <a:alpha val="43137"/>
                    </a:srgbClr>
                  </a:outerShdw>
                </a:effectLst>
              </a:rPr>
              <a:t>Brmingham</a:t>
            </a:r>
            <a:r>
              <a:rPr lang="en-GB" dirty="0">
                <a:effectLst>
                  <a:outerShdw blurRad="38100" dist="38100" dir="2700000" algn="tl">
                    <a:srgbClr val="000000">
                      <a:alpha val="43137"/>
                    </a:srgbClr>
                  </a:outerShdw>
                </a:effectLst>
              </a:rPr>
              <a:t> </a:t>
            </a:r>
          </a:p>
          <a:p>
            <a:r>
              <a:rPr lang="en-GB" dirty="0">
                <a:effectLst>
                  <a:outerShdw blurRad="38100" dist="38100" dir="2700000" algn="tl">
                    <a:srgbClr val="000000">
                      <a:alpha val="43137"/>
                    </a:srgbClr>
                  </a:outerShdw>
                </a:effectLst>
              </a:rPr>
              <a:t>Concept: A specialist salon providing professional eyelash services in Birmingham, focusing on quality, </a:t>
            </a:r>
          </a:p>
          <a:p>
            <a:r>
              <a:rPr lang="en-GB" dirty="0">
                <a:effectLst>
                  <a:outerShdw blurRad="38100" dist="38100" dir="2700000" algn="tl">
                    <a:srgbClr val="000000">
                      <a:alpha val="43137"/>
                    </a:srgbClr>
                  </a:outerShdw>
                </a:effectLst>
              </a:rPr>
              <a:t>Affordability, and personalised experiences.</a:t>
            </a:r>
          </a:p>
          <a:p>
            <a:endParaRPr lang="en-GB" dirty="0"/>
          </a:p>
          <a:p>
            <a:r>
              <a:rPr lang="en-GB" dirty="0"/>
              <a:t>               </a:t>
            </a:r>
            <a:r>
              <a:rPr lang="en-GB" b="1" dirty="0">
                <a:effectLst>
                  <a:outerShdw blurRad="38100" dist="38100" dir="2700000" algn="tl">
                    <a:srgbClr val="000000">
                      <a:alpha val="43137"/>
                    </a:srgbClr>
                  </a:outerShdw>
                </a:effectLst>
              </a:rPr>
              <a:t>Services offered:</a:t>
            </a:r>
          </a:p>
          <a:p>
            <a:r>
              <a:rPr lang="en-GB" dirty="0"/>
              <a:t>                        -Classic Lash Extensions</a:t>
            </a:r>
          </a:p>
          <a:p>
            <a:r>
              <a:rPr lang="en-GB" dirty="0"/>
              <a:t>                        -Hybrid Lashes</a:t>
            </a:r>
          </a:p>
          <a:p>
            <a:r>
              <a:rPr lang="en-GB" dirty="0"/>
              <a:t>                        - Russian Volume Lashes</a:t>
            </a:r>
          </a:p>
          <a:p>
            <a:r>
              <a:rPr lang="en-GB" dirty="0"/>
              <a:t>                        -Lash Lifts&amp; Tints</a:t>
            </a:r>
          </a:p>
          <a:p>
            <a:r>
              <a:rPr lang="en-GB" dirty="0"/>
              <a:t>                        - Infills&amp; Aftercare Products</a:t>
            </a:r>
          </a:p>
          <a:p>
            <a:endParaRPr lang="en-GB" dirty="0"/>
          </a:p>
          <a:p>
            <a:endParaRPr lang="en-GB" b="1"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Mission Statement:</a:t>
            </a:r>
          </a:p>
          <a:p>
            <a:r>
              <a:rPr lang="en-GB" dirty="0"/>
              <a:t> “To blend quality, safety, and affordability, empowering clients with </a:t>
            </a:r>
          </a:p>
          <a:p>
            <a:r>
              <a:rPr lang="en-GB" dirty="0"/>
              <a:t>confidence through personalised lash </a:t>
            </a:r>
          </a:p>
          <a:p>
            <a:r>
              <a:rPr lang="en-GB" dirty="0"/>
              <a:t>Treatments.”</a:t>
            </a:r>
          </a:p>
        </p:txBody>
      </p:sp>
    </p:spTree>
    <p:extLst>
      <p:ext uri="{BB962C8B-B14F-4D97-AF65-F5344CB8AC3E}">
        <p14:creationId xmlns:p14="http://schemas.microsoft.com/office/powerpoint/2010/main" val="201319613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372ACCC4-6B91-7504-5592-192199FF7D6C}"/>
              </a:ext>
            </a:extLst>
          </p:cNvPr>
          <p:cNvPicPr>
            <a:picLocks noGrp="1" noChangeAspect="1"/>
          </p:cNvPicPr>
          <p:nvPr>
            <p:ph idx="1"/>
          </p:nvPr>
        </p:nvPicPr>
        <p:blipFill>
          <a:blip r:embed="rId2"/>
          <a:srcRect b="15730"/>
          <a:stretch>
            <a:fillRect/>
          </a:stretch>
        </p:blipFill>
        <p:spPr>
          <a:xfrm>
            <a:off x="1" y="10"/>
            <a:ext cx="12192000" cy="6857989"/>
          </a:xfrm>
          <a:prstGeom prst="rect">
            <a:avLst/>
          </a:prstGeom>
        </p:spPr>
      </p:pic>
      <p:sp>
        <p:nvSpPr>
          <p:cNvPr id="15" name="Rectangle 14">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6DBE914-F5A9-0195-B5E8-3BAE7625F738}"/>
              </a:ext>
            </a:extLst>
          </p:cNvPr>
          <p:cNvSpPr txBox="1"/>
          <p:nvPr/>
        </p:nvSpPr>
        <p:spPr>
          <a:xfrm>
            <a:off x="2772697" y="405821"/>
            <a:ext cx="7593745" cy="584775"/>
          </a:xfrm>
          <a:prstGeom prst="rect">
            <a:avLst/>
          </a:prstGeom>
          <a:noFill/>
        </p:spPr>
        <p:txBody>
          <a:bodyPr wrap="none" rtlCol="0">
            <a:spAutoFit/>
          </a:bodyPr>
          <a:lstStyle/>
          <a:p>
            <a:r>
              <a:rPr lang="en-GB" sz="3200" b="1" dirty="0">
                <a:effectLst>
                  <a:outerShdw blurRad="38100" dist="38100" dir="2700000" algn="tl">
                    <a:srgbClr val="000000">
                      <a:alpha val="43137"/>
                    </a:srgbClr>
                  </a:outerShdw>
                </a:effectLst>
              </a:rPr>
              <a:t>Legal Format and Management Structure</a:t>
            </a:r>
          </a:p>
        </p:txBody>
      </p:sp>
      <p:sp>
        <p:nvSpPr>
          <p:cNvPr id="6" name="TextBox 5">
            <a:extLst>
              <a:ext uri="{FF2B5EF4-FFF2-40B4-BE49-F238E27FC236}">
                <a16:creationId xmlns:a16="http://schemas.microsoft.com/office/drawing/2014/main" id="{9E224E6C-9423-0750-D13E-6C83C17544E1}"/>
              </a:ext>
            </a:extLst>
          </p:cNvPr>
          <p:cNvSpPr txBox="1"/>
          <p:nvPr/>
        </p:nvSpPr>
        <p:spPr>
          <a:xfrm>
            <a:off x="170047" y="1122219"/>
            <a:ext cx="7747817" cy="5355312"/>
          </a:xfrm>
          <a:prstGeom prst="rect">
            <a:avLst/>
          </a:prstGeom>
          <a:noFill/>
        </p:spPr>
        <p:txBody>
          <a:bodyPr wrap="square" rtlCol="0">
            <a:spAutoFit/>
          </a:bodyPr>
          <a:lstStyle/>
          <a:p>
            <a:r>
              <a:rPr lang="en-GB" dirty="0">
                <a:solidFill>
                  <a:schemeClr val="bg1"/>
                </a:solidFill>
              </a:rPr>
              <a:t>Legal Structure:  </a:t>
            </a:r>
          </a:p>
          <a:p>
            <a:pPr marL="285750" indent="-285750">
              <a:buFont typeface="Arial" panose="020B0604020202020204" pitchFamily="34" charset="0"/>
              <a:buChar char="•"/>
            </a:pPr>
            <a:r>
              <a:rPr lang="en-GB" dirty="0">
                <a:solidFill>
                  <a:schemeClr val="bg1"/>
                </a:solidFill>
              </a:rPr>
              <a:t>  At the beginning, the business will be set up as a sole proprietorship (for it to be simple to register and I will have full control). After a year or two, I will be setting it up as a Limited Company to reduce the amount of personal liability and without a doubt increase the credibility of the business.</a:t>
            </a:r>
          </a:p>
          <a:p>
            <a:endParaRPr lang="en-GB" dirty="0">
              <a:solidFill>
                <a:schemeClr val="bg1"/>
              </a:solidFill>
            </a:endParaRPr>
          </a:p>
          <a:p>
            <a:r>
              <a:rPr lang="en-GB" dirty="0">
                <a:solidFill>
                  <a:schemeClr val="bg1"/>
                </a:solidFill>
              </a:rPr>
              <a:t>Management Structure:  </a:t>
            </a:r>
          </a:p>
          <a:p>
            <a:pPr marL="285750" indent="-285750">
              <a:buFont typeface="Arial" panose="020B0604020202020204" pitchFamily="34" charset="0"/>
              <a:buChar char="•"/>
            </a:pPr>
            <a:r>
              <a:rPr lang="en-GB" dirty="0">
                <a:solidFill>
                  <a:schemeClr val="bg1"/>
                </a:solidFill>
              </a:rPr>
              <a:t>  Bianca, the owner and manager, will be in charge of the strategy, treatments, and finance. Once the business begins to thrive, the Lash Technician will be recruited to meet the service demand. In the final phases of development, I will hire part-time staff for appointments, social media, and client handling.  </a:t>
            </a:r>
          </a:p>
          <a:p>
            <a:endParaRPr lang="en-GB" dirty="0">
              <a:solidFill>
                <a:schemeClr val="bg1"/>
              </a:solidFill>
            </a:endParaRPr>
          </a:p>
          <a:p>
            <a:r>
              <a:rPr lang="en-GB" dirty="0">
                <a:solidFill>
                  <a:schemeClr val="bg1"/>
                </a:solidFill>
              </a:rPr>
              <a:t>Compliance:  </a:t>
            </a:r>
          </a:p>
          <a:p>
            <a:pPr marL="285750" indent="-285750">
              <a:buFont typeface="Arial" panose="020B0604020202020204" pitchFamily="34" charset="0"/>
              <a:buChar char="•"/>
            </a:pPr>
            <a:r>
              <a:rPr lang="en-GB" dirty="0">
                <a:solidFill>
                  <a:schemeClr val="bg1"/>
                </a:solidFill>
              </a:rPr>
              <a:t>  All technicians will be fully certified and will have the necessary insurance. In addition, they will undergo training for health, safety, and hygiene as required.</a:t>
            </a:r>
          </a:p>
          <a:p>
            <a:endParaRPr lang="en-GB" dirty="0"/>
          </a:p>
        </p:txBody>
      </p:sp>
    </p:spTree>
    <p:extLst>
      <p:ext uri="{BB962C8B-B14F-4D97-AF65-F5344CB8AC3E}">
        <p14:creationId xmlns:p14="http://schemas.microsoft.com/office/powerpoint/2010/main" val="289697840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erson using tweezers to remove a long lashes&#10;&#10;AI-generated content may be incorrect.">
            <a:extLst>
              <a:ext uri="{FF2B5EF4-FFF2-40B4-BE49-F238E27FC236}">
                <a16:creationId xmlns:a16="http://schemas.microsoft.com/office/drawing/2014/main" id="{611045D1-85CC-EB99-64CE-8AEF9617462B}"/>
              </a:ext>
            </a:extLst>
          </p:cNvPr>
          <p:cNvPicPr>
            <a:picLocks noGrp="1" noChangeAspect="1"/>
          </p:cNvPicPr>
          <p:nvPr>
            <p:ph idx="1"/>
          </p:nvPr>
        </p:nvPicPr>
        <p:blipFill>
          <a:blip r:embed="rId2"/>
          <a:srcRect b="15730"/>
          <a:stretch>
            <a:fillRect/>
          </a:stretch>
        </p:blipFill>
        <p:spPr>
          <a:xfrm>
            <a:off x="1" y="10"/>
            <a:ext cx="12192000" cy="6857989"/>
          </a:xfrm>
          <a:prstGeom prst="rect">
            <a:avLst/>
          </a:prstGeom>
        </p:spPr>
      </p:pic>
      <p:sp>
        <p:nvSpPr>
          <p:cNvPr id="15" name="Rectangle 14">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6B818ECE-D33B-9933-F8EE-E6C066CCD1F9}"/>
              </a:ext>
            </a:extLst>
          </p:cNvPr>
          <p:cNvSpPr txBox="1"/>
          <p:nvPr/>
        </p:nvSpPr>
        <p:spPr>
          <a:xfrm>
            <a:off x="3598607" y="493067"/>
            <a:ext cx="6312241" cy="461665"/>
          </a:xfrm>
          <a:prstGeom prst="rect">
            <a:avLst/>
          </a:prstGeom>
          <a:noFill/>
        </p:spPr>
        <p:txBody>
          <a:bodyPr wrap="none" rtlCol="0">
            <a:spAutoFit/>
          </a:bodyPr>
          <a:lstStyle/>
          <a:p>
            <a:r>
              <a:rPr lang="en-GB" sz="2400" b="1" u="sng" dirty="0">
                <a:effectLst>
                  <a:outerShdw blurRad="38100" dist="38100" dir="2700000" algn="tl">
                    <a:srgbClr val="000000">
                      <a:alpha val="43137"/>
                    </a:srgbClr>
                  </a:outerShdw>
                </a:effectLst>
              </a:rPr>
              <a:t>Environmental Analysis (PESTEL Overview)</a:t>
            </a:r>
          </a:p>
        </p:txBody>
      </p:sp>
      <p:graphicFrame>
        <p:nvGraphicFramePr>
          <p:cNvPr id="6" name="Table 5">
            <a:extLst>
              <a:ext uri="{FF2B5EF4-FFF2-40B4-BE49-F238E27FC236}">
                <a16:creationId xmlns:a16="http://schemas.microsoft.com/office/drawing/2014/main" id="{20370F00-AAC1-1385-9904-D16E4F639628}"/>
              </a:ext>
            </a:extLst>
          </p:cNvPr>
          <p:cNvGraphicFramePr>
            <a:graphicFrameLocks noGrp="1"/>
          </p:cNvGraphicFramePr>
          <p:nvPr>
            <p:extLst>
              <p:ext uri="{D42A27DB-BD31-4B8C-83A1-F6EECF244321}">
                <p14:modId xmlns:p14="http://schemas.microsoft.com/office/powerpoint/2010/main" val="3676248852"/>
              </p:ext>
            </p:extLst>
          </p:nvPr>
        </p:nvGraphicFramePr>
        <p:xfrm>
          <a:off x="104877" y="1821409"/>
          <a:ext cx="8128000" cy="3083560"/>
        </p:xfrm>
        <a:graphic>
          <a:graphicData uri="http://schemas.openxmlformats.org/drawingml/2006/table">
            <a:tbl>
              <a:tblPr firstRow="1" bandRow="1">
                <a:tableStyleId>{3B4B98B0-60AC-42C2-AFA5-B58CD77FA1E5}</a:tableStyleId>
              </a:tblPr>
              <a:tblGrid>
                <a:gridCol w="1959897">
                  <a:extLst>
                    <a:ext uri="{9D8B030D-6E8A-4147-A177-3AD203B41FA5}">
                      <a16:colId xmlns:a16="http://schemas.microsoft.com/office/drawing/2014/main" val="1276155216"/>
                    </a:ext>
                  </a:extLst>
                </a:gridCol>
                <a:gridCol w="6168103">
                  <a:extLst>
                    <a:ext uri="{9D8B030D-6E8A-4147-A177-3AD203B41FA5}">
                      <a16:colId xmlns:a16="http://schemas.microsoft.com/office/drawing/2014/main" val="816808698"/>
                    </a:ext>
                  </a:extLst>
                </a:gridCol>
              </a:tblGrid>
              <a:tr h="370840">
                <a:tc>
                  <a:txBody>
                    <a:bodyPr/>
                    <a:lstStyle/>
                    <a:p>
                      <a:r>
                        <a:rPr lang="en-GB" dirty="0"/>
                        <a:t>Political</a:t>
                      </a:r>
                    </a:p>
                  </a:txBody>
                  <a:tcPr/>
                </a:tc>
                <a:tc>
                  <a:txBody>
                    <a:bodyPr/>
                    <a:lstStyle/>
                    <a:p>
                      <a:r>
                        <a:rPr lang="en-GB" sz="1200" b="0" dirty="0"/>
                        <a:t>Beauty salons are required to comply with the UK laws on health and safety as well as licensing regulations. Due to increased expenses stemming from Brexit, the cost of EU lash supplies has also increased.</a:t>
                      </a:r>
                    </a:p>
                  </a:txBody>
                  <a:tcPr/>
                </a:tc>
                <a:extLst>
                  <a:ext uri="{0D108BD9-81ED-4DB2-BD59-A6C34878D82A}">
                    <a16:rowId xmlns:a16="http://schemas.microsoft.com/office/drawing/2014/main" val="2296845294"/>
                  </a:ext>
                </a:extLst>
              </a:tr>
              <a:tr h="370840">
                <a:tc>
                  <a:txBody>
                    <a:bodyPr/>
                    <a:lstStyle/>
                    <a:p>
                      <a:r>
                        <a:rPr lang="en-GB" dirty="0"/>
                        <a:t>Economic</a:t>
                      </a:r>
                    </a:p>
                  </a:txBody>
                  <a:tcPr/>
                </a:tc>
                <a:tc>
                  <a:txBody>
                    <a:bodyPr/>
                    <a:lstStyle/>
                    <a:p>
                      <a:r>
                        <a:rPr lang="en-GB" sz="1400" dirty="0"/>
                        <a:t>Inflation limits spending, but “affordable luxury” beauty remains resilient. Large student base provides stable demand.</a:t>
                      </a:r>
                    </a:p>
                  </a:txBody>
                  <a:tcPr/>
                </a:tc>
                <a:extLst>
                  <a:ext uri="{0D108BD9-81ED-4DB2-BD59-A6C34878D82A}">
                    <a16:rowId xmlns:a16="http://schemas.microsoft.com/office/drawing/2014/main" val="3285078690"/>
                  </a:ext>
                </a:extLst>
              </a:tr>
              <a:tr h="370840">
                <a:tc>
                  <a:txBody>
                    <a:bodyPr/>
                    <a:lstStyle/>
                    <a:p>
                      <a:r>
                        <a:rPr lang="en-GB" dirty="0"/>
                        <a:t>Social</a:t>
                      </a:r>
                    </a:p>
                  </a:txBody>
                  <a:tcPr/>
                </a:tc>
                <a:tc>
                  <a:txBody>
                    <a:bodyPr/>
                    <a:lstStyle/>
                    <a:p>
                      <a:r>
                        <a:rPr lang="en-GB" sz="1400" dirty="0"/>
                        <a:t>Rising beauty consciousness, social media influence, demand for personalised treatments.</a:t>
                      </a:r>
                    </a:p>
                  </a:txBody>
                  <a:tcPr/>
                </a:tc>
                <a:extLst>
                  <a:ext uri="{0D108BD9-81ED-4DB2-BD59-A6C34878D82A}">
                    <a16:rowId xmlns:a16="http://schemas.microsoft.com/office/drawing/2014/main" val="1778670795"/>
                  </a:ext>
                </a:extLst>
              </a:tr>
              <a:tr h="370840">
                <a:tc>
                  <a:txBody>
                    <a:bodyPr/>
                    <a:lstStyle/>
                    <a:p>
                      <a:r>
                        <a:rPr lang="en-GB" dirty="0"/>
                        <a:t>Technological</a:t>
                      </a:r>
                    </a:p>
                  </a:txBody>
                  <a:tcPr/>
                </a:tc>
                <a:tc>
                  <a:txBody>
                    <a:bodyPr/>
                    <a:lstStyle/>
                    <a:p>
                      <a:r>
                        <a:rPr lang="en-GB" sz="1400" dirty="0"/>
                        <a:t>Online booking, digital marketing (TikTok/Instagram), innovations in lash materials</a:t>
                      </a:r>
                    </a:p>
                  </a:txBody>
                  <a:tcPr/>
                </a:tc>
                <a:extLst>
                  <a:ext uri="{0D108BD9-81ED-4DB2-BD59-A6C34878D82A}">
                    <a16:rowId xmlns:a16="http://schemas.microsoft.com/office/drawing/2014/main" val="1086993672"/>
                  </a:ext>
                </a:extLst>
              </a:tr>
              <a:tr h="370840">
                <a:tc>
                  <a:txBody>
                    <a:bodyPr/>
                    <a:lstStyle/>
                    <a:p>
                      <a:r>
                        <a:rPr lang="en-GB" dirty="0"/>
                        <a:t>Environmental</a:t>
                      </a:r>
                    </a:p>
                  </a:txBody>
                  <a:tcPr/>
                </a:tc>
                <a:tc>
                  <a:txBody>
                    <a:bodyPr/>
                    <a:lstStyle/>
                    <a:p>
                      <a:r>
                        <a:rPr lang="en-GB" sz="1400" dirty="0"/>
                        <a:t>Use of cruelty-free, vegan, and recyclable products; energy efficiency measures.</a:t>
                      </a:r>
                    </a:p>
                  </a:txBody>
                  <a:tcPr/>
                </a:tc>
                <a:extLst>
                  <a:ext uri="{0D108BD9-81ED-4DB2-BD59-A6C34878D82A}">
                    <a16:rowId xmlns:a16="http://schemas.microsoft.com/office/drawing/2014/main" val="1794023447"/>
                  </a:ext>
                </a:extLst>
              </a:tr>
              <a:tr h="370840">
                <a:tc>
                  <a:txBody>
                    <a:bodyPr/>
                    <a:lstStyle/>
                    <a:p>
                      <a:r>
                        <a:rPr lang="en-GB" dirty="0"/>
                        <a:t>Legal</a:t>
                      </a:r>
                    </a:p>
                  </a:txBody>
                  <a:tcPr/>
                </a:tc>
                <a:tc>
                  <a:txBody>
                    <a:bodyPr/>
                    <a:lstStyle/>
                    <a:p>
                      <a:r>
                        <a:rPr lang="en-GB" sz="1400" dirty="0"/>
                        <a:t>Must comply with employment law, certification, and treatment insurance requirements</a:t>
                      </a:r>
                    </a:p>
                  </a:txBody>
                  <a:tcPr/>
                </a:tc>
                <a:extLst>
                  <a:ext uri="{0D108BD9-81ED-4DB2-BD59-A6C34878D82A}">
                    <a16:rowId xmlns:a16="http://schemas.microsoft.com/office/drawing/2014/main" val="200271759"/>
                  </a:ext>
                </a:extLst>
              </a:tr>
            </a:tbl>
          </a:graphicData>
        </a:graphic>
      </p:graphicFrame>
      <p:sp>
        <p:nvSpPr>
          <p:cNvPr id="7" name="TextBox 6">
            <a:extLst>
              <a:ext uri="{FF2B5EF4-FFF2-40B4-BE49-F238E27FC236}">
                <a16:creationId xmlns:a16="http://schemas.microsoft.com/office/drawing/2014/main" id="{297DD3B4-DAD3-37A8-AA56-B3AD4AD252B1}"/>
              </a:ext>
            </a:extLst>
          </p:cNvPr>
          <p:cNvSpPr txBox="1"/>
          <p:nvPr/>
        </p:nvSpPr>
        <p:spPr>
          <a:xfrm>
            <a:off x="8878530" y="2045216"/>
            <a:ext cx="3039032" cy="2400657"/>
          </a:xfrm>
          <a:prstGeom prst="rect">
            <a:avLst/>
          </a:prstGeom>
          <a:noFill/>
        </p:spPr>
        <p:txBody>
          <a:bodyPr wrap="square" rtlCol="0">
            <a:spAutoFit/>
          </a:bodyPr>
          <a:lstStyle/>
          <a:p>
            <a:r>
              <a:rPr lang="en-GB" dirty="0"/>
              <a:t>Summary;</a:t>
            </a:r>
          </a:p>
          <a:p>
            <a:r>
              <a:rPr lang="en-GB" sz="1600" dirty="0">
                <a:effectLst>
                  <a:outerShdw blurRad="38100" dist="38100" dir="2700000" algn="tl">
                    <a:srgbClr val="000000">
                      <a:alpha val="43137"/>
                    </a:srgbClr>
                  </a:outerShdw>
                </a:effectLst>
              </a:rPr>
              <a:t>There is the potential for growth when considering social trends and </a:t>
            </a:r>
            <a:r>
              <a:rPr lang="en-GB" sz="1600" dirty="0" err="1">
                <a:effectLst>
                  <a:outerShdw blurRad="38100" dist="38100" dir="2700000" algn="tl">
                    <a:srgbClr val="000000">
                      <a:alpha val="43137"/>
                    </a:srgbClr>
                  </a:outerShdw>
                </a:effectLst>
              </a:rPr>
              <a:t>technologybut</a:t>
            </a:r>
            <a:r>
              <a:rPr lang="en-GB" sz="1600" dirty="0">
                <a:effectLst>
                  <a:outerShdw blurRad="38100" dist="38100" dir="2700000" algn="tl">
                    <a:srgbClr val="000000">
                      <a:alpha val="43137"/>
                    </a:srgbClr>
                  </a:outerShdw>
                </a:effectLst>
              </a:rPr>
              <a:t> there are also potential pitfalls when you factor in rising costs and strict regulations.</a:t>
            </a:r>
          </a:p>
          <a:p>
            <a:endParaRPr lang="en-GB" dirty="0"/>
          </a:p>
          <a:p>
            <a:endParaRPr lang="en-GB" dirty="0"/>
          </a:p>
        </p:txBody>
      </p:sp>
    </p:spTree>
    <p:extLst>
      <p:ext uri="{BB962C8B-B14F-4D97-AF65-F5344CB8AC3E}">
        <p14:creationId xmlns:p14="http://schemas.microsoft.com/office/powerpoint/2010/main" val="176207026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erson using tweezers to remove a long lashes&#10;&#10;AI-generated content may be incorrect.">
            <a:extLst>
              <a:ext uri="{FF2B5EF4-FFF2-40B4-BE49-F238E27FC236}">
                <a16:creationId xmlns:a16="http://schemas.microsoft.com/office/drawing/2014/main" id="{CE7DE3CE-9835-9868-CFF7-6BCBF91F7EBA}"/>
              </a:ext>
            </a:extLst>
          </p:cNvPr>
          <p:cNvPicPr>
            <a:picLocks noGrp="1" noChangeAspect="1"/>
          </p:cNvPicPr>
          <p:nvPr>
            <p:ph idx="1"/>
          </p:nvPr>
        </p:nvPicPr>
        <p:blipFill>
          <a:blip r:embed="rId2"/>
          <a:srcRect b="15730"/>
          <a:stretch>
            <a:fillRect/>
          </a:stretch>
        </p:blipFill>
        <p:spPr>
          <a:xfrm>
            <a:off x="1" y="10"/>
            <a:ext cx="12192000" cy="6857989"/>
          </a:xfrm>
          <a:prstGeom prst="rect">
            <a:avLst/>
          </a:prstGeom>
        </p:spPr>
      </p:pic>
      <p:sp>
        <p:nvSpPr>
          <p:cNvPr id="15" name="Rectangle 14">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627F7CE0-80C3-71BD-2C98-98C6EAF94007}"/>
              </a:ext>
            </a:extLst>
          </p:cNvPr>
          <p:cNvSpPr txBox="1"/>
          <p:nvPr/>
        </p:nvSpPr>
        <p:spPr>
          <a:xfrm>
            <a:off x="4837471" y="579079"/>
            <a:ext cx="2798395" cy="461665"/>
          </a:xfrm>
          <a:prstGeom prst="rect">
            <a:avLst/>
          </a:prstGeom>
          <a:noFill/>
        </p:spPr>
        <p:txBody>
          <a:bodyPr wrap="none" rtlCol="0">
            <a:spAutoFit/>
          </a:bodyPr>
          <a:lstStyle/>
          <a:p>
            <a:r>
              <a:rPr lang="en-GB" sz="2400" b="1" u="sng" dirty="0"/>
              <a:t>Marketing Strategy</a:t>
            </a:r>
          </a:p>
        </p:txBody>
      </p:sp>
      <p:sp>
        <p:nvSpPr>
          <p:cNvPr id="6" name="TextBox 5">
            <a:extLst>
              <a:ext uri="{FF2B5EF4-FFF2-40B4-BE49-F238E27FC236}">
                <a16:creationId xmlns:a16="http://schemas.microsoft.com/office/drawing/2014/main" id="{6BDD57A9-F247-F5EB-6383-6D71B600C821}"/>
              </a:ext>
            </a:extLst>
          </p:cNvPr>
          <p:cNvSpPr txBox="1"/>
          <p:nvPr/>
        </p:nvSpPr>
        <p:spPr>
          <a:xfrm>
            <a:off x="393153" y="1122219"/>
            <a:ext cx="7716792" cy="4739759"/>
          </a:xfrm>
          <a:prstGeom prst="rect">
            <a:avLst/>
          </a:prstGeom>
          <a:noFill/>
        </p:spPr>
        <p:txBody>
          <a:bodyPr wrap="none" rtlCol="0">
            <a:spAutoFit/>
          </a:bodyPr>
          <a:lstStyle/>
          <a:p>
            <a:r>
              <a:rPr lang="en-GB" dirty="0">
                <a:effectLst>
                  <a:outerShdw blurRad="38100" dist="38100" dir="2700000" algn="tl">
                    <a:srgbClr val="000000">
                      <a:alpha val="43137"/>
                    </a:srgbClr>
                  </a:outerShdw>
                </a:effectLst>
              </a:rPr>
              <a:t>Digital Initiatives:  </a:t>
            </a:r>
          </a:p>
          <a:p>
            <a:pPr marL="285750" indent="-285750">
              <a:buFont typeface="Arial" panose="020B0604020202020204" pitchFamily="34" charset="0"/>
              <a:buChar char="•"/>
            </a:pPr>
            <a:r>
              <a:rPr lang="en-GB" sz="1400" dirty="0">
                <a:effectLst>
                  <a:outerShdw blurRad="38100" dist="38100" dir="2700000" algn="tl">
                    <a:srgbClr val="000000">
                      <a:alpha val="43137"/>
                    </a:srgbClr>
                  </a:outerShdw>
                </a:effectLst>
              </a:rPr>
              <a:t>Instagram and TikTok: “Before and After” reels, tutorials, and collaborations with influencers.  </a:t>
            </a:r>
          </a:p>
          <a:p>
            <a:endParaRPr lang="en-GB" sz="1400" dirty="0">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1400" dirty="0">
                <a:effectLst>
                  <a:outerShdw blurRad="38100" dist="38100" dir="2700000" algn="tl">
                    <a:srgbClr val="000000">
                      <a:alpha val="43137"/>
                    </a:srgbClr>
                  </a:outerShdw>
                </a:effectLst>
              </a:rPr>
              <a:t>Google My Business: Optimized Local SEO and review management.  </a:t>
            </a:r>
          </a:p>
          <a:p>
            <a:endParaRPr lang="en-GB" dirty="0">
              <a:effectLst>
                <a:outerShdw blurRad="38100" dist="38100" dir="2700000" algn="tl">
                  <a:srgbClr val="000000">
                    <a:alpha val="43137"/>
                  </a:srgbClr>
                </a:outerShdw>
              </a:effectLst>
            </a:endParaRPr>
          </a:p>
          <a:p>
            <a:r>
              <a:rPr lang="en-GB" dirty="0">
                <a:effectLst>
                  <a:outerShdw blurRad="38100" dist="38100" dir="2700000" algn="tl">
                    <a:srgbClr val="000000">
                      <a:alpha val="43137"/>
                    </a:srgbClr>
                  </a:outerShdw>
                </a:effectLst>
              </a:rPr>
              <a:t>Customer Incentives:  </a:t>
            </a:r>
          </a:p>
          <a:p>
            <a:endParaRPr lang="en-GB" dirty="0">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1400" dirty="0">
                <a:effectLst>
                  <a:outerShdw blurRad="38100" dist="38100" dir="2700000" algn="tl">
                    <a:srgbClr val="000000">
                      <a:alpha val="43137"/>
                    </a:srgbClr>
                  </a:outerShdw>
                </a:effectLst>
              </a:rPr>
              <a:t>Referral discount: 20% off for client referrals.  </a:t>
            </a:r>
          </a:p>
          <a:p>
            <a:endParaRPr lang="en-GB" sz="1400" dirty="0">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1400" dirty="0">
                <a:effectLst>
                  <a:outerShdw blurRad="38100" dist="38100" dir="2700000" algn="tl">
                    <a:srgbClr val="000000">
                      <a:alpha val="43137"/>
                    </a:srgbClr>
                  </a:outerShdw>
                </a:effectLst>
              </a:rPr>
              <a:t>Student Packages: “Student Lash Monday Specials."  </a:t>
            </a:r>
          </a:p>
          <a:p>
            <a:endParaRPr lang="en-GB" dirty="0">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1400" dirty="0">
                <a:effectLst>
                  <a:outerShdw blurRad="38100" dist="38100" dir="2700000" algn="tl">
                    <a:srgbClr val="000000">
                      <a:alpha val="43137"/>
                    </a:srgbClr>
                  </a:outerShdw>
                </a:effectLst>
              </a:rPr>
              <a:t>Loyalty Programme: 6th infill free after 5 sessions.  </a:t>
            </a:r>
          </a:p>
          <a:p>
            <a:endParaRPr lang="en-GB" dirty="0">
              <a:effectLst>
                <a:outerShdw blurRad="38100" dist="38100" dir="2700000" algn="tl">
                  <a:srgbClr val="000000">
                    <a:alpha val="43137"/>
                  </a:srgbClr>
                </a:outerShdw>
              </a:effectLst>
            </a:endParaRPr>
          </a:p>
          <a:p>
            <a:r>
              <a:rPr lang="en-GB" dirty="0">
                <a:effectLst>
                  <a:outerShdw blurRad="38100" dist="38100" dir="2700000" algn="tl">
                    <a:srgbClr val="000000">
                      <a:alpha val="43137"/>
                    </a:srgbClr>
                  </a:outerShdw>
                </a:effectLst>
              </a:rPr>
              <a:t>Offline Initiatives: </a:t>
            </a:r>
          </a:p>
          <a:p>
            <a:endParaRPr lang="en-GB" dirty="0">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1400" dirty="0">
                <a:effectLst>
                  <a:outerShdw blurRad="38100" dist="38100" dir="2700000" algn="tl">
                    <a:srgbClr val="000000">
                      <a:alpha val="43137"/>
                    </a:srgbClr>
                  </a:outerShdw>
                </a:effectLst>
              </a:rPr>
              <a:t>Flyers in gyms, universities, and hair salons.  </a:t>
            </a:r>
          </a:p>
          <a:p>
            <a:pPr marL="285750" indent="-285750">
              <a:buFont typeface="Arial" panose="020B0604020202020204" pitchFamily="34" charset="0"/>
              <a:buChar char="•"/>
            </a:pPr>
            <a:endParaRPr lang="en-GB" sz="1400" dirty="0">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1400" dirty="0">
                <a:effectLst>
                  <a:outerShdw blurRad="38100" dist="38100" dir="2700000" algn="tl">
                    <a:srgbClr val="000000">
                      <a:alpha val="43137"/>
                    </a:srgbClr>
                  </a:outerShdw>
                </a:effectLst>
              </a:rPr>
              <a:t>Collaborations with makeup artists and photographers.</a:t>
            </a:r>
          </a:p>
          <a:p>
            <a:endParaRPr lang="en-GB" dirty="0"/>
          </a:p>
        </p:txBody>
      </p:sp>
      <p:sp>
        <p:nvSpPr>
          <p:cNvPr id="7" name="TextBox 6">
            <a:extLst>
              <a:ext uri="{FF2B5EF4-FFF2-40B4-BE49-F238E27FC236}">
                <a16:creationId xmlns:a16="http://schemas.microsoft.com/office/drawing/2014/main" id="{57A2BE39-B32F-8708-C3A1-81B7099317E6}"/>
              </a:ext>
            </a:extLst>
          </p:cNvPr>
          <p:cNvSpPr txBox="1"/>
          <p:nvPr/>
        </p:nvSpPr>
        <p:spPr>
          <a:xfrm>
            <a:off x="8503097" y="1780927"/>
            <a:ext cx="1011752" cy="369332"/>
          </a:xfrm>
          <a:prstGeom prst="rect">
            <a:avLst/>
          </a:prstGeom>
          <a:noFill/>
        </p:spPr>
        <p:txBody>
          <a:bodyPr wrap="none" rtlCol="0">
            <a:spAutoFit/>
          </a:bodyPr>
          <a:lstStyle/>
          <a:p>
            <a:r>
              <a:rPr lang="en-GB" i="1" u="sng" dirty="0"/>
              <a:t>Branding</a:t>
            </a:r>
          </a:p>
        </p:txBody>
      </p:sp>
      <p:sp>
        <p:nvSpPr>
          <p:cNvPr id="8" name="TextBox 7">
            <a:extLst>
              <a:ext uri="{FF2B5EF4-FFF2-40B4-BE49-F238E27FC236}">
                <a16:creationId xmlns:a16="http://schemas.microsoft.com/office/drawing/2014/main" id="{CD59F0C2-508C-3835-1673-BFA6628AD256}"/>
              </a:ext>
            </a:extLst>
          </p:cNvPr>
          <p:cNvSpPr txBox="1"/>
          <p:nvPr/>
        </p:nvSpPr>
        <p:spPr>
          <a:xfrm>
            <a:off x="8503098" y="2546555"/>
            <a:ext cx="3474538" cy="1200329"/>
          </a:xfrm>
          <a:prstGeom prst="rect">
            <a:avLst/>
          </a:prstGeom>
          <a:noFill/>
        </p:spPr>
        <p:txBody>
          <a:bodyPr wrap="square" rtlCol="0">
            <a:spAutoFit/>
          </a:bodyPr>
          <a:lstStyle/>
          <a:p>
            <a:r>
              <a:rPr lang="en-GB"/>
              <a:t>Soft, modern, luxurious but affordable image — emphasis on comfort, empowerment, and safety</a:t>
            </a:r>
            <a:endParaRPr lang="en-GB" dirty="0"/>
          </a:p>
        </p:txBody>
      </p:sp>
    </p:spTree>
    <p:extLst>
      <p:ext uri="{BB962C8B-B14F-4D97-AF65-F5344CB8AC3E}">
        <p14:creationId xmlns:p14="http://schemas.microsoft.com/office/powerpoint/2010/main" val="213709509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0" name="Rectangle 19">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1053E1BD-96BC-A8E9-3335-50F08D8C80B1}"/>
              </a:ext>
            </a:extLst>
          </p:cNvPr>
          <p:cNvPicPr>
            <a:picLocks noGrp="1" noChangeAspect="1"/>
          </p:cNvPicPr>
          <p:nvPr>
            <p:ph idx="1"/>
          </p:nvPr>
        </p:nvPicPr>
        <p:blipFill>
          <a:blip r:embed="rId2"/>
          <a:srcRect b="15730"/>
          <a:stretch>
            <a:fillRect/>
          </a:stretch>
        </p:blipFill>
        <p:spPr>
          <a:xfrm>
            <a:off x="-2" y="-7150"/>
            <a:ext cx="12191980" cy="6857990"/>
          </a:xfrm>
          <a:prstGeom prst="rect">
            <a:avLst/>
          </a:prstGeom>
        </p:spPr>
      </p:pic>
      <p:sp>
        <p:nvSpPr>
          <p:cNvPr id="21" name="Rectangle 20">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905" y="46904"/>
            <a:ext cx="6865150" cy="6771342"/>
          </a:xfrm>
          <a:prstGeom prst="rect">
            <a:avLst/>
          </a:prstGeom>
          <a:gradFill>
            <a:gsLst>
              <a:gs pos="42000">
                <a:srgbClr val="000000">
                  <a:alpha val="18000"/>
                </a:srgbClr>
              </a:gs>
              <a:gs pos="0">
                <a:srgbClr val="000000">
                  <a:alpha val="0"/>
                </a:srgbClr>
              </a:gs>
              <a:gs pos="100000">
                <a:srgbClr val="000000">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008607-C601-70E5-8322-9B76D69C8CC4}"/>
              </a:ext>
            </a:extLst>
          </p:cNvPr>
          <p:cNvSpPr>
            <a:spLocks noGrp="1"/>
          </p:cNvSpPr>
          <p:nvPr>
            <p:ph type="title"/>
          </p:nvPr>
        </p:nvSpPr>
        <p:spPr>
          <a:xfrm>
            <a:off x="379623" y="1608852"/>
            <a:ext cx="11153615" cy="3497042"/>
          </a:xfrm>
        </p:spPr>
        <p:txBody>
          <a:bodyPr vert="horz" lIns="91440" tIns="45720" rIns="91440" bIns="45720" rtlCol="0" anchor="t">
            <a:normAutofit/>
          </a:bodyPr>
          <a:lstStyle/>
          <a:p>
            <a:r>
              <a:rPr lang="en-US" sz="1800" dirty="0">
                <a:solidFill>
                  <a:srgbClr val="FFFFFF"/>
                </a:solidFill>
                <a:latin typeface="Abadi" panose="020F0502020204030204" pitchFamily="34" charset="0"/>
              </a:rPr>
              <a:t>                                         </a:t>
            </a:r>
          </a:p>
        </p:txBody>
      </p:sp>
      <p:cxnSp>
        <p:nvCxnSpPr>
          <p:cNvPr id="17" name="Straight Connector 16">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3C80B35-45D2-8A0C-569D-B452B6EEED5A}"/>
              </a:ext>
            </a:extLst>
          </p:cNvPr>
          <p:cNvSpPr txBox="1"/>
          <p:nvPr/>
        </p:nvSpPr>
        <p:spPr>
          <a:xfrm>
            <a:off x="4536560" y="126751"/>
            <a:ext cx="3852080" cy="523220"/>
          </a:xfrm>
          <a:prstGeom prst="rect">
            <a:avLst/>
          </a:prstGeom>
          <a:noFill/>
        </p:spPr>
        <p:txBody>
          <a:bodyPr wrap="none" rtlCol="0">
            <a:spAutoFit/>
          </a:bodyPr>
          <a:lstStyle/>
          <a:p>
            <a:r>
              <a:rPr lang="en-GB" sz="2800" b="1" u="sng" dirty="0">
                <a:effectLst>
                  <a:outerShdw blurRad="38100" dist="38100" dir="2700000" algn="tl">
                    <a:srgbClr val="000000">
                      <a:alpha val="43137"/>
                    </a:srgbClr>
                  </a:outerShdw>
                </a:effectLst>
              </a:rPr>
              <a:t>Funding Requirements </a:t>
            </a:r>
          </a:p>
        </p:txBody>
      </p:sp>
      <p:graphicFrame>
        <p:nvGraphicFramePr>
          <p:cNvPr id="8" name="Table 7">
            <a:extLst>
              <a:ext uri="{FF2B5EF4-FFF2-40B4-BE49-F238E27FC236}">
                <a16:creationId xmlns:a16="http://schemas.microsoft.com/office/drawing/2014/main" id="{07D03532-A626-9E0C-0C0E-1AB3E871AF23}"/>
              </a:ext>
            </a:extLst>
          </p:cNvPr>
          <p:cNvGraphicFramePr>
            <a:graphicFrameLocks noGrp="1"/>
          </p:cNvGraphicFramePr>
          <p:nvPr>
            <p:extLst>
              <p:ext uri="{D42A27DB-BD31-4B8C-83A1-F6EECF244321}">
                <p14:modId xmlns:p14="http://schemas.microsoft.com/office/powerpoint/2010/main" val="1162593442"/>
              </p:ext>
            </p:extLst>
          </p:nvPr>
        </p:nvGraphicFramePr>
        <p:xfrm>
          <a:off x="1189703" y="1686858"/>
          <a:ext cx="9232491" cy="3774440"/>
        </p:xfrm>
        <a:graphic>
          <a:graphicData uri="http://schemas.openxmlformats.org/drawingml/2006/table">
            <a:tbl>
              <a:tblPr firstRow="1" bandRow="1">
                <a:tableStyleId>{BDBED569-4797-4DF1-A0F4-6AAB3CD982D8}</a:tableStyleId>
              </a:tblPr>
              <a:tblGrid>
                <a:gridCol w="2753312">
                  <a:extLst>
                    <a:ext uri="{9D8B030D-6E8A-4147-A177-3AD203B41FA5}">
                      <a16:colId xmlns:a16="http://schemas.microsoft.com/office/drawing/2014/main" val="1079562131"/>
                    </a:ext>
                  </a:extLst>
                </a:gridCol>
                <a:gridCol w="6479179">
                  <a:extLst>
                    <a:ext uri="{9D8B030D-6E8A-4147-A177-3AD203B41FA5}">
                      <a16:colId xmlns:a16="http://schemas.microsoft.com/office/drawing/2014/main" val="3327730735"/>
                    </a:ext>
                  </a:extLst>
                </a:gridCol>
              </a:tblGrid>
              <a:tr h="370840">
                <a:tc>
                  <a:txBody>
                    <a:bodyPr/>
                    <a:lstStyle/>
                    <a:p>
                      <a:r>
                        <a:rPr lang="en-GB" dirty="0"/>
                        <a:t>Rent&amp; Deposit</a:t>
                      </a:r>
                    </a:p>
                  </a:txBody>
                  <a:tcPr/>
                </a:tc>
                <a:tc>
                  <a:txBody>
                    <a:bodyPr/>
                    <a:lstStyle/>
                    <a:p>
                      <a:r>
                        <a:rPr lang="en-GB" dirty="0"/>
                        <a:t>                                                                                    2000£</a:t>
                      </a:r>
                    </a:p>
                  </a:txBody>
                  <a:tcPr/>
                </a:tc>
                <a:extLst>
                  <a:ext uri="{0D108BD9-81ED-4DB2-BD59-A6C34878D82A}">
                    <a16:rowId xmlns:a16="http://schemas.microsoft.com/office/drawing/2014/main" val="3512106668"/>
                  </a:ext>
                </a:extLst>
              </a:tr>
              <a:tr h="370840">
                <a:tc>
                  <a:txBody>
                    <a:bodyPr/>
                    <a:lstStyle/>
                    <a:p>
                      <a:r>
                        <a:rPr lang="en-GB" dirty="0"/>
                        <a:t>Furniture &amp; Décor</a:t>
                      </a:r>
                    </a:p>
                  </a:txBody>
                  <a:tcPr/>
                </a:tc>
                <a:tc>
                  <a:txBody>
                    <a:bodyPr/>
                    <a:lstStyle/>
                    <a:p>
                      <a:r>
                        <a:rPr lang="en-GB" dirty="0"/>
                        <a:t>                                                                                     1,500£</a:t>
                      </a:r>
                    </a:p>
                  </a:txBody>
                  <a:tcPr/>
                </a:tc>
                <a:extLst>
                  <a:ext uri="{0D108BD9-81ED-4DB2-BD59-A6C34878D82A}">
                    <a16:rowId xmlns:a16="http://schemas.microsoft.com/office/drawing/2014/main" val="1208349399"/>
                  </a:ext>
                </a:extLst>
              </a:tr>
              <a:tr h="370840">
                <a:tc>
                  <a:txBody>
                    <a:bodyPr/>
                    <a:lstStyle/>
                    <a:p>
                      <a:r>
                        <a:rPr lang="en-GB" dirty="0"/>
                        <a:t>Lash Equipment &amp; Supplies</a:t>
                      </a:r>
                    </a:p>
                  </a:txBody>
                  <a:tcPr/>
                </a:tc>
                <a:tc>
                  <a:txBody>
                    <a:bodyPr/>
                    <a:lstStyle/>
                    <a:p>
                      <a:r>
                        <a:rPr lang="en-GB" dirty="0"/>
                        <a:t>                                                                                     1,200£</a:t>
                      </a:r>
                    </a:p>
                  </a:txBody>
                  <a:tcPr/>
                </a:tc>
                <a:extLst>
                  <a:ext uri="{0D108BD9-81ED-4DB2-BD59-A6C34878D82A}">
                    <a16:rowId xmlns:a16="http://schemas.microsoft.com/office/drawing/2014/main" val="1119391568"/>
                  </a:ext>
                </a:extLst>
              </a:tr>
              <a:tr h="370840">
                <a:tc>
                  <a:txBody>
                    <a:bodyPr/>
                    <a:lstStyle/>
                    <a:p>
                      <a:r>
                        <a:rPr lang="en-GB" dirty="0"/>
                        <a:t>Certification, Licensing &amp; Insurance</a:t>
                      </a:r>
                    </a:p>
                  </a:txBody>
                  <a:tcPr/>
                </a:tc>
                <a:tc>
                  <a:txBody>
                    <a:bodyPr/>
                    <a:lstStyle/>
                    <a:p>
                      <a:r>
                        <a:rPr lang="en-GB" dirty="0"/>
                        <a:t>                                                                                      800£</a:t>
                      </a:r>
                    </a:p>
                  </a:txBody>
                  <a:tcPr/>
                </a:tc>
                <a:extLst>
                  <a:ext uri="{0D108BD9-81ED-4DB2-BD59-A6C34878D82A}">
                    <a16:rowId xmlns:a16="http://schemas.microsoft.com/office/drawing/2014/main" val="3296988537"/>
                  </a:ext>
                </a:extLst>
              </a:tr>
              <a:tr h="370840">
                <a:tc>
                  <a:txBody>
                    <a:bodyPr/>
                    <a:lstStyle/>
                    <a:p>
                      <a:r>
                        <a:rPr lang="en-GB" dirty="0"/>
                        <a:t>Marketing (Website, Logo, Flyers, Ads)</a:t>
                      </a:r>
                    </a:p>
                  </a:txBody>
                  <a:tcPr/>
                </a:tc>
                <a:tc>
                  <a:txBody>
                    <a:bodyPr/>
                    <a:lstStyle/>
                    <a:p>
                      <a:r>
                        <a:rPr lang="en-GB" dirty="0"/>
                        <a:t>                                                                                     700£</a:t>
                      </a:r>
                    </a:p>
                  </a:txBody>
                  <a:tcPr/>
                </a:tc>
                <a:extLst>
                  <a:ext uri="{0D108BD9-81ED-4DB2-BD59-A6C34878D82A}">
                    <a16:rowId xmlns:a16="http://schemas.microsoft.com/office/drawing/2014/main" val="1298246669"/>
                  </a:ext>
                </a:extLst>
              </a:tr>
              <a:tr h="370840">
                <a:tc>
                  <a:txBody>
                    <a:bodyPr/>
                    <a:lstStyle/>
                    <a:p>
                      <a:r>
                        <a:rPr lang="en-GB" dirty="0"/>
                        <a:t>Part-time Wages</a:t>
                      </a:r>
                    </a:p>
                  </a:txBody>
                  <a:tcPr/>
                </a:tc>
                <a:tc>
                  <a:txBody>
                    <a:bodyPr/>
                    <a:lstStyle/>
                    <a:p>
                      <a:r>
                        <a:rPr lang="en-GB" dirty="0"/>
                        <a:t>                                                                                     1000£</a:t>
                      </a:r>
                    </a:p>
                  </a:txBody>
                  <a:tcPr/>
                </a:tc>
                <a:extLst>
                  <a:ext uri="{0D108BD9-81ED-4DB2-BD59-A6C34878D82A}">
                    <a16:rowId xmlns:a16="http://schemas.microsoft.com/office/drawing/2014/main" val="3356338283"/>
                  </a:ext>
                </a:extLst>
              </a:tr>
              <a:tr h="370840">
                <a:tc>
                  <a:txBody>
                    <a:bodyPr/>
                    <a:lstStyle/>
                    <a:p>
                      <a:r>
                        <a:rPr lang="en-GB" dirty="0"/>
                        <a:t>Contingency Fund</a:t>
                      </a:r>
                    </a:p>
                  </a:txBody>
                  <a:tcPr/>
                </a:tc>
                <a:tc>
                  <a:txBody>
                    <a:bodyPr/>
                    <a:lstStyle/>
                    <a:p>
                      <a:r>
                        <a:rPr lang="en-GB" dirty="0">
                          <a:effectLst>
                            <a:outerShdw blurRad="38100" dist="38100" dir="2700000" algn="tl">
                              <a:srgbClr val="000000">
                                <a:alpha val="43137"/>
                              </a:srgbClr>
                            </a:outerShdw>
                          </a:effectLst>
                        </a:rPr>
                        <a:t>                                                                                     1000£</a:t>
                      </a:r>
                    </a:p>
                  </a:txBody>
                  <a:tcPr/>
                </a:tc>
                <a:extLst>
                  <a:ext uri="{0D108BD9-81ED-4DB2-BD59-A6C34878D82A}">
                    <a16:rowId xmlns:a16="http://schemas.microsoft.com/office/drawing/2014/main" val="2218243813"/>
                  </a:ext>
                </a:extLst>
              </a:tr>
              <a:tr h="370840">
                <a:tc>
                  <a:txBody>
                    <a:bodyPr/>
                    <a:lstStyle/>
                    <a:p>
                      <a:r>
                        <a:rPr lang="en-GB" dirty="0"/>
                        <a:t>Total</a:t>
                      </a:r>
                    </a:p>
                  </a:txBody>
                  <a:tcPr/>
                </a:tc>
                <a:tc>
                  <a:txBody>
                    <a:bodyPr/>
                    <a:lstStyle/>
                    <a:p>
                      <a:r>
                        <a:rPr lang="en-GB" dirty="0">
                          <a:effectLst>
                            <a:outerShdw blurRad="38100" dist="38100" dir="2700000" algn="tl">
                              <a:srgbClr val="000000">
                                <a:alpha val="43137"/>
                              </a:srgbClr>
                            </a:outerShdw>
                          </a:effectLst>
                        </a:rPr>
                        <a:t>                                                                                    8200£</a:t>
                      </a:r>
                    </a:p>
                  </a:txBody>
                  <a:tcPr/>
                </a:tc>
                <a:extLst>
                  <a:ext uri="{0D108BD9-81ED-4DB2-BD59-A6C34878D82A}">
                    <a16:rowId xmlns:a16="http://schemas.microsoft.com/office/drawing/2014/main" val="2378725307"/>
                  </a:ext>
                </a:extLst>
              </a:tr>
            </a:tbl>
          </a:graphicData>
        </a:graphic>
      </p:graphicFrame>
      <p:sp>
        <p:nvSpPr>
          <p:cNvPr id="10" name="TextBox 9">
            <a:extLst>
              <a:ext uri="{FF2B5EF4-FFF2-40B4-BE49-F238E27FC236}">
                <a16:creationId xmlns:a16="http://schemas.microsoft.com/office/drawing/2014/main" id="{5DF43660-A2B5-CBCD-0062-9DFD335D75CF}"/>
              </a:ext>
            </a:extLst>
          </p:cNvPr>
          <p:cNvSpPr txBox="1"/>
          <p:nvPr/>
        </p:nvSpPr>
        <p:spPr>
          <a:xfrm>
            <a:off x="229140" y="5672435"/>
            <a:ext cx="11153615" cy="923330"/>
          </a:xfrm>
          <a:prstGeom prst="rect">
            <a:avLst/>
          </a:prstGeom>
          <a:noFill/>
        </p:spPr>
        <p:txBody>
          <a:bodyPr wrap="square" rtlCol="0">
            <a:spAutoFit/>
          </a:bodyPr>
          <a:lstStyle/>
          <a:p>
            <a:r>
              <a:rPr lang="en-GB" dirty="0">
                <a:solidFill>
                  <a:schemeClr val="bg1"/>
                </a:solidFill>
              </a:rPr>
              <a:t>Funding </a:t>
            </a:r>
            <a:r>
              <a:rPr lang="en-GB" dirty="0" err="1">
                <a:solidFill>
                  <a:schemeClr val="bg1"/>
                </a:solidFill>
              </a:rPr>
              <a:t>Sources:Personal</a:t>
            </a:r>
            <a:r>
              <a:rPr lang="en-GB" dirty="0">
                <a:solidFill>
                  <a:schemeClr val="bg1"/>
                </a:solidFill>
              </a:rPr>
              <a:t> savings: £3,000</a:t>
            </a:r>
          </a:p>
          <a:p>
            <a:r>
              <a:rPr lang="en-GB" dirty="0">
                <a:solidFill>
                  <a:schemeClr val="bg1"/>
                </a:solidFill>
              </a:rPr>
              <a:t>Small business loan: £5,000–£7,000</a:t>
            </a:r>
          </a:p>
          <a:p>
            <a:r>
              <a:rPr lang="en-GB" dirty="0">
                <a:solidFill>
                  <a:schemeClr val="bg1"/>
                </a:solidFill>
              </a:rPr>
              <a:t>Financial </a:t>
            </a:r>
            <a:r>
              <a:rPr lang="en-GB" dirty="0" err="1">
                <a:solidFill>
                  <a:schemeClr val="bg1"/>
                </a:solidFill>
              </a:rPr>
              <a:t>Goal:Break-even</a:t>
            </a:r>
            <a:r>
              <a:rPr lang="en-GB" dirty="0">
                <a:solidFill>
                  <a:schemeClr val="bg1"/>
                </a:solidFill>
              </a:rPr>
              <a:t> expected within 6–8 months, with projected monthly revenue of £3,500–£4,500.</a:t>
            </a:r>
          </a:p>
        </p:txBody>
      </p:sp>
    </p:spTree>
    <p:extLst>
      <p:ext uri="{BB962C8B-B14F-4D97-AF65-F5344CB8AC3E}">
        <p14:creationId xmlns:p14="http://schemas.microsoft.com/office/powerpoint/2010/main" val="301242244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785BC8E-C7F9-262D-E2D4-EC7F5ABFDDE1}"/>
              </a:ext>
            </a:extLst>
          </p:cNvPr>
          <p:cNvPicPr>
            <a:picLocks noChangeAspect="1"/>
          </p:cNvPicPr>
          <p:nvPr/>
        </p:nvPicPr>
        <p:blipFill>
          <a:blip r:embed="rId2"/>
          <a:srcRect b="15730"/>
          <a:stretch>
            <a:fillRect/>
          </a:stretch>
        </p:blipFill>
        <p:spPr>
          <a:xfrm>
            <a:off x="1" y="10"/>
            <a:ext cx="12192000" cy="6857989"/>
          </a:xfrm>
          <a:prstGeom prst="rect">
            <a:avLst/>
          </a:prstGeom>
        </p:spPr>
      </p:pic>
      <p:sp>
        <p:nvSpPr>
          <p:cNvPr id="25" name="Rectangle 24">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5BACA0-299C-439F-55A1-EFD9D7894A1E}"/>
              </a:ext>
            </a:extLst>
          </p:cNvPr>
          <p:cNvSpPr>
            <a:spLocks noGrp="1"/>
          </p:cNvSpPr>
          <p:nvPr>
            <p:ph type="title"/>
          </p:nvPr>
        </p:nvSpPr>
        <p:spPr>
          <a:xfrm>
            <a:off x="707923" y="639129"/>
            <a:ext cx="6744672" cy="5200562"/>
          </a:xfrm>
        </p:spPr>
        <p:txBody>
          <a:bodyPr vert="horz" lIns="91440" tIns="45720" rIns="91440" bIns="45720" rtlCol="0" anchor="ctr">
            <a:normAutofit/>
          </a:bodyPr>
          <a:lstStyle/>
          <a:p>
            <a:r>
              <a:rPr lang="en-GB" sz="1600" dirty="0">
                <a:solidFill>
                  <a:srgbClr val="FFFFFF"/>
                </a:solidFill>
              </a:rPr>
              <a:t>Luxe Lashes Birmingham occupies a gap between luxury salons and budget-friendly beauty services.</a:t>
            </a:r>
            <a:br>
              <a:rPr lang="en-GB" sz="1600" dirty="0">
                <a:solidFill>
                  <a:srgbClr val="FFFFFF"/>
                </a:solidFill>
              </a:rPr>
            </a:br>
            <a:br>
              <a:rPr lang="en-GB" sz="1600" dirty="0">
                <a:solidFill>
                  <a:srgbClr val="FFFFFF"/>
                </a:solidFill>
              </a:rPr>
            </a:br>
            <a:r>
              <a:rPr lang="en-GB" sz="1600" dirty="0">
                <a:solidFill>
                  <a:srgbClr val="FFFFFF"/>
                </a:solidFill>
              </a:rPr>
              <a:t>There is considerable demand among students and young professionals in Birmingham.</a:t>
            </a:r>
            <a:br>
              <a:rPr lang="en-GB" sz="1600" dirty="0">
                <a:solidFill>
                  <a:srgbClr val="FFFFFF"/>
                </a:solidFill>
              </a:rPr>
            </a:br>
            <a:br>
              <a:rPr lang="en-GB" sz="1600" dirty="0">
                <a:solidFill>
                  <a:srgbClr val="FFFFFF"/>
                </a:solidFill>
              </a:rPr>
            </a:br>
            <a:r>
              <a:rPr lang="en-GB" sz="1600" dirty="0">
                <a:solidFill>
                  <a:srgbClr val="FFFFFF"/>
                </a:solidFill>
              </a:rPr>
              <a:t>Having a sustainable, ethical, and technologically advanced approach will guarantee competitiveness in the long run.</a:t>
            </a:r>
            <a:br>
              <a:rPr lang="en-GB" sz="1600" dirty="0">
                <a:solidFill>
                  <a:srgbClr val="FFFFFF"/>
                </a:solidFill>
              </a:rPr>
            </a:br>
            <a:br>
              <a:rPr lang="en-GB" sz="1600" dirty="0">
                <a:solidFill>
                  <a:srgbClr val="FFFFFF"/>
                </a:solidFill>
              </a:rPr>
            </a:br>
            <a:r>
              <a:rPr lang="en-GB" sz="1600" dirty="0">
                <a:solidFill>
                  <a:srgbClr val="FFFFFF"/>
                </a:solidFill>
              </a:rPr>
              <a:t>There is potential for growth based on the brand reputation and subsequent expansion to several locations.</a:t>
            </a:r>
            <a:br>
              <a:rPr lang="en-GB" sz="1100" dirty="0">
                <a:solidFill>
                  <a:srgbClr val="FFFFFF"/>
                </a:solidFill>
              </a:rPr>
            </a:br>
            <a:br>
              <a:rPr lang="en-GB" sz="1100" dirty="0">
                <a:solidFill>
                  <a:srgbClr val="FFFFFF"/>
                </a:solidFill>
              </a:rPr>
            </a:br>
            <a:endParaRPr lang="en-US" sz="1100" dirty="0">
              <a:solidFill>
                <a:srgbClr val="FFFFFF"/>
              </a:solidFill>
            </a:endParaRPr>
          </a:p>
        </p:txBody>
      </p:sp>
      <p:cxnSp>
        <p:nvCxnSpPr>
          <p:cNvPr id="27" name="Straight Connector 26">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AAF6F587-DCDB-7B6E-4F2C-52015E87E60C}"/>
              </a:ext>
            </a:extLst>
          </p:cNvPr>
          <p:cNvSpPr txBox="1"/>
          <p:nvPr/>
        </p:nvSpPr>
        <p:spPr>
          <a:xfrm>
            <a:off x="9189010" y="2839969"/>
            <a:ext cx="1923925" cy="523220"/>
          </a:xfrm>
          <a:prstGeom prst="rect">
            <a:avLst/>
          </a:prstGeom>
          <a:noFill/>
        </p:spPr>
        <p:txBody>
          <a:bodyPr wrap="none" rtlCol="0">
            <a:spAutoFit/>
          </a:bodyPr>
          <a:lstStyle/>
          <a:p>
            <a:r>
              <a:rPr lang="en-GB" sz="2800" u="sng" dirty="0"/>
              <a:t>Conclusion</a:t>
            </a:r>
          </a:p>
        </p:txBody>
      </p:sp>
    </p:spTree>
    <p:extLst>
      <p:ext uri="{BB962C8B-B14F-4D97-AF65-F5344CB8AC3E}">
        <p14:creationId xmlns:p14="http://schemas.microsoft.com/office/powerpoint/2010/main" val="343880491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7E20DACD-A491-67D2-9632-8AC9E81214AE}"/>
              </a:ext>
            </a:extLst>
          </p:cNvPr>
          <p:cNvPicPr>
            <a:picLocks noGrp="1" noChangeAspect="1"/>
          </p:cNvPicPr>
          <p:nvPr>
            <p:ph idx="1"/>
          </p:nvPr>
        </p:nvPicPr>
        <p:blipFill>
          <a:blip r:embed="rId2"/>
          <a:srcRect b="15730"/>
          <a:stretch>
            <a:fillRect/>
          </a:stretch>
        </p:blipFill>
        <p:spPr>
          <a:xfrm>
            <a:off x="1" y="10"/>
            <a:ext cx="12192000" cy="6857989"/>
          </a:xfrm>
          <a:prstGeom prst="rect">
            <a:avLst/>
          </a:prstGeom>
        </p:spPr>
      </p:pic>
      <p:sp>
        <p:nvSpPr>
          <p:cNvPr id="15" name="Rectangle 14">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220110D-D289-EF3E-FEA8-57C05901E0C3}"/>
              </a:ext>
            </a:extLst>
          </p:cNvPr>
          <p:cNvSpPr txBox="1"/>
          <p:nvPr/>
        </p:nvSpPr>
        <p:spPr>
          <a:xfrm>
            <a:off x="9628050" y="2778414"/>
            <a:ext cx="2129686" cy="584775"/>
          </a:xfrm>
          <a:prstGeom prst="rect">
            <a:avLst/>
          </a:prstGeom>
          <a:noFill/>
        </p:spPr>
        <p:txBody>
          <a:bodyPr wrap="none" rtlCol="0">
            <a:spAutoFit/>
          </a:bodyPr>
          <a:lstStyle/>
          <a:p>
            <a:r>
              <a:rPr lang="en-GB" sz="3200" b="1" u="sng" dirty="0"/>
              <a:t>References</a:t>
            </a:r>
          </a:p>
        </p:txBody>
      </p:sp>
      <p:sp>
        <p:nvSpPr>
          <p:cNvPr id="8" name="TextBox 7">
            <a:hlinkClick r:id="rId3" action="ppaction://hlinkfile"/>
            <a:extLst>
              <a:ext uri="{FF2B5EF4-FFF2-40B4-BE49-F238E27FC236}">
                <a16:creationId xmlns:a16="http://schemas.microsoft.com/office/drawing/2014/main" id="{EDBE99B3-FD31-0204-BE03-FD87E91058D6}"/>
              </a:ext>
            </a:extLst>
          </p:cNvPr>
          <p:cNvSpPr txBox="1"/>
          <p:nvPr/>
        </p:nvSpPr>
        <p:spPr>
          <a:xfrm>
            <a:off x="344129" y="1345156"/>
            <a:ext cx="9001760" cy="369332"/>
          </a:xfrm>
          <a:prstGeom prst="rect">
            <a:avLst/>
          </a:prstGeom>
          <a:noFill/>
        </p:spPr>
        <p:txBody>
          <a:bodyPr wrap="none" rtlCol="0">
            <a:spAutoFit/>
          </a:bodyPr>
          <a:lstStyle/>
          <a:p>
            <a:pPr marL="285750" indent="-285750">
              <a:buFont typeface="Arial" panose="020B0604020202020204" pitchFamily="34" charset="0"/>
              <a:buChar char="•"/>
            </a:pPr>
            <a:r>
              <a:rPr lang="en-GB" dirty="0"/>
              <a:t>GOV.UK (2025). Set up a business. Retrieved from</a:t>
            </a:r>
            <a:r>
              <a:rPr lang="en-GB" dirty="0">
                <a:hlinkClick r:id="rId4"/>
              </a:rPr>
              <a:t>https://www.gov.uk/set-up-business</a:t>
            </a:r>
            <a:r>
              <a:rPr lang="en-GB" dirty="0"/>
              <a:t> </a:t>
            </a:r>
          </a:p>
        </p:txBody>
      </p:sp>
      <p:sp>
        <p:nvSpPr>
          <p:cNvPr id="10" name="TextBox 9">
            <a:extLst>
              <a:ext uri="{FF2B5EF4-FFF2-40B4-BE49-F238E27FC236}">
                <a16:creationId xmlns:a16="http://schemas.microsoft.com/office/drawing/2014/main" id="{AFEA957A-572E-1766-1D37-7593BBEC7EE8}"/>
              </a:ext>
            </a:extLst>
          </p:cNvPr>
          <p:cNvSpPr txBox="1"/>
          <p:nvPr/>
        </p:nvSpPr>
        <p:spPr>
          <a:xfrm>
            <a:off x="312964" y="1714488"/>
            <a:ext cx="7167714" cy="923330"/>
          </a:xfrm>
          <a:prstGeom prst="rect">
            <a:avLst/>
          </a:prstGeom>
          <a:noFill/>
        </p:spPr>
        <p:txBody>
          <a:bodyPr wrap="square" rtlCol="0">
            <a:spAutoFit/>
          </a:bodyPr>
          <a:lstStyle/>
          <a:p>
            <a:pPr marL="285750" indent="-285750">
              <a:buFont typeface="Arial" panose="020B0604020202020204" pitchFamily="34" charset="0"/>
              <a:buChar char="•"/>
            </a:pPr>
            <a:r>
              <a:rPr lang="en-GB" dirty="0"/>
              <a:t>Mintel (2024). UK Beauty and Personal Care Market Report.</a:t>
            </a:r>
          </a:p>
          <a:p>
            <a:pPr marL="285750" indent="-285750">
              <a:buFont typeface="Arial" panose="020B0604020202020204" pitchFamily="34" charset="0"/>
              <a:buChar char="•"/>
            </a:pPr>
            <a:r>
              <a:rPr lang="en-GB" dirty="0"/>
              <a:t>Citizens Advice (2025). Business Regulations for Beauty Salons.</a:t>
            </a:r>
          </a:p>
          <a:p>
            <a:pPr marL="285750" indent="-285750">
              <a:buFont typeface="Arial" panose="020B0604020202020204" pitchFamily="34" charset="0"/>
              <a:buChar char="•"/>
            </a:pPr>
            <a:r>
              <a:rPr lang="en-GB" dirty="0"/>
              <a:t>British Beauty Council (2024). Industry Standards and Insights.</a:t>
            </a:r>
          </a:p>
        </p:txBody>
      </p:sp>
    </p:spTree>
    <p:extLst>
      <p:ext uri="{BB962C8B-B14F-4D97-AF65-F5344CB8AC3E}">
        <p14:creationId xmlns:p14="http://schemas.microsoft.com/office/powerpoint/2010/main" val="242221634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98</TotalTime>
  <Words>767</Words>
  <Application>Microsoft Office PowerPoint</Application>
  <PresentationFormat>Widescreen</PresentationFormat>
  <Paragraphs>90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Abadi</vt:lpstr>
      <vt:lpstr>Arial</vt:lpstr>
      <vt:lpstr>Calisto MT</vt:lpstr>
      <vt:lpstr>Univers Condensed</vt:lpstr>
      <vt:lpstr>ChronicleVTI</vt:lpstr>
      <vt:lpstr>Student name: Bianca-iuliana decu  student id: 2425690  Programme:Programme:Certificate in Higher Education Business Skills  for the Workplace  module:Enterprise and Entrepreneurship  module code: lclm4006   </vt:lpstr>
      <vt:lpstr>PowerPoint Presentation</vt:lpstr>
      <vt:lpstr>PowerPoint Presentation</vt:lpstr>
      <vt:lpstr>PowerPoint Presentation</vt:lpstr>
      <vt:lpstr>PowerPoint Presentation</vt:lpstr>
      <vt:lpstr>                                         </vt:lpstr>
      <vt:lpstr>Luxe Lashes Birmingham occupies a gap between luxury salons and budget-friendly beauty services.  There is considerable demand among students and young professionals in Birmingham.  Having a sustainable, ethical, and technologically advanced approach will guarantee competitiveness in the long run.  There is potential for growth based on the brand reputation and subsequent expansion to several locations.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Bianca-Iuliana Decu (2425690)</dc:creator>
  <cp:lastModifiedBy>Bianca-Iuliana Decu (2425690)</cp:lastModifiedBy>
  <cp:revision>1</cp:revision>
  <dcterms:created xsi:type="dcterms:W3CDTF">2025-11-09T20:38:23Z</dcterms:created>
  <dcterms:modified xsi:type="dcterms:W3CDTF">2025-11-09T22:16:38Z</dcterms:modified>
</cp:coreProperties>
</file>