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modernComment_10C_D94996E6.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3F92396-9DAA-F13F-54BA-02BB1246B6D0}" name="Robel Desta (2435635)" initials="R(" userId="S::2435635@student.uwtsd.ac.uk::4f6a8378-914b-4b0f-a2e6-28e00753f999"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2DC65C-371F-4097-3D0A-2A3657C39C18}" v="53" dt="2025-11-09T14:51:58.285"/>
    <p1510:client id="{CF05B591-6562-F50D-2F46-203E0D0C96FE}" v="212" dt="2025-11-09T13:23:06.2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varScale="1">
        <p:scale>
          <a:sx n="107" d="100"/>
          <a:sy n="107" d="100"/>
        </p:scale>
        <p:origin x="75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modernComment_10C_D94996E6.xml><?xml version="1.0" encoding="utf-8"?>
<p188:cmLst xmlns:a="http://schemas.openxmlformats.org/drawingml/2006/main" xmlns:r="http://schemas.openxmlformats.org/officeDocument/2006/relationships" xmlns:p188="http://schemas.microsoft.com/office/powerpoint/2018/8/main">
  <p188:cm id="{471A3730-4D43-4091-B2A9-E09EE48DD414}" authorId="{C3F92396-9DAA-F13F-54BA-02BB1246B6D0}" created="2025-10-29T10:04:53.970">
    <ac:deMkLst xmlns:ac="http://schemas.microsoft.com/office/drawing/2013/main/command">
      <pc:docMk xmlns:pc="http://schemas.microsoft.com/office/powerpoint/2013/main/command"/>
      <pc:sldMk xmlns:pc="http://schemas.microsoft.com/office/powerpoint/2013/main/command" cId="3645478630" sldId="268"/>
      <ac:spMk id="3" creationId="{6ED3E622-CB09-1362-15C9-BF616871B4C4}"/>
    </ac:deMkLst>
    <p188:txBody>
      <a:bodyPr/>
      <a:lstStyle/>
      <a:p>
        <a:r>
          <a:rPr lang="en-US"/>
          <a:t>lazy</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467DA55A-CD99-4D6D-9F9B-30A0F32F27EB}"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22314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1183421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5111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96096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5408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39386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10/11/2025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78171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79321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42338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021735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74664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44432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4895747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357691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524654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745229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3854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8C18859-9320-47B1-B84A-5AD18E8F8F05}" type="datetimeFigureOut">
              <a:rPr lang="en-GB" smtClean="0"/>
              <a:t>10/11/2025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319680460"/>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 id="2147483745" r:id="rId14"/>
    <p:sldLayoutId id="2147483746" r:id="rId15"/>
    <p:sldLayoutId id="2147483747" r:id="rId16"/>
    <p:sldLayoutId id="2147483748"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microsoft.com/office/2018/10/relationships/comments" Target="../comments/modernComment_10C_D94996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hyperlink" Target="https://education.economist.com/courses/professionalcommunication/teams?utm_campaign=MA00001865&amp;utm_medium=paid-search&amp;utm_source=education-google&amp;utm_content=&amp;gclsrc=aw.ds&amp;gad_source=1&amp;gad_campaignid=22485765273&amp;gbraid=0AAAAADBuq3LZ29NRdZoZh2ECfR1NHnQ9S&amp;gclid=CjwKCAiAlMHIBhAcEiwAZhZBUrUHX5ftaDu-LEvKZQwAQYkL8ixbbG3cTIehl-DEJaXrUiJxQW41dxoC5_IQAvD_BwE"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058627" cy="3586798"/>
          </a:xfrm>
        </p:spPr>
        <p:txBody>
          <a:bodyPr>
            <a:normAutofit/>
          </a:bodyPr>
          <a:lstStyle/>
          <a:p>
            <a:r>
              <a:rPr lang="en-GB" sz="3200" dirty="0">
                <a:latin typeface="A"/>
              </a:rPr>
              <a:t>MODULE NAME: Individual presentation</a:t>
            </a:r>
            <a:br>
              <a:rPr lang="en-GB" sz="3200" dirty="0">
                <a:latin typeface="A"/>
              </a:rPr>
            </a:br>
            <a:r>
              <a:rPr lang="en-GB" sz="3200" dirty="0">
                <a:latin typeface="A"/>
              </a:rPr>
              <a:t>MODULE CODE : </a:t>
            </a:r>
            <a:br>
              <a:rPr lang="en-GB" sz="3200" dirty="0">
                <a:latin typeface="A"/>
              </a:rPr>
            </a:br>
            <a:r>
              <a:rPr lang="en-GB" sz="3200" dirty="0">
                <a:latin typeface="A"/>
              </a:rPr>
              <a:t>STUDENT NAME: Robel Desta </a:t>
            </a:r>
            <a:br>
              <a:rPr lang="en-GB" sz="3200" dirty="0">
                <a:latin typeface="A"/>
              </a:rPr>
            </a:br>
            <a:r>
              <a:rPr lang="en-GB" sz="3200" dirty="0">
                <a:latin typeface="A"/>
              </a:rPr>
              <a:t>STUDENT ID : 2435635</a:t>
            </a:r>
            <a:br>
              <a:rPr lang="en-GB" sz="3200" dirty="0">
                <a:latin typeface="A"/>
              </a:rPr>
            </a:br>
            <a:r>
              <a:rPr lang="en-GB" sz="3200" dirty="0">
                <a:latin typeface="A"/>
              </a:rPr>
              <a:t>LECTURER</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978693" y="1470251"/>
            <a:ext cx="10232571" cy="4491446"/>
          </a:xfrm>
        </p:spPr>
        <p:txBody>
          <a:bodyPr/>
          <a:lstStyle/>
          <a:p>
            <a:r>
              <a:rPr lang="en-GB" b="1" dirty="0">
                <a:solidFill>
                  <a:srgbClr val="111111"/>
                </a:solidFill>
                <a:latin typeface="Roboto"/>
                <a:ea typeface="Roboto"/>
                <a:cs typeface="Roboto"/>
              </a:rPr>
              <a:t>Green Haven Florist: Local flower shop in Norwich a local flower shop facing significant challenges, so I am going to </a:t>
            </a:r>
            <a:r>
              <a:rPr lang="en-GB" b="1">
                <a:solidFill>
                  <a:srgbClr val="111111"/>
                </a:solidFill>
                <a:latin typeface="Roboto"/>
                <a:ea typeface="Roboto"/>
                <a:cs typeface="Roboto"/>
              </a:rPr>
              <a:t>outline</a:t>
            </a:r>
            <a:r>
              <a:rPr lang="en-GB" b="1" dirty="0">
                <a:solidFill>
                  <a:srgbClr val="111111"/>
                </a:solidFill>
                <a:latin typeface="Roboto"/>
                <a:ea typeface="Roboto"/>
                <a:cs typeface="Roboto"/>
              </a:rPr>
              <a:t> the problems they are experiencing, analyse the external factor affecting them and Identify the root causes of their declining performance to suggest a path forward.</a:t>
            </a:r>
            <a:endParaRPr lang="en-US"/>
          </a:p>
          <a:p>
            <a:endParaRPr lang="en-GB" b="1" dirty="0">
              <a:solidFill>
                <a:srgbClr val="111111"/>
              </a:solidFill>
              <a:latin typeface="Roboto"/>
              <a:ea typeface="Roboto"/>
              <a:cs typeface="Roboto"/>
            </a:endParaRPr>
          </a:p>
          <a:p>
            <a:endParaRPr lang="en-GB" b="1" dirty="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normAutofit fontScale="90000"/>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 2016 UK Norwich</a:t>
            </a:r>
          </a:p>
          <a:p>
            <a:pPr marL="342900" indent="-342900">
              <a:buFont typeface="Arial" charset="2"/>
              <a:buChar char="•"/>
            </a:pPr>
            <a:r>
              <a:rPr lang="en-GB" b="1" dirty="0"/>
              <a:t>Owners: Liam and Priya Patel</a:t>
            </a:r>
          </a:p>
          <a:p>
            <a:pPr marL="342900" indent="-342900">
              <a:buFont typeface="Arial" charset="2"/>
              <a:buChar char="•"/>
            </a:pPr>
            <a:r>
              <a:rPr lang="en-GB" b="1" dirty="0">
                <a:ea typeface="+mn-lt"/>
                <a:cs typeface="+mn-lt"/>
              </a:rPr>
              <a:t>Sells: bouquet Flowers</a:t>
            </a:r>
          </a:p>
          <a:p>
            <a:pPr marL="342900" indent="-342900">
              <a:buFont typeface="Arial" charset="2"/>
              <a:buChar char="•"/>
            </a:pPr>
            <a:r>
              <a:rPr lang="en-GB" b="1" dirty="0">
                <a:solidFill>
                  <a:srgbClr val="FF0000"/>
                </a:solidFill>
                <a:ea typeface="+mn-lt"/>
                <a:cs typeface="+mn-lt"/>
              </a:rPr>
              <a:t>Add more information from the case study</a:t>
            </a:r>
            <a:endParaRPr lang="en-GB" b="1" dirty="0">
              <a:solidFill>
                <a:srgbClr val="FF0000"/>
              </a:solidFill>
            </a:endParaRP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normAutofit fontScale="90000"/>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92500" lnSpcReduction="20000"/>
          </a:bodyPr>
          <a:lstStyle/>
          <a:p>
            <a:r>
              <a:rPr lang="en-GB" sz="2800" b="1" dirty="0"/>
              <a:t>5W2H</a:t>
            </a:r>
          </a:p>
          <a:p>
            <a:r>
              <a:rPr lang="en-GB" sz="2800" b="1" dirty="0"/>
              <a:t>Who: </a:t>
            </a:r>
            <a:r>
              <a:rPr lang="en-GB" sz="2800" dirty="0">
                <a:ea typeface="+mn-lt"/>
                <a:cs typeface="+mn-lt"/>
              </a:rPr>
              <a:t>Liam and Priya Patel </a:t>
            </a:r>
          </a:p>
          <a:p>
            <a:r>
              <a:rPr lang="en-GB" sz="2800" dirty="0">
                <a:solidFill>
                  <a:schemeClr val="tx1"/>
                </a:solidFill>
              </a:rPr>
              <a:t>What: has seen a 30% decline in store sales</a:t>
            </a:r>
          </a:p>
          <a:p>
            <a:r>
              <a:rPr lang="en-GB" sz="2800" dirty="0">
                <a:solidFill>
                  <a:schemeClr val="tx1"/>
                </a:solidFill>
              </a:rPr>
              <a:t>Where</a:t>
            </a:r>
            <a:r>
              <a:rPr lang="en-GB" sz="2800" dirty="0"/>
              <a:t>: Wales , bustling street </a:t>
            </a:r>
          </a:p>
          <a:p>
            <a:r>
              <a:rPr lang="en-GB" sz="2800" dirty="0"/>
              <a:t>Why: increased in competition,  outdated website,  limited marketing and rising cost.</a:t>
            </a:r>
          </a:p>
          <a:p>
            <a:r>
              <a:rPr lang="en-GB" sz="2800" dirty="0"/>
              <a:t>How: By failing to adapt to changing market conditions, losing customers to competitors, and struggling with rising costs.</a:t>
            </a:r>
          </a:p>
          <a:p>
            <a:r>
              <a:rPr lang="en-GB" sz="2800" dirty="0">
                <a:solidFill>
                  <a:schemeClr val="tx1"/>
                </a:solidFill>
              </a:rPr>
              <a:t>When: over the past 12 years</a:t>
            </a:r>
          </a:p>
          <a:p>
            <a:r>
              <a:rPr lang="en-GB" sz="2800" dirty="0">
                <a:solidFill>
                  <a:schemeClr val="tx1"/>
                </a:solidFill>
              </a:rPr>
              <a:t>How much: 30% decline</a:t>
            </a: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952283" y="742952"/>
            <a:ext cx="10623765" cy="5457251"/>
          </a:xfrm>
        </p:spPr>
        <p:txBody>
          <a:bodyPr>
            <a:normAutofit fontScale="25000" lnSpcReduction="20000"/>
          </a:bodyPr>
          <a:lstStyle/>
          <a:p>
            <a:r>
              <a:rPr lang="en-GB" sz="8000" b="1" dirty="0"/>
              <a:t>POLITICAL</a:t>
            </a:r>
          </a:p>
          <a:p>
            <a:pPr marL="342900" indent="-342900">
              <a:buFont typeface="Wingdings" panose="05000000000000000000" pitchFamily="2" charset="2"/>
              <a:buChar char="§"/>
            </a:pPr>
            <a:r>
              <a:rPr lang="en-GB" sz="9600" b="1" dirty="0"/>
              <a:t>Government policies :</a:t>
            </a:r>
            <a:r>
              <a:rPr lang="en-GB" sz="8000" b="1" dirty="0"/>
              <a:t> </a:t>
            </a:r>
            <a:r>
              <a:rPr lang="en-GB" sz="8000" dirty="0"/>
              <a:t>On  environmental  sustainability ( could be opportunities or threat depending on the policies)</a:t>
            </a:r>
          </a:p>
          <a:p>
            <a:pPr marL="342900" indent="-342900">
              <a:buFont typeface="Wingdings" panose="05000000000000000000" pitchFamily="2" charset="2"/>
              <a:buChar char="§"/>
            </a:pPr>
            <a:r>
              <a:rPr lang="en-GB" sz="8000" dirty="0"/>
              <a:t>T</a:t>
            </a:r>
            <a:r>
              <a:rPr lang="en-GB" sz="8000" b="1" dirty="0"/>
              <a:t>rade regulation:</a:t>
            </a:r>
            <a:r>
              <a:rPr lang="en-GB" sz="8000" dirty="0"/>
              <a:t> Trade policies affecting the import of flower</a:t>
            </a:r>
          </a:p>
          <a:p>
            <a:endParaRPr lang="en-GB" sz="8000" b="1" dirty="0"/>
          </a:p>
          <a:p>
            <a:r>
              <a:rPr lang="en-GB" sz="8000" b="1" dirty="0"/>
              <a:t>ECONOMIC</a:t>
            </a:r>
          </a:p>
          <a:p>
            <a:pPr marL="342900" indent="-342900">
              <a:buFont typeface="Arial" panose="020B0604020202020204" pitchFamily="34" charset="0"/>
              <a:buChar char="•"/>
            </a:pPr>
            <a:r>
              <a:rPr lang="en-GB" sz="8000" b="1" dirty="0"/>
              <a:t>Inflation: </a:t>
            </a:r>
            <a:r>
              <a:rPr lang="en-GB" sz="8000" dirty="0"/>
              <a:t>The price of fresh flower, particularly imported varieties like Orchids and Tulips, has surged due to supply chain disruption. </a:t>
            </a:r>
          </a:p>
          <a:p>
            <a:pPr marL="342900" indent="-342900">
              <a:buFont typeface="Arial" panose="020B0604020202020204" pitchFamily="34" charset="0"/>
              <a:buChar char="•"/>
            </a:pPr>
            <a:r>
              <a:rPr lang="en-GB" sz="8000" b="1" dirty="0"/>
              <a:t>Consumer spending: </a:t>
            </a:r>
            <a:r>
              <a:rPr lang="en-GB" sz="8000" dirty="0"/>
              <a:t>Many long-time customers now prefer the convenience and lower prices of larger online flower retailers.</a:t>
            </a:r>
          </a:p>
          <a:p>
            <a:r>
              <a:rPr lang="en-GB" sz="8000" b="1" dirty="0"/>
              <a:t>SOCIAL</a:t>
            </a:r>
          </a:p>
          <a:p>
            <a:pPr marL="342900" indent="-342900">
              <a:buFont typeface="Wingdings" panose="05000000000000000000" pitchFamily="2" charset="2"/>
              <a:buChar char="§"/>
            </a:pPr>
            <a:r>
              <a:rPr lang="en-GB" sz="8000" b="1" dirty="0"/>
              <a:t>Environmental Awareness: </a:t>
            </a:r>
            <a:r>
              <a:rPr lang="en-GB" sz="8000" dirty="0"/>
              <a:t>The business thrived on its personal touch and sustainable ethos which resonated with environmentally conscious consumers</a:t>
            </a:r>
          </a:p>
          <a:p>
            <a:pPr marL="342900" indent="-342900">
              <a:buFont typeface="Wingdings" panose="05000000000000000000" pitchFamily="2" charset="2"/>
              <a:buChar char="§"/>
            </a:pPr>
            <a:r>
              <a:rPr lang="en-GB" sz="8000" b="1" dirty="0"/>
              <a:t>Changing Consumers preference:</a:t>
            </a:r>
            <a:r>
              <a:rPr lang="en-GB" sz="7200" b="1" dirty="0"/>
              <a:t> </a:t>
            </a:r>
            <a:r>
              <a:rPr lang="en-GB" sz="8000" dirty="0"/>
              <a:t> people desire for more flexible delivery</a:t>
            </a:r>
          </a:p>
          <a:p>
            <a:endParaRPr lang="en-GB" sz="5600"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295402" y="982132"/>
            <a:ext cx="9601196" cy="1303867"/>
          </a:xfrm>
        </p:spPr>
        <p:txBody>
          <a:bodyPr>
            <a:normAutofit/>
          </a:bodyPr>
          <a:lstStyle/>
          <a:p>
            <a:pPr>
              <a:lnSpc>
                <a:spcPct val="90000"/>
              </a:lnSpc>
            </a:pPr>
            <a:r>
              <a:rPr lang="en-GB" sz="3700" b="1">
                <a:solidFill>
                  <a:srgbClr val="262626"/>
                </a:solidFill>
              </a:rPr>
              <a:t>PESTLE ANALYSIS: Green Haven Florists</a:t>
            </a:r>
            <a:br>
              <a:rPr lang="en-GB" sz="3700">
                <a:solidFill>
                  <a:srgbClr val="262626"/>
                </a:solidFill>
              </a:rPr>
            </a:br>
            <a:endParaRPr lang="en-GB" sz="3700">
              <a:solidFill>
                <a:srgbClr val="262626"/>
              </a:solidFill>
            </a:endParaRPr>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791138" y="2287991"/>
            <a:ext cx="10996953" cy="3599082"/>
          </a:xfrm>
        </p:spPr>
        <p:txBody>
          <a:bodyPr>
            <a:normAutofit fontScale="25000" lnSpcReduction="20000"/>
          </a:bodyPr>
          <a:lstStyle/>
          <a:p>
            <a:pPr>
              <a:lnSpc>
                <a:spcPct val="90000"/>
              </a:lnSpc>
            </a:pPr>
            <a:r>
              <a:rPr lang="en-GB" sz="7200" b="1" dirty="0">
                <a:solidFill>
                  <a:srgbClr val="262626"/>
                </a:solidFill>
              </a:rPr>
              <a:t>TECHNOLOGICAL</a:t>
            </a:r>
          </a:p>
          <a:p>
            <a:pPr marL="457200" indent="-457200">
              <a:lnSpc>
                <a:spcPct val="90000"/>
              </a:lnSpc>
              <a:buFont typeface="+mj-lt"/>
              <a:buAutoNum type="arabicPeriod"/>
            </a:pPr>
            <a:r>
              <a:rPr lang="en-GB" sz="7200" b="1" dirty="0">
                <a:solidFill>
                  <a:srgbClr val="262626"/>
                </a:solidFill>
              </a:rPr>
              <a:t>Digital Marketing :</a:t>
            </a:r>
            <a:r>
              <a:rPr lang="en-GB" sz="7200" dirty="0">
                <a:solidFill>
                  <a:srgbClr val="262626"/>
                </a:solidFill>
              </a:rPr>
              <a:t> Green Haven is struggling to keep up with trends </a:t>
            </a:r>
          </a:p>
          <a:p>
            <a:pPr marL="457200" indent="-457200">
              <a:lnSpc>
                <a:spcPct val="90000"/>
              </a:lnSpc>
              <a:buAutoNum type="arabicPeriod"/>
            </a:pPr>
            <a:r>
              <a:rPr lang="en-GB" sz="7200" b="1" dirty="0">
                <a:solidFill>
                  <a:srgbClr val="262626"/>
                </a:solidFill>
              </a:rPr>
              <a:t>E-commerce platforms: Online flower delivery service are gaining popularity </a:t>
            </a:r>
          </a:p>
          <a:p>
            <a:pPr marL="457200" indent="-457200">
              <a:lnSpc>
                <a:spcPct val="90000"/>
              </a:lnSpc>
              <a:buFont typeface="+mj-lt"/>
              <a:buAutoNum type="arabicPeriod"/>
            </a:pPr>
            <a:endParaRPr lang="en-GB" sz="7200" b="1" dirty="0">
              <a:solidFill>
                <a:srgbClr val="262626"/>
              </a:solidFill>
            </a:endParaRPr>
          </a:p>
          <a:p>
            <a:pPr>
              <a:lnSpc>
                <a:spcPct val="90000"/>
              </a:lnSpc>
            </a:pPr>
            <a:r>
              <a:rPr lang="en-GB" sz="7200" b="1" dirty="0">
                <a:solidFill>
                  <a:srgbClr val="262626"/>
                </a:solidFill>
              </a:rPr>
              <a:t>LEGAL</a:t>
            </a:r>
          </a:p>
          <a:p>
            <a:pPr marL="457200" indent="-457200">
              <a:lnSpc>
                <a:spcPct val="90000"/>
              </a:lnSpc>
              <a:buFont typeface="+mj-lt"/>
              <a:buAutoNum type="arabicPeriod"/>
            </a:pPr>
            <a:r>
              <a:rPr lang="en-GB" sz="7200" b="1" dirty="0">
                <a:solidFill>
                  <a:srgbClr val="262626"/>
                </a:solidFill>
              </a:rPr>
              <a:t>Employment Law: affecting labour costs </a:t>
            </a:r>
          </a:p>
          <a:p>
            <a:pPr marL="457200" indent="-457200">
              <a:lnSpc>
                <a:spcPct val="90000"/>
              </a:lnSpc>
              <a:buSzPct val="114999"/>
              <a:buAutoNum type="arabicPeriod"/>
            </a:pPr>
            <a:r>
              <a:rPr lang="en-GB" sz="7200" b="1" dirty="0">
                <a:solidFill>
                  <a:srgbClr val="262626"/>
                </a:solidFill>
              </a:rPr>
              <a:t>Regulation: it relates to the import and sales of flowers </a:t>
            </a:r>
          </a:p>
          <a:p>
            <a:pPr marL="457200" indent="-457200">
              <a:lnSpc>
                <a:spcPct val="90000"/>
              </a:lnSpc>
              <a:buFont typeface="Garamond" panose="02020404030301010803"/>
              <a:buAutoNum type="arabicPeriod"/>
            </a:pPr>
            <a:endParaRPr lang="en-GB" sz="7200" b="1" dirty="0">
              <a:solidFill>
                <a:srgbClr val="262626"/>
              </a:solidFill>
            </a:endParaRPr>
          </a:p>
          <a:p>
            <a:pPr marL="0" indent="0">
              <a:lnSpc>
                <a:spcPct val="90000"/>
              </a:lnSpc>
              <a:buNone/>
            </a:pPr>
            <a:r>
              <a:rPr lang="en-GB" sz="7200" b="1" dirty="0">
                <a:solidFill>
                  <a:srgbClr val="262626"/>
                </a:solidFill>
              </a:rPr>
              <a:t>Environmental</a:t>
            </a:r>
          </a:p>
          <a:p>
            <a:pPr marL="457200" indent="-457200">
              <a:lnSpc>
                <a:spcPct val="90000"/>
              </a:lnSpc>
              <a:buAutoNum type="arabicPeriod"/>
            </a:pPr>
            <a:r>
              <a:rPr lang="en-GB" sz="7200" b="1" dirty="0">
                <a:solidFill>
                  <a:srgbClr val="262626"/>
                </a:solidFill>
              </a:rPr>
              <a:t>Sustainability: </a:t>
            </a:r>
            <a:r>
              <a:rPr lang="en-GB" sz="7200" dirty="0">
                <a:solidFill>
                  <a:srgbClr val="262626"/>
                </a:solidFill>
              </a:rPr>
              <a:t>The business thrived on its personal touch and sustainable ethos</a:t>
            </a:r>
          </a:p>
          <a:p>
            <a:pPr marL="457200" indent="-457200">
              <a:lnSpc>
                <a:spcPct val="90000"/>
              </a:lnSpc>
              <a:buFont typeface="+mj-lt"/>
              <a:buAutoNum type="arabicPeriod"/>
            </a:pPr>
            <a:r>
              <a:rPr lang="en-GB" sz="7200" b="1" dirty="0">
                <a:solidFill>
                  <a:srgbClr val="262626"/>
                </a:solidFill>
              </a:rPr>
              <a:t>Ethical Sourcing </a:t>
            </a:r>
          </a:p>
          <a:p>
            <a:pPr marL="0" indent="0">
              <a:lnSpc>
                <a:spcPct val="90000"/>
              </a:lnSpc>
              <a:buNone/>
            </a:pPr>
            <a:endParaRPr lang="en-GB" sz="9600" b="1" dirty="0">
              <a:solidFill>
                <a:srgbClr val="262626"/>
              </a:solidFill>
            </a:endParaRPr>
          </a:p>
          <a:p>
            <a:pPr>
              <a:lnSpc>
                <a:spcPct val="90000"/>
              </a:lnSpc>
            </a:pPr>
            <a:endParaRPr lang="en-GB" sz="800" b="1">
              <a:solidFill>
                <a:srgbClr val="262626"/>
              </a:solidFill>
            </a:endParaRPr>
          </a:p>
          <a:p>
            <a:pPr>
              <a:lnSpc>
                <a:spcPct val="90000"/>
              </a:lnSpc>
            </a:pPr>
            <a:endParaRPr lang="en-GB" sz="800" b="1">
              <a:solidFill>
                <a:srgbClr val="262626"/>
              </a:solidFill>
            </a:endParaRPr>
          </a:p>
          <a:p>
            <a:pPr marL="0" indent="0">
              <a:lnSpc>
                <a:spcPct val="90000"/>
              </a:lnSpc>
              <a:buNone/>
            </a:pPr>
            <a:r>
              <a:rPr lang="en-GB" sz="800" b="1" dirty="0">
                <a:solidFill>
                  <a:srgbClr val="262626"/>
                </a:solidFill>
              </a:rPr>
              <a:t> :</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680038" y="801197"/>
            <a:ext cx="10991962" cy="5526914"/>
          </a:xfrm>
        </p:spPr>
        <p:txBody>
          <a:bodyPr/>
          <a:lstStyle/>
          <a:p>
            <a:endParaRPr lang="en-US" dirty="0"/>
          </a:p>
        </p:txBody>
      </p:sp>
      <p:sp>
        <p:nvSpPr>
          <p:cNvPr id="15" name="Rectangle: Rounded Corners 14">
            <a:extLst>
              <a:ext uri="{FF2B5EF4-FFF2-40B4-BE49-F238E27FC236}">
                <a16:creationId xmlns:a16="http://schemas.microsoft.com/office/drawing/2014/main" id="{DEB5A819-0305-F2C9-1661-BB4F3D843238}"/>
              </a:ext>
            </a:extLst>
          </p:cNvPr>
          <p:cNvSpPr/>
          <p:nvPr/>
        </p:nvSpPr>
        <p:spPr>
          <a:xfrm>
            <a:off x="9195687" y="2486562"/>
            <a:ext cx="2178700" cy="201630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t>30% decline in sale</a:t>
            </a:r>
          </a:p>
        </p:txBody>
      </p:sp>
      <p:cxnSp>
        <p:nvCxnSpPr>
          <p:cNvPr id="16" name="Straight Arrow Connector 15">
            <a:extLst>
              <a:ext uri="{FF2B5EF4-FFF2-40B4-BE49-F238E27FC236}">
                <a16:creationId xmlns:a16="http://schemas.microsoft.com/office/drawing/2014/main" id="{84680CCD-582C-E4B0-5EE9-CA39D8CDE67C}"/>
              </a:ext>
            </a:extLst>
          </p:cNvPr>
          <p:cNvCxnSpPr/>
          <p:nvPr/>
        </p:nvCxnSpPr>
        <p:spPr>
          <a:xfrm flipV="1">
            <a:off x="1383423" y="3713125"/>
            <a:ext cx="7823824" cy="1680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7" name="Speech Bubble: Rectangle with Corners Rounded 16">
            <a:extLst>
              <a:ext uri="{FF2B5EF4-FFF2-40B4-BE49-F238E27FC236}">
                <a16:creationId xmlns:a16="http://schemas.microsoft.com/office/drawing/2014/main" id="{504D3215-8716-CDCB-2792-3D42577F3739}"/>
              </a:ext>
            </a:extLst>
          </p:cNvPr>
          <p:cNvSpPr/>
          <p:nvPr/>
        </p:nvSpPr>
        <p:spPr>
          <a:xfrm>
            <a:off x="1327178" y="789468"/>
            <a:ext cx="2587923" cy="1204235"/>
          </a:xfrm>
          <a:prstGeom prst="wedgeRoundRectCallou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800" b="1" dirty="0">
                <a:solidFill>
                  <a:schemeClr val="accent3">
                    <a:lumMod val="60000"/>
                    <a:lumOff val="40000"/>
                  </a:schemeClr>
                </a:solidFill>
                <a:highlight>
                  <a:srgbClr val="000000"/>
                </a:highlight>
              </a:rPr>
              <a:t>Management</a:t>
            </a:r>
          </a:p>
        </p:txBody>
      </p:sp>
      <p:cxnSp>
        <p:nvCxnSpPr>
          <p:cNvPr id="18" name="Straight Arrow Connector 17">
            <a:extLst>
              <a:ext uri="{FF2B5EF4-FFF2-40B4-BE49-F238E27FC236}">
                <a16:creationId xmlns:a16="http://schemas.microsoft.com/office/drawing/2014/main" id="{29996DFD-A99D-BDF6-86E8-8B603C29C63B}"/>
              </a:ext>
            </a:extLst>
          </p:cNvPr>
          <p:cNvCxnSpPr/>
          <p:nvPr/>
        </p:nvCxnSpPr>
        <p:spPr>
          <a:xfrm>
            <a:off x="2447443" y="2032872"/>
            <a:ext cx="996951" cy="166344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2" name="Straight Arrow Connector 21">
            <a:extLst>
              <a:ext uri="{FF2B5EF4-FFF2-40B4-BE49-F238E27FC236}">
                <a16:creationId xmlns:a16="http://schemas.microsoft.com/office/drawing/2014/main" id="{4A6E98CD-4AD2-8560-18BB-5FF03CAA9DCA}"/>
              </a:ext>
            </a:extLst>
          </p:cNvPr>
          <p:cNvCxnSpPr/>
          <p:nvPr/>
        </p:nvCxnSpPr>
        <p:spPr>
          <a:xfrm>
            <a:off x="991049" y="2794562"/>
            <a:ext cx="1781131" cy="16809"/>
          </a:xfrm>
          <a:prstGeom prst="straightConnector1">
            <a:avLst/>
          </a:prstGeom>
        </p:spPr>
        <p:style>
          <a:lnRef idx="2">
            <a:schemeClr val="dk1"/>
          </a:lnRef>
          <a:fillRef idx="0">
            <a:schemeClr val="dk1"/>
          </a:fillRef>
          <a:effectRef idx="1">
            <a:schemeClr val="dk1"/>
          </a:effectRef>
          <a:fontRef idx="minor">
            <a:schemeClr val="tx1"/>
          </a:fontRef>
        </p:style>
      </p:cxnSp>
      <p:cxnSp>
        <p:nvCxnSpPr>
          <p:cNvPr id="23" name="Straight Arrow Connector 22">
            <a:extLst>
              <a:ext uri="{FF2B5EF4-FFF2-40B4-BE49-F238E27FC236}">
                <a16:creationId xmlns:a16="http://schemas.microsoft.com/office/drawing/2014/main" id="{E06F3979-CFE6-926B-E253-8DE5837FC37E}"/>
              </a:ext>
            </a:extLst>
          </p:cNvPr>
          <p:cNvCxnSpPr/>
          <p:nvPr/>
        </p:nvCxnSpPr>
        <p:spPr>
          <a:xfrm>
            <a:off x="3309816" y="2956993"/>
            <a:ext cx="1444894" cy="33602"/>
          </a:xfrm>
          <a:prstGeom prst="straightConnector1">
            <a:avLst/>
          </a:prstGeom>
        </p:spPr>
        <p:style>
          <a:lnRef idx="2">
            <a:schemeClr val="dk1"/>
          </a:lnRef>
          <a:fillRef idx="0">
            <a:schemeClr val="dk1"/>
          </a:fillRef>
          <a:effectRef idx="1">
            <a:schemeClr val="dk1"/>
          </a:effectRef>
          <a:fontRef idx="minor">
            <a:schemeClr val="tx1"/>
          </a:fontRef>
        </p:style>
      </p:cxnSp>
      <p:sp>
        <p:nvSpPr>
          <p:cNvPr id="32" name="TextBox 31">
            <a:extLst>
              <a:ext uri="{FF2B5EF4-FFF2-40B4-BE49-F238E27FC236}">
                <a16:creationId xmlns:a16="http://schemas.microsoft.com/office/drawing/2014/main" id="{5A924AAF-C308-9493-9F9E-7664E0EC00E6}"/>
              </a:ext>
            </a:extLst>
          </p:cNvPr>
          <p:cNvSpPr txBox="1"/>
          <p:nvPr/>
        </p:nvSpPr>
        <p:spPr>
          <a:xfrm>
            <a:off x="3051973" y="2620816"/>
            <a:ext cx="23509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Decline in store sales</a:t>
            </a:r>
          </a:p>
        </p:txBody>
      </p:sp>
      <p:sp>
        <p:nvSpPr>
          <p:cNvPr id="33" name="TextBox 32">
            <a:extLst>
              <a:ext uri="{FF2B5EF4-FFF2-40B4-BE49-F238E27FC236}">
                <a16:creationId xmlns:a16="http://schemas.microsoft.com/office/drawing/2014/main" id="{F1D148CE-D218-266D-D601-830C2F9A96D0}"/>
              </a:ext>
            </a:extLst>
          </p:cNvPr>
          <p:cNvSpPr txBox="1"/>
          <p:nvPr/>
        </p:nvSpPr>
        <p:spPr>
          <a:xfrm>
            <a:off x="682926" y="253127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Insufficient online sales</a:t>
            </a:r>
          </a:p>
        </p:txBody>
      </p:sp>
      <p:sp>
        <p:nvSpPr>
          <p:cNvPr id="34" name="Oval 33">
            <a:extLst>
              <a:ext uri="{FF2B5EF4-FFF2-40B4-BE49-F238E27FC236}">
                <a16:creationId xmlns:a16="http://schemas.microsoft.com/office/drawing/2014/main" id="{31331404-2F11-C757-EE2C-E13D494A531B}"/>
              </a:ext>
            </a:extLst>
          </p:cNvPr>
          <p:cNvSpPr/>
          <p:nvPr/>
        </p:nvSpPr>
        <p:spPr>
          <a:xfrm>
            <a:off x="6104178" y="783887"/>
            <a:ext cx="2156474" cy="1333126"/>
          </a:xfrm>
          <a:prstGeom prst="ellipse">
            <a:avLst/>
          </a:prstGeom>
          <a:solidFill>
            <a:srgbClr val="00206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t>Men</a:t>
            </a:r>
          </a:p>
        </p:txBody>
      </p:sp>
      <p:cxnSp>
        <p:nvCxnSpPr>
          <p:cNvPr id="35" name="Straight Arrow Connector 34">
            <a:extLst>
              <a:ext uri="{FF2B5EF4-FFF2-40B4-BE49-F238E27FC236}">
                <a16:creationId xmlns:a16="http://schemas.microsoft.com/office/drawing/2014/main" id="{46567048-82AC-CCA4-5421-9D3D49CC767D}"/>
              </a:ext>
            </a:extLst>
          </p:cNvPr>
          <p:cNvCxnSpPr/>
          <p:nvPr/>
        </p:nvCxnSpPr>
        <p:spPr>
          <a:xfrm>
            <a:off x="7006042" y="2150524"/>
            <a:ext cx="940861" cy="154570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36" name="Straight Arrow Connector 35">
            <a:extLst>
              <a:ext uri="{FF2B5EF4-FFF2-40B4-BE49-F238E27FC236}">
                <a16:creationId xmlns:a16="http://schemas.microsoft.com/office/drawing/2014/main" id="{AA99DC67-48E1-C5EF-E46A-6D268AF6F55C}"/>
              </a:ext>
            </a:extLst>
          </p:cNvPr>
          <p:cNvCxnSpPr/>
          <p:nvPr/>
        </p:nvCxnSpPr>
        <p:spPr>
          <a:xfrm flipV="1">
            <a:off x="5583282" y="2592971"/>
            <a:ext cx="1585190" cy="61633"/>
          </a:xfrm>
          <a:prstGeom prst="straightConnector1">
            <a:avLst/>
          </a:prstGeom>
        </p:spPr>
        <p:style>
          <a:lnRef idx="2">
            <a:schemeClr val="dk1"/>
          </a:lnRef>
          <a:fillRef idx="0">
            <a:schemeClr val="dk1"/>
          </a:fillRef>
          <a:effectRef idx="1">
            <a:schemeClr val="dk1"/>
          </a:effectRef>
          <a:fontRef idx="minor">
            <a:schemeClr val="tx1"/>
          </a:fontRef>
        </p:style>
      </p:cxnSp>
      <p:sp>
        <p:nvSpPr>
          <p:cNvPr id="37" name="TextBox 36">
            <a:extLst>
              <a:ext uri="{FF2B5EF4-FFF2-40B4-BE49-F238E27FC236}">
                <a16:creationId xmlns:a16="http://schemas.microsoft.com/office/drawing/2014/main" id="{49D59D23-6000-B59E-1D15-9CD3406700FB}"/>
              </a:ext>
            </a:extLst>
          </p:cNvPr>
          <p:cNvSpPr txBox="1"/>
          <p:nvPr/>
        </p:nvSpPr>
        <p:spPr>
          <a:xfrm>
            <a:off x="5997991" y="245296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8" name="TextBox 37">
            <a:extLst>
              <a:ext uri="{FF2B5EF4-FFF2-40B4-BE49-F238E27FC236}">
                <a16:creationId xmlns:a16="http://schemas.microsoft.com/office/drawing/2014/main" id="{ACBF48D5-5DEA-06C5-5CF6-2C5B159141D0}"/>
              </a:ext>
            </a:extLst>
          </p:cNvPr>
          <p:cNvSpPr txBox="1"/>
          <p:nvPr/>
        </p:nvSpPr>
        <p:spPr>
          <a:xfrm>
            <a:off x="5252685" y="226199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Lack of expertise</a:t>
            </a:r>
          </a:p>
        </p:txBody>
      </p:sp>
      <p:cxnSp>
        <p:nvCxnSpPr>
          <p:cNvPr id="39" name="Straight Arrow Connector 38">
            <a:extLst>
              <a:ext uri="{FF2B5EF4-FFF2-40B4-BE49-F238E27FC236}">
                <a16:creationId xmlns:a16="http://schemas.microsoft.com/office/drawing/2014/main" id="{49C9CBF8-44BE-9B51-D044-B9B4D91123E7}"/>
              </a:ext>
            </a:extLst>
          </p:cNvPr>
          <p:cNvCxnSpPr/>
          <p:nvPr/>
        </p:nvCxnSpPr>
        <p:spPr>
          <a:xfrm flipV="1">
            <a:off x="7509982" y="2895392"/>
            <a:ext cx="1445002" cy="50426"/>
          </a:xfrm>
          <a:prstGeom prst="straightConnector1">
            <a:avLst/>
          </a:prstGeom>
        </p:spPr>
        <p:style>
          <a:lnRef idx="2">
            <a:schemeClr val="dk1"/>
          </a:lnRef>
          <a:fillRef idx="0">
            <a:schemeClr val="dk1"/>
          </a:fillRef>
          <a:effectRef idx="1">
            <a:schemeClr val="dk1"/>
          </a:effectRef>
          <a:fontRef idx="minor">
            <a:schemeClr val="tx1"/>
          </a:fontRef>
        </p:style>
      </p:cxnSp>
      <p:sp>
        <p:nvSpPr>
          <p:cNvPr id="40" name="TextBox 39">
            <a:extLst>
              <a:ext uri="{FF2B5EF4-FFF2-40B4-BE49-F238E27FC236}">
                <a16:creationId xmlns:a16="http://schemas.microsoft.com/office/drawing/2014/main" id="{6F3A1B95-4768-2430-0106-76A541EF005E}"/>
              </a:ext>
            </a:extLst>
          </p:cNvPr>
          <p:cNvSpPr txBox="1"/>
          <p:nvPr/>
        </p:nvSpPr>
        <p:spPr>
          <a:xfrm>
            <a:off x="7370256" y="256387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Time constraints</a:t>
            </a:r>
          </a:p>
        </p:txBody>
      </p:sp>
      <p:sp>
        <p:nvSpPr>
          <p:cNvPr id="41" name="Rectangle 40">
            <a:extLst>
              <a:ext uri="{FF2B5EF4-FFF2-40B4-BE49-F238E27FC236}">
                <a16:creationId xmlns:a16="http://schemas.microsoft.com/office/drawing/2014/main" id="{B71C59C5-9C52-A332-1A37-B2A876934A92}"/>
              </a:ext>
            </a:extLst>
          </p:cNvPr>
          <p:cNvSpPr/>
          <p:nvPr/>
        </p:nvSpPr>
        <p:spPr>
          <a:xfrm>
            <a:off x="1427863" y="5264415"/>
            <a:ext cx="2217974" cy="901587"/>
          </a:xfrm>
          <a:prstGeom prst="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3" name="Straight Arrow Connector 42">
            <a:extLst>
              <a:ext uri="{FF2B5EF4-FFF2-40B4-BE49-F238E27FC236}">
                <a16:creationId xmlns:a16="http://schemas.microsoft.com/office/drawing/2014/main" id="{0F6897B0-EB0A-45DC-E212-A04AAFF5CA77}"/>
              </a:ext>
            </a:extLst>
          </p:cNvPr>
          <p:cNvCxnSpPr/>
          <p:nvPr/>
        </p:nvCxnSpPr>
        <p:spPr>
          <a:xfrm>
            <a:off x="1652118" y="3763476"/>
            <a:ext cx="840054" cy="1489733"/>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44" name="Straight Arrow Connector 43">
            <a:extLst>
              <a:ext uri="{FF2B5EF4-FFF2-40B4-BE49-F238E27FC236}">
                <a16:creationId xmlns:a16="http://schemas.microsoft.com/office/drawing/2014/main" id="{097C475A-1E69-7664-C840-7F2B4DDE621B}"/>
              </a:ext>
            </a:extLst>
          </p:cNvPr>
          <p:cNvCxnSpPr/>
          <p:nvPr/>
        </p:nvCxnSpPr>
        <p:spPr>
          <a:xfrm>
            <a:off x="2066535" y="4317882"/>
            <a:ext cx="1528899" cy="16808"/>
          </a:xfrm>
          <a:prstGeom prst="straightConnector1">
            <a:avLst/>
          </a:prstGeom>
        </p:spPr>
        <p:style>
          <a:lnRef idx="2">
            <a:schemeClr val="dk1"/>
          </a:lnRef>
          <a:fillRef idx="0">
            <a:schemeClr val="dk1"/>
          </a:fillRef>
          <a:effectRef idx="1">
            <a:schemeClr val="dk1"/>
          </a:effectRef>
          <a:fontRef idx="minor">
            <a:schemeClr val="tx1"/>
          </a:fontRef>
        </p:style>
      </p:cxnSp>
      <p:cxnSp>
        <p:nvCxnSpPr>
          <p:cNvPr id="45" name="Straight Arrow Connector 44">
            <a:extLst>
              <a:ext uri="{FF2B5EF4-FFF2-40B4-BE49-F238E27FC236}">
                <a16:creationId xmlns:a16="http://schemas.microsoft.com/office/drawing/2014/main" id="{DC23DD99-767E-4AA9-50BA-1DAE9EB519CD}"/>
              </a:ext>
            </a:extLst>
          </p:cNvPr>
          <p:cNvCxnSpPr/>
          <p:nvPr/>
        </p:nvCxnSpPr>
        <p:spPr>
          <a:xfrm>
            <a:off x="688736" y="4821915"/>
            <a:ext cx="1389036" cy="16808"/>
          </a:xfrm>
          <a:prstGeom prst="straightConnector1">
            <a:avLst/>
          </a:prstGeom>
        </p:spPr>
        <p:style>
          <a:lnRef idx="2">
            <a:schemeClr val="dk1"/>
          </a:lnRef>
          <a:fillRef idx="0">
            <a:schemeClr val="dk1"/>
          </a:fillRef>
          <a:effectRef idx="1">
            <a:schemeClr val="dk1"/>
          </a:effectRef>
          <a:fontRef idx="minor">
            <a:schemeClr val="tx1"/>
          </a:fontRef>
        </p:style>
      </p:cxnSp>
      <p:sp>
        <p:nvSpPr>
          <p:cNvPr id="46" name="TextBox 45">
            <a:extLst>
              <a:ext uri="{FF2B5EF4-FFF2-40B4-BE49-F238E27FC236}">
                <a16:creationId xmlns:a16="http://schemas.microsoft.com/office/drawing/2014/main" id="{EB26B5A5-1E08-6A01-B396-7A260F5340B4}"/>
              </a:ext>
            </a:extLst>
          </p:cNvPr>
          <p:cNvSpPr txBox="1"/>
          <p:nvPr/>
        </p:nvSpPr>
        <p:spPr>
          <a:xfrm>
            <a:off x="1879852" y="5527499"/>
            <a:ext cx="15441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dirty="0"/>
              <a:t>Marketing</a:t>
            </a:r>
          </a:p>
        </p:txBody>
      </p:sp>
      <p:sp>
        <p:nvSpPr>
          <p:cNvPr id="48" name="TextBox 47">
            <a:extLst>
              <a:ext uri="{FF2B5EF4-FFF2-40B4-BE49-F238E27FC236}">
                <a16:creationId xmlns:a16="http://schemas.microsoft.com/office/drawing/2014/main" id="{516A9A3F-5BEC-3A46-8F8E-564ECE8A5EA5}"/>
              </a:ext>
            </a:extLst>
          </p:cNvPr>
          <p:cNvSpPr txBox="1"/>
          <p:nvPr/>
        </p:nvSpPr>
        <p:spPr>
          <a:xfrm>
            <a:off x="563896" y="457535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Outdated website</a:t>
            </a:r>
          </a:p>
        </p:txBody>
      </p:sp>
      <p:sp>
        <p:nvSpPr>
          <p:cNvPr id="49" name="TextBox 48">
            <a:extLst>
              <a:ext uri="{FF2B5EF4-FFF2-40B4-BE49-F238E27FC236}">
                <a16:creationId xmlns:a16="http://schemas.microsoft.com/office/drawing/2014/main" id="{664AA0EE-FF86-A6E1-D02B-F658A6BF0659}"/>
              </a:ext>
            </a:extLst>
          </p:cNvPr>
          <p:cNvSpPr txBox="1"/>
          <p:nvPr/>
        </p:nvSpPr>
        <p:spPr>
          <a:xfrm>
            <a:off x="2053674" y="3863697"/>
            <a:ext cx="41215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Ineffective digital marketing (Brown, 2025)</a:t>
            </a:r>
          </a:p>
        </p:txBody>
      </p:sp>
      <p:sp>
        <p:nvSpPr>
          <p:cNvPr id="50" name="Isosceles Triangle 49">
            <a:extLst>
              <a:ext uri="{FF2B5EF4-FFF2-40B4-BE49-F238E27FC236}">
                <a16:creationId xmlns:a16="http://schemas.microsoft.com/office/drawing/2014/main" id="{BBC7450A-53A1-67DE-47C0-D219A46794B0}"/>
              </a:ext>
            </a:extLst>
          </p:cNvPr>
          <p:cNvSpPr/>
          <p:nvPr/>
        </p:nvSpPr>
        <p:spPr>
          <a:xfrm>
            <a:off x="5851743" y="4905812"/>
            <a:ext cx="2218021" cy="1187359"/>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t>Method</a:t>
            </a:r>
          </a:p>
        </p:txBody>
      </p:sp>
      <p:cxnSp>
        <p:nvCxnSpPr>
          <p:cNvPr id="51" name="Straight Arrow Connector 50">
            <a:extLst>
              <a:ext uri="{FF2B5EF4-FFF2-40B4-BE49-F238E27FC236}">
                <a16:creationId xmlns:a16="http://schemas.microsoft.com/office/drawing/2014/main" id="{3856F004-6888-2C8C-630D-D0A817D63E1F}"/>
              </a:ext>
            </a:extLst>
          </p:cNvPr>
          <p:cNvCxnSpPr/>
          <p:nvPr/>
        </p:nvCxnSpPr>
        <p:spPr>
          <a:xfrm flipH="1">
            <a:off x="7033586" y="3684974"/>
            <a:ext cx="571871" cy="126573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52" name="Straight Arrow Connector 51">
            <a:extLst>
              <a:ext uri="{FF2B5EF4-FFF2-40B4-BE49-F238E27FC236}">
                <a16:creationId xmlns:a16="http://schemas.microsoft.com/office/drawing/2014/main" id="{8CF3CA84-40BE-740C-4D34-9C999D891FA5}"/>
              </a:ext>
            </a:extLst>
          </p:cNvPr>
          <p:cNvCxnSpPr/>
          <p:nvPr/>
        </p:nvCxnSpPr>
        <p:spPr>
          <a:xfrm>
            <a:off x="5717844" y="4379535"/>
            <a:ext cx="1310485" cy="22398"/>
          </a:xfrm>
          <a:prstGeom prst="straightConnector1">
            <a:avLst/>
          </a:prstGeom>
        </p:spPr>
        <p:style>
          <a:lnRef idx="2">
            <a:schemeClr val="dk1"/>
          </a:lnRef>
          <a:fillRef idx="0">
            <a:schemeClr val="dk1"/>
          </a:fillRef>
          <a:effectRef idx="1">
            <a:schemeClr val="dk1"/>
          </a:effectRef>
          <a:fontRef idx="minor">
            <a:schemeClr val="tx1"/>
          </a:fontRef>
        </p:style>
      </p:cxnSp>
      <p:cxnSp>
        <p:nvCxnSpPr>
          <p:cNvPr id="53" name="Straight Arrow Connector 52">
            <a:extLst>
              <a:ext uri="{FF2B5EF4-FFF2-40B4-BE49-F238E27FC236}">
                <a16:creationId xmlns:a16="http://schemas.microsoft.com/office/drawing/2014/main" id="{DAA509FF-7C58-A857-3C8C-F1C580F16029}"/>
              </a:ext>
            </a:extLst>
          </p:cNvPr>
          <p:cNvCxnSpPr/>
          <p:nvPr/>
        </p:nvCxnSpPr>
        <p:spPr>
          <a:xfrm>
            <a:off x="7324955" y="4429818"/>
            <a:ext cx="1293684" cy="16808"/>
          </a:xfrm>
          <a:prstGeom prst="straightConnector1">
            <a:avLst/>
          </a:prstGeom>
          <a:ln>
            <a:solidFill>
              <a:schemeClr val="tx1"/>
            </a:solidFill>
          </a:ln>
        </p:spPr>
        <p:style>
          <a:lnRef idx="2">
            <a:schemeClr val="dk1"/>
          </a:lnRef>
          <a:fillRef idx="0">
            <a:schemeClr val="dk1"/>
          </a:fillRef>
          <a:effectRef idx="1">
            <a:schemeClr val="dk1"/>
          </a:effectRef>
          <a:fontRef idx="minor">
            <a:schemeClr val="tx1"/>
          </a:fontRef>
        </p:style>
      </p:cxnSp>
      <p:sp>
        <p:nvSpPr>
          <p:cNvPr id="56" name="TextBox 55">
            <a:extLst>
              <a:ext uri="{FF2B5EF4-FFF2-40B4-BE49-F238E27FC236}">
                <a16:creationId xmlns:a16="http://schemas.microsoft.com/office/drawing/2014/main" id="{1997A5B7-F890-B7BF-5957-63E84761040E}"/>
              </a:ext>
            </a:extLst>
          </p:cNvPr>
          <p:cNvSpPr txBox="1"/>
          <p:nvPr/>
        </p:nvSpPr>
        <p:spPr>
          <a:xfrm>
            <a:off x="5096343" y="403173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Increased in competition</a:t>
            </a:r>
          </a:p>
        </p:txBody>
      </p:sp>
      <p:sp>
        <p:nvSpPr>
          <p:cNvPr id="57" name="TextBox 56">
            <a:extLst>
              <a:ext uri="{FF2B5EF4-FFF2-40B4-BE49-F238E27FC236}">
                <a16:creationId xmlns:a16="http://schemas.microsoft.com/office/drawing/2014/main" id="{292C3503-8154-0834-5006-8258496DE485}"/>
              </a:ext>
            </a:extLst>
          </p:cNvPr>
          <p:cNvSpPr txBox="1"/>
          <p:nvPr/>
        </p:nvSpPr>
        <p:spPr>
          <a:xfrm>
            <a:off x="8232414" y="464260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King college London policy institute(2023)</a:t>
            </a:r>
          </a:p>
        </p:txBody>
      </p:sp>
      <p:sp>
        <p:nvSpPr>
          <p:cNvPr id="58" name="TextBox 57">
            <a:extLst>
              <a:ext uri="{FF2B5EF4-FFF2-40B4-BE49-F238E27FC236}">
                <a16:creationId xmlns:a16="http://schemas.microsoft.com/office/drawing/2014/main" id="{6C4C2E5C-4A26-B659-C753-9F0D9AAEEDB8}"/>
              </a:ext>
            </a:extLst>
          </p:cNvPr>
          <p:cNvSpPr txBox="1"/>
          <p:nvPr/>
        </p:nvSpPr>
        <p:spPr>
          <a:xfrm>
            <a:off x="3292797" y="2996036"/>
            <a:ext cx="30905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(Hannah </a:t>
            </a:r>
            <a:r>
              <a:rPr lang="en-US" dirty="0" err="1"/>
              <a:t>Finselbach</a:t>
            </a:r>
            <a:r>
              <a:rPr lang="en-US" dirty="0"/>
              <a:t>, 2025)</a:t>
            </a:r>
          </a:p>
        </p:txBody>
      </p:sp>
      <p:sp>
        <p:nvSpPr>
          <p:cNvPr id="7" name="TextBox 6">
            <a:extLst>
              <a:ext uri="{FF2B5EF4-FFF2-40B4-BE49-F238E27FC236}">
                <a16:creationId xmlns:a16="http://schemas.microsoft.com/office/drawing/2014/main" id="{815AAD13-9461-6FF6-CDC8-5831EEF12CE2}"/>
              </a:ext>
            </a:extLst>
          </p:cNvPr>
          <p:cNvSpPr txBox="1"/>
          <p:nvPr/>
        </p:nvSpPr>
        <p:spPr>
          <a:xfrm>
            <a:off x="7381014" y="413855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Rising cost</a:t>
            </a:r>
          </a:p>
        </p:txBody>
      </p:sp>
    </p:spTree>
    <p:extLst>
      <p:ext uri="{BB962C8B-B14F-4D97-AF65-F5344CB8AC3E}">
        <p14:creationId xmlns:p14="http://schemas.microsoft.com/office/powerpoint/2010/main" val="3645478630"/>
      </p:ext>
    </p:extLst>
  </p:cSld>
  <p:clrMapOvr>
    <a:masterClrMapping/>
  </p:clrMapOvr>
  <p:extLst>
    <p:ext uri="{6950BFC3-D8DA-4A85-94F7-54DA5524770B}">
      <p188:commentRel xmlns:p188="http://schemas.microsoft.com/office/powerpoint/2018/8/main" r:id="rId2"/>
    </p:ext>
  </p:extLst>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9A5D1FE1-4883-49B4-AD3E-D0A3F8DCE1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5" name="Straight Connector 14">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51D58666-E26B-4EAE-AA74-9C74E4BAF3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67288C4F-0F6C-4226-B8D2-C0EE4786C5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20" name="Picture 19">
              <a:extLst>
                <a:ext uri="{FF2B5EF4-FFF2-40B4-BE49-F238E27FC236}">
                  <a16:creationId xmlns:a16="http://schemas.microsoft.com/office/drawing/2014/main" id="{DA0DC220-B0FC-4268-9E45-0705DA26964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Rectangle 20">
              <a:extLst>
                <a:ext uri="{FF2B5EF4-FFF2-40B4-BE49-F238E27FC236}">
                  <a16:creationId xmlns:a16="http://schemas.microsoft.com/office/drawing/2014/main" id="{5D2CA09E-2D13-478A-A98B-3A66ED6468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2" name="Picture 21">
              <a:extLst>
                <a:ext uri="{FF2B5EF4-FFF2-40B4-BE49-F238E27FC236}">
                  <a16:creationId xmlns:a16="http://schemas.microsoft.com/office/drawing/2014/main" id="{E14C9FAD-7A39-47B3-9F08-4C4F9DA206D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3" name="Picture 22">
              <a:extLst>
                <a:ext uri="{FF2B5EF4-FFF2-40B4-BE49-F238E27FC236}">
                  <a16:creationId xmlns:a16="http://schemas.microsoft.com/office/drawing/2014/main" id="{FDCB6FF3-6165-4BB2-80C5-7A6D0D25D56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1072267" y="1041401"/>
            <a:ext cx="6528018" cy="2345264"/>
          </a:xfrm>
        </p:spPr>
        <p:txBody>
          <a:bodyPr vert="horz" lIns="91440" tIns="45720" rIns="91440" bIns="45720" rtlCol="0" anchor="b">
            <a:normAutofit/>
          </a:bodyPr>
          <a:lstStyle/>
          <a:p>
            <a:r>
              <a:rPr lang="en-US" sz="5400" b="1"/>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545590" y="3601569"/>
            <a:ext cx="7525341" cy="1376830"/>
          </a:xfrm>
        </p:spPr>
        <p:txBody>
          <a:bodyPr vert="horz" lIns="91440" tIns="45720" rIns="91440" bIns="45720" rtlCol="0" anchor="t">
            <a:noAutofit/>
          </a:bodyPr>
          <a:lstStyle/>
          <a:p>
            <a:pPr>
              <a:lnSpc>
                <a:spcPct val="90000"/>
              </a:lnSpc>
            </a:pPr>
            <a:r>
              <a:rPr lang="en-US" sz="2000" b="1" dirty="0"/>
              <a:t>Green Haven Florist:</a:t>
            </a:r>
            <a:r>
              <a:rPr lang="en-US" sz="2000" dirty="0"/>
              <a:t> is struggling due to increased competition, rising costs, a lack of modern online presence, making strategic changes essentially for its survival </a:t>
            </a:r>
          </a:p>
          <a:p>
            <a:pPr>
              <a:lnSpc>
                <a:spcPct val="90000"/>
              </a:lnSpc>
            </a:pPr>
            <a:r>
              <a:rPr lang="en-US" sz="2000" dirty="0"/>
              <a:t>Green Haven Florist essentially have to modernise its online presence and adapt its  offering  to complete with convenience and pricing of online retailers and local competitors, all while managing rising operational cost.</a:t>
            </a:r>
          </a:p>
        </p:txBody>
      </p:sp>
      <p:cxnSp>
        <p:nvCxnSpPr>
          <p:cNvPr id="25" name="Straight Connector 24">
            <a:extLst>
              <a:ext uri="{FF2B5EF4-FFF2-40B4-BE49-F238E27FC236}">
                <a16:creationId xmlns:a16="http://schemas.microsoft.com/office/drawing/2014/main" id="{EE0488CE-8E24-413E-B105-426B0506EB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8045" y="3541181"/>
            <a:ext cx="6492240" cy="0"/>
          </a:xfrm>
          <a:prstGeom prst="line">
            <a:avLst/>
          </a:prstGeom>
        </p:spPr>
        <p:style>
          <a:lnRef idx="2">
            <a:schemeClr val="accent1"/>
          </a:lnRef>
          <a:fillRef idx="0">
            <a:schemeClr val="accent1"/>
          </a:fillRef>
          <a:effectRef idx="1">
            <a:schemeClr val="accent1"/>
          </a:effectRef>
          <a:fontRef idx="minor">
            <a:schemeClr val="tx1"/>
          </a:fontRef>
        </p:style>
      </p:cxnSp>
      <p:pic>
        <p:nvPicPr>
          <p:cNvPr id="4" name="Picture 3" descr="Flourish Flowers | Wedding Flowers ...">
            <a:extLst>
              <a:ext uri="{FF2B5EF4-FFF2-40B4-BE49-F238E27FC236}">
                <a16:creationId xmlns:a16="http://schemas.microsoft.com/office/drawing/2014/main" id="{3AD2AA8C-D340-2388-1718-089B6F73CBC1}"/>
              </a:ext>
            </a:extLst>
          </p:cNvPr>
          <p:cNvPicPr>
            <a:picLocks noChangeAspect="1"/>
          </p:cNvPicPr>
          <p:nvPr/>
        </p:nvPicPr>
        <p:blipFill>
          <a:blip r:embed="rId7"/>
          <a:srcRect l="30911" r="26457"/>
          <a:stretch>
            <a:fillRect/>
          </a:stretch>
        </p:blipFill>
        <p:spPr>
          <a:xfrm>
            <a:off x="8077199" y="1041400"/>
            <a:ext cx="3059206" cy="477520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lstStyle/>
          <a:p>
            <a:r>
              <a:rPr lang="en-GB" dirty="0">
                <a:solidFill>
                  <a:srgbClr val="1D4ED8"/>
                </a:solidFill>
                <a:latin typeface="Arial"/>
                <a:ea typeface="+mn-lt"/>
                <a:cs typeface="+mn-lt"/>
              </a:rPr>
              <a:t> </a:t>
            </a:r>
            <a:r>
              <a:rPr lang="en-GB" b="1" dirty="0">
                <a:latin typeface="Arial"/>
                <a:ea typeface="Roboto"/>
                <a:cs typeface="Roboto"/>
              </a:rPr>
              <a:t>(Accessed:  6 </a:t>
            </a:r>
            <a:r>
              <a:rPr lang="en-GB" b="1">
                <a:latin typeface="Arial"/>
                <a:ea typeface="Roboto"/>
                <a:cs typeface="Roboto"/>
              </a:rPr>
              <a:t>October 2025).</a:t>
            </a:r>
            <a:r>
              <a:rPr lang="en-GB" b="1">
                <a:solidFill>
                  <a:srgbClr val="FF0000"/>
                </a:solidFill>
                <a:latin typeface="Arial"/>
                <a:ea typeface="Roboto"/>
                <a:cs typeface="Roboto"/>
              </a:rPr>
              <a:t>5 sources</a:t>
            </a:r>
            <a:br>
              <a:rPr lang="en-GB" b="1" dirty="0">
                <a:latin typeface="Arial"/>
                <a:ea typeface="Roboto"/>
                <a:cs typeface="Roboto"/>
              </a:rPr>
            </a:br>
            <a:endParaRPr lang="en-GB" b="1">
              <a:solidFill>
                <a:srgbClr val="FF0000"/>
              </a:solidFill>
              <a:latin typeface="Arial"/>
              <a:ea typeface="Roboto"/>
              <a:cs typeface="Roboto"/>
            </a:endParaRPr>
          </a:p>
          <a:p>
            <a:pPr marL="342900" indent="-342900">
              <a:buSzPct val="114999"/>
              <a:buChar char="•"/>
            </a:pPr>
            <a:r>
              <a:rPr lang="en-GB" sz="1800" dirty="0">
                <a:ea typeface="+mn-lt"/>
                <a:cs typeface="+mn-lt"/>
                <a:hlinkClick r:id="rId2">
                  <a:extLst>
                    <a:ext uri="{A12FA001-AC4F-418D-AE19-62706E023703}">
                      <ahyp:hlinkClr xmlns:ahyp="http://schemas.microsoft.com/office/drawing/2018/hyperlinkcolor" val="tx"/>
                    </a:ext>
                  </a:extLst>
                </a:hlinkClick>
              </a:rPr>
              <a:t>https://education.economist.com/courses/professionalcommunication/teams?utm_campaign=MA00001865&amp;utm_medium=paid-search&amp;utm_source=education-google&amp;utm_content=&amp;gclsrc=aw.ds&amp;gad_source=1&amp;gad_campaignid=22485765273&amp;gbraid=0AAAAADBuq3LZ29NRdZoZh2ECfR1NHnQ9S&amp;gclid=CjwKCAiAlMHIBhAcEiwAZhZBUrUHX5ftaDu-LEvKZQwAQYkL8ixbbG3cTIehl-DEJaXrUiJxQW41dxoC5_IQAvD_BwE</a:t>
            </a:r>
            <a:endParaRPr lang="en-GB" sz="1800" b="1">
              <a:latin typeface="Roboto"/>
              <a:ea typeface="Roboto"/>
              <a:cs typeface="Roboto"/>
              <a:hlinkClick r:id="rId2">
                <a:extLst>
                  <a:ext uri="{A12FA001-AC4F-418D-AE19-62706E023703}">
                    <ahyp:hlinkClr xmlns:ahyp="http://schemas.microsoft.com/office/drawing/2018/hyperlinkcolor" val="tx"/>
                  </a:ext>
                </a:extLst>
              </a:hlinkClick>
            </a:endParaRPr>
          </a:p>
          <a:p>
            <a:pPr marL="342900" indent="-342900">
              <a:buSzPct val="114999"/>
              <a:buChar char="•"/>
            </a:pPr>
            <a:endParaRPr lang="en-GB" sz="1800" dirty="0">
              <a:latin typeface="Garamond"/>
              <a:ea typeface="Roboto"/>
              <a:cs typeface="Roboto"/>
            </a:endParaRPr>
          </a:p>
          <a:p>
            <a:pPr marL="342900" indent="-342900">
              <a:buSzPct val="114999"/>
              <a:buChar char="•"/>
            </a:pPr>
            <a:endParaRPr lang="en-GB" sz="1800" dirty="0">
              <a:latin typeface="Garamond"/>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Organic</Template>
  <TotalTime>260</TotalTime>
  <Words>250</Words>
  <Application>Microsoft Office PowerPoint</Application>
  <PresentationFormat>Widescreen</PresentationFormat>
  <Paragraphs>60</Paragraphs>
  <Slides>11</Slides>
  <Notes>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Organic</vt:lpstr>
      <vt:lpstr>MODULE NAME: Individual presentation MODULE CODE :  STUDENT NAME: Robel Desta  STUDENT ID : 2435635 LECTURER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Robel Desta (2435635)</cp:lastModifiedBy>
  <cp:revision>918</cp:revision>
  <dcterms:created xsi:type="dcterms:W3CDTF">2024-10-08T15:58:04Z</dcterms:created>
  <dcterms:modified xsi:type="dcterms:W3CDTF">2025-11-10T15:53:14Z</dcterms:modified>
</cp:coreProperties>
</file>