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7" r:id="rId1"/>
  </p:sldMasterIdLst>
  <p:notesMasterIdLst>
    <p:notesMasterId r:id="rId18"/>
  </p:notesMasterIdLst>
  <p:sldIdLst>
    <p:sldId id="262" r:id="rId2"/>
    <p:sldId id="297" r:id="rId3"/>
    <p:sldId id="273" r:id="rId4"/>
    <p:sldId id="271" r:id="rId5"/>
    <p:sldId id="288" r:id="rId6"/>
    <p:sldId id="287" r:id="rId7"/>
    <p:sldId id="256" r:id="rId8"/>
    <p:sldId id="257" r:id="rId9"/>
    <p:sldId id="259" r:id="rId10"/>
    <p:sldId id="258" r:id="rId11"/>
    <p:sldId id="296" r:id="rId12"/>
    <p:sldId id="300" r:id="rId13"/>
    <p:sldId id="299" r:id="rId14"/>
    <p:sldId id="266" r:id="rId15"/>
    <p:sldId id="295" r:id="rId16"/>
    <p:sldId id="30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80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5"/>
    </mc:Choice>
    <mc:Fallback>
      <c:style val="5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Trolley</c:v>
                </c:pt>
              </c:strCache>
            </c:strRef>
          </c:tx>
          <c:spPr>
            <a:solidFill>
              <a:schemeClr val="accent3">
                <a:tint val="77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064" b="0" i="0" u="none" strike="noStrike" kern="1200" baseline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Sainsburys</c:v>
                </c:pt>
                <c:pt idx="1">
                  <c:v>Tesco</c:v>
                </c:pt>
                <c:pt idx="2">
                  <c:v>Morrisons</c:v>
                </c:pt>
                <c:pt idx="3">
                  <c:v>Ocado</c:v>
                </c:pt>
              </c:strCache>
            </c:strRef>
          </c:cat>
          <c:val>
            <c:numRef>
              <c:f>Sheet1!$B$2:$B$5</c:f>
              <c:numCache>
                <c:formatCode>#,##0.00</c:formatCode>
                <c:ptCount val="4"/>
                <c:pt idx="0" formatCode="#,##0">
                  <c:v>349.56</c:v>
                </c:pt>
                <c:pt idx="1">
                  <c:v>357.76</c:v>
                </c:pt>
                <c:pt idx="2" formatCode="General">
                  <c:v>356.29</c:v>
                </c:pt>
                <c:pt idx="3" formatCode="General">
                  <c:v>376.84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9A7-4A5A-8865-D4F410F93FE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Basket</c:v>
                </c:pt>
              </c:strCache>
            </c:strRef>
          </c:tx>
          <c:spPr>
            <a:solidFill>
              <a:schemeClr val="accent3">
                <a:shade val="76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064" b="0" i="0" u="none" strike="noStrike" kern="1200" baseline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Sainsburys</c:v>
                </c:pt>
                <c:pt idx="1">
                  <c:v>Tesco</c:v>
                </c:pt>
                <c:pt idx="2">
                  <c:v>Morrisons</c:v>
                </c:pt>
                <c:pt idx="3">
                  <c:v>Ocado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87.24</c:v>
                </c:pt>
                <c:pt idx="1">
                  <c:v>86.63</c:v>
                </c:pt>
                <c:pt idx="2">
                  <c:v>91.03</c:v>
                </c:pt>
                <c:pt idx="3">
                  <c:v>97.5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F9A7-4A5A-8865-D4F410F93FE7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444"/>
        <c:overlap val="-90"/>
        <c:axId val="330650399"/>
        <c:axId val="330650815"/>
      </c:barChart>
      <c:catAx>
        <c:axId val="330650399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64" b="0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30650815"/>
        <c:crosses val="autoZero"/>
        <c:auto val="1"/>
        <c:lblAlgn val="ctr"/>
        <c:lblOffset val="100"/>
        <c:noMultiLvlLbl val="0"/>
      </c:catAx>
      <c:valAx>
        <c:axId val="330650815"/>
        <c:scaling>
          <c:orientation val="minMax"/>
        </c:scaling>
        <c:delete val="1"/>
        <c:axPos val="l"/>
        <c:numFmt formatCode="#,##0" sourceLinked="1"/>
        <c:majorTickMark val="none"/>
        <c:minorTickMark val="none"/>
        <c:tickLblPos val="nextTo"/>
        <c:crossAx val="33065039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Reversed" id="23">
  <a:schemeClr val="accent3"/>
</cs:colorStyle>
</file>

<file path=ppt/charts/style1.xml><?xml version="1.0" encoding="utf-8"?>
<cs:chartStyle xmlns:cs="http://schemas.microsoft.com/office/drawing/2012/chartStyle" xmlns:a="http://schemas.openxmlformats.org/drawingml/2006/main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64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1064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064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E6D318-2464-4A72-ADC1-CFB2AD5984C7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B01877-2862-45D5-965E-5819C0A84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9446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08/JTF-07-2020-0114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doi.org/10.3390/educsci11120766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Before the introduction of modern technology, there were several issues to overcome. When the world is not as advanced as today, it is much easier to conduct business. To run a successful retail business, it is essential to have a well-functioning supply chain and an efficient management system. Retailers were forced to fork over extra money due to a lack of inventory management. Customers were dissatisfied because of a mismatch between their wants and what was available. The retailer was unable to meet the needs and demands of its customers. Sainsbury’s was also confronted with the same issues.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B3E965-974B-498D-B360-83DD1F9DEB55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46584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References:</a:t>
            </a:r>
            <a:endParaRPr lang="en-US" b="0" dirty="0">
              <a:effectLst/>
            </a:endParaRPr>
          </a:p>
          <a:p>
            <a:pPr rtl="0"/>
            <a:br>
              <a:rPr lang="en-US" b="0" dirty="0">
                <a:effectLst/>
              </a:rPr>
            </a:b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Allmann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K., &amp; Blank, G. (2021). Rethinking digital skills in the era of compulsory computing: methods, measurement, policy and theory. </a:t>
            </a:r>
            <a:r>
              <a:rPr lang="en-US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Information Communication and Society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US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24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(5). https://doi.org/10.1080/1369118X.2021.1874475</a:t>
            </a:r>
            <a:endParaRPr lang="en-US" b="0" dirty="0">
              <a:effectLst/>
            </a:endParaRPr>
          </a:p>
          <a:p>
            <a:pPr rtl="0"/>
            <a:br>
              <a:rPr lang="en-US" b="0" dirty="0">
                <a:effectLst/>
              </a:rPr>
            </a:b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Batić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A. (2021). Digital skills as a perspective of development of the economy and important digital transformation factor. </a:t>
            </a:r>
            <a:r>
              <a:rPr lang="en-US" sz="1200" b="0" i="1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Ekonomski</a:t>
            </a:r>
            <a:r>
              <a:rPr lang="en-US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1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Pregled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US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72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(1). https://doi.org/10.32910/ep.72.1.3</a:t>
            </a:r>
            <a:endParaRPr lang="en-US" b="0" dirty="0">
              <a:effectLst/>
            </a:endParaRPr>
          </a:p>
          <a:p>
            <a:pPr rtl="0"/>
            <a:br>
              <a:rPr lang="en-US" b="0" dirty="0">
                <a:effectLst/>
              </a:rPr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Carlisle, S. (2021). The digital skills divide: evidence from the European tourism industry. </a:t>
            </a:r>
            <a:r>
              <a:rPr lang="en-US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Journal of Tourism Futures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US" sz="1200" b="0" i="0" u="sng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https://doi.org/10.1108/JTF-07-2020-0114</a:t>
            </a:r>
            <a:endParaRPr lang="en-US" b="0" dirty="0">
              <a:effectLst/>
            </a:endParaRPr>
          </a:p>
          <a:p>
            <a:pPr rtl="0"/>
            <a:br>
              <a:rPr lang="en-US" b="0" dirty="0">
                <a:effectLst/>
              </a:rPr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Shakina, E. (2021). Rethinking the corporate digital divide: The complementarity of technologies and the demand for digital skills. </a:t>
            </a:r>
            <a:r>
              <a:rPr lang="en-US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Technological Forecasting and Social Change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US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162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https://doi.org/10.1016/j.techfore.2020.120405</a:t>
            </a:r>
            <a:endParaRPr lang="en-US" b="0" dirty="0">
              <a:effectLst/>
            </a:endParaRPr>
          </a:p>
          <a:p>
            <a:pPr rtl="0"/>
            <a:br>
              <a:rPr lang="en-US" b="0" dirty="0">
                <a:effectLst/>
              </a:rPr>
            </a:b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Perifanou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 (2021). The role of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instagram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facebook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and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youtube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frequency of use in university students’ digital skills components. </a:t>
            </a:r>
            <a:r>
              <a:rPr lang="en-US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Sciences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US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11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(12). </a:t>
            </a:r>
            <a:r>
              <a:rPr lang="en-US" sz="1200" b="0" i="0" u="sng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https://doi.org/10.3390/educsci11120766</a:t>
            </a:r>
            <a:endParaRPr lang="en-US" b="0" dirty="0">
              <a:effectLst/>
            </a:endParaRPr>
          </a:p>
          <a:p>
            <a:pPr rtl="0"/>
            <a:br>
              <a:rPr lang="en-US" b="0" dirty="0">
                <a:effectLst/>
              </a:rPr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Sciacca, B. (2022). Parental mediation in pandemic: Predictors and relationship with children’s digital skills and time spent online in Ireland. </a:t>
            </a:r>
            <a:r>
              <a:rPr lang="en-US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Computers in Human Behavior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US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127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https://doi.org/10.1016/j.chb.2021.107081</a:t>
            </a:r>
            <a:endParaRPr lang="en-US" b="0" dirty="0">
              <a:effectLst/>
            </a:endParaRPr>
          </a:p>
          <a:p>
            <a:pPr rtl="0"/>
            <a:br>
              <a:rPr lang="en-US" b="0" dirty="0">
                <a:effectLst/>
              </a:rPr>
            </a:b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Eynon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R. (2021). Becoming digitally literate: Reinstating an educational lens to digital skills policies for adults. </a:t>
            </a:r>
            <a:r>
              <a:rPr lang="en-US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British Educational Research Journal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US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47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(1). https://doi.org/10.1002/berj.3686</a:t>
            </a:r>
            <a:endParaRPr lang="en-US" b="0" dirty="0">
              <a:effectLst/>
            </a:endParaRPr>
          </a:p>
          <a:p>
            <a:pPr rtl="0"/>
            <a:br>
              <a:rPr lang="en-US" b="0" dirty="0">
                <a:effectLst/>
              </a:rPr>
            </a:b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Perifanou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 (2021). Teachers’ Digital Skills Readiness During COVID-19 Pandemic. </a:t>
            </a:r>
            <a:r>
              <a:rPr lang="en-US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International Journal of Emerging Technologies in Learning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US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16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(8). https://doi.org/10.3991/ijet.v16i08.21011</a:t>
            </a:r>
            <a:endParaRPr lang="en-US" b="0" dirty="0">
              <a:effectLst/>
            </a:endParaRPr>
          </a:p>
          <a:p>
            <a:br>
              <a:rPr lang="en-US" b="0" dirty="0">
                <a:effectLst/>
              </a:rPr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B3E965-974B-498D-B360-83DD1F9DEB55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4685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2BD5F-EAB2-4F12-875A-29C2681011BE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30822-441E-455E-960F-84AB9B63C9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0588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2BD5F-EAB2-4F12-875A-29C2681011BE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30822-441E-455E-960F-84AB9B63C9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638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2BD5F-EAB2-4F12-875A-29C2681011BE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30822-441E-455E-960F-84AB9B63C9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543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2BD5F-EAB2-4F12-875A-29C2681011BE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30822-441E-455E-960F-84AB9B63C9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672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2BD5F-EAB2-4F12-875A-29C2681011BE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30822-441E-455E-960F-84AB9B63C9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578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2BD5F-EAB2-4F12-875A-29C2681011BE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30822-441E-455E-960F-84AB9B63C9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823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2BD5F-EAB2-4F12-875A-29C2681011BE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30822-441E-455E-960F-84AB9B63C9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140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2BD5F-EAB2-4F12-875A-29C2681011BE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30822-441E-455E-960F-84AB9B63C9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024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2BD5F-EAB2-4F12-875A-29C2681011BE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30822-441E-455E-960F-84AB9B63C9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627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2BD5F-EAB2-4F12-875A-29C2681011BE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30822-441E-455E-960F-84AB9B63C9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2333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2BD5F-EAB2-4F12-875A-29C2681011BE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30822-441E-455E-960F-84AB9B63C9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442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E2BD5F-EAB2-4F12-875A-29C2681011BE}" type="datetimeFigureOut">
              <a:rPr lang="en-GB" smtClean="0"/>
              <a:t>15/08/2022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E30822-441E-455E-960F-84AB9B63C9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953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  <p:sldLayoutId id="2147483869" r:id="rId2"/>
    <p:sldLayoutId id="2147483870" r:id="rId3"/>
    <p:sldLayoutId id="2147483871" r:id="rId4"/>
    <p:sldLayoutId id="2147483872" r:id="rId5"/>
    <p:sldLayoutId id="2147483873" r:id="rId6"/>
    <p:sldLayoutId id="2147483874" r:id="rId7"/>
    <p:sldLayoutId id="2147483875" r:id="rId8"/>
    <p:sldLayoutId id="2147483876" r:id="rId9"/>
    <p:sldLayoutId id="2147483877" r:id="rId10"/>
    <p:sldLayoutId id="214748387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sainsburyarchive.org.uk/timeline/152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neighbourhoodretailer.com/sainsburys-reclaim-position-as-uks-second-largest-supermarket/" TargetMode="External"/><Relationship Id="rId4" Type="http://schemas.openxmlformats.org/officeDocument/2006/relationships/hyperlink" Target="https://fortune.com/company/j-sainsbury/global500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foodmatterslive.com/article/Sainsburys-opens-their-first-cashier-less-store-in-UK/" TargetMode="External"/><Relationship Id="rId2" Type="http://schemas.openxmlformats.org/officeDocument/2006/relationships/hyperlink" Target="https://oliverpos.com/5-benefits-of-self-checkout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printingretail.com/blog/retail-self-checkout-systems/#:~:text=The%20simplicity%20of%20self-checkout,using%20cash%20or%20a%20card" TargetMode="External"/><Relationship Id="rId4" Type="http://schemas.openxmlformats.org/officeDocument/2006/relationships/hyperlink" Target="https://www.quora.com/Does-CCTV-in-supermarkets-pose-a-threat-to-privacy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sainsburyarchive.org.uk/timeline/152" TargetMode="External"/><Relationship Id="rId7" Type="http://schemas.openxmlformats.org/officeDocument/2006/relationships/hyperlink" Target="https://foodmatterslive.com/article/Sainsburys-opens-their-first-cashier-less-store-in-UK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liverpos.com/5-benefits-of-self-checkout/" TargetMode="External"/><Relationship Id="rId5" Type="http://schemas.openxmlformats.org/officeDocument/2006/relationships/hyperlink" Target="https://neighbourhoodretailer.com/sainsburys-reclaim-position-as-uks-second-largest-supermarket/" TargetMode="External"/><Relationship Id="rId4" Type="http://schemas.openxmlformats.org/officeDocument/2006/relationships/hyperlink" Target="https://fortune.com/company/j-sainsbury/global500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quora.com/Does-CCTV-in-supermarkets-pose-a-threat-to-privacy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printingretail.com/blog/retail-self-checkout-systems/#:~:text=The%20simplicity%20of%20self-checkout,using%20cash%20or%20a%20car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0" name="Rectangle 6159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Sainsbury's invests in customer savings as wine producers face 'perfect  storm' of cost increases">
            <a:extLst>
              <a:ext uri="{FF2B5EF4-FFF2-40B4-BE49-F238E27FC236}">
                <a16:creationId xmlns:a16="http://schemas.microsoft.com/office/drawing/2014/main" id="{E55B5CB0-3CA9-23E0-5B4D-D1371A7332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56" b="6275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9A01BA-8AB7-2945-ACA5-E9E3E1085A06}"/>
              </a:ext>
            </a:extLst>
          </p:cNvPr>
          <p:cNvSpPr txBox="1"/>
          <p:nvPr/>
        </p:nvSpPr>
        <p:spPr>
          <a:xfrm>
            <a:off x="838201" y="1065862"/>
            <a:ext cx="3313164" cy="47262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rgbClr val="FFFFFF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rPr>
              <a:t>Group 2</a:t>
            </a:r>
          </a:p>
        </p:txBody>
      </p:sp>
      <p:cxnSp>
        <p:nvCxnSpPr>
          <p:cNvPr id="6162" name="Straight Connector 6161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D60A5-2F93-26B7-8052-23D9342AAD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b="1" dirty="0">
              <a:solidFill>
                <a:srgbClr val="FFFFFF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b="1" dirty="0">
              <a:solidFill>
                <a:srgbClr val="FFFFFF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b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Alexander Venin (2129205)</a:t>
            </a:r>
          </a:p>
          <a:p>
            <a:endParaRPr lang="en-US" b="1" dirty="0">
              <a:solidFill>
                <a:srgbClr val="FFFFFF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b="1" dirty="0" err="1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Gracia</a:t>
            </a:r>
            <a:r>
              <a:rPr lang="en-US" b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b="1" dirty="0" err="1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Kayindo</a:t>
            </a:r>
            <a:r>
              <a:rPr lang="en-US" b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(2133666)</a:t>
            </a:r>
          </a:p>
          <a:p>
            <a:pPr marL="0" indent="0">
              <a:buNone/>
            </a:pPr>
            <a:endParaRPr lang="en-US" b="1" dirty="0">
              <a:solidFill>
                <a:srgbClr val="FFFFFF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b="1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Wojciech Kowalski (2133871)</a:t>
            </a:r>
          </a:p>
          <a:p>
            <a:endParaRPr lang="en-US" b="1" dirty="0">
              <a:solidFill>
                <a:srgbClr val="FFFFFF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endParaRPr lang="en-US" b="1" dirty="0">
              <a:solidFill>
                <a:srgbClr val="FFFFFF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5781780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text, sky, outdoor&#10;&#10;Description automatically generated">
            <a:extLst>
              <a:ext uri="{FF2B5EF4-FFF2-40B4-BE49-F238E27FC236}">
                <a16:creationId xmlns:a16="http://schemas.microsoft.com/office/drawing/2014/main" id="{2210CBDA-53FE-A123-A40F-834AC5738D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5671F2-6914-F587-828F-94D18B54D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3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100" b="1" dirty="0">
                <a:solidFill>
                  <a:srgbClr val="FFFFFF"/>
                </a:solidFill>
              </a:rPr>
              <a:t>Sainsburys Background</a:t>
            </a:r>
            <a:br>
              <a:rPr lang="en-US" sz="5100" b="1" dirty="0">
                <a:solidFill>
                  <a:srgbClr val="FFFFFF"/>
                </a:solidFill>
              </a:rPr>
            </a:br>
            <a:r>
              <a:rPr lang="en-US" sz="5100" b="1" dirty="0">
                <a:solidFill>
                  <a:srgbClr val="FFFFFF"/>
                </a:solidFill>
              </a:rPr>
              <a:t>Alexander Venin (Digital Skills Group 2)</a:t>
            </a:r>
            <a:br>
              <a:rPr lang="en-US" sz="5100" b="1" dirty="0">
                <a:solidFill>
                  <a:srgbClr val="FFFFFF"/>
                </a:solidFill>
              </a:rPr>
            </a:br>
            <a:r>
              <a:rPr lang="en-US" sz="5100" b="1" dirty="0">
                <a:solidFill>
                  <a:srgbClr val="FFFFFF"/>
                </a:solidFill>
              </a:rPr>
              <a:t>(ID: 2129205)</a:t>
            </a:r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2457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457" name="Rectangle 16452">
            <a:extLst>
              <a:ext uri="{FF2B5EF4-FFF2-40B4-BE49-F238E27FC236}">
                <a16:creationId xmlns:a16="http://schemas.microsoft.com/office/drawing/2014/main" id="{4D4677D2-D5AC-4CF9-9EED-2B89D0A1C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458" name="Rectangle 16454">
            <a:extLst>
              <a:ext uri="{FF2B5EF4-FFF2-40B4-BE49-F238E27FC236}">
                <a16:creationId xmlns:a16="http://schemas.microsoft.com/office/drawing/2014/main" id="{AF695F69-7001-421E-98A8-E74156934A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imeline">
            <a:extLst>
              <a:ext uri="{FF2B5EF4-FFF2-40B4-BE49-F238E27FC236}">
                <a16:creationId xmlns:a16="http://schemas.microsoft.com/office/drawing/2014/main" id="{4CD8FD86-F44F-88EF-E1A4-CA72AD888E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7876"/>
          <a:stretch/>
        </p:blipFill>
        <p:spPr bwMode="auto">
          <a:xfrm>
            <a:off x="6096010" y="10"/>
            <a:ext cx="6095999" cy="6857990"/>
          </a:xfrm>
          <a:custGeom>
            <a:avLst/>
            <a:gdLst/>
            <a:ahLst/>
            <a:cxnLst/>
            <a:rect l="l" t="t" r="r" b="b"/>
            <a:pathLst>
              <a:path w="6095999" h="6858000">
                <a:moveTo>
                  <a:pt x="0" y="0"/>
                </a:moveTo>
                <a:lnTo>
                  <a:pt x="6095999" y="0"/>
                </a:lnTo>
                <a:lnTo>
                  <a:pt x="6095999" y="6858000"/>
                </a:lnTo>
                <a:lnTo>
                  <a:pt x="0" y="6858000"/>
                </a:lnTo>
                <a:lnTo>
                  <a:pt x="0" y="6857999"/>
                </a:lnTo>
                <a:lnTo>
                  <a:pt x="4220980" y="6857999"/>
                </a:lnTo>
                <a:lnTo>
                  <a:pt x="4213164" y="6851010"/>
                </a:lnTo>
                <a:cubicBezTo>
                  <a:pt x="4181666" y="6825777"/>
                  <a:pt x="4066661" y="6744343"/>
                  <a:pt x="4062999" y="6737842"/>
                </a:cubicBezTo>
                <a:cubicBezTo>
                  <a:pt x="4024279" y="6693220"/>
                  <a:pt x="4060463" y="6731339"/>
                  <a:pt x="3994350" y="6686435"/>
                </a:cubicBezTo>
                <a:cubicBezTo>
                  <a:pt x="3947033" y="6670674"/>
                  <a:pt x="3899856" y="6566625"/>
                  <a:pt x="3859426" y="6512643"/>
                </a:cubicBezTo>
                <a:cubicBezTo>
                  <a:pt x="3843619" y="6494605"/>
                  <a:pt x="3819111" y="6476220"/>
                  <a:pt x="3795266" y="6469055"/>
                </a:cubicBezTo>
                <a:cubicBezTo>
                  <a:pt x="3772240" y="6479507"/>
                  <a:pt x="3769424" y="6446115"/>
                  <a:pt x="3752228" y="6440526"/>
                </a:cubicBezTo>
                <a:cubicBezTo>
                  <a:pt x="3742060" y="6447641"/>
                  <a:pt x="3719048" y="6424775"/>
                  <a:pt x="3716355" y="6414007"/>
                </a:cubicBezTo>
                <a:cubicBezTo>
                  <a:pt x="3729286" y="6392352"/>
                  <a:pt x="3629924" y="6387100"/>
                  <a:pt x="3629916" y="6370687"/>
                </a:cubicBezTo>
                <a:cubicBezTo>
                  <a:pt x="3600280" y="6362353"/>
                  <a:pt x="3495200" y="6368444"/>
                  <a:pt x="3479034" y="6339494"/>
                </a:cubicBezTo>
                <a:cubicBezTo>
                  <a:pt x="3420435" y="6317314"/>
                  <a:pt x="3345614" y="6290932"/>
                  <a:pt x="3319627" y="6285893"/>
                </a:cubicBezTo>
                <a:cubicBezTo>
                  <a:pt x="3282294" y="6327705"/>
                  <a:pt x="3185936" y="6185255"/>
                  <a:pt x="3075494" y="6164273"/>
                </a:cubicBezTo>
                <a:cubicBezTo>
                  <a:pt x="3059427" y="6166243"/>
                  <a:pt x="3051440" y="6164859"/>
                  <a:pt x="3050019" y="6153683"/>
                </a:cubicBezTo>
                <a:cubicBezTo>
                  <a:pt x="3016030" y="6146243"/>
                  <a:pt x="2991340" y="6114870"/>
                  <a:pt x="2963636" y="6123708"/>
                </a:cubicBezTo>
                <a:cubicBezTo>
                  <a:pt x="2928425" y="6105855"/>
                  <a:pt x="2947049" y="6092097"/>
                  <a:pt x="2914912" y="6078439"/>
                </a:cubicBezTo>
                <a:lnTo>
                  <a:pt x="2770812" y="6041758"/>
                </a:lnTo>
                <a:cubicBezTo>
                  <a:pt x="2750466" y="6034724"/>
                  <a:pt x="2729222" y="6014032"/>
                  <a:pt x="2708585" y="6007728"/>
                </a:cubicBezTo>
                <a:lnTo>
                  <a:pt x="2687072" y="6003931"/>
                </a:lnTo>
                <a:lnTo>
                  <a:pt x="2674457" y="5991515"/>
                </a:lnTo>
                <a:cubicBezTo>
                  <a:pt x="2668773" y="5988707"/>
                  <a:pt x="2661696" y="5988167"/>
                  <a:pt x="2652298" y="5991525"/>
                </a:cubicBezTo>
                <a:cubicBezTo>
                  <a:pt x="2634345" y="5986939"/>
                  <a:pt x="2583809" y="5969299"/>
                  <a:pt x="2566743" y="5963996"/>
                </a:cubicBezTo>
                <a:lnTo>
                  <a:pt x="2549903" y="5959709"/>
                </a:lnTo>
                <a:lnTo>
                  <a:pt x="2542177" y="5951723"/>
                </a:lnTo>
                <a:cubicBezTo>
                  <a:pt x="2529898" y="5945994"/>
                  <a:pt x="2498812" y="5935402"/>
                  <a:pt x="2476225" y="5925338"/>
                </a:cubicBezTo>
                <a:cubicBezTo>
                  <a:pt x="2457810" y="5911056"/>
                  <a:pt x="2433846" y="5899348"/>
                  <a:pt x="2406656" y="5891344"/>
                </a:cubicBezTo>
                <a:cubicBezTo>
                  <a:pt x="2400991" y="5896275"/>
                  <a:pt x="2393612" y="5885783"/>
                  <a:pt x="2389160" y="5883030"/>
                </a:cubicBezTo>
                <a:cubicBezTo>
                  <a:pt x="2387458" y="5886701"/>
                  <a:pt x="2375233" y="5885881"/>
                  <a:pt x="2372540" y="5881920"/>
                </a:cubicBezTo>
                <a:cubicBezTo>
                  <a:pt x="2293168" y="5849488"/>
                  <a:pt x="2325743" y="5894734"/>
                  <a:pt x="2283811" y="5862541"/>
                </a:cubicBezTo>
                <a:cubicBezTo>
                  <a:pt x="2275730" y="5859531"/>
                  <a:pt x="2268484" y="5859925"/>
                  <a:pt x="2261759" y="5861764"/>
                </a:cubicBezTo>
                <a:lnTo>
                  <a:pt x="2219265" y="5849327"/>
                </a:lnTo>
                <a:cubicBezTo>
                  <a:pt x="2203078" y="5842651"/>
                  <a:pt x="2185672" y="5837119"/>
                  <a:pt x="2167456" y="5832891"/>
                </a:cubicBezTo>
                <a:cubicBezTo>
                  <a:pt x="2161387" y="5839963"/>
                  <a:pt x="2149583" y="5826532"/>
                  <a:pt x="2143288" y="5823218"/>
                </a:cubicBezTo>
                <a:cubicBezTo>
                  <a:pt x="2141966" y="5828274"/>
                  <a:pt x="2126227" y="5828196"/>
                  <a:pt x="2121889" y="5823116"/>
                </a:cubicBezTo>
                <a:cubicBezTo>
                  <a:pt x="2013448" y="5786297"/>
                  <a:pt x="2065303" y="5844161"/>
                  <a:pt x="2004548" y="5804552"/>
                </a:cubicBezTo>
                <a:cubicBezTo>
                  <a:pt x="1993575" y="5801194"/>
                  <a:pt x="1984449" y="5802325"/>
                  <a:pt x="1976317" y="5805346"/>
                </a:cubicBezTo>
                <a:lnTo>
                  <a:pt x="1960968" y="5813703"/>
                </a:lnTo>
                <a:lnTo>
                  <a:pt x="1951886" y="5808313"/>
                </a:lnTo>
                <a:cubicBezTo>
                  <a:pt x="1914205" y="5801767"/>
                  <a:pt x="1900427" y="5810657"/>
                  <a:pt x="1881129" y="5796205"/>
                </a:cubicBezTo>
                <a:cubicBezTo>
                  <a:pt x="1847467" y="5788576"/>
                  <a:pt x="1808824" y="5783942"/>
                  <a:pt x="1778393" y="5776687"/>
                </a:cubicBezTo>
                <a:cubicBezTo>
                  <a:pt x="1764338" y="5756704"/>
                  <a:pt x="1721542" y="5761928"/>
                  <a:pt x="1698544" y="5752677"/>
                </a:cubicBezTo>
                <a:cubicBezTo>
                  <a:pt x="1688689" y="5744367"/>
                  <a:pt x="1680710" y="5741898"/>
                  <a:pt x="1667763" y="5746936"/>
                </a:cubicBezTo>
                <a:cubicBezTo>
                  <a:pt x="1622782" y="5706970"/>
                  <a:pt x="1636232" y="5740258"/>
                  <a:pt x="1589890" y="5720079"/>
                </a:cubicBezTo>
                <a:cubicBezTo>
                  <a:pt x="1550522" y="5700408"/>
                  <a:pt x="1504390" y="5684235"/>
                  <a:pt x="1470745" y="5647268"/>
                </a:cubicBezTo>
                <a:cubicBezTo>
                  <a:pt x="1465307" y="5637473"/>
                  <a:pt x="1447590" y="5631171"/>
                  <a:pt x="1431171" y="5633192"/>
                </a:cubicBezTo>
                <a:cubicBezTo>
                  <a:pt x="1428344" y="5633540"/>
                  <a:pt x="1425665" y="5634127"/>
                  <a:pt x="1423215" y="5634934"/>
                </a:cubicBezTo>
                <a:cubicBezTo>
                  <a:pt x="1404063" y="5609561"/>
                  <a:pt x="1384477" y="5616951"/>
                  <a:pt x="1377158" y="5600720"/>
                </a:cubicBezTo>
                <a:cubicBezTo>
                  <a:pt x="1337416" y="5587406"/>
                  <a:pt x="1299119" y="5594952"/>
                  <a:pt x="1292001" y="5580595"/>
                </a:cubicBezTo>
                <a:cubicBezTo>
                  <a:pt x="1270404" y="5577445"/>
                  <a:pt x="1236263" y="5586393"/>
                  <a:pt x="1224877" y="5570207"/>
                </a:cubicBezTo>
                <a:cubicBezTo>
                  <a:pt x="1218892" y="5580643"/>
                  <a:pt x="1203320" y="5557444"/>
                  <a:pt x="1188481" y="5562311"/>
                </a:cubicBezTo>
                <a:cubicBezTo>
                  <a:pt x="1177571" y="5566931"/>
                  <a:pt x="1170302" y="5560971"/>
                  <a:pt x="1160620" y="5558862"/>
                </a:cubicBezTo>
                <a:cubicBezTo>
                  <a:pt x="1146504" y="5561577"/>
                  <a:pt x="1106544" y="5545833"/>
                  <a:pt x="1097113" y="5537725"/>
                </a:cubicBezTo>
                <a:cubicBezTo>
                  <a:pt x="1076260" y="5511528"/>
                  <a:pt x="1012618" y="5517876"/>
                  <a:pt x="994944" y="5497522"/>
                </a:cubicBezTo>
                <a:cubicBezTo>
                  <a:pt x="987638" y="5493756"/>
                  <a:pt x="980141" y="5491480"/>
                  <a:pt x="972567" y="5490138"/>
                </a:cubicBezTo>
                <a:lnTo>
                  <a:pt x="927036" y="5488921"/>
                </a:lnTo>
                <a:lnTo>
                  <a:pt x="905198" y="5488488"/>
                </a:lnTo>
                <a:cubicBezTo>
                  <a:pt x="920127" y="5466532"/>
                  <a:pt x="847550" y="5479119"/>
                  <a:pt x="871473" y="5463326"/>
                </a:cubicBezTo>
                <a:cubicBezTo>
                  <a:pt x="835241" y="5455796"/>
                  <a:pt x="824844" y="5441869"/>
                  <a:pt x="787335" y="5431076"/>
                </a:cubicBezTo>
                <a:lnTo>
                  <a:pt x="646418" y="5398569"/>
                </a:lnTo>
                <a:cubicBezTo>
                  <a:pt x="594533" y="5378172"/>
                  <a:pt x="569175" y="5376706"/>
                  <a:pt x="522316" y="5365133"/>
                </a:cubicBezTo>
                <a:cubicBezTo>
                  <a:pt x="485699" y="5316148"/>
                  <a:pt x="451396" y="5327743"/>
                  <a:pt x="425051" y="5295085"/>
                </a:cubicBezTo>
                <a:cubicBezTo>
                  <a:pt x="373115" y="5280721"/>
                  <a:pt x="376598" y="5265782"/>
                  <a:pt x="318461" y="5265657"/>
                </a:cubicBezTo>
                <a:lnTo>
                  <a:pt x="266536" y="5232252"/>
                </a:lnTo>
                <a:cubicBezTo>
                  <a:pt x="254867" y="5225616"/>
                  <a:pt x="251642" y="5227516"/>
                  <a:pt x="248444" y="5225838"/>
                </a:cubicBezTo>
                <a:lnTo>
                  <a:pt x="247345" y="5222181"/>
                </a:lnTo>
                <a:lnTo>
                  <a:pt x="237345" y="5217023"/>
                </a:lnTo>
                <a:lnTo>
                  <a:pt x="219603" y="5204977"/>
                </a:lnTo>
                <a:lnTo>
                  <a:pt x="214443" y="5204489"/>
                </a:lnTo>
                <a:lnTo>
                  <a:pt x="184816" y="5189073"/>
                </a:lnTo>
                <a:lnTo>
                  <a:pt x="183534" y="5189699"/>
                </a:lnTo>
                <a:cubicBezTo>
                  <a:pt x="179981" y="5190754"/>
                  <a:pt x="176085" y="5190869"/>
                  <a:pt x="171363" y="5189023"/>
                </a:cubicBezTo>
                <a:cubicBezTo>
                  <a:pt x="165797" y="5204157"/>
                  <a:pt x="163531" y="5192594"/>
                  <a:pt x="150096" y="5185813"/>
                </a:cubicBezTo>
                <a:lnTo>
                  <a:pt x="59253" y="5172817"/>
                </a:lnTo>
                <a:lnTo>
                  <a:pt x="52526" y="5170052"/>
                </a:lnTo>
                <a:lnTo>
                  <a:pt x="52188" y="5170183"/>
                </a:lnTo>
                <a:cubicBezTo>
                  <a:pt x="50293" y="5169980"/>
                  <a:pt x="47917" y="5169219"/>
                  <a:pt x="44687" y="5167637"/>
                </a:cubicBezTo>
                <a:lnTo>
                  <a:pt x="40261" y="5165012"/>
                </a:lnTo>
                <a:lnTo>
                  <a:pt x="27209" y="5159648"/>
                </a:lnTo>
                <a:lnTo>
                  <a:pt x="21368" y="5159036"/>
                </a:lnTo>
                <a:lnTo>
                  <a:pt x="0" y="515885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6A77C3-0062-0ABC-328D-7232726E5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18" y="5234320"/>
            <a:ext cx="6931319" cy="75221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Mary Ann and John James Sainsbury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71941-8D56-8AEB-C130-FEBD62C79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819" y="6059086"/>
            <a:ext cx="6931319" cy="3497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rPr>
              <a:t>Founders of Sainsbury’s supermarket – Holborn, London (1869)</a:t>
            </a:r>
          </a:p>
        </p:txBody>
      </p:sp>
      <p:pic>
        <p:nvPicPr>
          <p:cNvPr id="16388" name="Picture 4" descr="Sainsbury's - England - Untappd">
            <a:extLst>
              <a:ext uri="{FF2B5EF4-FFF2-40B4-BE49-F238E27FC236}">
                <a16:creationId xmlns:a16="http://schemas.microsoft.com/office/drawing/2014/main" id="{4C9CC1AE-2865-4A30-D243-A20D21EDF8D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63" r="1" b="8020"/>
          <a:stretch/>
        </p:blipFill>
        <p:spPr bwMode="auto">
          <a:xfrm>
            <a:off x="-5388" y="10"/>
            <a:ext cx="6169518" cy="5158840"/>
          </a:xfrm>
          <a:custGeom>
            <a:avLst/>
            <a:gdLst/>
            <a:ahLst/>
            <a:cxnLst/>
            <a:rect l="l" t="t" r="r" b="b"/>
            <a:pathLst>
              <a:path w="6096000" h="5158850">
                <a:moveTo>
                  <a:pt x="0" y="0"/>
                </a:moveTo>
                <a:lnTo>
                  <a:pt x="6096000" y="0"/>
                </a:lnTo>
                <a:lnTo>
                  <a:pt x="6096000" y="5158850"/>
                </a:lnTo>
                <a:lnTo>
                  <a:pt x="5957305" y="5157644"/>
                </a:lnTo>
                <a:cubicBezTo>
                  <a:pt x="5920540" y="5151975"/>
                  <a:pt x="5887096" y="5153588"/>
                  <a:pt x="5857259" y="5143603"/>
                </a:cubicBezTo>
                <a:cubicBezTo>
                  <a:pt x="5843335" y="5146861"/>
                  <a:pt x="5830921" y="5147051"/>
                  <a:pt x="5821375" y="5137142"/>
                </a:cubicBezTo>
                <a:cubicBezTo>
                  <a:pt x="5786501" y="5134144"/>
                  <a:pt x="5775399" y="5144200"/>
                  <a:pt x="5755916" y="5131695"/>
                </a:cubicBezTo>
                <a:cubicBezTo>
                  <a:pt x="5732132" y="5146996"/>
                  <a:pt x="5732735" y="5139753"/>
                  <a:pt x="5725007" y="5132964"/>
                </a:cubicBezTo>
                <a:lnTo>
                  <a:pt x="5723810" y="5132374"/>
                </a:lnTo>
                <a:lnTo>
                  <a:pt x="5720531" y="5134578"/>
                </a:lnTo>
                <a:lnTo>
                  <a:pt x="5714795" y="5134902"/>
                </a:lnTo>
                <a:lnTo>
                  <a:pt x="5700142" y="5131655"/>
                </a:lnTo>
                <a:lnTo>
                  <a:pt x="5694799" y="5129754"/>
                </a:lnTo>
                <a:cubicBezTo>
                  <a:pt x="5691058" y="5128696"/>
                  <a:pt x="5688491" y="5128320"/>
                  <a:pt x="5686627" y="5128420"/>
                </a:cubicBezTo>
                <a:lnTo>
                  <a:pt x="5686371" y="5128603"/>
                </a:lnTo>
                <a:lnTo>
                  <a:pt x="5678819" y="5126929"/>
                </a:lnTo>
                <a:cubicBezTo>
                  <a:pt x="5666199" y="5123608"/>
                  <a:pt x="5654035" y="5119908"/>
                  <a:pt x="5642547" y="5116000"/>
                </a:cubicBezTo>
                <a:cubicBezTo>
                  <a:pt x="5629445" y="5126457"/>
                  <a:pt x="5588783" y="5104807"/>
                  <a:pt x="5587979" y="5128480"/>
                </a:cubicBezTo>
                <a:cubicBezTo>
                  <a:pt x="5572317" y="5123886"/>
                  <a:pt x="5564904" y="5112774"/>
                  <a:pt x="5566635" y="5128675"/>
                </a:cubicBezTo>
                <a:cubicBezTo>
                  <a:pt x="5561375" y="5127594"/>
                  <a:pt x="5557787" y="5128327"/>
                  <a:pt x="5554953" y="5129937"/>
                </a:cubicBezTo>
                <a:lnTo>
                  <a:pt x="5554039" y="5130763"/>
                </a:lnTo>
                <a:lnTo>
                  <a:pt x="5514254" y="5120517"/>
                </a:lnTo>
                <a:lnTo>
                  <a:pt x="5492156" y="5111382"/>
                </a:lnTo>
                <a:lnTo>
                  <a:pt x="5480446" y="5107855"/>
                </a:lnTo>
                <a:lnTo>
                  <a:pt x="5477744" y="5104402"/>
                </a:lnTo>
                <a:cubicBezTo>
                  <a:pt x="5474490" y="5102038"/>
                  <a:pt x="5469391" y="5100405"/>
                  <a:pt x="5460150" y="5100442"/>
                </a:cubicBezTo>
                <a:lnTo>
                  <a:pt x="5457901" y="5100914"/>
                </a:lnTo>
                <a:lnTo>
                  <a:pt x="5444243" y="5094201"/>
                </a:lnTo>
                <a:cubicBezTo>
                  <a:pt x="5439994" y="5091441"/>
                  <a:pt x="5436419" y="5088231"/>
                  <a:pt x="5433825" y="5084410"/>
                </a:cubicBezTo>
                <a:cubicBezTo>
                  <a:pt x="5379443" y="5093528"/>
                  <a:pt x="5336110" y="5069767"/>
                  <a:pt x="5280996" y="5063773"/>
                </a:cubicBezTo>
                <a:cubicBezTo>
                  <a:pt x="5250806" y="5055129"/>
                  <a:pt x="5168599" y="5059471"/>
                  <a:pt x="5161582" y="5030966"/>
                </a:cubicBezTo>
                <a:cubicBezTo>
                  <a:pt x="5121870" y="5022662"/>
                  <a:pt x="5095637" y="5020496"/>
                  <a:pt x="5042717" y="5013952"/>
                </a:cubicBezTo>
                <a:cubicBezTo>
                  <a:pt x="4991136" y="4983679"/>
                  <a:pt x="4902283" y="4990567"/>
                  <a:pt x="4840514" y="4970468"/>
                </a:cubicBezTo>
                <a:cubicBezTo>
                  <a:pt x="4799904" y="4987615"/>
                  <a:pt x="4824087" y="4969531"/>
                  <a:pt x="4786778" y="4967817"/>
                </a:cubicBezTo>
                <a:cubicBezTo>
                  <a:pt x="4801901" y="4948343"/>
                  <a:pt x="4739845" y="4972374"/>
                  <a:pt x="4743741" y="4948216"/>
                </a:cubicBezTo>
                <a:cubicBezTo>
                  <a:pt x="4736829" y="4948670"/>
                  <a:pt x="4730010" y="4949869"/>
                  <a:pt x="4723136" y="4951257"/>
                </a:cubicBezTo>
                <a:lnTo>
                  <a:pt x="4719535" y="4951970"/>
                </a:lnTo>
                <a:lnTo>
                  <a:pt x="4706143" y="4950704"/>
                </a:lnTo>
                <a:lnTo>
                  <a:pt x="4701098" y="4955500"/>
                </a:lnTo>
                <a:lnTo>
                  <a:pt x="4680034" y="4957289"/>
                </a:lnTo>
                <a:cubicBezTo>
                  <a:pt x="4672339" y="4957161"/>
                  <a:pt x="4664292" y="4956094"/>
                  <a:pt x="4655741" y="4953520"/>
                </a:cubicBezTo>
                <a:cubicBezTo>
                  <a:pt x="4636359" y="4940479"/>
                  <a:pt x="4599701" y="4946454"/>
                  <a:pt x="4569298" y="4940691"/>
                </a:cubicBezTo>
                <a:lnTo>
                  <a:pt x="4555978" y="4935439"/>
                </a:lnTo>
                <a:lnTo>
                  <a:pt x="4508950" y="4932725"/>
                </a:lnTo>
                <a:cubicBezTo>
                  <a:pt x="4495669" y="4931511"/>
                  <a:pt x="4482007" y="4929765"/>
                  <a:pt x="4467838" y="4927057"/>
                </a:cubicBezTo>
                <a:lnTo>
                  <a:pt x="4441949" y="4920349"/>
                </a:lnTo>
                <a:lnTo>
                  <a:pt x="4394719" y="4912853"/>
                </a:lnTo>
                <a:lnTo>
                  <a:pt x="4356810" y="4916186"/>
                </a:lnTo>
                <a:lnTo>
                  <a:pt x="4222145" y="4920166"/>
                </a:lnTo>
                <a:cubicBezTo>
                  <a:pt x="4202488" y="4924963"/>
                  <a:pt x="4184742" y="4944595"/>
                  <a:pt x="4160481" y="4934555"/>
                </a:cubicBezTo>
                <a:cubicBezTo>
                  <a:pt x="4165854" y="4945670"/>
                  <a:pt x="4131661" y="4931019"/>
                  <a:pt x="4124879" y="4940397"/>
                </a:cubicBezTo>
                <a:cubicBezTo>
                  <a:pt x="4120895" y="4948198"/>
                  <a:pt x="4109593" y="4945570"/>
                  <a:pt x="4100114" y="4947117"/>
                </a:cubicBezTo>
                <a:cubicBezTo>
                  <a:pt x="4091835" y="4954382"/>
                  <a:pt x="4045978" y="4954676"/>
                  <a:pt x="4030957" y="4950944"/>
                </a:cubicBezTo>
                <a:cubicBezTo>
                  <a:pt x="3989825" y="4935537"/>
                  <a:pt x="3946860" y="4963196"/>
                  <a:pt x="3913764" y="4951738"/>
                </a:cubicBezTo>
                <a:cubicBezTo>
                  <a:pt x="3904534" y="4951024"/>
                  <a:pt x="3896577" y="4951663"/>
                  <a:pt x="3889457" y="4953140"/>
                </a:cubicBezTo>
                <a:lnTo>
                  <a:pt x="3871115" y="4959252"/>
                </a:lnTo>
                <a:lnTo>
                  <a:pt x="3869086" y="4964946"/>
                </a:lnTo>
                <a:lnTo>
                  <a:pt x="3856124" y="4966504"/>
                </a:lnTo>
                <a:lnTo>
                  <a:pt x="3835967" y="4975175"/>
                </a:lnTo>
                <a:cubicBezTo>
                  <a:pt x="3826465" y="4950975"/>
                  <a:pt x="3782586" y="4987146"/>
                  <a:pt x="3785910" y="4965148"/>
                </a:cubicBezTo>
                <a:cubicBezTo>
                  <a:pt x="3750785" y="4971249"/>
                  <a:pt x="3699033" y="4952693"/>
                  <a:pt x="3671085" y="4977741"/>
                </a:cubicBezTo>
                <a:cubicBezTo>
                  <a:pt x="3621255" y="4982620"/>
                  <a:pt x="3562637" y="4994206"/>
                  <a:pt x="3486928" y="4994420"/>
                </a:cubicBezTo>
                <a:cubicBezTo>
                  <a:pt x="3446030" y="4994640"/>
                  <a:pt x="3343460" y="4976299"/>
                  <a:pt x="3280956" y="4975036"/>
                </a:cubicBezTo>
                <a:cubicBezTo>
                  <a:pt x="3227193" y="4980695"/>
                  <a:pt x="3256481" y="4973778"/>
                  <a:pt x="3211563" y="4993919"/>
                </a:cubicBezTo>
                <a:cubicBezTo>
                  <a:pt x="3207119" y="4990757"/>
                  <a:pt x="3170070" y="4988394"/>
                  <a:pt x="3164681" y="4986606"/>
                </a:cubicBezTo>
                <a:lnTo>
                  <a:pt x="3127171" y="4979411"/>
                </a:lnTo>
                <a:lnTo>
                  <a:pt x="3096889" y="4976795"/>
                </a:lnTo>
                <a:cubicBezTo>
                  <a:pt x="3088441" y="4978753"/>
                  <a:pt x="3082883" y="4978233"/>
                  <a:pt x="3078620" y="4976620"/>
                </a:cubicBezTo>
                <a:lnTo>
                  <a:pt x="3074275" y="4973840"/>
                </a:lnTo>
                <a:lnTo>
                  <a:pt x="3036436" y="4968613"/>
                </a:lnTo>
                <a:lnTo>
                  <a:pt x="3031995" y="4969990"/>
                </a:lnTo>
                <a:lnTo>
                  <a:pt x="2994028" y="4967956"/>
                </a:lnTo>
                <a:cubicBezTo>
                  <a:pt x="2992299" y="4970105"/>
                  <a:pt x="2989407" y="4971561"/>
                  <a:pt x="2984001" y="4971609"/>
                </a:cubicBezTo>
                <a:cubicBezTo>
                  <a:pt x="2994191" y="4986644"/>
                  <a:pt x="2981386" y="4977427"/>
                  <a:pt x="2964542" y="4976237"/>
                </a:cubicBezTo>
                <a:cubicBezTo>
                  <a:pt x="2976613" y="4999323"/>
                  <a:pt x="2927627" y="4986817"/>
                  <a:pt x="2921274" y="4999668"/>
                </a:cubicBezTo>
                <a:cubicBezTo>
                  <a:pt x="2908629" y="4998274"/>
                  <a:pt x="2895476" y="4997220"/>
                  <a:pt x="2882111" y="4996632"/>
                </a:cubicBezTo>
                <a:lnTo>
                  <a:pt x="2874282" y="4996582"/>
                </a:lnTo>
                <a:cubicBezTo>
                  <a:pt x="2874237" y="4996658"/>
                  <a:pt x="2874193" y="4996735"/>
                  <a:pt x="2874147" y="4996812"/>
                </a:cubicBezTo>
                <a:cubicBezTo>
                  <a:pt x="2872492" y="4997296"/>
                  <a:pt x="2869935" y="4997466"/>
                  <a:pt x="2865932" y="4997221"/>
                </a:cubicBezTo>
                <a:lnTo>
                  <a:pt x="2860008" y="4996489"/>
                </a:lnTo>
                <a:lnTo>
                  <a:pt x="2844819" y="4996392"/>
                </a:lnTo>
                <a:lnTo>
                  <a:pt x="2839735" y="4997900"/>
                </a:lnTo>
                <a:lnTo>
                  <a:pt x="2837922" y="5000718"/>
                </a:lnTo>
                <a:lnTo>
                  <a:pt x="2836507" y="5000394"/>
                </a:lnTo>
                <a:cubicBezTo>
                  <a:pt x="2825749" y="4995427"/>
                  <a:pt x="2822382" y="4988291"/>
                  <a:pt x="2808859" y="5008050"/>
                </a:cubicBezTo>
                <a:cubicBezTo>
                  <a:pt x="2784233" y="4999995"/>
                  <a:pt x="2779499" y="5012041"/>
                  <a:pt x="2745907" y="5016391"/>
                </a:cubicBezTo>
                <a:cubicBezTo>
                  <a:pt x="2731796" y="5008784"/>
                  <a:pt x="2720518" y="5011549"/>
                  <a:pt x="2709519" y="5017601"/>
                </a:cubicBezTo>
                <a:cubicBezTo>
                  <a:pt x="2676766" y="5014138"/>
                  <a:pt x="2646981" y="5022656"/>
                  <a:pt x="2610212" y="5024813"/>
                </a:cubicBezTo>
                <a:cubicBezTo>
                  <a:pt x="2570359" y="5014992"/>
                  <a:pt x="2550109" y="5032793"/>
                  <a:pt x="2510814" y="5035020"/>
                </a:cubicBezTo>
                <a:cubicBezTo>
                  <a:pt x="2476639" y="5017991"/>
                  <a:pt x="2482834" y="5049980"/>
                  <a:pt x="2462736" y="5056754"/>
                </a:cubicBezTo>
                <a:lnTo>
                  <a:pt x="2457050" y="5057379"/>
                </a:lnTo>
                <a:lnTo>
                  <a:pt x="2442184" y="5054901"/>
                </a:lnTo>
                <a:lnTo>
                  <a:pt x="2436703" y="5053277"/>
                </a:lnTo>
                <a:cubicBezTo>
                  <a:pt x="2432888" y="5052418"/>
                  <a:pt x="2430299" y="5052175"/>
                  <a:pt x="2428451" y="5052373"/>
                </a:cubicBezTo>
                <a:lnTo>
                  <a:pt x="2420551" y="5051292"/>
                </a:lnTo>
                <a:cubicBezTo>
                  <a:pt x="2407700" y="5048633"/>
                  <a:pt x="2395274" y="5045570"/>
                  <a:pt x="2383501" y="5042264"/>
                </a:cubicBezTo>
                <a:cubicBezTo>
                  <a:pt x="2362992" y="5043848"/>
                  <a:pt x="2317884" y="5059023"/>
                  <a:pt x="2297493" y="5060796"/>
                </a:cubicBezTo>
                <a:lnTo>
                  <a:pt x="2261156" y="5052905"/>
                </a:lnTo>
                <a:lnTo>
                  <a:pt x="2200581" y="5036274"/>
                </a:lnTo>
                <a:lnTo>
                  <a:pt x="2198380" y="5036861"/>
                </a:lnTo>
                <a:lnTo>
                  <a:pt x="2116066" y="5030866"/>
                </a:lnTo>
                <a:cubicBezTo>
                  <a:pt x="2111600" y="5028328"/>
                  <a:pt x="2059664" y="5017338"/>
                  <a:pt x="2056754" y="5013653"/>
                </a:cubicBezTo>
                <a:cubicBezTo>
                  <a:pt x="2003393" y="5025622"/>
                  <a:pt x="1998298" y="5020073"/>
                  <a:pt x="1942916" y="5016969"/>
                </a:cubicBezTo>
                <a:cubicBezTo>
                  <a:pt x="1882138" y="5005950"/>
                  <a:pt x="1836966" y="4987831"/>
                  <a:pt x="1796717" y="4981610"/>
                </a:cubicBezTo>
                <a:cubicBezTo>
                  <a:pt x="1724075" y="4970499"/>
                  <a:pt x="1636218" y="4947449"/>
                  <a:pt x="1583222" y="4942334"/>
                </a:cubicBezTo>
                <a:cubicBezTo>
                  <a:pt x="1544265" y="4961611"/>
                  <a:pt x="1556109" y="4938719"/>
                  <a:pt x="1518821" y="4938963"/>
                </a:cubicBezTo>
                <a:cubicBezTo>
                  <a:pt x="1497291" y="4936197"/>
                  <a:pt x="1483221" y="4927794"/>
                  <a:pt x="1471837" y="4925740"/>
                </a:cubicBezTo>
                <a:lnTo>
                  <a:pt x="1450515" y="4926642"/>
                </a:lnTo>
                <a:lnTo>
                  <a:pt x="1437078" y="4926078"/>
                </a:lnTo>
                <a:lnTo>
                  <a:pt x="1432462" y="4931139"/>
                </a:lnTo>
                <a:lnTo>
                  <a:pt x="1411645" y="4934032"/>
                </a:lnTo>
                <a:cubicBezTo>
                  <a:pt x="1384856" y="4931153"/>
                  <a:pt x="1306656" y="4918434"/>
                  <a:pt x="1271729" y="4913863"/>
                </a:cubicBezTo>
                <a:cubicBezTo>
                  <a:pt x="1258697" y="4907976"/>
                  <a:pt x="1213546" y="4901042"/>
                  <a:pt x="1202076" y="4906608"/>
                </a:cubicBezTo>
                <a:cubicBezTo>
                  <a:pt x="1192059" y="4906580"/>
                  <a:pt x="1182171" y="4902320"/>
                  <a:pt x="1174670" y="4909064"/>
                </a:cubicBezTo>
                <a:cubicBezTo>
                  <a:pt x="1163701" y="4916862"/>
                  <a:pt x="1136874" y="4897641"/>
                  <a:pt x="1137035" y="4908989"/>
                </a:cubicBezTo>
                <a:cubicBezTo>
                  <a:pt x="1117838" y="4895687"/>
                  <a:pt x="1091386" y="4911450"/>
                  <a:pt x="1069882" y="4912892"/>
                </a:cubicBezTo>
                <a:cubicBezTo>
                  <a:pt x="1055589" y="4900472"/>
                  <a:pt x="1024570" y="4915744"/>
                  <a:pt x="980935" y="4911119"/>
                </a:cubicBezTo>
                <a:cubicBezTo>
                  <a:pt x="947614" y="4906556"/>
                  <a:pt x="913224" y="4897403"/>
                  <a:pt x="869960" y="4885518"/>
                </a:cubicBezTo>
                <a:cubicBezTo>
                  <a:pt x="819114" y="4856727"/>
                  <a:pt x="768074" y="4850663"/>
                  <a:pt x="721345" y="4839806"/>
                </a:cubicBezTo>
                <a:cubicBezTo>
                  <a:pt x="667944" y="4829906"/>
                  <a:pt x="698286" y="4859338"/>
                  <a:pt x="635428" y="4830000"/>
                </a:cubicBezTo>
                <a:cubicBezTo>
                  <a:pt x="626286" y="4837571"/>
                  <a:pt x="617638" y="4836842"/>
                  <a:pt x="604106" y="4830842"/>
                </a:cubicBezTo>
                <a:cubicBezTo>
                  <a:pt x="583276" y="4833091"/>
                  <a:pt x="539859" y="4845979"/>
                  <a:pt x="510451" y="4843485"/>
                </a:cubicBezTo>
                <a:cubicBezTo>
                  <a:pt x="489781" y="4840800"/>
                  <a:pt x="443867" y="4818678"/>
                  <a:pt x="427656" y="4815877"/>
                </a:cubicBezTo>
                <a:cubicBezTo>
                  <a:pt x="424088" y="4817297"/>
                  <a:pt x="419580" y="4820561"/>
                  <a:pt x="413184" y="4826676"/>
                </a:cubicBezTo>
                <a:cubicBezTo>
                  <a:pt x="387673" y="4816699"/>
                  <a:pt x="379855" y="4828170"/>
                  <a:pt x="341772" y="4829671"/>
                </a:cubicBezTo>
                <a:cubicBezTo>
                  <a:pt x="327795" y="4821005"/>
                  <a:pt x="314729" y="4822794"/>
                  <a:pt x="301266" y="4827842"/>
                </a:cubicBezTo>
                <a:cubicBezTo>
                  <a:pt x="265781" y="4821714"/>
                  <a:pt x="231017" y="4827635"/>
                  <a:pt x="189886" y="4826710"/>
                </a:cubicBezTo>
                <a:cubicBezTo>
                  <a:pt x="147910" y="4813727"/>
                  <a:pt x="121702" y="4829584"/>
                  <a:pt x="77762" y="4828518"/>
                </a:cubicBezTo>
                <a:cubicBezTo>
                  <a:pt x="38733" y="4806108"/>
                  <a:pt x="44308" y="4851138"/>
                  <a:pt x="8164" y="4846203"/>
                </a:cubicBezTo>
                <a:lnTo>
                  <a:pt x="0" y="4843648"/>
                </a:lnTo>
                <a:lnTo>
                  <a:pt x="0" y="408068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8707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icture containing text, sky, outdoor&#10;&#10;Description automatically generated">
            <a:extLst>
              <a:ext uri="{FF2B5EF4-FFF2-40B4-BE49-F238E27FC236}">
                <a16:creationId xmlns:a16="http://schemas.microsoft.com/office/drawing/2014/main" id="{D5D3BB54-16F5-9E88-F31F-72F888A83EB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406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cxnSp>
        <p:nvCxnSpPr>
          <p:cNvPr id="15408" name="Straight Connector 15407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405" name="Content Placeholder 15377">
            <a:extLst>
              <a:ext uri="{FF2B5EF4-FFF2-40B4-BE49-F238E27FC236}">
                <a16:creationId xmlns:a16="http://schemas.microsoft.com/office/drawing/2014/main" id="{068716B2-9BF1-7DDE-67CC-B0BEFBB463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sz="3200" b="1" dirty="0"/>
              <a:t>Main Points</a:t>
            </a:r>
          </a:p>
          <a:p>
            <a:endParaRPr lang="en-US" sz="1800" dirty="0"/>
          </a:p>
          <a:p>
            <a:r>
              <a:rPr lang="en-US" sz="1800" b="1" dirty="0"/>
              <a:t>20</a:t>
            </a:r>
            <a:r>
              <a:rPr lang="en-US" sz="1800" b="1" baseline="30000" dirty="0"/>
              <a:t>th</a:t>
            </a:r>
            <a:r>
              <a:rPr lang="en-US" sz="1800" b="1" dirty="0"/>
              <a:t> century’s biggest groceries retailer (UK)</a:t>
            </a:r>
          </a:p>
          <a:p>
            <a:endParaRPr lang="en-US" sz="1800" b="1" dirty="0"/>
          </a:p>
          <a:p>
            <a:r>
              <a:rPr lang="en-US" sz="1800" b="1" dirty="0"/>
              <a:t>Top quality food and sustainability</a:t>
            </a:r>
          </a:p>
          <a:p>
            <a:endParaRPr lang="en-US" sz="1800" b="1" dirty="0"/>
          </a:p>
          <a:p>
            <a:r>
              <a:rPr lang="en-US" sz="1800" b="1" dirty="0"/>
              <a:t>Second Biggest Retail chain in the UK today</a:t>
            </a:r>
          </a:p>
          <a:p>
            <a:pPr marL="0" indent="0">
              <a:buNone/>
            </a:pPr>
            <a:endParaRPr lang="en-US" sz="1800" b="1" dirty="0"/>
          </a:p>
          <a:p>
            <a:r>
              <a:rPr lang="en-US" sz="1800" b="1" dirty="0"/>
              <a:t>Ranked as a Fortune 500 Company</a:t>
            </a:r>
          </a:p>
          <a:p>
            <a:pPr marL="0" indent="0">
              <a:buNone/>
            </a:pPr>
            <a:endParaRPr lang="en-US" sz="1800" b="1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112544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4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4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4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0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40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F9772-AE4C-9B9C-E248-7D8F96EC3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736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Prices comparison between companies (GBP)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8439638-EA55-B1A6-E97A-EA1BF7E919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7942588"/>
              </p:ext>
            </p:extLst>
          </p:nvPr>
        </p:nvGraphicFramePr>
        <p:xfrm>
          <a:off x="838200" y="1846891"/>
          <a:ext cx="10515600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840567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1A75659-5A6F-4F77-9679-678A00B9D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text, sky, outdoor&#10;&#10;Description automatically generated">
            <a:extLst>
              <a:ext uri="{FF2B5EF4-FFF2-40B4-BE49-F238E27FC236}">
                <a16:creationId xmlns:a16="http://schemas.microsoft.com/office/drawing/2014/main" id="{971DF35B-EC34-F4D9-E167-AE8E55AA2B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84" t="1871" r="1146" b="-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E30A3A45-140E-431E-AED0-07EF83631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61C42-C42F-EA18-5344-6A05472AB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5868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 b="1" dirty="0">
                <a:latin typeface="+mn-lt"/>
              </a:rPr>
              <a:t>References</a:t>
            </a:r>
            <a:endParaRPr lang="en-GB" sz="2800" b="1">
              <a:latin typeface="+mn-lt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43E9DD1-9BC8-E46D-C175-6AE739FC5A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5868" y="2718054"/>
            <a:ext cx="3438906" cy="3207258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1200" b="1" dirty="0"/>
              <a:t>1. </a:t>
            </a:r>
            <a:r>
              <a:rPr lang="en-US" sz="1200" b="1" dirty="0" err="1"/>
              <a:t>SainsburyArchive</a:t>
            </a:r>
            <a:r>
              <a:rPr lang="en-US" sz="1200" dirty="0"/>
              <a:t> (Nd), </a:t>
            </a:r>
            <a:r>
              <a:rPr lang="en-US" sz="1200" i="1" dirty="0"/>
              <a:t>Timeline</a:t>
            </a:r>
            <a:r>
              <a:rPr lang="en-US" sz="1200" dirty="0"/>
              <a:t> </a:t>
            </a:r>
          </a:p>
          <a:p>
            <a:pPr marL="0" indent="0">
              <a:buNone/>
            </a:pPr>
            <a:r>
              <a:rPr lang="en-US" sz="1200" dirty="0"/>
              <a:t>Available at: </a:t>
            </a:r>
            <a:r>
              <a:rPr lang="en-US" sz="1200" dirty="0">
                <a:hlinkClick r:id="rId3"/>
              </a:rPr>
              <a:t>https://sainsburyarchive.org.uk/timeline/152</a:t>
            </a:r>
            <a:endParaRPr lang="en-US" sz="1200" dirty="0"/>
          </a:p>
          <a:p>
            <a:pPr marL="0" indent="0">
              <a:buNone/>
            </a:pPr>
            <a:r>
              <a:rPr lang="en-US" sz="1200" dirty="0"/>
              <a:t>(Accessed: 17/07/2022)</a:t>
            </a:r>
          </a:p>
          <a:p>
            <a:pPr marL="0" indent="0">
              <a:buNone/>
            </a:pPr>
            <a:r>
              <a:rPr lang="en-US" sz="1200" b="1" dirty="0"/>
              <a:t>2. Fortune</a:t>
            </a:r>
            <a:r>
              <a:rPr lang="en-US" sz="1200" dirty="0"/>
              <a:t> (2021), </a:t>
            </a:r>
            <a:r>
              <a:rPr lang="en-US" sz="1200" i="1" dirty="0"/>
              <a:t>J. Sainsbury</a:t>
            </a:r>
          </a:p>
          <a:p>
            <a:pPr marL="0" indent="0">
              <a:buNone/>
            </a:pPr>
            <a:r>
              <a:rPr lang="en-US" sz="1200" dirty="0"/>
              <a:t>Available at: </a:t>
            </a:r>
            <a:r>
              <a:rPr lang="en-US" sz="1200" dirty="0">
                <a:hlinkClick r:id="rId4"/>
              </a:rPr>
              <a:t>https://fortune.com/company/j-sainsbury/global500/</a:t>
            </a:r>
            <a:r>
              <a:rPr lang="en-US" sz="1200" i="1" dirty="0"/>
              <a:t> </a:t>
            </a:r>
          </a:p>
          <a:p>
            <a:pPr marL="0" indent="0">
              <a:buNone/>
            </a:pPr>
            <a:r>
              <a:rPr lang="en-US" sz="1200" dirty="0"/>
              <a:t>(Accessed: 17/07/2022)</a:t>
            </a:r>
          </a:p>
          <a:p>
            <a:pPr marL="0" indent="0">
              <a:buNone/>
            </a:pPr>
            <a:r>
              <a:rPr lang="en-US" sz="1200" b="1" dirty="0"/>
              <a:t>3. Neighborhood Retailer </a:t>
            </a:r>
            <a:r>
              <a:rPr lang="en-US" sz="1200" dirty="0"/>
              <a:t>(2021), </a:t>
            </a:r>
            <a:r>
              <a:rPr lang="en-US" sz="1200" i="1" dirty="0"/>
              <a:t>Sainsbury’s reclaim position as UK’s second largest </a:t>
            </a:r>
            <a:r>
              <a:rPr lang="en-US" sz="1200" i="1" dirty="0" err="1"/>
              <a:t>supermaket</a:t>
            </a:r>
            <a:endParaRPr lang="en-US" sz="1200" i="1" dirty="0"/>
          </a:p>
          <a:p>
            <a:pPr marL="0" indent="0">
              <a:buNone/>
            </a:pPr>
            <a:r>
              <a:rPr lang="en-US" sz="1200" dirty="0"/>
              <a:t>Available at: </a:t>
            </a:r>
            <a:r>
              <a:rPr lang="en-US" sz="1200" dirty="0">
                <a:hlinkClick r:id="rId5"/>
              </a:rPr>
              <a:t>https://neighbourhoodretailer.com/sainsburys-reclaim-position-as-uks-second-largest-supermarket/</a:t>
            </a:r>
            <a:endParaRPr lang="en-US" sz="1200" dirty="0"/>
          </a:p>
          <a:p>
            <a:pPr marL="0" indent="0">
              <a:buNone/>
            </a:pPr>
            <a:r>
              <a:rPr lang="en-US" sz="1200" dirty="0"/>
              <a:t>(Accessed: 17/07/2022)</a:t>
            </a:r>
          </a:p>
          <a:p>
            <a:pPr marL="0" indent="0">
              <a:buNone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586527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sky, outdoor&#10;&#10;Description automatically generated">
            <a:extLst>
              <a:ext uri="{FF2B5EF4-FFF2-40B4-BE49-F238E27FC236}">
                <a16:creationId xmlns:a16="http://schemas.microsoft.com/office/drawing/2014/main" id="{949993FF-3780-5D17-0338-384D53AB8E8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3" r="20792" b="1350"/>
          <a:stretch/>
        </p:blipFill>
        <p:spPr>
          <a:xfrm>
            <a:off x="2562726" y="1"/>
            <a:ext cx="9629274" cy="6857999"/>
          </a:xfrm>
          <a:prstGeom prst="rect">
            <a:avLst/>
          </a:pr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928DD85-BB99-450D-A702-2683E0296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6754318" cy="6858478"/>
          </a:xfrm>
          <a:custGeom>
            <a:avLst/>
            <a:gdLst>
              <a:gd name="connsiteX0" fmla="*/ 0 w 6754318"/>
              <a:gd name="connsiteY0" fmla="*/ 6858478 h 6858478"/>
              <a:gd name="connsiteX1" fmla="*/ 6754318 w 6754318"/>
              <a:gd name="connsiteY1" fmla="*/ 6858478 h 6858478"/>
              <a:gd name="connsiteX2" fmla="*/ 3577943 w 6754318"/>
              <a:gd name="connsiteY2" fmla="*/ 0 h 6858478"/>
              <a:gd name="connsiteX3" fmla="*/ 3572366 w 6754318"/>
              <a:gd name="connsiteY3" fmla="*/ 0 h 6858478"/>
              <a:gd name="connsiteX4" fmla="*/ 2506138 w 6754318"/>
              <a:gd name="connsiteY4" fmla="*/ 0 h 6858478"/>
              <a:gd name="connsiteX5" fmla="*/ 0 w 6754318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4318" h="6858478">
                <a:moveTo>
                  <a:pt x="0" y="6858478"/>
                </a:moveTo>
                <a:lnTo>
                  <a:pt x="6754318" y="6858478"/>
                </a:lnTo>
                <a:lnTo>
                  <a:pt x="3577943" y="0"/>
                </a:lnTo>
                <a:lnTo>
                  <a:pt x="3572366" y="0"/>
                </a:lnTo>
                <a:lnTo>
                  <a:pt x="250613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40E5BD2-4019-4012-A1AA-628900E65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-478"/>
            <a:ext cx="5953780" cy="6858478"/>
          </a:xfrm>
          <a:custGeom>
            <a:avLst/>
            <a:gdLst>
              <a:gd name="connsiteX0" fmla="*/ 0 w 5953780"/>
              <a:gd name="connsiteY0" fmla="*/ 6858478 h 6858478"/>
              <a:gd name="connsiteX1" fmla="*/ 5953780 w 5953780"/>
              <a:gd name="connsiteY1" fmla="*/ 6858478 h 6858478"/>
              <a:gd name="connsiteX2" fmla="*/ 2777405 w 5953780"/>
              <a:gd name="connsiteY2" fmla="*/ 0 h 6858478"/>
              <a:gd name="connsiteX3" fmla="*/ 2771828 w 5953780"/>
              <a:gd name="connsiteY3" fmla="*/ 0 h 6858478"/>
              <a:gd name="connsiteX4" fmla="*/ 1705600 w 5953780"/>
              <a:gd name="connsiteY4" fmla="*/ 0 h 6858478"/>
              <a:gd name="connsiteX5" fmla="*/ 0 w 5953780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53780" h="6858478">
                <a:moveTo>
                  <a:pt x="0" y="6858478"/>
                </a:moveTo>
                <a:lnTo>
                  <a:pt x="5953780" y="6858478"/>
                </a:lnTo>
                <a:lnTo>
                  <a:pt x="2777405" y="0"/>
                </a:lnTo>
                <a:lnTo>
                  <a:pt x="2771828" y="0"/>
                </a:lnTo>
                <a:lnTo>
                  <a:pt x="1705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0E53C4-C708-459A-B021-8B270812F9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8272" y="1709210"/>
            <a:ext cx="3879232" cy="2248122"/>
          </a:xfrm>
        </p:spPr>
        <p:txBody>
          <a:bodyPr anchor="b">
            <a:noAutofit/>
          </a:bodyPr>
          <a:lstStyle/>
          <a:p>
            <a:pPr algn="l"/>
            <a:r>
              <a:rPr lang="en-GB" sz="3600" b="1" u="sng" dirty="0"/>
              <a:t>Sainsbury’s (Self checkout, </a:t>
            </a:r>
            <a:r>
              <a:rPr lang="en-GB" sz="3600" b="1" u="sng" dirty="0" err="1"/>
              <a:t>SmartShop</a:t>
            </a:r>
            <a:r>
              <a:rPr lang="en-GB" sz="3600" b="1" u="sng" dirty="0"/>
              <a:t> App and CCTV)</a:t>
            </a:r>
            <a:br>
              <a:rPr lang="en-GB" sz="3600" b="1" u="sng" dirty="0"/>
            </a:br>
            <a:r>
              <a:rPr lang="en-GB" sz="3600" b="1" u="sng" dirty="0"/>
              <a:t>Insights of the modern technology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95C3BD-0CDA-45AD-B98D-BCD0581C2E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1472" y="4267873"/>
            <a:ext cx="3205463" cy="1155525"/>
          </a:xfrm>
        </p:spPr>
        <p:txBody>
          <a:bodyPr anchor="t">
            <a:normAutofit/>
          </a:bodyPr>
          <a:lstStyle/>
          <a:p>
            <a:pPr algn="l"/>
            <a:r>
              <a:rPr lang="en-GB" sz="2800" dirty="0" err="1"/>
              <a:t>Gracia</a:t>
            </a:r>
            <a:r>
              <a:rPr lang="en-GB" sz="2800" dirty="0"/>
              <a:t> </a:t>
            </a:r>
            <a:r>
              <a:rPr lang="en-GB" sz="2800" dirty="0" err="1"/>
              <a:t>kayindo</a:t>
            </a:r>
            <a:endParaRPr lang="en-GB" sz="2800" dirty="0"/>
          </a:p>
          <a:p>
            <a:pPr algn="l"/>
            <a:r>
              <a:rPr lang="en-GB" sz="2800" dirty="0"/>
              <a:t>Student ID:2133666</a:t>
            </a:r>
          </a:p>
        </p:txBody>
      </p:sp>
    </p:spTree>
    <p:extLst>
      <p:ext uri="{BB962C8B-B14F-4D97-AF65-F5344CB8AC3E}">
        <p14:creationId xmlns:p14="http://schemas.microsoft.com/office/powerpoint/2010/main" val="38778169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sky, outdoor&#10;&#10;Description automatically generated">
            <a:extLst>
              <a:ext uri="{FF2B5EF4-FFF2-40B4-BE49-F238E27FC236}">
                <a16:creationId xmlns:a16="http://schemas.microsoft.com/office/drawing/2014/main" id="{CD0BE057-451A-4AB2-69DE-70F3C3F881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22" r="15650"/>
          <a:stretch/>
        </p:blipFill>
        <p:spPr>
          <a:xfrm>
            <a:off x="4117521" y="10"/>
            <a:ext cx="8074479" cy="6857990"/>
          </a:xfrm>
          <a:prstGeom prst="rect">
            <a:avLst/>
          </a:pr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B9BB4-AC69-4B98-BD41-D2C7B2B85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266155" cy="1325563"/>
          </a:xfrm>
        </p:spPr>
        <p:txBody>
          <a:bodyPr>
            <a:normAutofit/>
          </a:bodyPr>
          <a:lstStyle/>
          <a:p>
            <a:r>
              <a:rPr lang="en-GB" b="1" u="sng"/>
              <a:t>CCTV SECURITY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B1A01-E143-40E5-93C8-6706CD02C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22601"/>
            <a:ext cx="3941499" cy="41543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Sainsbury’s CCTV security system helps with the following: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Monitoring staff performance</a:t>
            </a:r>
          </a:p>
          <a:p>
            <a:endParaRPr lang="en-GB" sz="2000"/>
          </a:p>
          <a:p>
            <a:r>
              <a:rPr lang="en-GB" sz="2000"/>
              <a:t>Deterring thieves</a:t>
            </a:r>
          </a:p>
          <a:p>
            <a:endParaRPr lang="en-GB" sz="2000"/>
          </a:p>
          <a:p>
            <a:r>
              <a:rPr lang="en-GB" sz="2000"/>
              <a:t>Giving visibility of the entire store</a:t>
            </a:r>
          </a:p>
        </p:txBody>
      </p:sp>
    </p:spTree>
    <p:extLst>
      <p:ext uri="{BB962C8B-B14F-4D97-AF65-F5344CB8AC3E}">
        <p14:creationId xmlns:p14="http://schemas.microsoft.com/office/powerpoint/2010/main" val="4436511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sky, outdoor&#10;&#10;Description automatically generated">
            <a:extLst>
              <a:ext uri="{FF2B5EF4-FFF2-40B4-BE49-F238E27FC236}">
                <a16:creationId xmlns:a16="http://schemas.microsoft.com/office/drawing/2014/main" id="{AF5CDFF3-B22B-1BE6-1D7E-4D76F196F1F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22" r="15650"/>
          <a:stretch/>
        </p:blipFill>
        <p:spPr>
          <a:xfrm>
            <a:off x="4117521" y="10"/>
            <a:ext cx="8074479" cy="6857990"/>
          </a:xfrm>
          <a:prstGeom prst="rect">
            <a:avLst/>
          </a:pr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E74BFB-2718-4B67-8C63-A67D84302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266155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SCAN AND GO APP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CFDBB-47D8-4970-9090-28D152635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22601"/>
            <a:ext cx="3941499" cy="415436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400" dirty="0"/>
          </a:p>
          <a:p>
            <a:r>
              <a:rPr lang="en-GB" sz="2000" dirty="0"/>
              <a:t>Scan items as you shop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Non traditional checkout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Knowledge of item stocks</a:t>
            </a:r>
          </a:p>
        </p:txBody>
      </p:sp>
    </p:spTree>
    <p:extLst>
      <p:ext uri="{BB962C8B-B14F-4D97-AF65-F5344CB8AC3E}">
        <p14:creationId xmlns:p14="http://schemas.microsoft.com/office/powerpoint/2010/main" val="36239715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sky, outdoor&#10;&#10;Description automatically generated">
            <a:extLst>
              <a:ext uri="{FF2B5EF4-FFF2-40B4-BE49-F238E27FC236}">
                <a16:creationId xmlns:a16="http://schemas.microsoft.com/office/drawing/2014/main" id="{D57CD533-A037-D70F-2808-0D9207AF165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22" r="15650"/>
          <a:stretch/>
        </p:blipFill>
        <p:spPr>
          <a:xfrm>
            <a:off x="4117521" y="10"/>
            <a:ext cx="8074479" cy="6857990"/>
          </a:xfrm>
          <a:prstGeom prst="rect">
            <a:avLst/>
          </a:pr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B83B14-A9C8-42BF-B4F9-7C5D87A05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266155" cy="1325563"/>
          </a:xfrm>
        </p:spPr>
        <p:txBody>
          <a:bodyPr>
            <a:normAutofit/>
          </a:bodyPr>
          <a:lstStyle/>
          <a:p>
            <a:r>
              <a:rPr lang="en-GB" b="1" u="sng"/>
              <a:t>SELF CHECKOUT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E9330-9324-4D72-BC02-EF2F98C58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22601"/>
            <a:ext cx="3941499" cy="41543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Self independence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Saving Time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Faster Shopping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Larger Customer Capacity</a:t>
            </a:r>
          </a:p>
        </p:txBody>
      </p:sp>
    </p:spTree>
    <p:extLst>
      <p:ext uri="{BB962C8B-B14F-4D97-AF65-F5344CB8AC3E}">
        <p14:creationId xmlns:p14="http://schemas.microsoft.com/office/powerpoint/2010/main" val="1027501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E1FC7B4-E4A7-4452-B413-1A623E3A7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bg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E0709AF0-24F0-4486-B189-BE6386BD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FBE3B62F-5853-4A3C-B050-6186351A7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2FFCF-E5F1-A427-965C-6940FA1AD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448253"/>
            <a:ext cx="10520702" cy="1325563"/>
          </a:xfrm>
        </p:spPr>
        <p:txBody>
          <a:bodyPr>
            <a:normAutofit/>
          </a:bodyPr>
          <a:lstStyle/>
          <a:p>
            <a:r>
              <a:rPr lang="en-GB" b="1" u="sng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B50C3-1B96-2FEB-ACCF-BA7C37930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91807"/>
            <a:ext cx="4936067" cy="3985155"/>
          </a:xfrm>
        </p:spPr>
        <p:txBody>
          <a:bodyPr>
            <a:normAutofit/>
          </a:bodyPr>
          <a:lstStyle/>
          <a:p>
            <a:r>
              <a:rPr lang="en-GB" sz="2000" dirty="0"/>
              <a:t>Oliver (2021) </a:t>
            </a:r>
            <a:r>
              <a:rPr lang="en-GB" sz="2000" i="1" dirty="0"/>
              <a:t>5 Benefits of Self Checkout, </a:t>
            </a:r>
            <a:r>
              <a:rPr lang="en-GB" sz="2000" dirty="0"/>
              <a:t>Available at: </a:t>
            </a:r>
            <a:r>
              <a:rPr lang="en-GB" sz="2000" dirty="0">
                <a:hlinkClick r:id="rId2"/>
              </a:rPr>
              <a:t>https://oliverpos.com/5-benefits-of-self-checkout/</a:t>
            </a:r>
            <a:r>
              <a:rPr lang="en-GB" sz="2000" dirty="0"/>
              <a:t> (Accessed: 21 July 2022)</a:t>
            </a:r>
          </a:p>
          <a:p>
            <a:endParaRPr lang="en-GB" sz="2000" dirty="0"/>
          </a:p>
          <a:p>
            <a:endParaRPr lang="en-GB" sz="2000" i="1" dirty="0"/>
          </a:p>
          <a:p>
            <a:r>
              <a:rPr lang="en-GB" sz="2000" dirty="0"/>
              <a:t>Holland, F. (2021) </a:t>
            </a:r>
            <a:r>
              <a:rPr lang="en-GB" sz="2000" i="1" dirty="0"/>
              <a:t>Sainsbury’s opens its first checkout-free store in the UK, </a:t>
            </a:r>
            <a:r>
              <a:rPr lang="en-GB" sz="2000" dirty="0"/>
              <a:t>Available at: </a:t>
            </a:r>
            <a:r>
              <a:rPr lang="en-GB" sz="2000" dirty="0">
                <a:hlinkClick r:id="rId3"/>
              </a:rPr>
              <a:t>https://foodmatterslive.com/article/Sainsburys-opens-their-first-cashier-less-store-in-UK/</a:t>
            </a:r>
            <a:r>
              <a:rPr lang="en-GB" sz="2000" dirty="0"/>
              <a:t> (Accessed: 15 July 2022)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5" name="Picture 4" descr="A picture containing text, sky, outdoor&#10;&#10;Description automatically generated">
            <a:extLst>
              <a:ext uri="{FF2B5EF4-FFF2-40B4-BE49-F238E27FC236}">
                <a16:creationId xmlns:a16="http://schemas.microsoft.com/office/drawing/2014/main" id="{7920C37C-C5D8-3068-BC2E-F4B366670B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7734" y="2796143"/>
            <a:ext cx="4935970" cy="2776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1025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sky, outdoor&#10;&#10;Description automatically generated">
            <a:extLst>
              <a:ext uri="{FF2B5EF4-FFF2-40B4-BE49-F238E27FC236}">
                <a16:creationId xmlns:a16="http://schemas.microsoft.com/office/drawing/2014/main" id="{30819E24-0FE8-6F90-D45A-DFB812E98A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25" t="1871" r="24304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E760B6-F4F2-466E-6509-EEC439BA5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0" y="1122363"/>
            <a:ext cx="5618019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b="1" dirty="0"/>
              <a:t>Wojciech Kowalski (Challenges Before Modern Technology was Introduced)</a:t>
            </a:r>
            <a:br>
              <a:rPr lang="en-US" sz="3700" b="1" dirty="0"/>
            </a:br>
            <a:r>
              <a:rPr lang="en-US" sz="3700" b="1" dirty="0"/>
              <a:t>Student ID: 2133871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754676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AB8EDC3-1C0D-4505-A2C7-839A5161F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69E294-3813-4588-9E9C-AEA08F9C4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icture containing text, sky, outdoor&#10;&#10;Description automatically generated">
            <a:extLst>
              <a:ext uri="{FF2B5EF4-FFF2-40B4-BE49-F238E27FC236}">
                <a16:creationId xmlns:a16="http://schemas.microsoft.com/office/drawing/2014/main" id="{7EFB822B-202F-D72A-884C-E006E18188E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06796" y="1228725"/>
            <a:ext cx="10515600" cy="132556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challenges before the introduction of modern technology in Sainsbury’s (Self Checkout – CCTV )</a:t>
            </a:r>
            <a:b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2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2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69604" y="2554288"/>
            <a:ext cx="4614759" cy="416333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Time consumption was high thanks to long queues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</a:endParaRP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Customer capacity was a lot lower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</a:endParaRP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No security between customers and employees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</a:endParaRP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No proof of misconduct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</a:endParaRP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</a:endParaRPr>
          </a:p>
          <a:p>
            <a:pPr marL="57150" defTabSz="914400">
              <a:lnSpc>
                <a:spcPct val="90000"/>
              </a:lnSpc>
              <a:spcAft>
                <a:spcPts val="600"/>
              </a:spcAft>
            </a:pPr>
            <a:endParaRPr lang="en-US" sz="2400" dirty="0">
              <a:solidFill>
                <a:srgbClr val="FFFFFF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/>
          <a:srcRect t="2651"/>
          <a:stretch/>
        </p:blipFill>
        <p:spPr>
          <a:xfrm>
            <a:off x="6101338" y="2015168"/>
            <a:ext cx="5283866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57200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sky, outdoor&#10;&#10;Description automatically generated">
            <a:extLst>
              <a:ext uri="{FF2B5EF4-FFF2-40B4-BE49-F238E27FC236}">
                <a16:creationId xmlns:a16="http://schemas.microsoft.com/office/drawing/2014/main" id="{FF2B009F-E2B7-7097-3E50-B03E536FB2C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b="1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US" sz="3600" b="1" dirty="0" err="1"/>
              <a:t>Toyese</a:t>
            </a:r>
            <a:r>
              <a:rPr lang="en-US" sz="3600" b="1" dirty="0"/>
              <a:t>, A. (2019) </a:t>
            </a:r>
            <a:r>
              <a:rPr lang="en-GB" sz="2400" b="1" i="1" dirty="0">
                <a:latin typeface="-apple-system"/>
              </a:rPr>
              <a:t>Do</a:t>
            </a:r>
            <a:r>
              <a:rPr lang="en-GB" sz="2400" b="1" i="1" dirty="0">
                <a:effectLst/>
                <a:latin typeface="-apple-system"/>
              </a:rPr>
              <a:t>es CCTV in supermarkets pose a threat to privacy? </a:t>
            </a:r>
            <a:r>
              <a:rPr lang="en-GB" sz="2400" b="1" dirty="0">
                <a:effectLst/>
                <a:latin typeface="-apple-system"/>
              </a:rPr>
              <a:t>Available at: </a:t>
            </a:r>
            <a:r>
              <a:rPr lang="en-GB" sz="2400" b="1" dirty="0">
                <a:effectLst/>
                <a:latin typeface="-apple-system"/>
                <a:hlinkClick r:id="rId4"/>
              </a:rPr>
              <a:t>https://www.quora.com/Does-CCTV-in-supermarkets-pose-a-threat-to-privacy</a:t>
            </a:r>
            <a:r>
              <a:rPr lang="en-GB" sz="2400" b="1" dirty="0">
                <a:effectLst/>
                <a:latin typeface="-apple-system"/>
              </a:rPr>
              <a:t> (Accessed: 5/8/2022)</a:t>
            </a:r>
            <a:endParaRPr lang="en-US" sz="3600" b="1" dirty="0">
              <a:effectLst/>
              <a:latin typeface="-apple-system"/>
            </a:endParaRPr>
          </a:p>
          <a:p>
            <a:endParaRPr lang="en-US" sz="3600" b="1" i="1" dirty="0">
              <a:latin typeface="-apple-system"/>
            </a:endParaRPr>
          </a:p>
          <a:p>
            <a:r>
              <a:rPr lang="en-US" sz="3600" b="1" i="1" dirty="0">
                <a:latin typeface="-apple-system"/>
              </a:rPr>
              <a:t>Sprinting Retail (Nd) </a:t>
            </a:r>
            <a:r>
              <a:rPr lang="en-GB" sz="2400" b="1" i="1" dirty="0">
                <a:solidFill>
                  <a:srgbClr val="FFFFFF"/>
                </a:solidFill>
                <a:effectLst/>
                <a:latin typeface="Nunito Sans" panose="020B0604020202020204" pitchFamily="2" charset="0"/>
              </a:rPr>
              <a:t>Advantages and Disadvantages of 6 Retail Self-Checkout Systems </a:t>
            </a:r>
            <a:r>
              <a:rPr lang="en-GB" sz="2400" b="1" dirty="0">
                <a:solidFill>
                  <a:srgbClr val="FFFFFF"/>
                </a:solidFill>
                <a:effectLst/>
                <a:latin typeface="Nunito Sans" panose="020B0604020202020204" pitchFamily="2" charset="0"/>
              </a:rPr>
              <a:t>Available at: </a:t>
            </a:r>
            <a:r>
              <a:rPr lang="en-GB" sz="2400" b="1" dirty="0">
                <a:solidFill>
                  <a:srgbClr val="FFFFFF"/>
                </a:solidFill>
                <a:effectLst/>
                <a:latin typeface="Nunito Sans" panose="020B0604020202020204" pitchFamily="2" charset="0"/>
                <a:hlinkClick r:id="rId5"/>
              </a:rPr>
              <a:t>https://sprintingretail.com/blog/retail-self-checkout-systems/#:~:text=The%20simplicity%20of%20self-checkout,using%20cash%20or%20a%20card</a:t>
            </a:r>
            <a:r>
              <a:rPr lang="en-GB" sz="2400" b="1" dirty="0">
                <a:solidFill>
                  <a:srgbClr val="FFFFFF"/>
                </a:solidFill>
                <a:effectLst/>
                <a:latin typeface="Nunito Sans" panose="020B0604020202020204" pitchFamily="2" charset="0"/>
              </a:rPr>
              <a:t>. </a:t>
            </a:r>
            <a:r>
              <a:rPr lang="en-GB" sz="2400" b="1" dirty="0">
                <a:solidFill>
                  <a:srgbClr val="FFFFFF"/>
                </a:solidFill>
                <a:latin typeface="Nunito Sans" panose="020B0604020202020204" pitchFamily="2" charset="0"/>
              </a:rPr>
              <a:t>(Accessed 2/8/2022)</a:t>
            </a:r>
            <a:endParaRPr lang="en-US" sz="3600" b="1" i="1" dirty="0"/>
          </a:p>
        </p:txBody>
      </p:sp>
    </p:spTree>
    <p:extLst>
      <p:ext uri="{BB962C8B-B14F-4D97-AF65-F5344CB8AC3E}">
        <p14:creationId xmlns:p14="http://schemas.microsoft.com/office/powerpoint/2010/main" val="1114464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picture containing text, sky, outdoor&#10;&#10;Description automatically generated">
            <a:extLst>
              <a:ext uri="{FF2B5EF4-FFF2-40B4-BE49-F238E27FC236}">
                <a16:creationId xmlns:a16="http://schemas.microsoft.com/office/drawing/2014/main" id="{C39DB4EB-8BF1-F32F-4337-ACCD0B537B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22" r="15650"/>
          <a:stretch/>
        </p:blipFill>
        <p:spPr>
          <a:xfrm>
            <a:off x="4117521" y="10"/>
            <a:ext cx="8074479" cy="6857990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C63E06-5DD1-4C05-DD3F-F6CD5CC1B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266155" cy="1325563"/>
          </a:xfrm>
        </p:spPr>
        <p:txBody>
          <a:bodyPr>
            <a:normAutofit/>
          </a:bodyPr>
          <a:lstStyle/>
          <a:p>
            <a:r>
              <a:rPr lang="en-GB" b="1" dirty="0"/>
              <a:t>Full list References - 1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741F847-7B34-1469-42EE-D4717A2279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22601"/>
            <a:ext cx="3941499" cy="415436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sz="1400" b="1" dirty="0"/>
              <a:t>1. </a:t>
            </a:r>
            <a:r>
              <a:rPr lang="en-US" sz="1400" b="1" dirty="0" err="1"/>
              <a:t>SainsburyArchive</a:t>
            </a:r>
            <a:r>
              <a:rPr lang="en-US" sz="1400" dirty="0"/>
              <a:t> (Nd), </a:t>
            </a:r>
            <a:r>
              <a:rPr lang="en-US" sz="1400" i="1" dirty="0"/>
              <a:t>Timeline</a:t>
            </a:r>
            <a:r>
              <a:rPr lang="en-US" sz="1400" dirty="0"/>
              <a:t> </a:t>
            </a:r>
          </a:p>
          <a:p>
            <a:pPr marL="0" indent="0">
              <a:buNone/>
            </a:pPr>
            <a:r>
              <a:rPr lang="en-US" sz="1400" dirty="0"/>
              <a:t>Available at: </a:t>
            </a:r>
            <a:r>
              <a:rPr lang="en-US" sz="1400" dirty="0">
                <a:hlinkClick r:id="rId3"/>
              </a:rPr>
              <a:t>https://sainsburyarchive.org.uk/timeline/152</a:t>
            </a:r>
            <a:endParaRPr lang="en-US" sz="1400" dirty="0"/>
          </a:p>
          <a:p>
            <a:pPr marL="0" indent="0">
              <a:buNone/>
            </a:pPr>
            <a:r>
              <a:rPr lang="en-US" sz="1400" dirty="0"/>
              <a:t>(Accessed: 17/07/2022)</a:t>
            </a:r>
          </a:p>
          <a:p>
            <a:pPr marL="0" indent="0">
              <a:buNone/>
            </a:pPr>
            <a:r>
              <a:rPr lang="en-US" sz="1400" b="1" dirty="0"/>
              <a:t>2. Fortune</a:t>
            </a:r>
            <a:r>
              <a:rPr lang="en-US" sz="1400" dirty="0"/>
              <a:t> (2021), </a:t>
            </a:r>
            <a:r>
              <a:rPr lang="en-US" sz="1400" i="1" dirty="0"/>
              <a:t>J. Sainsbury</a:t>
            </a:r>
          </a:p>
          <a:p>
            <a:pPr marL="0" indent="0">
              <a:buNone/>
            </a:pPr>
            <a:r>
              <a:rPr lang="en-US" sz="1400" dirty="0"/>
              <a:t>Available at: </a:t>
            </a:r>
            <a:r>
              <a:rPr lang="en-US" sz="1400" dirty="0">
                <a:hlinkClick r:id="rId4"/>
              </a:rPr>
              <a:t>https://fortune.com/company/j-sainsbury/global500/</a:t>
            </a:r>
            <a:r>
              <a:rPr lang="en-US" sz="1400" i="1" dirty="0"/>
              <a:t> </a:t>
            </a:r>
          </a:p>
          <a:p>
            <a:pPr marL="0" indent="0">
              <a:buNone/>
            </a:pPr>
            <a:r>
              <a:rPr lang="en-US" sz="1400" dirty="0"/>
              <a:t>(Accessed: 17/07/2022)</a:t>
            </a:r>
          </a:p>
          <a:p>
            <a:pPr marL="0" indent="0">
              <a:buNone/>
            </a:pPr>
            <a:r>
              <a:rPr lang="en-US" sz="1400" b="1" dirty="0"/>
              <a:t>3. Neighborhood Retailer </a:t>
            </a:r>
            <a:r>
              <a:rPr lang="en-US" sz="1400" dirty="0"/>
              <a:t>(2021), </a:t>
            </a:r>
            <a:r>
              <a:rPr lang="en-US" sz="1400" i="1" dirty="0"/>
              <a:t>Sainsbury’s reclaim position as UK’s second largest </a:t>
            </a:r>
            <a:r>
              <a:rPr lang="en-US" sz="1400" i="1" dirty="0" err="1"/>
              <a:t>supermaket</a:t>
            </a:r>
            <a:endParaRPr lang="en-US" sz="1400" i="1" dirty="0"/>
          </a:p>
          <a:p>
            <a:pPr marL="0" indent="0">
              <a:buNone/>
            </a:pPr>
            <a:r>
              <a:rPr lang="en-US" sz="1400" dirty="0"/>
              <a:t>Available at: </a:t>
            </a:r>
            <a:r>
              <a:rPr lang="en-US" sz="1400" dirty="0">
                <a:hlinkClick r:id="rId5"/>
              </a:rPr>
              <a:t>https://neighbourhoodretailer.com/sainsburys-reclaim-position-as-uks-second-largest-supermarket/</a:t>
            </a:r>
            <a:endParaRPr lang="en-US" sz="1400" dirty="0"/>
          </a:p>
          <a:p>
            <a:pPr marL="0" indent="0">
              <a:buNone/>
            </a:pPr>
            <a:r>
              <a:rPr lang="en-US" sz="1400" dirty="0"/>
              <a:t>(Accessed: 17/07/2022)</a:t>
            </a:r>
          </a:p>
          <a:p>
            <a:pPr marL="0" indent="0">
              <a:buNone/>
            </a:pPr>
            <a:r>
              <a:rPr lang="en-GB" sz="1400" b="1" dirty="0"/>
              <a:t>4. Oliver </a:t>
            </a:r>
            <a:r>
              <a:rPr lang="en-GB" sz="1400" dirty="0"/>
              <a:t>(2021) </a:t>
            </a:r>
            <a:r>
              <a:rPr lang="en-GB" sz="1400" i="1" dirty="0"/>
              <a:t>5 Benefits of Self Checkout, </a:t>
            </a:r>
            <a:r>
              <a:rPr lang="en-GB" sz="1400" dirty="0"/>
              <a:t>Available at: </a:t>
            </a:r>
            <a:r>
              <a:rPr lang="en-GB" sz="1400" dirty="0">
                <a:hlinkClick r:id="rId6"/>
              </a:rPr>
              <a:t>https://oliverpos.com/5-benefits-of-self-checkout/</a:t>
            </a:r>
            <a:r>
              <a:rPr lang="en-GB" sz="1400" dirty="0"/>
              <a:t> (Accessed: 21 July 2022)</a:t>
            </a:r>
          </a:p>
          <a:p>
            <a:pPr marL="0" indent="0">
              <a:buNone/>
            </a:pPr>
            <a:r>
              <a:rPr lang="en-GB" sz="1400" b="1" dirty="0"/>
              <a:t>5. Holland, F. </a:t>
            </a:r>
            <a:r>
              <a:rPr lang="en-GB" sz="1400" dirty="0"/>
              <a:t>(2021) </a:t>
            </a:r>
            <a:r>
              <a:rPr lang="en-GB" sz="1400" i="1" dirty="0"/>
              <a:t>Sainsbury’s opens its first checkout-free store in the UK, </a:t>
            </a:r>
            <a:r>
              <a:rPr lang="en-GB" sz="1400" dirty="0"/>
              <a:t>Available at: </a:t>
            </a:r>
            <a:r>
              <a:rPr lang="en-GB" sz="1400" dirty="0">
                <a:hlinkClick r:id="rId7"/>
              </a:rPr>
              <a:t>https://foodmatterslive.com/article/Sainsburys-opens-their-first-cashier-less-store-in-UK/</a:t>
            </a:r>
            <a:r>
              <a:rPr lang="en-GB" sz="1400" dirty="0"/>
              <a:t> (Accessed: 15 July 2022)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pPr marL="0" indent="0">
              <a:buNone/>
            </a:pPr>
            <a:endParaRPr lang="en-US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109150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sky, outdoor&#10;&#10;Description automatically generated">
            <a:extLst>
              <a:ext uri="{FF2B5EF4-FFF2-40B4-BE49-F238E27FC236}">
                <a16:creationId xmlns:a16="http://schemas.microsoft.com/office/drawing/2014/main" id="{C3EF8114-4CA0-5C5E-206F-BD3436C9E3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CA0822-E9DB-4E21-3DC3-9AFC9BE4E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Full List References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7E2E3-8342-5228-2E6B-A2F228D82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30400"/>
            <a:ext cx="10515600" cy="5923279"/>
          </a:xfrm>
        </p:spPr>
        <p:txBody>
          <a:bodyPr>
            <a:normAutofit/>
          </a:bodyPr>
          <a:lstStyle/>
          <a:p>
            <a:r>
              <a:rPr lang="en-US" sz="2000" b="1" dirty="0" err="1"/>
              <a:t>Toyese</a:t>
            </a:r>
            <a:r>
              <a:rPr lang="en-US" sz="2000" b="1" dirty="0"/>
              <a:t>, A. (2019) </a:t>
            </a:r>
            <a:r>
              <a:rPr lang="en-GB" sz="1400" b="1" i="1" dirty="0">
                <a:latin typeface="-apple-system"/>
              </a:rPr>
              <a:t>Do</a:t>
            </a:r>
            <a:r>
              <a:rPr lang="en-GB" sz="1400" b="1" i="1" dirty="0">
                <a:effectLst/>
                <a:latin typeface="-apple-system"/>
              </a:rPr>
              <a:t>es CCTV in supermarkets pose a threat to privacy? </a:t>
            </a:r>
            <a:r>
              <a:rPr lang="en-GB" sz="1400" b="1" dirty="0">
                <a:effectLst/>
                <a:latin typeface="-apple-system"/>
              </a:rPr>
              <a:t>Available at: </a:t>
            </a:r>
            <a:r>
              <a:rPr lang="en-GB" sz="1400" b="1" dirty="0">
                <a:effectLst/>
                <a:latin typeface="-apple-system"/>
                <a:hlinkClick r:id="rId3"/>
              </a:rPr>
              <a:t>https://www.quora.com/Does-CCTV-in-supermarkets-pose-a-threat-to-privacy</a:t>
            </a:r>
            <a:r>
              <a:rPr lang="en-GB" sz="1400" b="1" dirty="0">
                <a:effectLst/>
                <a:latin typeface="-apple-system"/>
              </a:rPr>
              <a:t> (Accessed: 5/8/2022)</a:t>
            </a:r>
            <a:endParaRPr lang="en-US" sz="2000" b="1" dirty="0">
              <a:effectLst/>
              <a:latin typeface="-apple-system"/>
            </a:endParaRPr>
          </a:p>
          <a:p>
            <a:endParaRPr lang="en-US" sz="2000" b="1" i="1" dirty="0">
              <a:latin typeface="-apple-system"/>
            </a:endParaRPr>
          </a:p>
          <a:p>
            <a:r>
              <a:rPr lang="en-US" sz="2000" b="1" i="1" dirty="0">
                <a:latin typeface="-apple-system"/>
              </a:rPr>
              <a:t>Sprinting Retail (Nd) </a:t>
            </a:r>
            <a:r>
              <a:rPr lang="en-GB" sz="1400" b="1" i="1" dirty="0">
                <a:solidFill>
                  <a:srgbClr val="FFFFFF"/>
                </a:solidFill>
                <a:effectLst/>
                <a:latin typeface="Nunito Sans" panose="020B0604020202020204" pitchFamily="2" charset="0"/>
              </a:rPr>
              <a:t>Advantages and Disadvantages of 6 Retail Self-Checkout Systems </a:t>
            </a:r>
            <a:r>
              <a:rPr lang="en-GB" sz="1400" b="1" dirty="0">
                <a:solidFill>
                  <a:srgbClr val="FFFFFF"/>
                </a:solidFill>
                <a:effectLst/>
                <a:latin typeface="Nunito Sans" panose="020B0604020202020204" pitchFamily="2" charset="0"/>
              </a:rPr>
              <a:t>Available at: </a:t>
            </a:r>
            <a:r>
              <a:rPr lang="en-GB" sz="1400" b="1" dirty="0">
                <a:solidFill>
                  <a:srgbClr val="FFFFFF"/>
                </a:solidFill>
                <a:effectLst/>
                <a:latin typeface="Nunito Sans" panose="020B0604020202020204" pitchFamily="2" charset="0"/>
                <a:hlinkClick r:id="rId4"/>
              </a:rPr>
              <a:t>https://sprintingretail.com/blog/retail-self-checkout-systems/#:~:text=The%20simplicity%20of%20self-checkout,using%20cash%20or%20a%20card</a:t>
            </a:r>
            <a:r>
              <a:rPr lang="en-GB" sz="1400" b="1" dirty="0">
                <a:solidFill>
                  <a:srgbClr val="FFFFFF"/>
                </a:solidFill>
                <a:effectLst/>
                <a:latin typeface="Nunito Sans" panose="020B0604020202020204" pitchFamily="2" charset="0"/>
              </a:rPr>
              <a:t>. </a:t>
            </a:r>
            <a:r>
              <a:rPr lang="en-GB" sz="1400" b="1" dirty="0">
                <a:solidFill>
                  <a:srgbClr val="FFFFFF"/>
                </a:solidFill>
                <a:latin typeface="Nunito Sans" panose="020B0604020202020204" pitchFamily="2" charset="0"/>
              </a:rPr>
              <a:t>(Accessed 2/8/2022)</a:t>
            </a:r>
            <a:endParaRPr lang="en-US" sz="2000" b="1" i="1" dirty="0"/>
          </a:p>
        </p:txBody>
      </p:sp>
    </p:spTree>
    <p:extLst>
      <p:ext uri="{BB962C8B-B14F-4D97-AF65-F5344CB8AC3E}">
        <p14:creationId xmlns:p14="http://schemas.microsoft.com/office/powerpoint/2010/main" val="1134198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692</TotalTime>
  <Words>1151</Words>
  <Application>Microsoft Office PowerPoint</Application>
  <PresentationFormat>Widescreen</PresentationFormat>
  <Paragraphs>113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Aharoni</vt:lpstr>
      <vt:lpstr>-apple-system</vt:lpstr>
      <vt:lpstr>Arial</vt:lpstr>
      <vt:lpstr>Calibri</vt:lpstr>
      <vt:lpstr>Calibri Light</vt:lpstr>
      <vt:lpstr>Nunito Sans</vt:lpstr>
      <vt:lpstr>Office Theme</vt:lpstr>
      <vt:lpstr>PowerPoint Presentation</vt:lpstr>
      <vt:lpstr>Sainsburys Background Alexander Venin (Digital Skills Group 2) (ID: 2129205)</vt:lpstr>
      <vt:lpstr>Mary Ann and John James Sainsbury</vt:lpstr>
      <vt:lpstr>PowerPoint Presentation</vt:lpstr>
      <vt:lpstr>Prices comparison between companies (GBP)</vt:lpstr>
      <vt:lpstr>References</vt:lpstr>
      <vt:lpstr>Sainsbury’s (Self checkout, SmartShop App and CCTV) Insights of the modern technology </vt:lpstr>
      <vt:lpstr>CCTV SECURITY</vt:lpstr>
      <vt:lpstr>SCAN AND GO APP</vt:lpstr>
      <vt:lpstr>SELF CHECKOUT</vt:lpstr>
      <vt:lpstr>REFERENCES</vt:lpstr>
      <vt:lpstr>Wojciech Kowalski (Challenges Before Modern Technology was Introduced) Student ID: 2133871</vt:lpstr>
      <vt:lpstr>The challenges before the introduction of modern technology in Sainsbury’s (Self Checkout – CCTV )   </vt:lpstr>
      <vt:lpstr>References</vt:lpstr>
      <vt:lpstr>Full list References - 1</vt:lpstr>
      <vt:lpstr>Full List References - 2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modern tech on Sainsburys</dc:title>
  <dc:creator>Alexander Venin</dc:creator>
  <cp:lastModifiedBy>Alexander Venin</cp:lastModifiedBy>
  <cp:revision>261</cp:revision>
  <dcterms:created xsi:type="dcterms:W3CDTF">2022-07-12T08:47:17Z</dcterms:created>
  <dcterms:modified xsi:type="dcterms:W3CDTF">2022-08-15T22:05:22Z</dcterms:modified>
</cp:coreProperties>
</file>