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520" y="4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0" name="Google Shape;6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Flight Foods Ltd is a ready meal supplier for airlines, and is experiencing a loss of customer satisfaction due to communication failures in the areas of hygiene, quality and reputation. This presentation examines barriers in the light of communication theories and presents practical recommendations (Lepistö, Saunila and Ukko, 2024).</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3" name="Google Shape;73;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Forty multicultural staff led by Gary, with no formal induction to hygiene. Food safety failures were due to production pressures over training, leading to communication issues (Mortensen et al., 2022).</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Gary was not able to effectively communicate with employees due to the continuous machine noise. This is because of Shannon and Weaver's communication model which accounts for this physical noise, and quieter training environments would have a significant impact on how understandable the workplace is (Nunstedt et al., 2025; Omojuwa, 2025).</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Employees had limited English and did not know what the written instructions were for hygiene. As indicated by Schramm's model, it is important to share the experience and to use visual demonstrations, translated material or symbols which are common to everyone to facilitate communication (Frean, 2022; Kirkpatrick and Kirkpatrick, 2022).</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 name="Google Shape;9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Older workers were more likely to know how to do something than younger workers. Berlo's SMCR model explains how receiver characteristics will be a factor when they decode the messages, hence peer mentoring is a good strategy to enhance communication in workplace (Muyanga and Phiri, 2021).</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Cultural expectations and handling of food vary. In the area of communication, Berlo's SMCR model highlights the importance of culture, which is linked to uniform induction programmes to guarantee the same standards of workplace hygiene (Wrench et al., 2021).</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Gary's communication effectiveness and emotional control diminished due to his tiredness and stress. This is known as psychological noise, and emotional regulation plays a crucial role in ensuring effective workplace communication, as stated by Shannon and Weaver (Maiwada, 2025).</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Gary's lack of good manners and dishevelled appearance undermined his directives. Berlo's SMCR model emphasises source credibility, which means leaders should exemplify the behaviours they want employees to follow, to enhance their compliance (Dominic, Mahamed and Ogodo, 2025).</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The structured induction process was not prioritised by management and employees were not trained accordingly, resulting in inadequate training. Food hygiene training is a compulsory training that would help workers not to have operational failures and consequently enhance customer satisfaction (Udeh, 2024).</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 name="Google Shape;12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400"/>
              <a:buNone/>
            </a:pPr>
            <a:r>
              <a:rPr lang="en" sz="1200">
                <a:latin typeface="Source Code Pro"/>
                <a:ea typeface="Source Code Pro"/>
                <a:cs typeface="Source Code Pro"/>
                <a:sym typeface="Source Code Pro"/>
              </a:rPr>
              <a:t>Communication, leadership, cultural awareness and systematic training jointly enhances operational performance. These recommendations, if implemented, will help to enhance food safety, customer trust, employee productivity and long-term success for the organisation.</a:t>
            </a: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0"/>
              </a:spcAft>
              <a:buSzPts val="1400"/>
              <a:buNone/>
            </a:pPr>
            <a:endParaRPr sz="1200">
              <a:latin typeface="Source Code Pro"/>
              <a:ea typeface="Source Code Pro"/>
              <a:cs typeface="Source Code Pro"/>
              <a:sym typeface="Source Code Pro"/>
            </a:endParaRPr>
          </a:p>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12: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 name="Google Shape;13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SzPts val="1400"/>
              <a:buNone/>
            </a:pPr>
            <a:endParaRPr sz="1200">
              <a:latin typeface="Source Code Pro"/>
              <a:ea typeface="Source Code Pro"/>
              <a:cs typeface="Source Code Pro"/>
              <a:sym typeface="Source Code Pro"/>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f5f6202236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f5f6202236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4"/>
          <p:cNvSpPr/>
          <p:nvPr/>
        </p:nvSpPr>
        <p:spPr>
          <a:xfrm rot="10800000">
            <a:off x="4226100" y="2933550"/>
            <a:ext cx="691800" cy="388500"/>
          </a:xfrm>
          <a:prstGeom prst="triangle">
            <a:avLst>
              <a:gd name="adj" fmla="val 50000"/>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4"/>
          <p:cNvSpPr/>
          <p:nvPr/>
        </p:nvSpPr>
        <p:spPr>
          <a:xfrm>
            <a:off x="-25" y="0"/>
            <a:ext cx="9144000" cy="31242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4"/>
          <p:cNvSpPr txBox="1">
            <a:spLocks noGrp="1"/>
          </p:cNvSpPr>
          <p:nvPr>
            <p:ph type="ctrTitle"/>
          </p:nvPr>
        </p:nvSpPr>
        <p:spPr>
          <a:xfrm>
            <a:off x="411175" y="644300"/>
            <a:ext cx="8282400" cy="21090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6000"/>
              <a:buNone/>
              <a:defRPr sz="6000">
                <a:solidFill>
                  <a:schemeClr val="lt1"/>
                </a:solidFill>
              </a:defRPr>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13" name="Google Shape;13;p14"/>
          <p:cNvSpPr txBox="1">
            <a:spLocks noGrp="1"/>
          </p:cNvSpPr>
          <p:nvPr>
            <p:ph type="subTitle" idx="1"/>
          </p:nvPr>
        </p:nvSpPr>
        <p:spPr>
          <a:xfrm>
            <a:off x="411175" y="3398250"/>
            <a:ext cx="8282400" cy="1260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Font typeface="Oswald"/>
              <a:buNone/>
              <a:defRPr sz="3600">
                <a:latin typeface="Oswald"/>
                <a:ea typeface="Oswald"/>
                <a:cs typeface="Oswald"/>
                <a:sym typeface="Oswald"/>
              </a:defRPr>
            </a:lvl1pPr>
            <a:lvl2pPr lvl="1" algn="ctr">
              <a:lnSpc>
                <a:spcPct val="100000"/>
              </a:lnSpc>
              <a:spcBef>
                <a:spcPts val="0"/>
              </a:spcBef>
              <a:spcAft>
                <a:spcPts val="0"/>
              </a:spcAft>
              <a:buSzPts val="3600"/>
              <a:buFont typeface="Oswald"/>
              <a:buNone/>
              <a:defRPr sz="3600">
                <a:latin typeface="Oswald"/>
                <a:ea typeface="Oswald"/>
                <a:cs typeface="Oswald"/>
                <a:sym typeface="Oswald"/>
              </a:defRPr>
            </a:lvl2pPr>
            <a:lvl3pPr lvl="2" algn="ctr">
              <a:lnSpc>
                <a:spcPct val="100000"/>
              </a:lnSpc>
              <a:spcBef>
                <a:spcPts val="0"/>
              </a:spcBef>
              <a:spcAft>
                <a:spcPts val="0"/>
              </a:spcAft>
              <a:buSzPts val="3600"/>
              <a:buFont typeface="Oswald"/>
              <a:buNone/>
              <a:defRPr sz="3600">
                <a:latin typeface="Oswald"/>
                <a:ea typeface="Oswald"/>
                <a:cs typeface="Oswald"/>
                <a:sym typeface="Oswald"/>
              </a:defRPr>
            </a:lvl3pPr>
            <a:lvl4pPr lvl="3" algn="ctr">
              <a:lnSpc>
                <a:spcPct val="100000"/>
              </a:lnSpc>
              <a:spcBef>
                <a:spcPts val="0"/>
              </a:spcBef>
              <a:spcAft>
                <a:spcPts val="0"/>
              </a:spcAft>
              <a:buSzPts val="3600"/>
              <a:buFont typeface="Oswald"/>
              <a:buNone/>
              <a:defRPr sz="3600">
                <a:latin typeface="Oswald"/>
                <a:ea typeface="Oswald"/>
                <a:cs typeface="Oswald"/>
                <a:sym typeface="Oswald"/>
              </a:defRPr>
            </a:lvl4pPr>
            <a:lvl5pPr lvl="4" algn="ctr">
              <a:lnSpc>
                <a:spcPct val="100000"/>
              </a:lnSpc>
              <a:spcBef>
                <a:spcPts val="0"/>
              </a:spcBef>
              <a:spcAft>
                <a:spcPts val="0"/>
              </a:spcAft>
              <a:buSzPts val="3600"/>
              <a:buFont typeface="Oswald"/>
              <a:buNone/>
              <a:defRPr sz="3600">
                <a:latin typeface="Oswald"/>
                <a:ea typeface="Oswald"/>
                <a:cs typeface="Oswald"/>
                <a:sym typeface="Oswald"/>
              </a:defRPr>
            </a:lvl5pPr>
            <a:lvl6pPr lvl="5" algn="ctr">
              <a:lnSpc>
                <a:spcPct val="100000"/>
              </a:lnSpc>
              <a:spcBef>
                <a:spcPts val="0"/>
              </a:spcBef>
              <a:spcAft>
                <a:spcPts val="0"/>
              </a:spcAft>
              <a:buSzPts val="3600"/>
              <a:buFont typeface="Oswald"/>
              <a:buNone/>
              <a:defRPr sz="3600">
                <a:latin typeface="Oswald"/>
                <a:ea typeface="Oswald"/>
                <a:cs typeface="Oswald"/>
                <a:sym typeface="Oswald"/>
              </a:defRPr>
            </a:lvl6pPr>
            <a:lvl7pPr lvl="6" algn="ctr">
              <a:lnSpc>
                <a:spcPct val="100000"/>
              </a:lnSpc>
              <a:spcBef>
                <a:spcPts val="0"/>
              </a:spcBef>
              <a:spcAft>
                <a:spcPts val="0"/>
              </a:spcAft>
              <a:buSzPts val="3600"/>
              <a:buFont typeface="Oswald"/>
              <a:buNone/>
              <a:defRPr sz="3600">
                <a:latin typeface="Oswald"/>
                <a:ea typeface="Oswald"/>
                <a:cs typeface="Oswald"/>
                <a:sym typeface="Oswald"/>
              </a:defRPr>
            </a:lvl7pPr>
            <a:lvl8pPr lvl="7" algn="ctr">
              <a:lnSpc>
                <a:spcPct val="100000"/>
              </a:lnSpc>
              <a:spcBef>
                <a:spcPts val="0"/>
              </a:spcBef>
              <a:spcAft>
                <a:spcPts val="0"/>
              </a:spcAft>
              <a:buSzPts val="3600"/>
              <a:buFont typeface="Oswald"/>
              <a:buNone/>
              <a:defRPr sz="3600">
                <a:latin typeface="Oswald"/>
                <a:ea typeface="Oswald"/>
                <a:cs typeface="Oswald"/>
                <a:sym typeface="Oswald"/>
              </a:defRPr>
            </a:lvl8pPr>
            <a:lvl9pPr lvl="8" algn="ctr">
              <a:lnSpc>
                <a:spcPct val="100000"/>
              </a:lnSpc>
              <a:spcBef>
                <a:spcPts val="0"/>
              </a:spcBef>
              <a:spcAft>
                <a:spcPts val="0"/>
              </a:spcAft>
              <a:buSzPts val="3600"/>
              <a:buFont typeface="Oswald"/>
              <a:buNone/>
              <a:defRPr sz="3600">
                <a:latin typeface="Oswald"/>
                <a:ea typeface="Oswald"/>
                <a:cs typeface="Oswald"/>
                <a:sym typeface="Oswald"/>
              </a:defRPr>
            </a:lvl9pPr>
          </a:lstStyle>
          <a:p>
            <a:endParaRPr/>
          </a:p>
        </p:txBody>
      </p:sp>
      <p:sp>
        <p:nvSpPr>
          <p:cNvPr id="14" name="Google Shape;14;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5"/>
        <p:cNvGrpSpPr/>
        <p:nvPr/>
      </p:nvGrpSpPr>
      <p:grpSpPr>
        <a:xfrm>
          <a:off x="0" y="0"/>
          <a:ext cx="0" cy="0"/>
          <a:chOff x="0" y="0"/>
          <a:chExt cx="0" cy="0"/>
        </a:xfrm>
      </p:grpSpPr>
      <p:cxnSp>
        <p:nvCxnSpPr>
          <p:cNvPr id="16" name="Google Shape;16;p15"/>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17" name="Google Shape;17;p15"/>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8" name="Google Shape;18;p15"/>
          <p:cNvSpPr txBox="1">
            <a:spLocks noGrp="1"/>
          </p:cNvSpPr>
          <p:nvPr>
            <p:ph type="body" idx="1"/>
          </p:nvPr>
        </p:nvSpPr>
        <p:spPr>
          <a:xfrm>
            <a:off x="311700" y="1468825"/>
            <a:ext cx="8520600" cy="30999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9" name="Google Shape;19;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0"/>
        <p:cNvGrpSpPr/>
        <p:nvPr/>
      </p:nvGrpSpPr>
      <p:grpSpPr>
        <a:xfrm>
          <a:off x="0" y="0"/>
          <a:ext cx="0" cy="0"/>
          <a:chOff x="0" y="0"/>
          <a:chExt cx="0" cy="0"/>
        </a:xfrm>
      </p:grpSpPr>
      <p:sp>
        <p:nvSpPr>
          <p:cNvPr id="21" name="Google Shape;21;p16"/>
          <p:cNvSpPr/>
          <p:nvPr/>
        </p:nvSpPr>
        <p:spPr>
          <a:xfrm>
            <a:off x="0" y="1567350"/>
            <a:ext cx="9144000" cy="2008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6"/>
          <p:cNvSpPr txBox="1">
            <a:spLocks noGrp="1"/>
          </p:cNvSpPr>
          <p:nvPr>
            <p:ph type="title"/>
          </p:nvPr>
        </p:nvSpPr>
        <p:spPr>
          <a:xfrm>
            <a:off x="430800" y="1889700"/>
            <a:ext cx="8282400" cy="1516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3600"/>
              <a:buNone/>
              <a:defRPr sz="3600">
                <a:solidFill>
                  <a:schemeClr val="lt1"/>
                </a:solidFill>
              </a:defRPr>
            </a:lvl1pPr>
            <a:lvl2pPr lvl="1" algn="ctr">
              <a:lnSpc>
                <a:spcPct val="100000"/>
              </a:lnSpc>
              <a:spcBef>
                <a:spcPts val="0"/>
              </a:spcBef>
              <a:spcAft>
                <a:spcPts val="0"/>
              </a:spcAft>
              <a:buClr>
                <a:schemeClr val="lt1"/>
              </a:buClr>
              <a:buSzPts val="3600"/>
              <a:buNone/>
              <a:defRPr sz="3600">
                <a:solidFill>
                  <a:schemeClr val="lt1"/>
                </a:solidFill>
              </a:defRPr>
            </a:lvl2pPr>
            <a:lvl3pPr lvl="2" algn="ctr">
              <a:lnSpc>
                <a:spcPct val="100000"/>
              </a:lnSpc>
              <a:spcBef>
                <a:spcPts val="0"/>
              </a:spcBef>
              <a:spcAft>
                <a:spcPts val="0"/>
              </a:spcAft>
              <a:buClr>
                <a:schemeClr val="lt1"/>
              </a:buClr>
              <a:buSzPts val="3600"/>
              <a:buNone/>
              <a:defRPr sz="3600">
                <a:solidFill>
                  <a:schemeClr val="lt1"/>
                </a:solidFill>
              </a:defRPr>
            </a:lvl3pPr>
            <a:lvl4pPr lvl="3" algn="ctr">
              <a:lnSpc>
                <a:spcPct val="100000"/>
              </a:lnSpc>
              <a:spcBef>
                <a:spcPts val="0"/>
              </a:spcBef>
              <a:spcAft>
                <a:spcPts val="0"/>
              </a:spcAft>
              <a:buClr>
                <a:schemeClr val="lt1"/>
              </a:buClr>
              <a:buSzPts val="3600"/>
              <a:buNone/>
              <a:defRPr sz="3600">
                <a:solidFill>
                  <a:schemeClr val="lt1"/>
                </a:solidFill>
              </a:defRPr>
            </a:lvl4pPr>
            <a:lvl5pPr lvl="4" algn="ctr">
              <a:lnSpc>
                <a:spcPct val="100000"/>
              </a:lnSpc>
              <a:spcBef>
                <a:spcPts val="0"/>
              </a:spcBef>
              <a:spcAft>
                <a:spcPts val="0"/>
              </a:spcAft>
              <a:buClr>
                <a:schemeClr val="lt1"/>
              </a:buClr>
              <a:buSzPts val="3600"/>
              <a:buNone/>
              <a:defRPr sz="3600">
                <a:solidFill>
                  <a:schemeClr val="lt1"/>
                </a:solidFill>
              </a:defRPr>
            </a:lvl5pPr>
            <a:lvl6pPr lvl="5" algn="ctr">
              <a:lnSpc>
                <a:spcPct val="100000"/>
              </a:lnSpc>
              <a:spcBef>
                <a:spcPts val="0"/>
              </a:spcBef>
              <a:spcAft>
                <a:spcPts val="0"/>
              </a:spcAft>
              <a:buClr>
                <a:schemeClr val="lt1"/>
              </a:buClr>
              <a:buSzPts val="3600"/>
              <a:buNone/>
              <a:defRPr sz="3600">
                <a:solidFill>
                  <a:schemeClr val="lt1"/>
                </a:solidFill>
              </a:defRPr>
            </a:lvl6pPr>
            <a:lvl7pPr lvl="6" algn="ctr">
              <a:lnSpc>
                <a:spcPct val="100000"/>
              </a:lnSpc>
              <a:spcBef>
                <a:spcPts val="0"/>
              </a:spcBef>
              <a:spcAft>
                <a:spcPts val="0"/>
              </a:spcAft>
              <a:buClr>
                <a:schemeClr val="lt1"/>
              </a:buClr>
              <a:buSzPts val="3600"/>
              <a:buNone/>
              <a:defRPr sz="3600">
                <a:solidFill>
                  <a:schemeClr val="lt1"/>
                </a:solidFill>
              </a:defRPr>
            </a:lvl7pPr>
            <a:lvl8pPr lvl="7" algn="ctr">
              <a:lnSpc>
                <a:spcPct val="100000"/>
              </a:lnSpc>
              <a:spcBef>
                <a:spcPts val="0"/>
              </a:spcBef>
              <a:spcAft>
                <a:spcPts val="0"/>
              </a:spcAft>
              <a:buClr>
                <a:schemeClr val="lt1"/>
              </a:buClr>
              <a:buSzPts val="3600"/>
              <a:buNone/>
              <a:defRPr sz="3600">
                <a:solidFill>
                  <a:schemeClr val="lt1"/>
                </a:solidFill>
              </a:defRPr>
            </a:lvl8pPr>
            <a:lvl9pPr lvl="8" algn="ctr">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23" name="Google Shape;23;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cxnSp>
        <p:nvCxnSpPr>
          <p:cNvPr id="25" name="Google Shape;25;p17"/>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6" name="Google Shape;26;p17"/>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7" name="Google Shape;27;p17"/>
          <p:cNvSpPr txBox="1">
            <a:spLocks noGrp="1"/>
          </p:cNvSpPr>
          <p:nvPr>
            <p:ph type="body" idx="1"/>
          </p:nvPr>
        </p:nvSpPr>
        <p:spPr>
          <a:xfrm>
            <a:off x="311700" y="1468825"/>
            <a:ext cx="3999900" cy="30999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8" name="Google Shape;28;p17"/>
          <p:cNvSpPr txBox="1">
            <a:spLocks noGrp="1"/>
          </p:cNvSpPr>
          <p:nvPr>
            <p:ph type="body" idx="2"/>
          </p:nvPr>
        </p:nvSpPr>
        <p:spPr>
          <a:xfrm>
            <a:off x="4832400" y="1468825"/>
            <a:ext cx="3999900" cy="30999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9" name="Google Shape;29;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18"/>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2" name="Google Shape;32;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cxnSp>
        <p:nvCxnSpPr>
          <p:cNvPr id="34" name="Google Shape;34;p19"/>
          <p:cNvCxnSpPr/>
          <p:nvPr/>
        </p:nvCxnSpPr>
        <p:spPr>
          <a:xfrm>
            <a:off x="418675" y="1457787"/>
            <a:ext cx="614100" cy="0"/>
          </a:xfrm>
          <a:prstGeom prst="straightConnector1">
            <a:avLst/>
          </a:prstGeom>
          <a:noFill/>
          <a:ln w="19050" cap="flat" cmpd="sng">
            <a:solidFill>
              <a:schemeClr val="dk2"/>
            </a:solidFill>
            <a:prstDash val="lgDash"/>
            <a:round/>
            <a:headEnd type="none" w="sm" len="sm"/>
            <a:tailEnd type="none" w="sm" len="sm"/>
          </a:ln>
        </p:spPr>
      </p:cxnSp>
      <p:sp>
        <p:nvSpPr>
          <p:cNvPr id="35" name="Google Shape;35;p19"/>
          <p:cNvSpPr txBox="1">
            <a:spLocks noGrp="1"/>
          </p:cNvSpPr>
          <p:nvPr>
            <p:ph type="title"/>
          </p:nvPr>
        </p:nvSpPr>
        <p:spPr>
          <a:xfrm>
            <a:off x="311700" y="6318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6" name="Google Shape;36;p19"/>
          <p:cNvSpPr txBox="1">
            <a:spLocks noGrp="1"/>
          </p:cNvSpPr>
          <p:nvPr>
            <p:ph type="body" idx="1"/>
          </p:nvPr>
        </p:nvSpPr>
        <p:spPr>
          <a:xfrm>
            <a:off x="311700" y="1618204"/>
            <a:ext cx="2808000" cy="29508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37" name="Google Shape;37;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8"/>
        <p:cNvGrpSpPr/>
        <p:nvPr/>
      </p:nvGrpSpPr>
      <p:grpSpPr>
        <a:xfrm>
          <a:off x="0" y="0"/>
          <a:ext cx="0" cy="0"/>
          <a:chOff x="0" y="0"/>
          <a:chExt cx="0" cy="0"/>
        </a:xfrm>
      </p:grpSpPr>
      <p:sp>
        <p:nvSpPr>
          <p:cNvPr id="39" name="Google Shape;39;p20"/>
          <p:cNvSpPr txBox="1">
            <a:spLocks noGrp="1"/>
          </p:cNvSpPr>
          <p:nvPr>
            <p:ph type="title"/>
          </p:nvPr>
        </p:nvSpPr>
        <p:spPr>
          <a:xfrm>
            <a:off x="490250" y="528900"/>
            <a:ext cx="5678100" cy="40857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lt1"/>
              </a:buClr>
              <a:buSzPts val="5400"/>
              <a:buNone/>
              <a:defRPr sz="5400">
                <a:solidFill>
                  <a:schemeClr val="lt1"/>
                </a:solidFill>
              </a:defRPr>
            </a:lvl1pPr>
            <a:lvl2pPr lvl="1" algn="l">
              <a:lnSpc>
                <a:spcPct val="100000"/>
              </a:lnSpc>
              <a:spcBef>
                <a:spcPts val="0"/>
              </a:spcBef>
              <a:spcAft>
                <a:spcPts val="0"/>
              </a:spcAft>
              <a:buClr>
                <a:schemeClr val="lt1"/>
              </a:buClr>
              <a:buSzPts val="5400"/>
              <a:buNone/>
              <a:defRPr sz="5400">
                <a:solidFill>
                  <a:schemeClr val="lt1"/>
                </a:solidFill>
              </a:defRPr>
            </a:lvl2pPr>
            <a:lvl3pPr lvl="2" algn="l">
              <a:lnSpc>
                <a:spcPct val="100000"/>
              </a:lnSpc>
              <a:spcBef>
                <a:spcPts val="0"/>
              </a:spcBef>
              <a:spcAft>
                <a:spcPts val="0"/>
              </a:spcAft>
              <a:buClr>
                <a:schemeClr val="lt1"/>
              </a:buClr>
              <a:buSzPts val="5400"/>
              <a:buNone/>
              <a:defRPr sz="5400">
                <a:solidFill>
                  <a:schemeClr val="lt1"/>
                </a:solidFill>
              </a:defRPr>
            </a:lvl3pPr>
            <a:lvl4pPr lvl="3" algn="l">
              <a:lnSpc>
                <a:spcPct val="100000"/>
              </a:lnSpc>
              <a:spcBef>
                <a:spcPts val="0"/>
              </a:spcBef>
              <a:spcAft>
                <a:spcPts val="0"/>
              </a:spcAft>
              <a:buClr>
                <a:schemeClr val="lt1"/>
              </a:buClr>
              <a:buSzPts val="5400"/>
              <a:buNone/>
              <a:defRPr sz="5400">
                <a:solidFill>
                  <a:schemeClr val="lt1"/>
                </a:solidFill>
              </a:defRPr>
            </a:lvl4pPr>
            <a:lvl5pPr lvl="4" algn="l">
              <a:lnSpc>
                <a:spcPct val="100000"/>
              </a:lnSpc>
              <a:spcBef>
                <a:spcPts val="0"/>
              </a:spcBef>
              <a:spcAft>
                <a:spcPts val="0"/>
              </a:spcAft>
              <a:buClr>
                <a:schemeClr val="lt1"/>
              </a:buClr>
              <a:buSzPts val="5400"/>
              <a:buNone/>
              <a:defRPr sz="5400">
                <a:solidFill>
                  <a:schemeClr val="lt1"/>
                </a:solidFill>
              </a:defRPr>
            </a:lvl5pPr>
            <a:lvl6pPr lvl="5" algn="l">
              <a:lnSpc>
                <a:spcPct val="100000"/>
              </a:lnSpc>
              <a:spcBef>
                <a:spcPts val="0"/>
              </a:spcBef>
              <a:spcAft>
                <a:spcPts val="0"/>
              </a:spcAft>
              <a:buClr>
                <a:schemeClr val="lt1"/>
              </a:buClr>
              <a:buSzPts val="5400"/>
              <a:buNone/>
              <a:defRPr sz="5400">
                <a:solidFill>
                  <a:schemeClr val="lt1"/>
                </a:solidFill>
              </a:defRPr>
            </a:lvl6pPr>
            <a:lvl7pPr lvl="6" algn="l">
              <a:lnSpc>
                <a:spcPct val="100000"/>
              </a:lnSpc>
              <a:spcBef>
                <a:spcPts val="0"/>
              </a:spcBef>
              <a:spcAft>
                <a:spcPts val="0"/>
              </a:spcAft>
              <a:buClr>
                <a:schemeClr val="lt1"/>
              </a:buClr>
              <a:buSzPts val="5400"/>
              <a:buNone/>
              <a:defRPr sz="5400">
                <a:solidFill>
                  <a:schemeClr val="lt1"/>
                </a:solidFill>
              </a:defRPr>
            </a:lvl7pPr>
            <a:lvl8pPr lvl="7" algn="l">
              <a:lnSpc>
                <a:spcPct val="100000"/>
              </a:lnSpc>
              <a:spcBef>
                <a:spcPts val="0"/>
              </a:spcBef>
              <a:spcAft>
                <a:spcPts val="0"/>
              </a:spcAft>
              <a:buClr>
                <a:schemeClr val="lt1"/>
              </a:buClr>
              <a:buSzPts val="5400"/>
              <a:buNone/>
              <a:defRPr sz="5400">
                <a:solidFill>
                  <a:schemeClr val="lt1"/>
                </a:solidFill>
              </a:defRPr>
            </a:lvl8pPr>
            <a:lvl9pPr lvl="8" algn="l">
              <a:lnSpc>
                <a:spcPct val="100000"/>
              </a:lnSpc>
              <a:spcBef>
                <a:spcPts val="0"/>
              </a:spcBef>
              <a:spcAft>
                <a:spcPts val="0"/>
              </a:spcAft>
              <a:buClr>
                <a:schemeClr val="lt1"/>
              </a:buClr>
              <a:buSzPts val="5400"/>
              <a:buNone/>
              <a:defRPr sz="5400">
                <a:solidFill>
                  <a:schemeClr val="lt1"/>
                </a:solidFill>
              </a:defRPr>
            </a:lvl9pPr>
          </a:lstStyle>
          <a:p>
            <a:endParaRPr/>
          </a:p>
        </p:txBody>
      </p:sp>
      <p:sp>
        <p:nvSpPr>
          <p:cNvPr id="40" name="Google Shape;40;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41"/>
        <p:cNvGrpSpPr/>
        <p:nvPr/>
      </p:nvGrpSpPr>
      <p:grpSpPr>
        <a:xfrm>
          <a:off x="0" y="0"/>
          <a:ext cx="0" cy="0"/>
          <a:chOff x="0" y="0"/>
          <a:chExt cx="0" cy="0"/>
        </a:xfrm>
      </p:grpSpPr>
      <p:sp>
        <p:nvSpPr>
          <p:cNvPr id="42" name="Google Shape;42;p21"/>
          <p:cNvSpPr/>
          <p:nvPr/>
        </p:nvSpPr>
        <p:spPr>
          <a:xfrm>
            <a:off x="4572000" y="175"/>
            <a:ext cx="45720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43" name="Google Shape;43;p21"/>
          <p:cNvCxnSpPr/>
          <p:nvPr/>
        </p:nvCxnSpPr>
        <p:spPr>
          <a:xfrm>
            <a:off x="5029675" y="4495500"/>
            <a:ext cx="577200" cy="0"/>
          </a:xfrm>
          <a:prstGeom prst="straightConnector1">
            <a:avLst/>
          </a:prstGeom>
          <a:noFill/>
          <a:ln w="19050" cap="flat" cmpd="sng">
            <a:solidFill>
              <a:schemeClr val="dk1"/>
            </a:solidFill>
            <a:prstDash val="lgDash"/>
            <a:round/>
            <a:headEnd type="none" w="sm" len="sm"/>
            <a:tailEnd type="none" w="sm" len="sm"/>
          </a:ln>
        </p:spPr>
      </p:cxnSp>
      <p:sp>
        <p:nvSpPr>
          <p:cNvPr id="44" name="Google Shape;44;p21"/>
          <p:cNvSpPr txBox="1">
            <a:spLocks noGrp="1"/>
          </p:cNvSpPr>
          <p:nvPr>
            <p:ph type="title"/>
          </p:nvPr>
        </p:nvSpPr>
        <p:spPr>
          <a:xfrm>
            <a:off x="265500" y="1078750"/>
            <a:ext cx="4045200" cy="17892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4600"/>
              <a:buNone/>
              <a:defRPr sz="4600">
                <a:solidFill>
                  <a:schemeClr val="lt1"/>
                </a:solidFill>
              </a:defRPr>
            </a:lvl1pPr>
            <a:lvl2pPr lvl="1" algn="ctr">
              <a:lnSpc>
                <a:spcPct val="100000"/>
              </a:lnSpc>
              <a:spcBef>
                <a:spcPts val="0"/>
              </a:spcBef>
              <a:spcAft>
                <a:spcPts val="0"/>
              </a:spcAft>
              <a:buClr>
                <a:schemeClr val="lt1"/>
              </a:buClr>
              <a:buSzPts val="4600"/>
              <a:buNone/>
              <a:defRPr sz="4600">
                <a:solidFill>
                  <a:schemeClr val="lt1"/>
                </a:solidFill>
              </a:defRPr>
            </a:lvl2pPr>
            <a:lvl3pPr lvl="2" algn="ctr">
              <a:lnSpc>
                <a:spcPct val="100000"/>
              </a:lnSpc>
              <a:spcBef>
                <a:spcPts val="0"/>
              </a:spcBef>
              <a:spcAft>
                <a:spcPts val="0"/>
              </a:spcAft>
              <a:buClr>
                <a:schemeClr val="lt1"/>
              </a:buClr>
              <a:buSzPts val="4600"/>
              <a:buNone/>
              <a:defRPr sz="4600">
                <a:solidFill>
                  <a:schemeClr val="lt1"/>
                </a:solidFill>
              </a:defRPr>
            </a:lvl3pPr>
            <a:lvl4pPr lvl="3" algn="ctr">
              <a:lnSpc>
                <a:spcPct val="100000"/>
              </a:lnSpc>
              <a:spcBef>
                <a:spcPts val="0"/>
              </a:spcBef>
              <a:spcAft>
                <a:spcPts val="0"/>
              </a:spcAft>
              <a:buClr>
                <a:schemeClr val="lt1"/>
              </a:buClr>
              <a:buSzPts val="4600"/>
              <a:buNone/>
              <a:defRPr sz="4600">
                <a:solidFill>
                  <a:schemeClr val="lt1"/>
                </a:solidFill>
              </a:defRPr>
            </a:lvl4pPr>
            <a:lvl5pPr lvl="4" algn="ctr">
              <a:lnSpc>
                <a:spcPct val="100000"/>
              </a:lnSpc>
              <a:spcBef>
                <a:spcPts val="0"/>
              </a:spcBef>
              <a:spcAft>
                <a:spcPts val="0"/>
              </a:spcAft>
              <a:buClr>
                <a:schemeClr val="lt1"/>
              </a:buClr>
              <a:buSzPts val="4600"/>
              <a:buNone/>
              <a:defRPr sz="4600">
                <a:solidFill>
                  <a:schemeClr val="lt1"/>
                </a:solidFill>
              </a:defRPr>
            </a:lvl5pPr>
            <a:lvl6pPr lvl="5" algn="ctr">
              <a:lnSpc>
                <a:spcPct val="100000"/>
              </a:lnSpc>
              <a:spcBef>
                <a:spcPts val="0"/>
              </a:spcBef>
              <a:spcAft>
                <a:spcPts val="0"/>
              </a:spcAft>
              <a:buClr>
                <a:schemeClr val="lt1"/>
              </a:buClr>
              <a:buSzPts val="4600"/>
              <a:buNone/>
              <a:defRPr sz="4600">
                <a:solidFill>
                  <a:schemeClr val="lt1"/>
                </a:solidFill>
              </a:defRPr>
            </a:lvl6pPr>
            <a:lvl7pPr lvl="6" algn="ctr">
              <a:lnSpc>
                <a:spcPct val="100000"/>
              </a:lnSpc>
              <a:spcBef>
                <a:spcPts val="0"/>
              </a:spcBef>
              <a:spcAft>
                <a:spcPts val="0"/>
              </a:spcAft>
              <a:buClr>
                <a:schemeClr val="lt1"/>
              </a:buClr>
              <a:buSzPts val="4600"/>
              <a:buNone/>
              <a:defRPr sz="4600">
                <a:solidFill>
                  <a:schemeClr val="lt1"/>
                </a:solidFill>
              </a:defRPr>
            </a:lvl7pPr>
            <a:lvl8pPr lvl="7" algn="ctr">
              <a:lnSpc>
                <a:spcPct val="100000"/>
              </a:lnSpc>
              <a:spcBef>
                <a:spcPts val="0"/>
              </a:spcBef>
              <a:spcAft>
                <a:spcPts val="0"/>
              </a:spcAft>
              <a:buClr>
                <a:schemeClr val="lt1"/>
              </a:buClr>
              <a:buSzPts val="4600"/>
              <a:buNone/>
              <a:defRPr sz="4600">
                <a:solidFill>
                  <a:schemeClr val="lt1"/>
                </a:solidFill>
              </a:defRPr>
            </a:lvl8pPr>
            <a:lvl9pPr lvl="8" algn="ctr">
              <a:lnSpc>
                <a:spcPct val="100000"/>
              </a:lnSpc>
              <a:spcBef>
                <a:spcPts val="0"/>
              </a:spcBef>
              <a:spcAft>
                <a:spcPts val="0"/>
              </a:spcAft>
              <a:buClr>
                <a:schemeClr val="lt1"/>
              </a:buClr>
              <a:buSzPts val="4600"/>
              <a:buNone/>
              <a:defRPr sz="4600">
                <a:solidFill>
                  <a:schemeClr val="lt1"/>
                </a:solidFill>
              </a:defRPr>
            </a:lvl9pPr>
          </a:lstStyle>
          <a:p>
            <a:endParaRPr/>
          </a:p>
        </p:txBody>
      </p:sp>
      <p:sp>
        <p:nvSpPr>
          <p:cNvPr id="45" name="Google Shape;45;p21"/>
          <p:cNvSpPr txBox="1">
            <a:spLocks noGrp="1"/>
          </p:cNvSpPr>
          <p:nvPr>
            <p:ph type="subTitle" idx="1"/>
          </p:nvPr>
        </p:nvSpPr>
        <p:spPr>
          <a:xfrm>
            <a:off x="265500" y="2921401"/>
            <a:ext cx="4045200" cy="1345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900"/>
              <a:buNone/>
              <a:defRPr sz="1900">
                <a:solidFill>
                  <a:schemeClr val="lt1"/>
                </a:solidFill>
              </a:defRPr>
            </a:lvl1pPr>
            <a:lvl2pPr lvl="1" algn="ctr">
              <a:lnSpc>
                <a:spcPct val="100000"/>
              </a:lnSpc>
              <a:spcBef>
                <a:spcPts val="0"/>
              </a:spcBef>
              <a:spcAft>
                <a:spcPts val="0"/>
              </a:spcAft>
              <a:buClr>
                <a:schemeClr val="lt1"/>
              </a:buClr>
              <a:buSzPts val="1900"/>
              <a:buNone/>
              <a:defRPr sz="1900">
                <a:solidFill>
                  <a:schemeClr val="lt1"/>
                </a:solidFill>
              </a:defRPr>
            </a:lvl2pPr>
            <a:lvl3pPr lvl="2" algn="ctr">
              <a:lnSpc>
                <a:spcPct val="100000"/>
              </a:lnSpc>
              <a:spcBef>
                <a:spcPts val="0"/>
              </a:spcBef>
              <a:spcAft>
                <a:spcPts val="0"/>
              </a:spcAft>
              <a:buClr>
                <a:schemeClr val="lt1"/>
              </a:buClr>
              <a:buSzPts val="1900"/>
              <a:buNone/>
              <a:defRPr sz="1900">
                <a:solidFill>
                  <a:schemeClr val="lt1"/>
                </a:solidFill>
              </a:defRPr>
            </a:lvl3pPr>
            <a:lvl4pPr lvl="3" algn="ctr">
              <a:lnSpc>
                <a:spcPct val="100000"/>
              </a:lnSpc>
              <a:spcBef>
                <a:spcPts val="0"/>
              </a:spcBef>
              <a:spcAft>
                <a:spcPts val="0"/>
              </a:spcAft>
              <a:buClr>
                <a:schemeClr val="lt1"/>
              </a:buClr>
              <a:buSzPts val="1900"/>
              <a:buNone/>
              <a:defRPr sz="1900">
                <a:solidFill>
                  <a:schemeClr val="lt1"/>
                </a:solidFill>
              </a:defRPr>
            </a:lvl4pPr>
            <a:lvl5pPr lvl="4" algn="ctr">
              <a:lnSpc>
                <a:spcPct val="100000"/>
              </a:lnSpc>
              <a:spcBef>
                <a:spcPts val="0"/>
              </a:spcBef>
              <a:spcAft>
                <a:spcPts val="0"/>
              </a:spcAft>
              <a:buClr>
                <a:schemeClr val="lt1"/>
              </a:buClr>
              <a:buSzPts val="1900"/>
              <a:buNone/>
              <a:defRPr sz="1900">
                <a:solidFill>
                  <a:schemeClr val="lt1"/>
                </a:solidFill>
              </a:defRPr>
            </a:lvl5pPr>
            <a:lvl6pPr lvl="5" algn="ctr">
              <a:lnSpc>
                <a:spcPct val="100000"/>
              </a:lnSpc>
              <a:spcBef>
                <a:spcPts val="0"/>
              </a:spcBef>
              <a:spcAft>
                <a:spcPts val="0"/>
              </a:spcAft>
              <a:buClr>
                <a:schemeClr val="lt1"/>
              </a:buClr>
              <a:buSzPts val="1900"/>
              <a:buNone/>
              <a:defRPr sz="1900">
                <a:solidFill>
                  <a:schemeClr val="lt1"/>
                </a:solidFill>
              </a:defRPr>
            </a:lvl6pPr>
            <a:lvl7pPr lvl="6" algn="ctr">
              <a:lnSpc>
                <a:spcPct val="100000"/>
              </a:lnSpc>
              <a:spcBef>
                <a:spcPts val="0"/>
              </a:spcBef>
              <a:spcAft>
                <a:spcPts val="0"/>
              </a:spcAft>
              <a:buClr>
                <a:schemeClr val="lt1"/>
              </a:buClr>
              <a:buSzPts val="1900"/>
              <a:buNone/>
              <a:defRPr sz="1900">
                <a:solidFill>
                  <a:schemeClr val="lt1"/>
                </a:solidFill>
              </a:defRPr>
            </a:lvl7pPr>
            <a:lvl8pPr lvl="7" algn="ctr">
              <a:lnSpc>
                <a:spcPct val="100000"/>
              </a:lnSpc>
              <a:spcBef>
                <a:spcPts val="0"/>
              </a:spcBef>
              <a:spcAft>
                <a:spcPts val="0"/>
              </a:spcAft>
              <a:buClr>
                <a:schemeClr val="lt1"/>
              </a:buClr>
              <a:buSzPts val="1900"/>
              <a:buNone/>
              <a:defRPr sz="1900">
                <a:solidFill>
                  <a:schemeClr val="lt1"/>
                </a:solidFill>
              </a:defRPr>
            </a:lvl8pPr>
            <a:lvl9pPr lvl="8" algn="ctr">
              <a:lnSpc>
                <a:spcPct val="100000"/>
              </a:lnSpc>
              <a:spcBef>
                <a:spcPts val="0"/>
              </a:spcBef>
              <a:spcAft>
                <a:spcPts val="0"/>
              </a:spcAft>
              <a:buClr>
                <a:schemeClr val="lt1"/>
              </a:buClr>
              <a:buSzPts val="1900"/>
              <a:buNone/>
              <a:defRPr sz="1900">
                <a:solidFill>
                  <a:schemeClr val="lt1"/>
                </a:solidFill>
              </a:defRPr>
            </a:lvl9pPr>
          </a:lstStyle>
          <a:p>
            <a:endParaRPr/>
          </a:p>
        </p:txBody>
      </p:sp>
      <p:sp>
        <p:nvSpPr>
          <p:cNvPr id="46" name="Google Shape;46;p21"/>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47" name="Google Shape;47;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22"/>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2100"/>
              <a:buFont typeface="Oswald"/>
              <a:buNone/>
              <a:defRPr sz="2100">
                <a:latin typeface="Oswald"/>
                <a:ea typeface="Oswald"/>
                <a:cs typeface="Oswald"/>
                <a:sym typeface="Oswald"/>
              </a:defRPr>
            </a:lvl1pPr>
          </a:lstStyle>
          <a:p>
            <a:endParaRPr/>
          </a:p>
        </p:txBody>
      </p:sp>
      <p:sp>
        <p:nvSpPr>
          <p:cNvPr id="50" name="Google Shape;50;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cxnSp>
        <p:nvCxnSpPr>
          <p:cNvPr id="52" name="Google Shape;52;p23"/>
          <p:cNvCxnSpPr/>
          <p:nvPr/>
        </p:nvCxnSpPr>
        <p:spPr>
          <a:xfrm>
            <a:off x="413275" y="2988275"/>
            <a:ext cx="910500" cy="0"/>
          </a:xfrm>
          <a:prstGeom prst="straightConnector1">
            <a:avLst/>
          </a:prstGeom>
          <a:noFill/>
          <a:ln w="28575" cap="flat" cmpd="sng">
            <a:solidFill>
              <a:schemeClr val="dk1"/>
            </a:solidFill>
            <a:prstDash val="lgDash"/>
            <a:round/>
            <a:headEnd type="none" w="sm" len="sm"/>
            <a:tailEnd type="none" w="sm" len="sm"/>
          </a:ln>
        </p:spPr>
      </p:cxnSp>
      <p:sp>
        <p:nvSpPr>
          <p:cNvPr id="53" name="Google Shape;53;p23"/>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2000"/>
              <a:buNone/>
              <a:defRPr sz="12000"/>
            </a:lvl1pPr>
            <a:lvl2pPr lvl="1" algn="l">
              <a:lnSpc>
                <a:spcPct val="100000"/>
              </a:lnSpc>
              <a:spcBef>
                <a:spcPts val="0"/>
              </a:spcBef>
              <a:spcAft>
                <a:spcPts val="0"/>
              </a:spcAft>
              <a:buSzPts val="12000"/>
              <a:buNone/>
              <a:defRPr sz="12000"/>
            </a:lvl2pPr>
            <a:lvl3pPr lvl="2" algn="l">
              <a:lnSpc>
                <a:spcPct val="100000"/>
              </a:lnSpc>
              <a:spcBef>
                <a:spcPts val="0"/>
              </a:spcBef>
              <a:spcAft>
                <a:spcPts val="0"/>
              </a:spcAft>
              <a:buSzPts val="12000"/>
              <a:buNone/>
              <a:defRPr sz="12000"/>
            </a:lvl3pPr>
            <a:lvl4pPr lvl="3" algn="l">
              <a:lnSpc>
                <a:spcPct val="100000"/>
              </a:lnSpc>
              <a:spcBef>
                <a:spcPts val="0"/>
              </a:spcBef>
              <a:spcAft>
                <a:spcPts val="0"/>
              </a:spcAft>
              <a:buSzPts val="12000"/>
              <a:buNone/>
              <a:defRPr sz="12000"/>
            </a:lvl4pPr>
            <a:lvl5pPr lvl="4" algn="l">
              <a:lnSpc>
                <a:spcPct val="100000"/>
              </a:lnSpc>
              <a:spcBef>
                <a:spcPts val="0"/>
              </a:spcBef>
              <a:spcAft>
                <a:spcPts val="0"/>
              </a:spcAft>
              <a:buSzPts val="12000"/>
              <a:buNone/>
              <a:defRPr sz="12000"/>
            </a:lvl5pPr>
            <a:lvl6pPr lvl="5" algn="l">
              <a:lnSpc>
                <a:spcPct val="100000"/>
              </a:lnSpc>
              <a:spcBef>
                <a:spcPts val="0"/>
              </a:spcBef>
              <a:spcAft>
                <a:spcPts val="0"/>
              </a:spcAft>
              <a:buSzPts val="12000"/>
              <a:buNone/>
              <a:defRPr sz="12000"/>
            </a:lvl6pPr>
            <a:lvl7pPr lvl="6" algn="l">
              <a:lnSpc>
                <a:spcPct val="100000"/>
              </a:lnSpc>
              <a:spcBef>
                <a:spcPts val="0"/>
              </a:spcBef>
              <a:spcAft>
                <a:spcPts val="0"/>
              </a:spcAft>
              <a:buSzPts val="12000"/>
              <a:buNone/>
              <a:defRPr sz="12000"/>
            </a:lvl7pPr>
            <a:lvl8pPr lvl="7" algn="l">
              <a:lnSpc>
                <a:spcPct val="100000"/>
              </a:lnSpc>
              <a:spcBef>
                <a:spcPts val="0"/>
              </a:spcBef>
              <a:spcAft>
                <a:spcPts val="0"/>
              </a:spcAft>
              <a:buSzPts val="12000"/>
              <a:buNone/>
              <a:defRPr sz="12000"/>
            </a:lvl8pPr>
            <a:lvl9pPr lvl="8" algn="l">
              <a:lnSpc>
                <a:spcPct val="100000"/>
              </a:lnSpc>
              <a:spcBef>
                <a:spcPts val="0"/>
              </a:spcBef>
              <a:spcAft>
                <a:spcPts val="0"/>
              </a:spcAft>
              <a:buSzPts val="12000"/>
              <a:buNone/>
              <a:defRPr sz="12000"/>
            </a:lvl9pPr>
          </a:lstStyle>
          <a:p>
            <a:r>
              <a:t>xx%</a:t>
            </a:r>
          </a:p>
        </p:txBody>
      </p:sp>
      <p:sp>
        <p:nvSpPr>
          <p:cNvPr id="54" name="Google Shape;54;p23"/>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55" name="Google Shape;55;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dern-writer">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1pPr>
            <a:lvl2pPr marR="0" lvl="1"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2pPr>
            <a:lvl3pPr marR="0" lvl="2"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3pPr>
            <a:lvl4pPr marR="0" lvl="3"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4pPr>
            <a:lvl5pPr marR="0" lvl="4"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5pPr>
            <a:lvl6pPr marR="0" lvl="5"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6pPr>
            <a:lvl7pPr marR="0" lvl="6"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7pPr>
            <a:lvl8pPr marR="0" lvl="7"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8pPr>
            <a:lvl9pPr marR="0" lvl="8" algn="l" rtl="0">
              <a:lnSpc>
                <a:spcPct val="100000"/>
              </a:lnSpc>
              <a:spcBef>
                <a:spcPts val="0"/>
              </a:spcBef>
              <a:spcAft>
                <a:spcPts val="0"/>
              </a:spcAft>
              <a:buClr>
                <a:schemeClr val="dk2"/>
              </a:buClr>
              <a:buSzPts val="3000"/>
              <a:buFont typeface="Oswald"/>
              <a:buNone/>
              <a:defRPr sz="3000" b="0" i="0" u="none" strike="noStrike" cap="none">
                <a:solidFill>
                  <a:schemeClr val="dk2"/>
                </a:solidFill>
                <a:latin typeface="Oswald"/>
                <a:ea typeface="Oswald"/>
                <a:cs typeface="Oswald"/>
                <a:sym typeface="Oswald"/>
              </a:defRPr>
            </a:lvl9pPr>
          </a:lstStyle>
          <a:p>
            <a:endParaRPr/>
          </a:p>
        </p:txBody>
      </p:sp>
      <p:sp>
        <p:nvSpPr>
          <p:cNvPr id="7" name="Google Shape;7;p13"/>
          <p:cNvSpPr txBox="1">
            <a:spLocks noGrp="1"/>
          </p:cNvSpPr>
          <p:nvPr>
            <p:ph type="body" idx="1"/>
          </p:nvPr>
        </p:nvSpPr>
        <p:spPr>
          <a:xfrm>
            <a:off x="311700" y="1468825"/>
            <a:ext cx="8520600" cy="30999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Source Code Pro"/>
              <a:buChar char="●"/>
              <a:defRPr sz="1800" b="0" i="0" u="none" strike="noStrike" cap="none">
                <a:solidFill>
                  <a:schemeClr val="dk2"/>
                </a:solidFill>
                <a:latin typeface="Source Code Pro"/>
                <a:ea typeface="Source Code Pro"/>
                <a:cs typeface="Source Code Pro"/>
                <a:sym typeface="Source Code Pro"/>
              </a:defRPr>
            </a:lvl1pPr>
            <a:lvl2pPr marL="914400" marR="0" lvl="1" indent="-317500" algn="l" rtl="0">
              <a:lnSpc>
                <a:spcPct val="115000"/>
              </a:lnSpc>
              <a:spcBef>
                <a:spcPts val="1600"/>
              </a:spcBef>
              <a:spcAft>
                <a:spcPts val="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2pPr>
            <a:lvl3pPr marL="1371600" marR="0" lvl="2" indent="-317500" algn="l" rtl="0">
              <a:lnSpc>
                <a:spcPct val="115000"/>
              </a:lnSpc>
              <a:spcBef>
                <a:spcPts val="1600"/>
              </a:spcBef>
              <a:spcAft>
                <a:spcPts val="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3pPr>
            <a:lvl4pPr marL="1828800" marR="0" lvl="3" indent="-317500" algn="l" rtl="0">
              <a:lnSpc>
                <a:spcPct val="115000"/>
              </a:lnSpc>
              <a:spcBef>
                <a:spcPts val="1600"/>
              </a:spcBef>
              <a:spcAft>
                <a:spcPts val="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4pPr>
            <a:lvl5pPr marL="2286000" marR="0" lvl="4" indent="-317500" algn="l" rtl="0">
              <a:lnSpc>
                <a:spcPct val="115000"/>
              </a:lnSpc>
              <a:spcBef>
                <a:spcPts val="1600"/>
              </a:spcBef>
              <a:spcAft>
                <a:spcPts val="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5pPr>
            <a:lvl6pPr marL="2743200" marR="0" lvl="5" indent="-317500" algn="l" rtl="0">
              <a:lnSpc>
                <a:spcPct val="115000"/>
              </a:lnSpc>
              <a:spcBef>
                <a:spcPts val="1600"/>
              </a:spcBef>
              <a:spcAft>
                <a:spcPts val="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6pPr>
            <a:lvl7pPr marL="3200400" marR="0" lvl="6" indent="-317500" algn="l" rtl="0">
              <a:lnSpc>
                <a:spcPct val="115000"/>
              </a:lnSpc>
              <a:spcBef>
                <a:spcPts val="1600"/>
              </a:spcBef>
              <a:spcAft>
                <a:spcPts val="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7pPr>
            <a:lvl8pPr marL="3657600" marR="0" lvl="7" indent="-317500" algn="l" rtl="0">
              <a:lnSpc>
                <a:spcPct val="115000"/>
              </a:lnSpc>
              <a:spcBef>
                <a:spcPts val="1600"/>
              </a:spcBef>
              <a:spcAft>
                <a:spcPts val="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8pPr>
            <a:lvl9pPr marL="4114800" marR="0" lvl="8" indent="-317500" algn="l" rtl="0">
              <a:lnSpc>
                <a:spcPct val="115000"/>
              </a:lnSpc>
              <a:spcBef>
                <a:spcPts val="1600"/>
              </a:spcBef>
              <a:spcAft>
                <a:spcPts val="1600"/>
              </a:spcAft>
              <a:buClr>
                <a:schemeClr val="dk2"/>
              </a:buClr>
              <a:buSzPts val="1400"/>
              <a:buFont typeface="Source Code Pro"/>
              <a:buChar char="■"/>
              <a:defRPr sz="1400" b="0" i="0" u="none" strike="noStrike" cap="none">
                <a:solidFill>
                  <a:schemeClr val="dk2"/>
                </a:solidFill>
                <a:latin typeface="Source Code Pro"/>
                <a:ea typeface="Source Code Pro"/>
                <a:cs typeface="Source Code Pro"/>
                <a:sym typeface="Source Code Pro"/>
              </a:defRPr>
            </a:lvl9pPr>
          </a:lstStyle>
          <a:p>
            <a:endParaRPr/>
          </a:p>
        </p:txBody>
      </p:sp>
      <p:sp>
        <p:nvSpPr>
          <p:cNvPr id="8" name="Google Shape;8;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
          <p:cNvSpPr txBox="1"/>
          <p:nvPr/>
        </p:nvSpPr>
        <p:spPr>
          <a:xfrm>
            <a:off x="451925" y="1059531"/>
            <a:ext cx="7985400" cy="1995388"/>
          </a:xfrm>
          <a:prstGeom prst="rect">
            <a:avLst/>
          </a:prstGeom>
          <a:noFill/>
          <a:ln>
            <a:noFill/>
          </a:ln>
        </p:spPr>
        <p:txBody>
          <a:bodyPr spcFirstLastPara="1" wrap="square" lIns="91425" tIns="91425" rIns="91425" bIns="91425" anchor="ctr" anchorCtr="0">
            <a:spAutoFit/>
          </a:bodyPr>
          <a:lstStyle/>
          <a:p>
            <a:pPr marL="0" marR="0" lvl="0" indent="0" algn="ctr" rtl="0">
              <a:lnSpc>
                <a:spcPct val="150000"/>
              </a:lnSpc>
              <a:spcBef>
                <a:spcPts val="1000"/>
              </a:spcBef>
              <a:spcAft>
                <a:spcPts val="0"/>
              </a:spcAft>
              <a:buClr>
                <a:srgbClr val="000000"/>
              </a:buClr>
              <a:buSzPts val="1800"/>
              <a:buFont typeface="Arial"/>
              <a:buNone/>
            </a:pPr>
            <a:r>
              <a:rPr lang="en" sz="1800" b="1" i="0" u="none" strike="noStrike" cap="none" dirty="0">
                <a:solidFill>
                  <a:schemeClr val="lt1"/>
                </a:solidFill>
                <a:latin typeface="Source Code Pro"/>
                <a:ea typeface="Source Code Pro"/>
                <a:cs typeface="Source Code Pro"/>
                <a:sym typeface="Source Code Pro"/>
              </a:rPr>
              <a:t>LCLM4003</a:t>
            </a:r>
            <a:endParaRPr sz="1800" b="1" i="0" u="none" strike="noStrike" cap="none" dirty="0">
              <a:solidFill>
                <a:schemeClr val="lt1"/>
              </a:solidFill>
              <a:latin typeface="Source Code Pro"/>
              <a:ea typeface="Source Code Pro"/>
              <a:cs typeface="Source Code Pro"/>
              <a:sym typeface="Source Code Pro"/>
            </a:endParaRPr>
          </a:p>
          <a:p>
            <a:pPr marL="0" marR="0" lvl="0" indent="0" algn="ctr" rtl="0">
              <a:lnSpc>
                <a:spcPct val="150000"/>
              </a:lnSpc>
              <a:spcBef>
                <a:spcPts val="1000"/>
              </a:spcBef>
              <a:spcAft>
                <a:spcPts val="0"/>
              </a:spcAft>
              <a:buClr>
                <a:srgbClr val="000000"/>
              </a:buClr>
              <a:buSzPts val="1800"/>
              <a:buFont typeface="Arial"/>
              <a:buNone/>
            </a:pPr>
            <a:r>
              <a:rPr lang="en" sz="1800" b="1" i="0" u="none" strike="noStrike" cap="none" dirty="0">
                <a:solidFill>
                  <a:schemeClr val="lt1"/>
                </a:solidFill>
                <a:latin typeface="Source Code Pro"/>
                <a:ea typeface="Source Code Pro"/>
                <a:cs typeface="Source Code Pro"/>
                <a:sym typeface="Source Code Pro"/>
              </a:rPr>
              <a:t>Effective Teamwork And Communication</a:t>
            </a:r>
            <a:endParaRPr sz="1800" b="1" i="0" u="none" strike="noStrike" cap="none" dirty="0">
              <a:solidFill>
                <a:schemeClr val="lt1"/>
              </a:solidFill>
              <a:latin typeface="Source Code Pro"/>
              <a:ea typeface="Source Code Pro"/>
              <a:cs typeface="Source Code Pro"/>
              <a:sym typeface="Source Code Pro"/>
            </a:endParaRPr>
          </a:p>
          <a:p>
            <a:pPr marL="0" marR="0" lvl="0" indent="0" algn="ctr" rtl="0">
              <a:lnSpc>
                <a:spcPct val="150000"/>
              </a:lnSpc>
              <a:spcBef>
                <a:spcPts val="1200"/>
              </a:spcBef>
              <a:spcAft>
                <a:spcPts val="1200"/>
              </a:spcAft>
              <a:buClr>
                <a:srgbClr val="000000"/>
              </a:buClr>
              <a:buSzPts val="1800"/>
              <a:buFont typeface="Arial"/>
              <a:buNone/>
            </a:pPr>
            <a:r>
              <a:rPr lang="en" sz="1800" b="1" i="0" u="none" strike="noStrike" cap="none" dirty="0">
                <a:solidFill>
                  <a:schemeClr val="lt1"/>
                </a:solidFill>
                <a:latin typeface="Source Code Pro"/>
                <a:ea typeface="Source Code Pro"/>
                <a:cs typeface="Source Code Pro"/>
                <a:sym typeface="Source Code Pro"/>
              </a:rPr>
              <a:t>Group Presentation (Flight Foods Ltd)</a:t>
            </a:r>
            <a:endParaRPr sz="1800" b="1" i="0" u="none" strike="noStrike" cap="none" dirty="0">
              <a:solidFill>
                <a:schemeClr val="lt1"/>
              </a:solidFill>
              <a:latin typeface="Source Code Pro"/>
              <a:ea typeface="Source Code Pro"/>
              <a:cs typeface="Source Code Pro"/>
              <a:sym typeface="Source Code Pro"/>
            </a:endParaRPr>
          </a:p>
        </p:txBody>
      </p:sp>
      <p:sp>
        <p:nvSpPr>
          <p:cNvPr id="63" name="Google Shape;63;p1"/>
          <p:cNvSpPr txBox="1"/>
          <p:nvPr/>
        </p:nvSpPr>
        <p:spPr>
          <a:xfrm>
            <a:off x="0" y="3927852"/>
            <a:ext cx="9144000" cy="1477297"/>
          </a:xfrm>
          <a:prstGeom prst="rect">
            <a:avLst/>
          </a:prstGeom>
          <a:solidFill>
            <a:schemeClr val="dk1"/>
          </a:solidFill>
          <a:ln>
            <a:noFill/>
          </a:ln>
        </p:spPr>
        <p:txBody>
          <a:bodyPr spcFirstLastPara="1" wrap="square" lIns="91425" tIns="91425" rIns="91425" bIns="91425" anchor="ctr" anchorCtr="0">
            <a:spAutoFit/>
          </a:bodyPr>
          <a:lstStyle/>
          <a:p>
            <a:pPr marL="0" marR="0" lvl="0" indent="0" algn="l" rtl="0">
              <a:lnSpc>
                <a:spcPct val="150000"/>
              </a:lnSpc>
              <a:spcBef>
                <a:spcPts val="1200"/>
              </a:spcBef>
              <a:spcAft>
                <a:spcPts val="0"/>
              </a:spcAft>
              <a:buClr>
                <a:srgbClr val="000000"/>
              </a:buClr>
              <a:buSzPts val="1700"/>
              <a:buFont typeface="Arial"/>
              <a:buNone/>
            </a:pPr>
            <a:r>
              <a:rPr lang="en" sz="1800" b="1" i="0" u="none" strike="noStrike" cap="none">
                <a:solidFill>
                  <a:schemeClr val="lt1"/>
                </a:solidFill>
                <a:latin typeface="Source Code Pro"/>
                <a:ea typeface="Source Code Pro"/>
                <a:cs typeface="Source Code Pro"/>
                <a:sym typeface="Source Code Pro"/>
              </a:rPr>
              <a:t>Student Name: </a:t>
            </a:r>
            <a:r>
              <a:rPr lang="en" sz="1800" b="1">
                <a:solidFill>
                  <a:schemeClr val="lt1"/>
                </a:solidFill>
                <a:latin typeface="Source Code Pro"/>
                <a:ea typeface="Source Code Pro"/>
                <a:cs typeface="Source Code Pro"/>
                <a:sym typeface="Source Code Pro"/>
              </a:rPr>
              <a:t>Marian Ardeleanu </a:t>
            </a:r>
            <a:endParaRPr sz="1800" b="1" i="0" u="none" strike="noStrike" cap="none">
              <a:solidFill>
                <a:schemeClr val="lt1"/>
              </a:solidFill>
              <a:latin typeface="Source Code Pro"/>
              <a:ea typeface="Source Code Pro"/>
              <a:cs typeface="Source Code Pro"/>
              <a:sym typeface="Source Code Pro"/>
            </a:endParaRPr>
          </a:p>
          <a:p>
            <a:pPr marL="0" marR="0" lvl="0" indent="0" algn="l" rtl="0">
              <a:lnSpc>
                <a:spcPct val="150000"/>
              </a:lnSpc>
              <a:spcBef>
                <a:spcPts val="1200"/>
              </a:spcBef>
              <a:spcAft>
                <a:spcPts val="1200"/>
              </a:spcAft>
              <a:buClr>
                <a:srgbClr val="000000"/>
              </a:buClr>
              <a:buSzPts val="1700"/>
              <a:buFont typeface="Arial"/>
              <a:buNone/>
            </a:pPr>
            <a:r>
              <a:rPr lang="en" sz="1800" b="1" i="0" u="none" strike="noStrike" cap="none">
                <a:solidFill>
                  <a:schemeClr val="lt1"/>
                </a:solidFill>
                <a:latin typeface="Source Code Pro"/>
                <a:ea typeface="Source Code Pro"/>
                <a:cs typeface="Source Code Pro"/>
                <a:sym typeface="Source Code Pro"/>
              </a:rPr>
              <a:t>Student ID:</a:t>
            </a:r>
            <a:r>
              <a:rPr lang="en" sz="1800" b="1">
                <a:solidFill>
                  <a:schemeClr val="lt1"/>
                </a:solidFill>
                <a:latin typeface="Source Code Pro"/>
                <a:ea typeface="Source Code Pro"/>
                <a:cs typeface="Source Code Pro"/>
                <a:sym typeface="Source Code Pro"/>
              </a:rPr>
              <a:t>2528115</a:t>
            </a:r>
            <a:endParaRPr sz="1800" b="0" i="0" u="none" strike="noStrike" cap="none">
              <a:solidFill>
                <a:schemeClr val="lt1"/>
              </a:solidFill>
              <a:latin typeface="Source Code Pro"/>
              <a:ea typeface="Source Code Pro"/>
              <a:cs typeface="Source Code Pro"/>
              <a:sym typeface="Source Code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2"/>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Introduction</a:t>
            </a:r>
            <a:endParaRPr>
              <a:solidFill>
                <a:schemeClr val="lt1"/>
              </a:solidFill>
            </a:endParaRPr>
          </a:p>
        </p:txBody>
      </p:sp>
      <p:sp>
        <p:nvSpPr>
          <p:cNvPr id="69" name="Google Shape;69;p2"/>
          <p:cNvSpPr txBox="1">
            <a:spLocks noGrp="1"/>
          </p:cNvSpPr>
          <p:nvPr>
            <p:ph type="body" idx="1"/>
          </p:nvPr>
        </p:nvSpPr>
        <p:spPr>
          <a:xfrm>
            <a:off x="311700" y="1468825"/>
            <a:ext cx="5446500" cy="338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Flight Foods Ltd is a ready meal supplier for airlines.</a:t>
            </a:r>
            <a:endParaRPr sz="1200"/>
          </a:p>
          <a:p>
            <a:pPr marL="0" lvl="0" indent="0" algn="l" rtl="0">
              <a:lnSpc>
                <a:spcPct val="100000"/>
              </a:lnSpc>
              <a:spcBef>
                <a:spcPts val="1600"/>
              </a:spcBef>
              <a:spcAft>
                <a:spcPts val="0"/>
              </a:spcAft>
              <a:buSzPts val="1800"/>
              <a:buNone/>
            </a:pPr>
            <a:r>
              <a:rPr lang="en" sz="1200"/>
              <a:t>Medium sized manufacturer of airline catering in competitive markets.</a:t>
            </a:r>
            <a:endParaRPr sz="1200"/>
          </a:p>
          <a:p>
            <a:pPr marL="0" lvl="0" indent="0" algn="l" rtl="0">
              <a:lnSpc>
                <a:spcPct val="100000"/>
              </a:lnSpc>
              <a:spcBef>
                <a:spcPts val="1600"/>
              </a:spcBef>
              <a:spcAft>
                <a:spcPts val="0"/>
              </a:spcAft>
              <a:buSzPts val="1800"/>
              <a:buNone/>
            </a:pPr>
            <a:r>
              <a:rPr lang="en" sz="1200"/>
              <a:t>Customer complaints compromised the market share and the reputation of the organisation to a great extent (Lepistö, Saunila and Ukko, 2024).</a:t>
            </a:r>
            <a:endParaRPr sz="1200"/>
          </a:p>
          <a:p>
            <a:pPr marL="0" lvl="0" indent="0" algn="l" rtl="0">
              <a:lnSpc>
                <a:spcPct val="100000"/>
              </a:lnSpc>
              <a:spcBef>
                <a:spcPts val="1600"/>
              </a:spcBef>
              <a:spcAft>
                <a:spcPts val="0"/>
              </a:spcAft>
              <a:buSzPts val="1800"/>
              <a:buNone/>
            </a:pPr>
            <a:r>
              <a:rPr lang="en" sz="1200"/>
              <a:t>Undercooked food, and packaging problems were due to poor hygiene.</a:t>
            </a:r>
            <a:endParaRPr sz="1200"/>
          </a:p>
          <a:p>
            <a:pPr marL="0" lvl="0" indent="0" algn="l" rtl="0">
              <a:lnSpc>
                <a:spcPct val="100000"/>
              </a:lnSpc>
              <a:spcBef>
                <a:spcPts val="1600"/>
              </a:spcBef>
              <a:spcAft>
                <a:spcPts val="0"/>
              </a:spcAft>
              <a:buSzPts val="1800"/>
              <a:buNone/>
            </a:pPr>
            <a:r>
              <a:rPr lang="en" sz="1200"/>
              <a:t>Communication barriers contributed towards operational inefficiencies and errors.</a:t>
            </a:r>
            <a:endParaRPr sz="1200"/>
          </a:p>
          <a:p>
            <a:pPr marL="0" lvl="0" indent="0" algn="l" rtl="0">
              <a:lnSpc>
                <a:spcPct val="100000"/>
              </a:lnSpc>
              <a:spcBef>
                <a:spcPts val="1600"/>
              </a:spcBef>
              <a:spcAft>
                <a:spcPts val="0"/>
              </a:spcAft>
              <a:buSzPts val="1800"/>
              <a:buNone/>
            </a:pPr>
            <a:r>
              <a:rPr lang="en" sz="1200"/>
              <a:t>The presentation explores barriers, theories, solutions and recommendations.</a:t>
            </a:r>
            <a:endParaRPr sz="1200"/>
          </a:p>
          <a:p>
            <a:pPr marL="0" lvl="0" indent="0" algn="l" rtl="0">
              <a:lnSpc>
                <a:spcPct val="100000"/>
              </a:lnSpc>
              <a:spcBef>
                <a:spcPts val="1600"/>
              </a:spcBef>
              <a:spcAft>
                <a:spcPts val="1600"/>
              </a:spcAft>
              <a:buSzPts val="1800"/>
              <a:buNone/>
            </a:pPr>
            <a:endParaRPr sz="1200"/>
          </a:p>
        </p:txBody>
      </p:sp>
      <p:pic>
        <p:nvPicPr>
          <p:cNvPr id="70" name="Google Shape;70;p2"/>
          <p:cNvPicPr preferRelativeResize="0"/>
          <p:nvPr/>
        </p:nvPicPr>
        <p:blipFill rotWithShape="1">
          <a:blip r:embed="rId3">
            <a:alphaModFix/>
          </a:blip>
          <a:srcRect/>
          <a:stretch/>
        </p:blipFill>
        <p:spPr>
          <a:xfrm>
            <a:off x="5682725" y="1533975"/>
            <a:ext cx="3156476" cy="30954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3"/>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Case Context</a:t>
            </a:r>
            <a:endParaRPr>
              <a:solidFill>
                <a:schemeClr val="lt1"/>
              </a:solidFill>
            </a:endParaRPr>
          </a:p>
        </p:txBody>
      </p:sp>
      <p:sp>
        <p:nvSpPr>
          <p:cNvPr id="76" name="Google Shape;76;p3"/>
          <p:cNvSpPr txBox="1">
            <a:spLocks noGrp="1"/>
          </p:cNvSpPr>
          <p:nvPr>
            <p:ph type="body" idx="1"/>
          </p:nvPr>
        </p:nvSpPr>
        <p:spPr>
          <a:xfrm>
            <a:off x="311700" y="1468825"/>
            <a:ext cx="5446500" cy="338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There were 40 employees, representing five different cultural workforce groups.</a:t>
            </a:r>
            <a:endParaRPr sz="1200"/>
          </a:p>
          <a:p>
            <a:pPr marL="0" lvl="0" indent="0" algn="l" rtl="0">
              <a:lnSpc>
                <a:spcPct val="100000"/>
              </a:lnSpc>
              <a:spcBef>
                <a:spcPts val="1600"/>
              </a:spcBef>
              <a:spcAft>
                <a:spcPts val="0"/>
              </a:spcAft>
              <a:buSzPts val="1800"/>
              <a:buNone/>
            </a:pPr>
            <a:r>
              <a:rPr lang="en" sz="1200"/>
              <a:t>The ages ranged from 16 to 60 years.</a:t>
            </a:r>
            <a:endParaRPr sz="1200"/>
          </a:p>
          <a:p>
            <a:pPr marL="0" lvl="0" indent="0" algn="l" rtl="0">
              <a:lnSpc>
                <a:spcPct val="100000"/>
              </a:lnSpc>
              <a:spcBef>
                <a:spcPts val="1600"/>
              </a:spcBef>
              <a:spcAft>
                <a:spcPts val="0"/>
              </a:spcAft>
              <a:buSzPts val="1800"/>
              <a:buNone/>
            </a:pPr>
            <a:r>
              <a:rPr lang="en" sz="1200"/>
              <a:t>Gary managed food hygiene and running the day-to-day business.</a:t>
            </a:r>
            <a:endParaRPr sz="1200"/>
          </a:p>
          <a:p>
            <a:pPr marL="0" lvl="0" indent="0" algn="l" rtl="0">
              <a:lnSpc>
                <a:spcPct val="100000"/>
              </a:lnSpc>
              <a:spcBef>
                <a:spcPts val="1600"/>
              </a:spcBef>
              <a:spcAft>
                <a:spcPts val="0"/>
              </a:spcAft>
              <a:buSzPts val="1800"/>
              <a:buNone/>
            </a:pPr>
            <a:r>
              <a:rPr lang="en" sz="1200"/>
              <a:t>There was no formal induction training for food hygiene by employees.</a:t>
            </a:r>
            <a:endParaRPr sz="1200"/>
          </a:p>
          <a:p>
            <a:pPr marL="0" lvl="0" indent="0" algn="l" rtl="0">
              <a:lnSpc>
                <a:spcPct val="100000"/>
              </a:lnSpc>
              <a:spcBef>
                <a:spcPts val="1600"/>
              </a:spcBef>
              <a:spcAft>
                <a:spcPts val="0"/>
              </a:spcAft>
              <a:buSzPts val="1800"/>
              <a:buNone/>
            </a:pPr>
            <a:r>
              <a:rPr lang="en" sz="1200"/>
              <a:t>Effective communication was a huge risk factor with regards to food safety.</a:t>
            </a:r>
            <a:endParaRPr sz="1200"/>
          </a:p>
          <a:p>
            <a:pPr marL="0" lvl="0" indent="0" algn="l" rtl="0">
              <a:lnSpc>
                <a:spcPct val="100000"/>
              </a:lnSpc>
              <a:spcBef>
                <a:spcPts val="1600"/>
              </a:spcBef>
              <a:spcAft>
                <a:spcPts val="1600"/>
              </a:spcAft>
              <a:buSzPts val="1800"/>
              <a:buNone/>
            </a:pPr>
            <a:r>
              <a:rPr lang="en" sz="1200"/>
              <a:t>The focus of management was on immediate production, rather than formal employee training (Mortensen et al., 2022).</a:t>
            </a:r>
            <a:endParaRPr sz="1200"/>
          </a:p>
        </p:txBody>
      </p:sp>
      <p:pic>
        <p:nvPicPr>
          <p:cNvPr id="77" name="Google Shape;77;p3"/>
          <p:cNvPicPr preferRelativeResize="0"/>
          <p:nvPr/>
        </p:nvPicPr>
        <p:blipFill rotWithShape="1">
          <a:blip r:embed="rId3">
            <a:alphaModFix/>
          </a:blip>
          <a:srcRect/>
          <a:stretch/>
        </p:blipFill>
        <p:spPr>
          <a:xfrm>
            <a:off x="5564350" y="1544750"/>
            <a:ext cx="3267951" cy="319225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4"/>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Barrier 1 (Environmental Noise)</a:t>
            </a:r>
            <a:endParaRPr>
              <a:solidFill>
                <a:schemeClr val="lt1"/>
              </a:solidFill>
            </a:endParaRPr>
          </a:p>
        </p:txBody>
      </p:sp>
      <p:sp>
        <p:nvSpPr>
          <p:cNvPr id="83" name="Google Shape;83;p4"/>
          <p:cNvSpPr txBox="1">
            <a:spLocks noGrp="1"/>
          </p:cNvSpPr>
          <p:nvPr>
            <p:ph type="body" idx="1"/>
          </p:nvPr>
        </p:nvSpPr>
        <p:spPr>
          <a:xfrm>
            <a:off x="311700" y="1468825"/>
            <a:ext cx="5446500" cy="3386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There was a lot of physical communication interference with old noisy machines.</a:t>
            </a:r>
            <a:endParaRPr sz="1200"/>
          </a:p>
          <a:p>
            <a:pPr marL="0" lvl="0" indent="0" algn="l" rtl="0">
              <a:lnSpc>
                <a:spcPct val="100000"/>
              </a:lnSpc>
              <a:spcBef>
                <a:spcPts val="1600"/>
              </a:spcBef>
              <a:spcAft>
                <a:spcPts val="0"/>
              </a:spcAft>
              <a:buSzPts val="1800"/>
              <a:buNone/>
            </a:pPr>
            <a:r>
              <a:rPr lang="en" sz="1200"/>
              <a:t>The verbal delivery of instructions was not consistent due to factory clanking.</a:t>
            </a:r>
            <a:endParaRPr sz="1200"/>
          </a:p>
          <a:p>
            <a:pPr marL="0" lvl="0" indent="0" algn="l" rtl="0">
              <a:lnSpc>
                <a:spcPct val="100000"/>
              </a:lnSpc>
              <a:spcBef>
                <a:spcPts val="1600"/>
              </a:spcBef>
              <a:spcAft>
                <a:spcPts val="0"/>
              </a:spcAft>
              <a:buSzPts val="1800"/>
              <a:buNone/>
            </a:pPr>
            <a:r>
              <a:rPr lang="en" sz="1200"/>
              <a:t>According to Shannon-Weaver Model, physical noise disturbs messages (Nunstedt et al., 2025).</a:t>
            </a:r>
            <a:endParaRPr sz="1200"/>
          </a:p>
          <a:p>
            <a:pPr marL="0" lvl="0" indent="0" algn="l" rtl="0">
              <a:lnSpc>
                <a:spcPct val="100000"/>
              </a:lnSpc>
              <a:spcBef>
                <a:spcPts val="1600"/>
              </a:spcBef>
              <a:spcAft>
                <a:spcPts val="0"/>
              </a:spcAft>
              <a:buSzPts val="1800"/>
              <a:buNone/>
            </a:pPr>
            <a:r>
              <a:rPr lang="en" sz="1200"/>
              <a:t>Gary had trouble giving instructions in the face of ongoing factory noise.</a:t>
            </a:r>
            <a:endParaRPr sz="1200"/>
          </a:p>
          <a:p>
            <a:pPr marL="0" lvl="0" indent="0" algn="l" rtl="0">
              <a:lnSpc>
                <a:spcPct val="100000"/>
              </a:lnSpc>
              <a:spcBef>
                <a:spcPts val="1600"/>
              </a:spcBef>
              <a:spcAft>
                <a:spcPts val="0"/>
              </a:spcAft>
              <a:buSzPts val="1800"/>
              <a:buNone/>
            </a:pPr>
            <a:r>
              <a:rPr lang="en" sz="1200"/>
              <a:t>Operational mistakes were often due to employees' lack of understanding of hygiene instructions.</a:t>
            </a:r>
            <a:endParaRPr sz="1200"/>
          </a:p>
          <a:p>
            <a:pPr marL="0" lvl="0" indent="0" algn="l" rtl="0">
              <a:lnSpc>
                <a:spcPct val="100000"/>
              </a:lnSpc>
              <a:spcBef>
                <a:spcPts val="1600"/>
              </a:spcBef>
              <a:spcAft>
                <a:spcPts val="1600"/>
              </a:spcAft>
              <a:buSzPts val="1800"/>
              <a:buNone/>
            </a:pPr>
            <a:r>
              <a:rPr lang="en" sz="1200"/>
              <a:t>Quiet training rooms and modern machinery enhances communication (Omojuwa, 2025).</a:t>
            </a:r>
            <a:endParaRPr sz="1200"/>
          </a:p>
        </p:txBody>
      </p:sp>
      <p:pic>
        <p:nvPicPr>
          <p:cNvPr id="84" name="Google Shape;84;p4"/>
          <p:cNvPicPr preferRelativeResize="0"/>
          <p:nvPr/>
        </p:nvPicPr>
        <p:blipFill rotWithShape="1">
          <a:blip r:embed="rId3">
            <a:alphaModFix/>
          </a:blip>
          <a:srcRect/>
          <a:stretch/>
        </p:blipFill>
        <p:spPr>
          <a:xfrm>
            <a:off x="5456750" y="1544750"/>
            <a:ext cx="3375548" cy="33864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5"/>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Barrier 2 (Language, Communication and Body Language)</a:t>
            </a:r>
            <a:endParaRPr>
              <a:solidFill>
                <a:schemeClr val="lt1"/>
              </a:solidFill>
            </a:endParaRPr>
          </a:p>
        </p:txBody>
      </p:sp>
      <p:sp>
        <p:nvSpPr>
          <p:cNvPr id="90" name="Google Shape;90;p5"/>
          <p:cNvSpPr txBox="1">
            <a:spLocks noGrp="1"/>
          </p:cNvSpPr>
          <p:nvPr>
            <p:ph type="body" idx="1"/>
          </p:nvPr>
        </p:nvSpPr>
        <p:spPr>
          <a:xfrm>
            <a:off x="311700" y="1382750"/>
            <a:ext cx="5351400" cy="3615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The workers did not have much English proficiency and spoke native languages.</a:t>
            </a:r>
            <a:endParaRPr sz="1200"/>
          </a:p>
          <a:p>
            <a:pPr marL="0" lvl="0" indent="0" algn="l" rtl="0">
              <a:lnSpc>
                <a:spcPct val="100000"/>
              </a:lnSpc>
              <a:spcBef>
                <a:spcPts val="1600"/>
              </a:spcBef>
              <a:spcAft>
                <a:spcPts val="0"/>
              </a:spcAft>
              <a:buSzPts val="1800"/>
              <a:buNone/>
            </a:pPr>
            <a:r>
              <a:rPr lang="en" sz="1200"/>
              <a:t>English signage was not an effective way to communicate important hygiene messages.</a:t>
            </a:r>
            <a:endParaRPr sz="1200"/>
          </a:p>
          <a:p>
            <a:pPr marL="0" lvl="0" indent="0" algn="l" rtl="0">
              <a:lnSpc>
                <a:spcPct val="100000"/>
              </a:lnSpc>
              <a:spcBef>
                <a:spcPts val="1600"/>
              </a:spcBef>
              <a:spcAft>
                <a:spcPts val="0"/>
              </a:spcAft>
              <a:buSzPts val="1800"/>
              <a:buNone/>
            </a:pPr>
            <a:r>
              <a:rPr lang="en" sz="1200"/>
              <a:t>According to Schramm's Model, it is very important to have shared fields of experience (Frean, 2022).</a:t>
            </a:r>
            <a:endParaRPr sz="1200"/>
          </a:p>
          <a:p>
            <a:pPr marL="0" lvl="0" indent="0" algn="l" rtl="0">
              <a:lnSpc>
                <a:spcPct val="100000"/>
              </a:lnSpc>
              <a:spcBef>
                <a:spcPts val="1600"/>
              </a:spcBef>
              <a:spcAft>
                <a:spcPts val="0"/>
              </a:spcAft>
              <a:buSzPts val="1800"/>
              <a:buNone/>
            </a:pPr>
            <a:r>
              <a:rPr lang="en" sz="1200"/>
              <a:t>Language constraints led to a lack of accurate messages and feedback.</a:t>
            </a:r>
            <a:endParaRPr sz="1200"/>
          </a:p>
          <a:p>
            <a:pPr marL="0" lvl="0" indent="0" algn="l" rtl="0">
              <a:lnSpc>
                <a:spcPct val="100000"/>
              </a:lnSpc>
              <a:spcBef>
                <a:spcPts val="1600"/>
              </a:spcBef>
              <a:spcAft>
                <a:spcPts val="0"/>
              </a:spcAft>
              <a:buSzPts val="1800"/>
              <a:buNone/>
            </a:pPr>
            <a:r>
              <a:rPr lang="en" sz="1200"/>
              <a:t>The use of visual demonstrations aids in the learning and understanding of the workplace (Kirkpatrick and Kirkpatrick, 2022).</a:t>
            </a:r>
            <a:endParaRPr sz="1200"/>
          </a:p>
          <a:p>
            <a:pPr marL="0" lvl="0" indent="0" algn="l" rtl="0">
              <a:lnSpc>
                <a:spcPct val="100000"/>
              </a:lnSpc>
              <a:spcBef>
                <a:spcPts val="1600"/>
              </a:spcBef>
              <a:spcAft>
                <a:spcPts val="1600"/>
              </a:spcAft>
              <a:buSzPts val="1800"/>
              <a:buNone/>
            </a:pPr>
            <a:r>
              <a:rPr lang="en" sz="1200"/>
              <a:t>It is effective to use translated materials and universal symbols to support communication.</a:t>
            </a:r>
            <a:endParaRPr sz="1200"/>
          </a:p>
        </p:txBody>
      </p:sp>
      <p:pic>
        <p:nvPicPr>
          <p:cNvPr id="91" name="Google Shape;91;p5"/>
          <p:cNvPicPr preferRelativeResize="0"/>
          <p:nvPr/>
        </p:nvPicPr>
        <p:blipFill rotWithShape="1">
          <a:blip r:embed="rId3">
            <a:alphaModFix/>
          </a:blip>
          <a:srcRect/>
          <a:stretch/>
        </p:blipFill>
        <p:spPr>
          <a:xfrm>
            <a:off x="5467500" y="1462850"/>
            <a:ext cx="3364800" cy="3394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6"/>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Barrier 3 (Age and Generational Differences)</a:t>
            </a:r>
            <a:endParaRPr>
              <a:solidFill>
                <a:schemeClr val="lt1"/>
              </a:solidFill>
            </a:endParaRPr>
          </a:p>
        </p:txBody>
      </p:sp>
      <p:sp>
        <p:nvSpPr>
          <p:cNvPr id="97" name="Google Shape;97;p6"/>
          <p:cNvSpPr txBox="1">
            <a:spLocks noGrp="1"/>
          </p:cNvSpPr>
          <p:nvPr>
            <p:ph type="body" idx="1"/>
          </p:nvPr>
        </p:nvSpPr>
        <p:spPr>
          <a:xfrm>
            <a:off x="311700" y="1382750"/>
            <a:ext cx="5351400" cy="3615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The older employees were more knowledgeable than younger ones.</a:t>
            </a:r>
            <a:endParaRPr sz="1200"/>
          </a:p>
          <a:p>
            <a:pPr marL="0" lvl="0" indent="0" algn="l" rtl="0">
              <a:lnSpc>
                <a:spcPct val="100000"/>
              </a:lnSpc>
              <a:spcBef>
                <a:spcPts val="1600"/>
              </a:spcBef>
              <a:spcAft>
                <a:spcPts val="0"/>
              </a:spcAft>
              <a:buSzPts val="1800"/>
              <a:buNone/>
            </a:pPr>
            <a:r>
              <a:rPr lang="en" sz="1200"/>
              <a:t>Gary's operational advice was often disregarded by younger employees on a regular basis.</a:t>
            </a:r>
            <a:endParaRPr sz="1200"/>
          </a:p>
          <a:p>
            <a:pPr marL="0" lvl="0" indent="0" algn="l" rtl="0">
              <a:lnSpc>
                <a:spcPct val="100000"/>
              </a:lnSpc>
              <a:spcBef>
                <a:spcPts val="1600"/>
              </a:spcBef>
              <a:spcAft>
                <a:spcPts val="0"/>
              </a:spcAft>
              <a:buSzPts val="1800"/>
              <a:buNone/>
            </a:pPr>
            <a:r>
              <a:rPr lang="en" sz="1200"/>
              <a:t>Berlo's SMCR emphasises the receiver's characteristics that influence the decoding of the message (Muyanga and Phiri, 2021).</a:t>
            </a:r>
            <a:endParaRPr sz="1200"/>
          </a:p>
          <a:p>
            <a:pPr marL="0" lvl="0" indent="0" algn="l" rtl="0">
              <a:lnSpc>
                <a:spcPct val="100000"/>
              </a:lnSpc>
              <a:spcBef>
                <a:spcPts val="1600"/>
              </a:spcBef>
              <a:spcAft>
                <a:spcPts val="0"/>
              </a:spcAft>
              <a:buSzPts val="1800"/>
              <a:buNone/>
            </a:pPr>
            <a:r>
              <a:rPr lang="en" sz="1200"/>
              <a:t>The differences in ages had an impact on learning style and workplace behaviour.</a:t>
            </a:r>
            <a:endParaRPr sz="1200"/>
          </a:p>
          <a:p>
            <a:pPr marL="0" lvl="0" indent="0" algn="l" rtl="0">
              <a:lnSpc>
                <a:spcPct val="100000"/>
              </a:lnSpc>
              <a:spcBef>
                <a:spcPts val="1600"/>
              </a:spcBef>
              <a:spcAft>
                <a:spcPts val="0"/>
              </a:spcAft>
              <a:buSzPts val="1800"/>
              <a:buNone/>
            </a:pPr>
            <a:r>
              <a:rPr lang="en" sz="1200"/>
              <a:t>Inconsistencies in the instructions led to a lower food quality and operation consistency.</a:t>
            </a:r>
            <a:endParaRPr sz="1200"/>
          </a:p>
          <a:p>
            <a:pPr marL="0" lvl="0" indent="0" algn="l" rtl="0">
              <a:lnSpc>
                <a:spcPct val="100000"/>
              </a:lnSpc>
              <a:spcBef>
                <a:spcPts val="1600"/>
              </a:spcBef>
              <a:spcAft>
                <a:spcPts val="1600"/>
              </a:spcAft>
              <a:buSzPts val="1800"/>
              <a:buNone/>
            </a:pPr>
            <a:r>
              <a:rPr lang="en" sz="1200"/>
              <a:t>Peer mentoring works well for knowledge sharing inter-generational.</a:t>
            </a:r>
            <a:endParaRPr sz="1200"/>
          </a:p>
        </p:txBody>
      </p:sp>
      <p:pic>
        <p:nvPicPr>
          <p:cNvPr id="98" name="Google Shape;98;p6"/>
          <p:cNvPicPr preferRelativeResize="0"/>
          <p:nvPr/>
        </p:nvPicPr>
        <p:blipFill rotWithShape="1">
          <a:blip r:embed="rId3">
            <a:alphaModFix/>
          </a:blip>
          <a:srcRect/>
          <a:stretch/>
        </p:blipFill>
        <p:spPr>
          <a:xfrm>
            <a:off x="5607400" y="1452100"/>
            <a:ext cx="3224901" cy="341402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7"/>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Barrier 4 (Cultural Standards and Practices)</a:t>
            </a:r>
            <a:endParaRPr>
              <a:solidFill>
                <a:schemeClr val="lt1"/>
              </a:solidFill>
            </a:endParaRPr>
          </a:p>
        </p:txBody>
      </p:sp>
      <p:sp>
        <p:nvSpPr>
          <p:cNvPr id="104" name="Google Shape;104;p7"/>
          <p:cNvSpPr txBox="1">
            <a:spLocks noGrp="1"/>
          </p:cNvSpPr>
          <p:nvPr>
            <p:ph type="body" idx="1"/>
          </p:nvPr>
        </p:nvSpPr>
        <p:spPr>
          <a:xfrm>
            <a:off x="311700" y="1382750"/>
            <a:ext cx="5351400" cy="3615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There were 5 different cultural groups whose expectations of workplace hygiene were different.</a:t>
            </a:r>
            <a:endParaRPr sz="1200"/>
          </a:p>
          <a:p>
            <a:pPr marL="0" lvl="0" indent="0" algn="l" rtl="0">
              <a:lnSpc>
                <a:spcPct val="100000"/>
              </a:lnSpc>
              <a:spcBef>
                <a:spcPts val="1600"/>
              </a:spcBef>
              <a:spcAft>
                <a:spcPts val="0"/>
              </a:spcAft>
              <a:buSzPts val="1800"/>
              <a:buNone/>
            </a:pPr>
            <a:r>
              <a:rPr lang="en" sz="1200"/>
              <a:t>Food handling and preparation practices were affected by cultural differences.</a:t>
            </a:r>
            <a:endParaRPr sz="1200"/>
          </a:p>
          <a:p>
            <a:pPr marL="0" lvl="0" indent="0" algn="l" rtl="0">
              <a:lnSpc>
                <a:spcPct val="100000"/>
              </a:lnSpc>
              <a:spcBef>
                <a:spcPts val="1600"/>
              </a:spcBef>
              <a:spcAft>
                <a:spcPts val="0"/>
              </a:spcAft>
              <a:buSzPts val="1800"/>
              <a:buNone/>
            </a:pPr>
            <a:r>
              <a:rPr lang="en" sz="1200"/>
              <a:t>According to Berlo's SMCR, culture shaping communication effectiveness (Wrench et al., 2021).</a:t>
            </a:r>
            <a:endParaRPr sz="1200"/>
          </a:p>
          <a:p>
            <a:pPr marL="0" lvl="0" indent="0" algn="l" rtl="0">
              <a:lnSpc>
                <a:spcPct val="100000"/>
              </a:lnSpc>
              <a:spcBef>
                <a:spcPts val="1600"/>
              </a:spcBef>
              <a:spcAft>
                <a:spcPts val="0"/>
              </a:spcAft>
              <a:buSzPts val="1800"/>
              <a:buNone/>
            </a:pPr>
            <a:r>
              <a:rPr lang="en" sz="1200"/>
              <a:t>The risks of cross-contamination and operational errors were greater due to the different beliefs.</a:t>
            </a:r>
            <a:endParaRPr sz="1200"/>
          </a:p>
          <a:p>
            <a:pPr marL="0" lvl="0" indent="0" algn="l" rtl="0">
              <a:lnSpc>
                <a:spcPct val="100000"/>
              </a:lnSpc>
              <a:spcBef>
                <a:spcPts val="1600"/>
              </a:spcBef>
              <a:spcAft>
                <a:spcPts val="0"/>
              </a:spcAft>
              <a:buSzPts val="1800"/>
              <a:buNone/>
            </a:pPr>
            <a:r>
              <a:rPr lang="en" sz="1200"/>
              <a:t>Vegetarian foods and consumer confidence were impacted by meat contamination.</a:t>
            </a:r>
            <a:endParaRPr sz="1200"/>
          </a:p>
          <a:p>
            <a:pPr marL="0" lvl="0" indent="0" algn="l" rtl="0">
              <a:lnSpc>
                <a:spcPct val="100000"/>
              </a:lnSpc>
              <a:spcBef>
                <a:spcPts val="1600"/>
              </a:spcBef>
              <a:spcAft>
                <a:spcPts val="1600"/>
              </a:spcAft>
              <a:buSzPts val="1800"/>
              <a:buNone/>
            </a:pPr>
            <a:r>
              <a:rPr lang="en" sz="1200"/>
              <a:t>Standardised induction makes sure that all members of the staff practice the same hygienic approaches.</a:t>
            </a:r>
            <a:endParaRPr sz="1200"/>
          </a:p>
        </p:txBody>
      </p:sp>
      <p:pic>
        <p:nvPicPr>
          <p:cNvPr id="105" name="Google Shape;105;p7"/>
          <p:cNvPicPr preferRelativeResize="0"/>
          <p:nvPr/>
        </p:nvPicPr>
        <p:blipFill rotWithShape="1">
          <a:blip r:embed="rId3">
            <a:alphaModFix/>
          </a:blip>
          <a:srcRect/>
          <a:stretch/>
        </p:blipFill>
        <p:spPr>
          <a:xfrm>
            <a:off x="5575125" y="1431800"/>
            <a:ext cx="3257175" cy="34128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8"/>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Barrier 5 (Emotional Barriers)</a:t>
            </a:r>
            <a:endParaRPr>
              <a:solidFill>
                <a:schemeClr val="lt1"/>
              </a:solidFill>
            </a:endParaRPr>
          </a:p>
        </p:txBody>
      </p:sp>
      <p:sp>
        <p:nvSpPr>
          <p:cNvPr id="111" name="Google Shape;111;p8"/>
          <p:cNvSpPr txBox="1">
            <a:spLocks noGrp="1"/>
          </p:cNvSpPr>
          <p:nvPr>
            <p:ph type="body" idx="1"/>
          </p:nvPr>
        </p:nvSpPr>
        <p:spPr>
          <a:xfrm>
            <a:off x="311700" y="1382750"/>
            <a:ext cx="5351400" cy="36150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Gary arrived tired as he had been up all night and very stressed out due to his commute.</a:t>
            </a:r>
            <a:endParaRPr sz="1200"/>
          </a:p>
          <a:p>
            <a:pPr marL="0" lvl="0" indent="0" algn="l" rtl="0">
              <a:lnSpc>
                <a:spcPct val="100000"/>
              </a:lnSpc>
              <a:spcBef>
                <a:spcPts val="1600"/>
              </a:spcBef>
              <a:spcAft>
                <a:spcPts val="0"/>
              </a:spcAft>
              <a:buSzPts val="1800"/>
              <a:buNone/>
            </a:pPr>
            <a:r>
              <a:rPr lang="en" sz="1200"/>
              <a:t>The emotional stress resulted in a decrease in making clear decisions and in quality of communication.</a:t>
            </a:r>
            <a:endParaRPr sz="1200"/>
          </a:p>
          <a:p>
            <a:pPr marL="0" lvl="0" indent="0" algn="l" rtl="0">
              <a:lnSpc>
                <a:spcPct val="100000"/>
              </a:lnSpc>
              <a:spcBef>
                <a:spcPts val="1600"/>
              </a:spcBef>
              <a:spcAft>
                <a:spcPts val="0"/>
              </a:spcAft>
              <a:buSzPts val="1800"/>
              <a:buNone/>
            </a:pPr>
            <a:r>
              <a:rPr lang="en" sz="1200"/>
              <a:t>The Shannon-Weaver Model accounts for psychological noise that impacts how accurate the communication is (Maiwada, 2025).</a:t>
            </a:r>
            <a:endParaRPr sz="1200"/>
          </a:p>
          <a:p>
            <a:pPr marL="0" lvl="0" indent="0" algn="l" rtl="0">
              <a:lnSpc>
                <a:spcPct val="100000"/>
              </a:lnSpc>
              <a:spcBef>
                <a:spcPts val="1600"/>
              </a:spcBef>
              <a:spcAft>
                <a:spcPts val="0"/>
              </a:spcAft>
              <a:buSzPts val="1800"/>
              <a:buNone/>
            </a:pPr>
            <a:r>
              <a:rPr lang="en" sz="1200"/>
              <a:t>Gary shouted "Idiots!" when he found out that some of the chicken trays were spoiled.</a:t>
            </a:r>
            <a:endParaRPr sz="1200"/>
          </a:p>
          <a:p>
            <a:pPr marL="0" lvl="0" indent="0" algn="l" rtl="0">
              <a:lnSpc>
                <a:spcPct val="100000"/>
              </a:lnSpc>
              <a:spcBef>
                <a:spcPts val="1600"/>
              </a:spcBef>
              <a:spcAft>
                <a:spcPts val="0"/>
              </a:spcAft>
              <a:buSzPts val="1800"/>
              <a:buNone/>
            </a:pPr>
            <a:r>
              <a:rPr lang="en" sz="1200"/>
              <a:t>Staff morale and workplace relationships were negatively impacted by negative emotions.</a:t>
            </a:r>
            <a:endParaRPr sz="1200"/>
          </a:p>
          <a:p>
            <a:pPr marL="0" lvl="0" indent="0" algn="l" rtl="0">
              <a:lnSpc>
                <a:spcPct val="100000"/>
              </a:lnSpc>
              <a:spcBef>
                <a:spcPts val="1600"/>
              </a:spcBef>
              <a:spcAft>
                <a:spcPts val="1600"/>
              </a:spcAft>
              <a:buSzPts val="1800"/>
              <a:buNone/>
            </a:pPr>
            <a:r>
              <a:rPr lang="en" sz="1200"/>
              <a:t>With proper emotional control, constructive leadership and professional conduct are encouraged.</a:t>
            </a:r>
            <a:endParaRPr sz="1200"/>
          </a:p>
        </p:txBody>
      </p:sp>
      <p:pic>
        <p:nvPicPr>
          <p:cNvPr id="112" name="Google Shape;112;p8"/>
          <p:cNvPicPr preferRelativeResize="0"/>
          <p:nvPr/>
        </p:nvPicPr>
        <p:blipFill rotWithShape="1">
          <a:blip r:embed="rId3">
            <a:alphaModFix/>
          </a:blip>
          <a:srcRect/>
          <a:stretch/>
        </p:blipFill>
        <p:spPr>
          <a:xfrm>
            <a:off x="5663100" y="1513050"/>
            <a:ext cx="3169202" cy="3374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9"/>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Leadership and Non-Verbal Communication Failures</a:t>
            </a:r>
            <a:endParaRPr>
              <a:solidFill>
                <a:schemeClr val="lt1"/>
              </a:solidFill>
            </a:endParaRPr>
          </a:p>
        </p:txBody>
      </p:sp>
      <p:sp>
        <p:nvSpPr>
          <p:cNvPr id="118" name="Google Shape;118;p9"/>
          <p:cNvSpPr txBox="1">
            <a:spLocks noGrp="1"/>
          </p:cNvSpPr>
          <p:nvPr>
            <p:ph type="body" idx="1"/>
          </p:nvPr>
        </p:nvSpPr>
        <p:spPr>
          <a:xfrm>
            <a:off x="311700" y="1330700"/>
            <a:ext cx="5351400" cy="3665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Gary failed to maintain appropriate food hygiene personal practices every day.</a:t>
            </a:r>
            <a:endParaRPr sz="1200"/>
          </a:p>
          <a:p>
            <a:pPr marL="0" lvl="0" indent="0" algn="l" rtl="0">
              <a:lnSpc>
                <a:spcPct val="100000"/>
              </a:lnSpc>
              <a:spcBef>
                <a:spcPts val="1600"/>
              </a:spcBef>
              <a:spcAft>
                <a:spcPts val="0"/>
              </a:spcAft>
              <a:buSzPts val="1800"/>
              <a:buNone/>
            </a:pPr>
            <a:r>
              <a:rPr lang="en" sz="1200"/>
              <a:t>Professional credibility and employee trust were undermined by dirty uniform.</a:t>
            </a:r>
            <a:endParaRPr sz="1200"/>
          </a:p>
          <a:p>
            <a:pPr marL="0" lvl="0" indent="0" algn="l" rtl="0">
              <a:lnSpc>
                <a:spcPct val="100000"/>
              </a:lnSpc>
              <a:spcBef>
                <a:spcPts val="1600"/>
              </a:spcBef>
              <a:spcAft>
                <a:spcPts val="0"/>
              </a:spcAft>
              <a:buSzPts val="1800"/>
              <a:buNone/>
            </a:pPr>
            <a:r>
              <a:rPr lang="en" sz="1200"/>
              <a:t>When wiping your hands, make sure that your fingernails are not greasy as it is contrary to the strict hygiene messages sent verbally.</a:t>
            </a:r>
            <a:endParaRPr sz="1200"/>
          </a:p>
          <a:p>
            <a:pPr marL="0" lvl="0" indent="0" algn="l" rtl="0">
              <a:lnSpc>
                <a:spcPct val="100000"/>
              </a:lnSpc>
              <a:spcBef>
                <a:spcPts val="1600"/>
              </a:spcBef>
              <a:spcAft>
                <a:spcPts val="0"/>
              </a:spcAft>
              <a:buSzPts val="1800"/>
              <a:buNone/>
            </a:pPr>
            <a:r>
              <a:rPr lang="en" sz="1200"/>
              <a:t>Berlo's SMCR emphasises source credibility influencing communication success (Dominic, Mahamed and Ogodo, 2025).</a:t>
            </a:r>
            <a:endParaRPr sz="1200"/>
          </a:p>
          <a:p>
            <a:pPr marL="0" lvl="0" indent="0" algn="l" rtl="0">
              <a:lnSpc>
                <a:spcPct val="100000"/>
              </a:lnSpc>
              <a:spcBef>
                <a:spcPts val="1600"/>
              </a:spcBef>
              <a:spcAft>
                <a:spcPts val="0"/>
              </a:spcAft>
              <a:buSzPts val="1800"/>
              <a:buNone/>
            </a:pPr>
            <a:r>
              <a:rPr lang="en" sz="1200"/>
              <a:t>Staff saw leadership behaviours that varied and leaders who lowered compliance.</a:t>
            </a:r>
            <a:endParaRPr sz="1200"/>
          </a:p>
          <a:p>
            <a:pPr marL="0" lvl="0" indent="0" algn="l" rtl="0">
              <a:lnSpc>
                <a:spcPct val="100000"/>
              </a:lnSpc>
              <a:spcBef>
                <a:spcPts val="1600"/>
              </a:spcBef>
              <a:spcAft>
                <a:spcPts val="1600"/>
              </a:spcAft>
              <a:buSzPts val="1800"/>
              <a:buNone/>
            </a:pPr>
            <a:r>
              <a:rPr lang="en" sz="1200"/>
              <a:t>Leadership by example adds a lot to non-verbal communication and accountability. </a:t>
            </a:r>
            <a:endParaRPr sz="1200"/>
          </a:p>
        </p:txBody>
      </p:sp>
      <p:pic>
        <p:nvPicPr>
          <p:cNvPr id="119" name="Google Shape;119;p9"/>
          <p:cNvPicPr preferRelativeResize="0"/>
          <p:nvPr/>
        </p:nvPicPr>
        <p:blipFill rotWithShape="1">
          <a:blip r:embed="rId3">
            <a:alphaModFix/>
          </a:blip>
          <a:srcRect/>
          <a:stretch/>
        </p:blipFill>
        <p:spPr>
          <a:xfrm>
            <a:off x="5573925" y="1330700"/>
            <a:ext cx="3315400" cy="3621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0"/>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Organisational and Operational Roadblocks</a:t>
            </a:r>
            <a:endParaRPr>
              <a:solidFill>
                <a:schemeClr val="lt1"/>
              </a:solidFill>
            </a:endParaRPr>
          </a:p>
        </p:txBody>
      </p:sp>
      <p:sp>
        <p:nvSpPr>
          <p:cNvPr id="125" name="Google Shape;125;p10"/>
          <p:cNvSpPr txBox="1">
            <a:spLocks noGrp="1"/>
          </p:cNvSpPr>
          <p:nvPr>
            <p:ph type="body" idx="1"/>
          </p:nvPr>
        </p:nvSpPr>
        <p:spPr>
          <a:xfrm>
            <a:off x="311700" y="1330700"/>
            <a:ext cx="5241900" cy="3665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Management did not have any formal food hygiene induction training, but avoided doing this training completely.</a:t>
            </a:r>
            <a:endParaRPr sz="1200"/>
          </a:p>
          <a:p>
            <a:pPr marL="0" lvl="0" indent="0" algn="l" rtl="0">
              <a:lnSpc>
                <a:spcPct val="100000"/>
              </a:lnSpc>
              <a:spcBef>
                <a:spcPts val="1600"/>
              </a:spcBef>
              <a:spcAft>
                <a:spcPts val="0"/>
              </a:spcAft>
              <a:buSzPts val="1800"/>
              <a:buNone/>
            </a:pPr>
            <a:r>
              <a:rPr lang="en" sz="1200"/>
              <a:t>Unskilled personnel have acquired skills during production under pressure.</a:t>
            </a:r>
            <a:endParaRPr sz="1200"/>
          </a:p>
          <a:p>
            <a:pPr marL="0" lvl="0" indent="0" algn="l" rtl="0">
              <a:lnSpc>
                <a:spcPct val="100000"/>
              </a:lnSpc>
              <a:spcBef>
                <a:spcPts val="1600"/>
              </a:spcBef>
              <a:spcAft>
                <a:spcPts val="0"/>
              </a:spcAft>
              <a:buSzPts val="1800"/>
              <a:buNone/>
            </a:pPr>
            <a:r>
              <a:rPr lang="en" sz="1200"/>
              <a:t>There were more food safety failures and complaints as a result of inadequate onboarding.</a:t>
            </a:r>
            <a:endParaRPr sz="1200"/>
          </a:p>
          <a:p>
            <a:pPr marL="0" lvl="0" indent="0" algn="l" rtl="0">
              <a:lnSpc>
                <a:spcPct val="100000"/>
              </a:lnSpc>
              <a:spcBef>
                <a:spcPts val="1600"/>
              </a:spcBef>
              <a:spcAft>
                <a:spcPts val="0"/>
              </a:spcAft>
              <a:buSzPts val="1800"/>
              <a:buNone/>
            </a:pPr>
            <a:r>
              <a:rPr lang="en" sz="1200"/>
              <a:t>The chicken was spoiled and was not safe to eat after 24 hours.</a:t>
            </a:r>
            <a:endParaRPr sz="1200"/>
          </a:p>
          <a:p>
            <a:pPr marL="0" lvl="0" indent="0" algn="l" rtl="0">
              <a:lnSpc>
                <a:spcPct val="100000"/>
              </a:lnSpc>
              <a:spcBef>
                <a:spcPts val="1600"/>
              </a:spcBef>
              <a:spcAft>
                <a:spcPts val="0"/>
              </a:spcAft>
              <a:buSzPts val="1800"/>
              <a:buNone/>
            </a:pPr>
            <a:r>
              <a:rPr lang="en" sz="1200"/>
              <a:t>Customers' satisfaction and competitiveness in the market were affected by operational failures (Udeh, 2024).</a:t>
            </a:r>
            <a:endParaRPr sz="1200"/>
          </a:p>
          <a:p>
            <a:pPr marL="0" lvl="0" indent="0" algn="l" rtl="0">
              <a:lnSpc>
                <a:spcPct val="100000"/>
              </a:lnSpc>
              <a:spcBef>
                <a:spcPts val="1600"/>
              </a:spcBef>
              <a:spcAft>
                <a:spcPts val="1600"/>
              </a:spcAft>
              <a:buSzPts val="1800"/>
              <a:buNone/>
            </a:pPr>
            <a:r>
              <a:rPr lang="en" sz="1200"/>
              <a:t>Pre-employment compulsory training results in strong quality assurance.</a:t>
            </a:r>
            <a:endParaRPr sz="1200"/>
          </a:p>
        </p:txBody>
      </p:sp>
      <p:pic>
        <p:nvPicPr>
          <p:cNvPr id="126" name="Google Shape;126;p10"/>
          <p:cNvPicPr preferRelativeResize="0"/>
          <p:nvPr/>
        </p:nvPicPr>
        <p:blipFill rotWithShape="1">
          <a:blip r:embed="rId3">
            <a:alphaModFix/>
          </a:blip>
          <a:srcRect/>
          <a:stretch/>
        </p:blipFill>
        <p:spPr>
          <a:xfrm>
            <a:off x="5501700" y="1433525"/>
            <a:ext cx="3330601" cy="35079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1"/>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000"/>
              <a:buNone/>
            </a:pPr>
            <a:r>
              <a:rPr lang="en">
                <a:solidFill>
                  <a:schemeClr val="lt1"/>
                </a:solidFill>
              </a:rPr>
              <a:t>Conclusion</a:t>
            </a:r>
            <a:endParaRPr>
              <a:solidFill>
                <a:schemeClr val="lt1"/>
              </a:solidFill>
            </a:endParaRPr>
          </a:p>
        </p:txBody>
      </p:sp>
      <p:sp>
        <p:nvSpPr>
          <p:cNvPr id="132" name="Google Shape;132;p11"/>
          <p:cNvSpPr txBox="1">
            <a:spLocks noGrp="1"/>
          </p:cNvSpPr>
          <p:nvPr>
            <p:ph type="body" idx="1"/>
          </p:nvPr>
        </p:nvSpPr>
        <p:spPr>
          <a:xfrm>
            <a:off x="311700" y="1330700"/>
            <a:ext cx="5351400" cy="3665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800"/>
              <a:buNone/>
            </a:pPr>
            <a:r>
              <a:rPr lang="en" sz="1200"/>
              <a:t>The communication barriers were therefore a major hindrance to the performance and quality of operations.</a:t>
            </a:r>
            <a:endParaRPr sz="1200"/>
          </a:p>
          <a:p>
            <a:pPr marL="0" lvl="0" indent="0" algn="l" rtl="0">
              <a:lnSpc>
                <a:spcPct val="100000"/>
              </a:lnSpc>
              <a:spcBef>
                <a:spcPts val="1600"/>
              </a:spcBef>
              <a:spcAft>
                <a:spcPts val="0"/>
              </a:spcAft>
              <a:buSzPts val="1800"/>
              <a:buNone/>
            </a:pPr>
            <a:r>
              <a:rPr lang="en" sz="1200"/>
              <a:t>Theories of communication identified the reasons for failures in the workplace.</a:t>
            </a:r>
            <a:endParaRPr sz="1200"/>
          </a:p>
          <a:p>
            <a:pPr marL="0" lvl="0" indent="0" algn="l" rtl="0">
              <a:lnSpc>
                <a:spcPct val="100000"/>
              </a:lnSpc>
              <a:spcBef>
                <a:spcPts val="1600"/>
              </a:spcBef>
              <a:spcAft>
                <a:spcPts val="0"/>
              </a:spcAft>
              <a:buSzPts val="1800"/>
              <a:buNone/>
            </a:pPr>
            <a:r>
              <a:rPr lang="en" sz="1200"/>
              <a:t>There were specific organisational solutions needed for environmental, language and cultural barriers.</a:t>
            </a:r>
            <a:endParaRPr sz="1200"/>
          </a:p>
          <a:p>
            <a:pPr marL="0" lvl="0" indent="0" algn="l" rtl="0">
              <a:lnSpc>
                <a:spcPct val="100000"/>
              </a:lnSpc>
              <a:spcBef>
                <a:spcPts val="1600"/>
              </a:spcBef>
              <a:spcAft>
                <a:spcPts val="0"/>
              </a:spcAft>
              <a:buSzPts val="1800"/>
              <a:buNone/>
            </a:pPr>
            <a:r>
              <a:rPr lang="en" sz="1200"/>
              <a:t>Good leadership enhances employee engagement and communication regularity.</a:t>
            </a:r>
            <a:endParaRPr sz="1200"/>
          </a:p>
          <a:p>
            <a:pPr marL="0" lvl="0" indent="0" algn="l" rtl="0">
              <a:lnSpc>
                <a:spcPct val="100000"/>
              </a:lnSpc>
              <a:spcBef>
                <a:spcPts val="1600"/>
              </a:spcBef>
              <a:spcAft>
                <a:spcPts val="0"/>
              </a:spcAft>
              <a:buSzPts val="1800"/>
              <a:buNone/>
            </a:pPr>
            <a:r>
              <a:rPr lang="en" sz="1200"/>
              <a:t>Structured training helps to increase food safety and customer confidence.</a:t>
            </a:r>
            <a:endParaRPr sz="1200"/>
          </a:p>
          <a:p>
            <a:pPr marL="0" lvl="0" indent="0" algn="l" rtl="0">
              <a:lnSpc>
                <a:spcPct val="100000"/>
              </a:lnSpc>
              <a:spcBef>
                <a:spcPts val="1600"/>
              </a:spcBef>
              <a:spcAft>
                <a:spcPts val="1600"/>
              </a:spcAft>
              <a:buSzPts val="1800"/>
              <a:buNone/>
            </a:pPr>
            <a:r>
              <a:rPr lang="en" sz="1200"/>
              <a:t>Business recovery and sustainable growth through implementation of recommendations. </a:t>
            </a:r>
            <a:endParaRPr sz="1200"/>
          </a:p>
        </p:txBody>
      </p:sp>
      <p:pic>
        <p:nvPicPr>
          <p:cNvPr id="133" name="Google Shape;133;p11"/>
          <p:cNvPicPr preferRelativeResize="0"/>
          <p:nvPr/>
        </p:nvPicPr>
        <p:blipFill rotWithShape="1">
          <a:blip r:embed="rId3">
            <a:alphaModFix/>
          </a:blip>
          <a:srcRect/>
          <a:stretch/>
        </p:blipFill>
        <p:spPr>
          <a:xfrm>
            <a:off x="5537175" y="1330699"/>
            <a:ext cx="3295124" cy="34708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12"/>
          <p:cNvSpPr txBox="1">
            <a:spLocks noGrp="1"/>
          </p:cNvSpPr>
          <p:nvPr>
            <p:ph type="title"/>
          </p:nvPr>
        </p:nvSpPr>
        <p:spPr>
          <a:xfrm>
            <a:off x="311700" y="372500"/>
            <a:ext cx="8520600" cy="733500"/>
          </a:xfrm>
          <a:prstGeom prst="rect">
            <a:avLst/>
          </a:prstGeom>
          <a:solidFill>
            <a:schemeClr val="dk1"/>
          </a:solid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3000"/>
              <a:buNone/>
            </a:pPr>
            <a:r>
              <a:rPr lang="en">
                <a:solidFill>
                  <a:schemeClr val="lt1"/>
                </a:solidFill>
              </a:rPr>
              <a:t>References</a:t>
            </a:r>
            <a:endParaRPr>
              <a:solidFill>
                <a:schemeClr val="lt1"/>
              </a:solidFill>
            </a:endParaRPr>
          </a:p>
        </p:txBody>
      </p:sp>
      <p:sp>
        <p:nvSpPr>
          <p:cNvPr id="139" name="Google Shape;139;p12"/>
          <p:cNvSpPr txBox="1">
            <a:spLocks noGrp="1"/>
          </p:cNvSpPr>
          <p:nvPr>
            <p:ph type="body" idx="1"/>
          </p:nvPr>
        </p:nvSpPr>
        <p:spPr>
          <a:xfrm>
            <a:off x="311700" y="1330700"/>
            <a:ext cx="8599200" cy="3665700"/>
          </a:xfrm>
          <a:prstGeom prst="rect">
            <a:avLst/>
          </a:prstGeom>
          <a:solidFill>
            <a:schemeClr val="dk1"/>
          </a:solidFill>
          <a:ln>
            <a:noFill/>
          </a:ln>
        </p:spPr>
        <p:txBody>
          <a:bodyPr spcFirstLastPara="1" wrap="square" lIns="91425" tIns="91425" rIns="91425" bIns="91425" anchor="t" anchorCtr="0">
            <a:noAutofit/>
          </a:bodyPr>
          <a:lstStyle/>
          <a:p>
            <a:pPr marL="0" lvl="0" indent="0" algn="l" rtl="0">
              <a:lnSpc>
                <a:spcPct val="100000"/>
              </a:lnSpc>
              <a:spcBef>
                <a:spcPts val="1000"/>
              </a:spcBef>
              <a:spcAft>
                <a:spcPts val="0"/>
              </a:spcAft>
              <a:buSzPts val="1800"/>
              <a:buNone/>
            </a:pPr>
            <a:r>
              <a:rPr lang="en" sz="700">
                <a:solidFill>
                  <a:schemeClr val="lt1"/>
                </a:solidFill>
              </a:rPr>
              <a:t>Dominic, E.D., Mahamed, M. and Ogodo, A.E., (2025). Source credibility as a catalyst: unraveling its role in shaping strategic communication acceptability (SCA). International Journal of Academic Research in Business and Social Sciences, 15(2).</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Frean, J., (2022). Comprehension across disciplines: A practical framework for reading research. Literacy, 56(4), pp.299-310.</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Kirkpatrick, J. and Kirkpatrick, W.K., (2022). Training on trial: How workplace learning must reinvent itself to remain relevant. HarperChristian+ ORM.</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Lepistö, K., Saunila, M. and Ukko, J., (2024). Enhancing customer satisfaction, personnel satisfaction and company reputation with total quality management: combining traditional and new views. Benchmarking: An International Journal, 31(1), pp.75-97.</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Maiwada, A.A., (2025). Role of Effective Communication Strategy as A Veritable Tool to Deepen Trade Facilitation. Economit Journal: Scientific Journal of Accountancy, Management and Finance, 5(2), pp.111-124.</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Mortensen Ernits, R., Reiß, M., Bauer, M., Becker, A. and Freitag, M. (2022). Individualisation of Inflight Catering Meals—An Automation Concept for Integrating Pre-Ordered Meals during the Flight for All Passengers. Aerospace, 9(11), p.736. doi:10.3390/aerospace9110736. [Accessed 30 Jul. 2026]</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Muyanga, C.C. and Phiri, J., (2021). Assessment of effective communication in international schools in developing countries based on the Berlo’s SMCR model. Open journal of Business and Management, 9(1), pp.448-459.</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Nunstedt Strömberg, S., Eriksson, W. and Senkler, O., (2025). The Shadow Communication Model. LBMG Strategic Brand Management-Masters Paper Series.</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Omojuwa, B.A., (2025). Exploring the Communication Process Model. Mount Saint Vincent University.</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Udeh, E., (2024). Examining the impact of operation and production management failure on customer satisfaction and organisational growth: a qualitative study. European Journal of Political Science Studies, 7(1).</a:t>
            </a:r>
            <a:endParaRPr sz="700">
              <a:solidFill>
                <a:schemeClr val="lt1"/>
              </a:solidFill>
            </a:endParaRPr>
          </a:p>
          <a:p>
            <a:pPr marL="0" lvl="0" indent="0" algn="l" rtl="0">
              <a:lnSpc>
                <a:spcPct val="100000"/>
              </a:lnSpc>
              <a:spcBef>
                <a:spcPts val="1000"/>
              </a:spcBef>
              <a:spcAft>
                <a:spcPts val="0"/>
              </a:spcAft>
              <a:buSzPts val="1800"/>
              <a:buNone/>
            </a:pPr>
            <a:r>
              <a:rPr lang="en" sz="700">
                <a:solidFill>
                  <a:schemeClr val="lt1"/>
                </a:solidFill>
              </a:rPr>
              <a:t>Wrench, J.S., Punyanunt-Carter, N.M., Thweatt, K.S. and Thweatt, S., (2021). Interpersonal Communication. Licensed under a Creative Commons Attribution-NonCommercial-ShareAlike, 4.</a:t>
            </a:r>
            <a:endParaRPr sz="700">
              <a:solidFill>
                <a:schemeClr val="lt1"/>
              </a:solidFill>
            </a:endParaRPr>
          </a:p>
          <a:p>
            <a:pPr marL="0" lvl="0" indent="0" algn="l" rtl="0">
              <a:lnSpc>
                <a:spcPct val="100000"/>
              </a:lnSpc>
              <a:spcBef>
                <a:spcPts val="1000"/>
              </a:spcBef>
              <a:spcAft>
                <a:spcPts val="0"/>
              </a:spcAft>
              <a:buSzPts val="1800"/>
              <a:buNone/>
            </a:pPr>
            <a:endParaRPr sz="700">
              <a:solidFill>
                <a:schemeClr val="lt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144" name="Google Shape;144;g3f5f6202236_0_1"/>
          <p:cNvPicPr preferRelativeResize="0"/>
          <p:nvPr/>
        </p:nvPicPr>
        <p:blipFill>
          <a:blip r:embed="rId3">
            <a:alphaModFix/>
          </a:blip>
          <a:stretch>
            <a:fillRect/>
          </a:stretch>
        </p:blipFill>
        <p:spPr>
          <a:xfrm>
            <a:off x="235750" y="152400"/>
            <a:ext cx="8815049" cy="4838700"/>
          </a:xfrm>
          <a:prstGeom prst="rect">
            <a:avLst/>
          </a:prstGeom>
          <a:noFill/>
          <a:ln>
            <a:noFill/>
          </a:ln>
        </p:spPr>
      </p:pic>
    </p:spTree>
  </p:cSld>
  <p:clrMapOvr>
    <a:masterClrMapping/>
  </p:clrMapOvr>
</p:sld>
</file>

<file path=ppt/theme/theme1.xml><?xml version="1.0" encoding="utf-8"?>
<a:theme xmlns:a="http://schemas.openxmlformats.org/drawingml/2006/main" name="Modern Writer">
  <a:themeElements>
    <a:clrScheme name="Modern Writer">
      <a:dk1>
        <a:srgbClr val="E91D63"/>
      </a:dk1>
      <a:lt1>
        <a:srgbClr val="FFFFFF"/>
      </a:lt1>
      <a:dk2>
        <a:srgbClr val="424242"/>
      </a:dk2>
      <a:lt2>
        <a:srgbClr val="999999"/>
      </a:lt2>
      <a:accent1>
        <a:srgbClr val="607D8B"/>
      </a:accent1>
      <a:accent2>
        <a:srgbClr val="673AB7"/>
      </a:accent2>
      <a:accent3>
        <a:srgbClr val="9C26B0"/>
      </a:accent3>
      <a:accent4>
        <a:srgbClr val="0090AC"/>
      </a:accent4>
      <a:accent5>
        <a:srgbClr val="01AFD1"/>
      </a:accent5>
      <a:accent6>
        <a:srgbClr val="F8E71C"/>
      </a:accent6>
      <a:hlink>
        <a:srgbClr val="01AFD1"/>
      </a:hlink>
      <a:folHlink>
        <a:srgbClr val="01AF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1821</Words>
  <Application>Microsoft Office PowerPoint</Application>
  <PresentationFormat>On-screen Show (16:9)</PresentationFormat>
  <Paragraphs>133</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Oswald</vt:lpstr>
      <vt:lpstr>Source Code Pro</vt:lpstr>
      <vt:lpstr>Modern Writer</vt:lpstr>
      <vt:lpstr>PowerPoint Presentation</vt:lpstr>
      <vt:lpstr>Introduction</vt:lpstr>
      <vt:lpstr>Case Context</vt:lpstr>
      <vt:lpstr>Barrier 1 (Environmental Noise)</vt:lpstr>
      <vt:lpstr>Barrier 2 (Language, Communication and Body Language)</vt:lpstr>
      <vt:lpstr>Barrier 3 (Age and Generational Differences)</vt:lpstr>
      <vt:lpstr>Barrier 4 (Cultural Standards and Practices)</vt:lpstr>
      <vt:lpstr>Barrier 5 (Emotional Barriers)</vt:lpstr>
      <vt:lpstr>Leadership and Non-Verbal Communication Failures</vt:lpstr>
      <vt:lpstr>Organisational and Operational Roadblocks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Simionescu</dc:creator>
  <cp:lastModifiedBy>Elena Simionescu</cp:lastModifiedBy>
  <cp:revision>1</cp:revision>
  <dcterms:modified xsi:type="dcterms:W3CDTF">2026-08-10T10:34:28Z</dcterms:modified>
</cp:coreProperties>
</file>