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handoutMasterIdLst>
    <p:handoutMasterId r:id="rId17"/>
  </p:handoutMasterIdLst>
  <p:sldIdLst>
    <p:sldId id="287" r:id="rId2"/>
    <p:sldId id="280" r:id="rId3"/>
    <p:sldId id="291" r:id="rId4"/>
    <p:sldId id="300" r:id="rId5"/>
    <p:sldId id="281" r:id="rId6"/>
    <p:sldId id="292" r:id="rId7"/>
    <p:sldId id="293" r:id="rId8"/>
    <p:sldId id="294" r:id="rId9"/>
    <p:sldId id="295" r:id="rId10"/>
    <p:sldId id="296" r:id="rId11"/>
    <p:sldId id="299" r:id="rId12"/>
    <p:sldId id="298" r:id="rId13"/>
    <p:sldId id="277" r:id="rId14"/>
    <p:sldId id="274" r:id="rId15"/>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95974" autoAdjust="0"/>
  </p:normalViewPr>
  <p:slideViewPr>
    <p:cSldViewPr showGuides="1">
      <p:cViewPr>
        <p:scale>
          <a:sx n="99" d="100"/>
          <a:sy n="99" d="100"/>
        </p:scale>
        <p:origin x="522" y="78"/>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3/14/2024</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3/14/2024</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3/14/2024</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3/14/2024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3/14/2024</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3/14/2024</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3/14/2024</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3/14/2024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3/14/2024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3/14/2024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3/14/2024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3/14/2024</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hyperlink" Target="https://www.savethestudent.org/student-jobs/graduate-scheme-deadlines-20102011.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nationalcareers.service.gov.uk/" TargetMode="External"/><Relationship Id="rId2" Type="http://schemas.openxmlformats.org/officeDocument/2006/relationships/hyperlink" Target="https://www.uwtsd.ac.uk/experience-facilities/student-support-wellbeing/careers-servic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prospects.ac.uk/careers-advice/applying-for-jobs/how-to-write-a-speculative-job-applicatio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b.co.uk/" TargetMode="External"/><Relationship Id="rId2" Type="http://schemas.openxmlformats.org/officeDocument/2006/relationships/hyperlink" Target="https://www.top100graduateemployers.com/" TargetMode="External"/><Relationship Id="rId1" Type="http://schemas.openxmlformats.org/officeDocument/2006/relationships/slideLayout" Target="../slideLayouts/slideLayout2.xml"/><Relationship Id="rId6" Type="http://schemas.openxmlformats.org/officeDocument/2006/relationships/hyperlink" Target="https://targetjobs.co.uk/" TargetMode="External"/><Relationship Id="rId5" Type="http://schemas.openxmlformats.org/officeDocument/2006/relationships/hyperlink" Target="https://www.prospects.ac.uk/" TargetMode="External"/><Relationship Id="rId4" Type="http://schemas.openxmlformats.org/officeDocument/2006/relationships/hyperlink" Target="https://www.milkround.co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hejobcrowd.com/" TargetMode="External"/><Relationship Id="rId7" Type="http://schemas.openxmlformats.org/officeDocument/2006/relationships/hyperlink" Target="https://www.prospects.ac.uk/job-profiles" TargetMode="External"/><Relationship Id="rId2" Type="http://schemas.openxmlformats.org/officeDocument/2006/relationships/hyperlink" Target="https://uk.indeed.com/" TargetMode="External"/><Relationship Id="rId1" Type="http://schemas.openxmlformats.org/officeDocument/2006/relationships/slideLayout" Target="../slideLayouts/slideLayout2.xml"/><Relationship Id="rId6" Type="http://schemas.openxmlformats.org/officeDocument/2006/relationships/hyperlink" Target="https://www.ourgraduates.co.uk/" TargetMode="External"/><Relationship Id="rId5" Type="http://schemas.openxmlformats.org/officeDocument/2006/relationships/hyperlink" Target="https://www.insidecareers.co.uk/" TargetMode="External"/><Relationship Id="rId4" Type="http://schemas.openxmlformats.org/officeDocument/2006/relationships/hyperlink" Target="https://www.glassdoor.co.uk/index.htm"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s://www.agencycentral.co.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raduate-jobs.com/booklet/how-to-find-a-graduate-job" TargetMode="External"/><Relationship Id="rId2" Type="http://schemas.openxmlformats.org/officeDocument/2006/relationships/hyperlink" Target="https://www.monster.co.uk/career-advice/article/find_a_graduate_job" TargetMode="External"/><Relationship Id="rId1" Type="http://schemas.openxmlformats.org/officeDocument/2006/relationships/slideLayout" Target="../slideLayouts/slideLayout2.xml"/><Relationship Id="rId6" Type="http://schemas.openxmlformats.org/officeDocument/2006/relationships/hyperlink" Target="https://www.indeed.com/career-advice/finding-a-job/student-job-search-guide" TargetMode="External"/><Relationship Id="rId5" Type="http://schemas.openxmlformats.org/officeDocument/2006/relationships/hyperlink" Target="https://www.grb.uk.com/careers-advice/how-to-find-a-graduate-job" TargetMode="External"/><Relationship Id="rId4" Type="http://schemas.openxmlformats.org/officeDocument/2006/relationships/hyperlink" Target="https://www.prospects.ac.uk/careers-advice/getting-a-job/how-to-find-a-job"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756" y="404664"/>
            <a:ext cx="11737304" cy="936104"/>
          </a:xfrm>
        </p:spPr>
        <p:txBody>
          <a:bodyPr anchor="b">
            <a:normAutofit fontScale="90000"/>
          </a:bodyPr>
          <a:lstStyle/>
          <a:p>
            <a:pPr algn="ctr"/>
            <a:r>
              <a:rPr lang="en-GB" sz="3600" b="1" dirty="0">
                <a:effectLst/>
                <a:latin typeface="Calibri" panose="020F0502020204030204" pitchFamily="34" charset="0"/>
                <a:ea typeface="Calibri" panose="020F0502020204030204" pitchFamily="34" charset="0"/>
                <a:cs typeface="Calibri" panose="020F0502020204030204" pitchFamily="34" charset="0"/>
              </a:rPr>
              <a:t>BMBM5021 Building your Personal Brand for Sustainable Employment </a:t>
            </a:r>
            <a:endParaRPr lang="en-US" sz="3100" dirty="0"/>
          </a:p>
        </p:txBody>
      </p:sp>
      <p:sp>
        <p:nvSpPr>
          <p:cNvPr id="3" name="Subtitle 2"/>
          <p:cNvSpPr>
            <a:spLocks noGrp="1"/>
          </p:cNvSpPr>
          <p:nvPr>
            <p:ph sz="half" idx="2"/>
          </p:nvPr>
        </p:nvSpPr>
        <p:spPr>
          <a:xfrm>
            <a:off x="3214092" y="1407062"/>
            <a:ext cx="6048672" cy="576064"/>
          </a:xfrm>
        </p:spPr>
        <p:txBody>
          <a:bodyPr>
            <a:normAutofit fontScale="92500" lnSpcReduction="20000"/>
          </a:bodyPr>
          <a:lstStyle/>
          <a:p>
            <a:pPr marL="0" indent="0" algn="ctr">
              <a:buNone/>
            </a:pPr>
            <a:r>
              <a:rPr lang="en-US" sz="4000" b="1" dirty="0">
                <a:latin typeface="Calibri" panose="020F0502020204030204" pitchFamily="34" charset="0"/>
                <a:ea typeface="Calibri" panose="020F0502020204030204" pitchFamily="34" charset="0"/>
                <a:cs typeface="Calibri" panose="020F0502020204030204" pitchFamily="34" charset="0"/>
              </a:rPr>
              <a:t>Job Search Skills</a:t>
            </a:r>
          </a:p>
        </p:txBody>
      </p:sp>
      <p:pic>
        <p:nvPicPr>
          <p:cNvPr id="1026" name="Picture 2" descr="Job Search Skills - Soft Skills Guide">
            <a:extLst>
              <a:ext uri="{FF2B5EF4-FFF2-40B4-BE49-F238E27FC236}">
                <a16:creationId xmlns:a16="http://schemas.microsoft.com/office/drawing/2014/main" id="{C7D49AA4-5E44-5672-D9D4-DB3F927D48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4052" y="2049420"/>
            <a:ext cx="6838065" cy="4570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644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69D0-4D08-3D6B-BE56-36A9E944C00C}"/>
              </a:ext>
            </a:extLst>
          </p:cNvPr>
          <p:cNvSpPr>
            <a:spLocks noGrp="1"/>
          </p:cNvSpPr>
          <p:nvPr>
            <p:ph type="title"/>
          </p:nvPr>
        </p:nvSpPr>
        <p:spPr>
          <a:xfrm>
            <a:off x="1117309" y="76200"/>
            <a:ext cx="10157354" cy="1397000"/>
          </a:xfrm>
        </p:spPr>
        <p:txBody>
          <a:bodyPr anchor="b">
            <a:normAutofit/>
          </a:bodyPr>
          <a:lstStyle/>
          <a:p>
            <a:r>
              <a:rPr lang="en-GB" b="1" dirty="0"/>
              <a:t>Starting Your Job Search</a:t>
            </a:r>
          </a:p>
        </p:txBody>
      </p:sp>
      <p:sp>
        <p:nvSpPr>
          <p:cNvPr id="3" name="Content Placeholder 2">
            <a:extLst>
              <a:ext uri="{FF2B5EF4-FFF2-40B4-BE49-F238E27FC236}">
                <a16:creationId xmlns:a16="http://schemas.microsoft.com/office/drawing/2014/main" id="{38CA1BEE-4E35-8F6C-54C2-E829C63AF1FC}"/>
              </a:ext>
            </a:extLst>
          </p:cNvPr>
          <p:cNvSpPr>
            <a:spLocks noGrp="1"/>
          </p:cNvSpPr>
          <p:nvPr>
            <p:ph sz="half" idx="1"/>
          </p:nvPr>
        </p:nvSpPr>
        <p:spPr>
          <a:xfrm>
            <a:off x="1117309" y="1701800"/>
            <a:ext cx="4977104" cy="4470400"/>
          </a:xfrm>
        </p:spPr>
        <p:txBody>
          <a:bodyPr>
            <a:normAutofit/>
          </a:bodyPr>
          <a:lstStyle/>
          <a:p>
            <a:r>
              <a:rPr lang="en-GB" sz="2800" b="0" i="0" dirty="0">
                <a:effectLst/>
                <a:latin typeface="Calibri" panose="020F0502020204030204" pitchFamily="34" charset="0"/>
                <a:ea typeface="Calibri" panose="020F0502020204030204" pitchFamily="34" charset="0"/>
                <a:cs typeface="Calibri" panose="020F0502020204030204" pitchFamily="34" charset="0"/>
              </a:rPr>
              <a:t>Job hunting requires establishing a routine across multiple methods and maintaining resilience if things don't progress as quickly as desired. </a:t>
            </a:r>
          </a:p>
          <a:p>
            <a:r>
              <a:rPr lang="en-GB" sz="2800" b="0" i="0" dirty="0">
                <a:effectLst/>
                <a:latin typeface="Calibri" panose="020F0502020204030204" pitchFamily="34" charset="0"/>
                <a:ea typeface="Calibri" panose="020F0502020204030204" pitchFamily="34" charset="0"/>
                <a:cs typeface="Calibri" panose="020F0502020204030204" pitchFamily="34" charset="0"/>
              </a:rPr>
              <a:t>Persistence is key to a successful job search. </a:t>
            </a:r>
          </a:p>
          <a:p>
            <a:endParaRPr lang="en-GB" dirty="0"/>
          </a:p>
        </p:txBody>
      </p:sp>
      <p:pic>
        <p:nvPicPr>
          <p:cNvPr id="4" name="Picture 2" descr="Graduate jobs: Number of roles is up a fifth on pre-pandemic levels | This  is Money">
            <a:extLst>
              <a:ext uri="{FF2B5EF4-FFF2-40B4-BE49-F238E27FC236}">
                <a16:creationId xmlns:a16="http://schemas.microsoft.com/office/drawing/2014/main" id="{8CF836FF-EE29-7776-8C8D-3144E92B694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974" r="1226" b="2"/>
          <a:stretch/>
        </p:blipFill>
        <p:spPr bwMode="auto">
          <a:xfrm>
            <a:off x="6297559" y="1701800"/>
            <a:ext cx="4977104" cy="447040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0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69D0-4D08-3D6B-BE56-36A9E944C00C}"/>
              </a:ext>
            </a:extLst>
          </p:cNvPr>
          <p:cNvSpPr>
            <a:spLocks noGrp="1"/>
          </p:cNvSpPr>
          <p:nvPr>
            <p:ph type="title"/>
          </p:nvPr>
        </p:nvSpPr>
        <p:spPr>
          <a:xfrm>
            <a:off x="837828" y="76200"/>
            <a:ext cx="10436835" cy="976536"/>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What is a Graduate Job?</a:t>
            </a:r>
          </a:p>
        </p:txBody>
      </p:sp>
      <p:sp>
        <p:nvSpPr>
          <p:cNvPr id="3" name="Content Placeholder 2">
            <a:extLst>
              <a:ext uri="{FF2B5EF4-FFF2-40B4-BE49-F238E27FC236}">
                <a16:creationId xmlns:a16="http://schemas.microsoft.com/office/drawing/2014/main" id="{38CA1BEE-4E35-8F6C-54C2-E829C63AF1FC}"/>
              </a:ext>
            </a:extLst>
          </p:cNvPr>
          <p:cNvSpPr>
            <a:spLocks noGrp="1"/>
          </p:cNvSpPr>
          <p:nvPr>
            <p:ph idx="1"/>
          </p:nvPr>
        </p:nvSpPr>
        <p:spPr>
          <a:xfrm>
            <a:off x="837828" y="1052736"/>
            <a:ext cx="10436835" cy="5328592"/>
          </a:xfrm>
        </p:spPr>
        <p:txBody>
          <a:bodyPr>
            <a:normAutofit fontScale="92500"/>
          </a:bodyPr>
          <a:lstStyle/>
          <a:p>
            <a:r>
              <a:rPr lang="en-GB" dirty="0">
                <a:latin typeface="Calibri" panose="020F0502020204030204" pitchFamily="34" charset="0"/>
                <a:ea typeface="Calibri" panose="020F0502020204030204" pitchFamily="34" charset="0"/>
                <a:cs typeface="Calibri" panose="020F0502020204030204" pitchFamily="34" charset="0"/>
              </a:rPr>
              <a:t>A graduate job can be broadly defined as any job a graduate does. </a:t>
            </a:r>
          </a:p>
          <a:p>
            <a:r>
              <a:rPr lang="en-GB" dirty="0">
                <a:latin typeface="Calibri" panose="020F0502020204030204" pitchFamily="34" charset="0"/>
                <a:ea typeface="Calibri" panose="020F0502020204030204" pitchFamily="34" charset="0"/>
                <a:cs typeface="Calibri" panose="020F0502020204030204" pitchFamily="34" charset="0"/>
              </a:rPr>
              <a:t>However, many graduate jobs require a degree in a certain subject as an essential entry requirement. </a:t>
            </a:r>
          </a:p>
          <a:p>
            <a:r>
              <a:rPr lang="en-GB" dirty="0">
                <a:latin typeface="Calibri" panose="020F0502020204030204" pitchFamily="34" charset="0"/>
                <a:ea typeface="Calibri" panose="020F0502020204030204" pitchFamily="34" charset="0"/>
                <a:cs typeface="Calibri" panose="020F0502020204030204" pitchFamily="34" charset="0"/>
              </a:rPr>
              <a:t>Some graduates will apply for graduate schemes upon graduation, whereas other graduates will start work in entry level positions and work their way up an organisation, quickly using graduate level skills. </a:t>
            </a:r>
          </a:p>
          <a:p>
            <a:r>
              <a:rPr lang="en-GB" dirty="0">
                <a:latin typeface="Calibri" panose="020F0502020204030204" pitchFamily="34" charset="0"/>
                <a:ea typeface="Calibri" panose="020F0502020204030204" pitchFamily="34" charset="0"/>
                <a:cs typeface="Calibri" panose="020F0502020204030204" pitchFamily="34" charset="0"/>
              </a:rPr>
              <a:t>Graduate schemes are commonplace amongst larger ‘blue-chip’ employers. They are mainly in the corporate sector but there are some in the public sector too. </a:t>
            </a:r>
          </a:p>
          <a:p>
            <a:pPr lvl="1"/>
            <a:r>
              <a:rPr lang="en-GB" dirty="0">
                <a:latin typeface="Calibri" panose="020F0502020204030204" pitchFamily="34" charset="0"/>
                <a:ea typeface="Calibri" panose="020F0502020204030204" pitchFamily="34" charset="0"/>
                <a:cs typeface="Calibri" panose="020F0502020204030204" pitchFamily="34" charset="0"/>
              </a:rPr>
              <a:t>Many employers offer graduate recruitment schemes aimed at students in their final year of study. </a:t>
            </a:r>
          </a:p>
          <a:p>
            <a:pPr lvl="1"/>
            <a:r>
              <a:rPr lang="en-GB" dirty="0">
                <a:latin typeface="Calibri" panose="020F0502020204030204" pitchFamily="34" charset="0"/>
                <a:ea typeface="Calibri" panose="020F0502020204030204" pitchFamily="34" charset="0"/>
                <a:cs typeface="Calibri" panose="020F0502020204030204" pitchFamily="34" charset="0"/>
              </a:rPr>
              <a:t>Most schemes have application closing dates in the autumn term, months before graduation. </a:t>
            </a:r>
          </a:p>
          <a:p>
            <a:pPr lvl="1"/>
            <a:r>
              <a:rPr lang="en-GB" dirty="0">
                <a:latin typeface="Calibri" panose="020F0502020204030204" pitchFamily="34" charset="0"/>
                <a:ea typeface="Calibri" panose="020F0502020204030204" pitchFamily="34" charset="0"/>
                <a:cs typeface="Calibri" panose="020F0502020204030204" pitchFamily="34" charset="0"/>
              </a:rPr>
              <a:t>To find out details of schemes and deadlines click the link below </a:t>
            </a:r>
          </a:p>
          <a:p>
            <a:pPr lvl="1"/>
            <a:r>
              <a:rPr lang="en-GB" dirty="0">
                <a:latin typeface="Calibri" panose="020F0502020204030204" pitchFamily="34" charset="0"/>
                <a:ea typeface="Calibri" panose="020F0502020204030204" pitchFamily="34" charset="0"/>
                <a:cs typeface="Calibri" panose="020F0502020204030204" pitchFamily="34" charset="0"/>
                <a:hlinkClick r:id="rId2"/>
              </a:rPr>
              <a:t>Graduate Scheme Deadlines – 2024 - Save the Student</a:t>
            </a: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688977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69D0-4D08-3D6B-BE56-36A9E944C00C}"/>
              </a:ext>
            </a:extLst>
          </p:cNvPr>
          <p:cNvSpPr>
            <a:spLocks noGrp="1"/>
          </p:cNvSpPr>
          <p:nvPr>
            <p:ph type="title"/>
          </p:nvPr>
        </p:nvSpPr>
        <p:spPr>
          <a:xfrm>
            <a:off x="837828" y="76200"/>
            <a:ext cx="10436835" cy="976536"/>
          </a:xfrm>
        </p:spPr>
        <p:txBody>
          <a:bodyPr>
            <a:normAutofit fontScale="90000"/>
          </a:bodyPr>
          <a:lstStyle/>
          <a:p>
            <a:r>
              <a:rPr lang="en-GB" b="1" dirty="0">
                <a:latin typeface="Calibri" panose="020F0502020204030204" pitchFamily="34" charset="0"/>
                <a:ea typeface="Calibri" panose="020F0502020204030204" pitchFamily="34" charset="0"/>
                <a:cs typeface="Calibri" panose="020F0502020204030204" pitchFamily="34" charset="0"/>
              </a:rPr>
              <a:t>Identify Key Target Job Roles and Companies  </a:t>
            </a:r>
          </a:p>
        </p:txBody>
      </p:sp>
      <p:sp>
        <p:nvSpPr>
          <p:cNvPr id="3" name="Content Placeholder 2">
            <a:extLst>
              <a:ext uri="{FF2B5EF4-FFF2-40B4-BE49-F238E27FC236}">
                <a16:creationId xmlns:a16="http://schemas.microsoft.com/office/drawing/2014/main" id="{38CA1BEE-4E35-8F6C-54C2-E829C63AF1FC}"/>
              </a:ext>
            </a:extLst>
          </p:cNvPr>
          <p:cNvSpPr>
            <a:spLocks noGrp="1"/>
          </p:cNvSpPr>
          <p:nvPr>
            <p:ph idx="1"/>
          </p:nvPr>
        </p:nvSpPr>
        <p:spPr>
          <a:xfrm>
            <a:off x="837828" y="1412776"/>
            <a:ext cx="10436835" cy="4968552"/>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Research and select job roles you are interested in. </a:t>
            </a:r>
          </a:p>
          <a:p>
            <a:r>
              <a:rPr lang="en-GB" dirty="0">
                <a:latin typeface="Calibri" panose="020F0502020204030204" pitchFamily="34" charset="0"/>
                <a:ea typeface="Calibri" panose="020F0502020204030204" pitchFamily="34" charset="0"/>
                <a:cs typeface="Calibri" panose="020F0502020204030204" pitchFamily="34" charset="0"/>
              </a:rPr>
              <a:t>Research industry trends and future career opportunities.</a:t>
            </a:r>
          </a:p>
          <a:p>
            <a:r>
              <a:rPr lang="en-GB" dirty="0">
                <a:latin typeface="Calibri" panose="020F0502020204030204" pitchFamily="34" charset="0"/>
                <a:ea typeface="Calibri" panose="020F0502020204030204" pitchFamily="34" charset="0"/>
                <a:cs typeface="Calibri" panose="020F0502020204030204" pitchFamily="34" charset="0"/>
              </a:rPr>
              <a:t>Research companies you are interested in working for. </a:t>
            </a:r>
          </a:p>
          <a:p>
            <a:r>
              <a:rPr lang="en-GB" dirty="0">
                <a:latin typeface="Calibri" panose="020F0502020204030204" pitchFamily="34" charset="0"/>
                <a:ea typeface="Calibri" panose="020F0502020204030204" pitchFamily="34" charset="0"/>
                <a:cs typeface="Calibri" panose="020F0502020204030204" pitchFamily="34" charset="0"/>
              </a:rPr>
              <a:t>Use career support services at UWTSD and outside the university.</a:t>
            </a:r>
          </a:p>
          <a:p>
            <a:pPr lvl="1"/>
            <a:r>
              <a:rPr lang="en-GB" dirty="0">
                <a:hlinkClick r:id="rId2"/>
              </a:rPr>
              <a:t>Careers Service | University of Wales Trinity Saint David (uwtsd.ac.uk)</a:t>
            </a:r>
            <a:endParaRPr lang="en-GB" dirty="0">
              <a:latin typeface="Calibri" panose="020F0502020204030204" pitchFamily="34" charset="0"/>
              <a:ea typeface="Calibri" panose="020F0502020204030204" pitchFamily="34" charset="0"/>
              <a:cs typeface="Calibri" panose="020F0502020204030204" pitchFamily="34" charset="0"/>
            </a:endParaRPr>
          </a:p>
          <a:p>
            <a:pPr lvl="1"/>
            <a:r>
              <a:rPr lang="en-GB" dirty="0">
                <a:hlinkClick r:id="rId3"/>
              </a:rPr>
              <a:t>Careers advice - job profiles, information and resources | National Careers Service</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Prepare a professional CV.</a:t>
            </a:r>
          </a:p>
        </p:txBody>
      </p:sp>
    </p:spTree>
    <p:extLst>
      <p:ext uri="{BB962C8B-B14F-4D97-AF65-F5344CB8AC3E}">
        <p14:creationId xmlns:p14="http://schemas.microsoft.com/office/powerpoint/2010/main" val="9413425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fontScale="90000"/>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Speculative Approaches</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556792"/>
            <a:ext cx="10580851" cy="4896544"/>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Following your research, you may have identified several organisations that you are interested in working for. </a:t>
            </a:r>
          </a:p>
          <a:p>
            <a:r>
              <a:rPr lang="en-GB" dirty="0">
                <a:latin typeface="Calibri" panose="020F0502020204030204" pitchFamily="34" charset="0"/>
                <a:ea typeface="Calibri" panose="020F0502020204030204" pitchFamily="34" charset="0"/>
                <a:cs typeface="Calibri" panose="020F0502020204030204" pitchFamily="34" charset="0"/>
              </a:rPr>
              <a:t>Some of these may have vacancies advertised and some may not. If you are unable to find a vacancy for a potential employer, but you feel you would be able to bring something to the organisation and you could be a good match why not submit a speculative application. </a:t>
            </a:r>
          </a:p>
          <a:p>
            <a:r>
              <a:rPr lang="en-GB" dirty="0">
                <a:latin typeface="Calibri" panose="020F0502020204030204" pitchFamily="34" charset="0"/>
                <a:ea typeface="Calibri" panose="020F0502020204030204" pitchFamily="34" charset="0"/>
                <a:cs typeface="Calibri" panose="020F0502020204030204" pitchFamily="34" charset="0"/>
              </a:rPr>
              <a:t>This means submitting a CV and tailored Cover Letter to explain why you are approaching them and what you can bring to the company. </a:t>
            </a:r>
          </a:p>
          <a:p>
            <a:r>
              <a:rPr lang="en-GB" dirty="0">
                <a:latin typeface="Calibri" panose="020F0502020204030204" pitchFamily="34" charset="0"/>
                <a:ea typeface="Calibri" panose="020F0502020204030204" pitchFamily="34" charset="0"/>
                <a:cs typeface="Calibri" panose="020F0502020204030204" pitchFamily="34" charset="0"/>
              </a:rPr>
              <a:t>Find out more on Prospects guide to writing a speculative application. </a:t>
            </a:r>
          </a:p>
          <a:p>
            <a:r>
              <a:rPr lang="en-GB" dirty="0">
                <a:latin typeface="Calibri" panose="020F0502020204030204" pitchFamily="34" charset="0"/>
                <a:ea typeface="Calibri" panose="020F0502020204030204" pitchFamily="34" charset="0"/>
                <a:cs typeface="Calibri" panose="020F0502020204030204" pitchFamily="34" charset="0"/>
                <a:hlinkClick r:id="rId2"/>
              </a:rPr>
              <a:t>How to write a speculative job application | Prospects.ac.uk</a:t>
            </a:r>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68645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Online</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556792"/>
            <a:ext cx="10580851" cy="4896544"/>
          </a:xfrm>
        </p:spPr>
        <p:txBody>
          <a:bodyPr>
            <a:normAutofit fontScale="92500"/>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Many graduate vacancies are now advertised online. You can normally filter searches via sector and location</a:t>
            </a:r>
            <a:r>
              <a:rPr lang="en-GB" dirty="0"/>
              <a:t>. </a:t>
            </a:r>
            <a:r>
              <a:rPr lang="en-GB" dirty="0">
                <a:latin typeface="Calibri" panose="020F0502020204030204" pitchFamily="34" charset="0"/>
                <a:ea typeface="Calibri" panose="020F0502020204030204" pitchFamily="34" charset="0"/>
                <a:cs typeface="Calibri" panose="020F0502020204030204" pitchFamily="34" charset="0"/>
              </a:rPr>
              <a:t>You can also set up alerts to notify you when new job are posted.</a:t>
            </a:r>
          </a:p>
          <a:p>
            <a:r>
              <a:rPr lang="en-GB" dirty="0">
                <a:latin typeface="Calibri" panose="020F0502020204030204" pitchFamily="34" charset="0"/>
                <a:ea typeface="Calibri" panose="020F0502020204030204" pitchFamily="34" charset="0"/>
                <a:cs typeface="Calibri" panose="020F0502020204030204" pitchFamily="34" charset="0"/>
              </a:rPr>
              <a:t>The </a:t>
            </a:r>
            <a:r>
              <a:rPr lang="en-GB" dirty="0">
                <a:latin typeface="Calibri" panose="020F0502020204030204" pitchFamily="34" charset="0"/>
                <a:ea typeface="Calibri" panose="020F0502020204030204" pitchFamily="34" charset="0"/>
                <a:cs typeface="Calibri" panose="020F0502020204030204" pitchFamily="34" charset="0"/>
                <a:hlinkClick r:id="rId2"/>
              </a:rPr>
              <a:t>Times Top 100 </a:t>
            </a:r>
            <a:r>
              <a:rPr lang="en-GB" dirty="0">
                <a:latin typeface="Calibri" panose="020F0502020204030204" pitchFamily="34" charset="0"/>
                <a:ea typeface="Calibri" panose="020F0502020204030204" pitchFamily="34" charset="0"/>
                <a:cs typeface="Calibri" panose="020F0502020204030204" pitchFamily="34" charset="0"/>
              </a:rPr>
              <a:t>lists the top graduate employers.</a:t>
            </a:r>
          </a:p>
          <a:p>
            <a:r>
              <a:rPr lang="en-GB" dirty="0">
                <a:latin typeface="Calibri" panose="020F0502020204030204" pitchFamily="34" charset="0"/>
                <a:ea typeface="Calibri" panose="020F0502020204030204" pitchFamily="34" charset="0"/>
                <a:cs typeface="Calibri" panose="020F0502020204030204" pitchFamily="34" charset="0"/>
                <a:hlinkClick r:id="rId3"/>
              </a:rPr>
              <a:t>Best Companies</a:t>
            </a:r>
            <a:r>
              <a:rPr lang="en-GB" dirty="0">
                <a:latin typeface="Calibri" panose="020F0502020204030204" pitchFamily="34" charset="0"/>
                <a:ea typeface="Calibri" panose="020F0502020204030204" pitchFamily="34" charset="0"/>
                <a:cs typeface="Calibri" panose="020F0502020204030204" pitchFamily="34" charset="0"/>
              </a:rPr>
              <a:t> lists the best small, medium, and large companies to work for. </a:t>
            </a:r>
          </a:p>
          <a:p>
            <a:r>
              <a:rPr lang="en-GB" dirty="0" err="1">
                <a:latin typeface="Calibri" panose="020F0502020204030204" pitchFamily="34" charset="0"/>
                <a:ea typeface="Calibri" panose="020F0502020204030204" pitchFamily="34" charset="0"/>
                <a:cs typeface="Calibri" panose="020F0502020204030204" pitchFamily="34" charset="0"/>
                <a:hlinkClick r:id="rId4"/>
              </a:rPr>
              <a:t>Milkround</a:t>
            </a:r>
            <a:r>
              <a:rPr lang="en-GB" dirty="0">
                <a:latin typeface="Calibri" panose="020F0502020204030204" pitchFamily="34" charset="0"/>
                <a:ea typeface="Calibri" panose="020F0502020204030204" pitchFamily="34" charset="0"/>
                <a:cs typeface="Calibri" panose="020F0502020204030204" pitchFamily="34" charset="0"/>
              </a:rPr>
              <a:t> advertises graduate jobs, graduate schemes, internships, and work experience. </a:t>
            </a:r>
          </a:p>
          <a:p>
            <a:r>
              <a:rPr lang="en-GB" dirty="0">
                <a:latin typeface="Calibri" panose="020F0502020204030204" pitchFamily="34" charset="0"/>
                <a:ea typeface="Calibri" panose="020F0502020204030204" pitchFamily="34" charset="0"/>
                <a:cs typeface="Calibri" panose="020F0502020204030204" pitchFamily="34" charset="0"/>
                <a:hlinkClick r:id="rId5"/>
              </a:rPr>
              <a:t>Graduate Prospects </a:t>
            </a:r>
            <a:r>
              <a:rPr lang="en-GB" dirty="0">
                <a:latin typeface="Calibri" panose="020F0502020204030204" pitchFamily="34" charset="0"/>
                <a:ea typeface="Calibri" panose="020F0502020204030204" pitchFamily="34" charset="0"/>
                <a:cs typeface="Calibri" panose="020F0502020204030204" pitchFamily="34" charset="0"/>
              </a:rPr>
              <a:t>is a large information resource for final year students and graduates. The website has specialised sections on different career areas and a list of graduate employers.</a:t>
            </a:r>
          </a:p>
          <a:p>
            <a:r>
              <a:rPr lang="en-GB" dirty="0" err="1">
                <a:latin typeface="Calibri" panose="020F0502020204030204" pitchFamily="34" charset="0"/>
                <a:ea typeface="Calibri" panose="020F0502020204030204" pitchFamily="34" charset="0"/>
                <a:cs typeface="Calibri" panose="020F0502020204030204" pitchFamily="34" charset="0"/>
                <a:hlinkClick r:id="rId6"/>
              </a:rPr>
              <a:t>Targetjobs</a:t>
            </a:r>
            <a:r>
              <a:rPr lang="en-GB" dirty="0">
                <a:latin typeface="Calibri" panose="020F0502020204030204" pitchFamily="34" charset="0"/>
                <a:ea typeface="Calibri" panose="020F0502020204030204" pitchFamily="34" charset="0"/>
                <a:cs typeface="Calibri" panose="020F0502020204030204" pitchFamily="34" charset="0"/>
              </a:rPr>
              <a:t> is a comprehensive web resource, featuring a range of jobs from a wide variety of employment sectors. </a:t>
            </a:r>
          </a:p>
        </p:txBody>
      </p:sp>
    </p:spTree>
    <p:extLst>
      <p:ext uri="{BB962C8B-B14F-4D97-AF65-F5344CB8AC3E}">
        <p14:creationId xmlns:p14="http://schemas.microsoft.com/office/powerpoint/2010/main" val="11540965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Online</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556792"/>
            <a:ext cx="10580851" cy="4896544"/>
          </a:xfrm>
        </p:spPr>
        <p:txBody>
          <a:bodyPr>
            <a:normAutofit fontScale="92500"/>
          </a:bodyPr>
          <a:lstStyle/>
          <a:p>
            <a:r>
              <a:rPr lang="en-GB" dirty="0">
                <a:latin typeface="Calibri" panose="020F0502020204030204" pitchFamily="34" charset="0"/>
                <a:ea typeface="Calibri" panose="020F0502020204030204" pitchFamily="34" charset="0"/>
                <a:cs typeface="Calibri" panose="020F0502020204030204" pitchFamily="34" charset="0"/>
                <a:hlinkClick r:id="rId2"/>
              </a:rPr>
              <a:t>Indeed</a:t>
            </a:r>
            <a:r>
              <a:rPr lang="en-GB" dirty="0">
                <a:latin typeface="Calibri" panose="020F0502020204030204" pitchFamily="34" charset="0"/>
                <a:ea typeface="Calibri" panose="020F0502020204030204" pitchFamily="34" charset="0"/>
                <a:cs typeface="Calibri" panose="020F0502020204030204" pitchFamily="34" charset="0"/>
              </a:rPr>
              <a:t> is a useful generic jobs website that is often overlooked by students and graduates. You can search jobs by region as well as sector, salary level etc. </a:t>
            </a:r>
          </a:p>
          <a:p>
            <a:r>
              <a:rPr lang="en-GB" dirty="0">
                <a:latin typeface="Calibri" panose="020F0502020204030204" pitchFamily="34" charset="0"/>
                <a:ea typeface="Calibri" panose="020F0502020204030204" pitchFamily="34" charset="0"/>
                <a:cs typeface="Calibri" panose="020F0502020204030204" pitchFamily="34" charset="0"/>
                <a:hlinkClick r:id="rId3"/>
              </a:rPr>
              <a:t>The Job Crowd </a:t>
            </a:r>
            <a:r>
              <a:rPr lang="en-GB" dirty="0">
                <a:latin typeface="Calibri" panose="020F0502020204030204" pitchFamily="34" charset="0"/>
                <a:ea typeface="Calibri" panose="020F0502020204030204" pitchFamily="34" charset="0"/>
                <a:cs typeface="Calibri" panose="020F0502020204030204" pitchFamily="34" charset="0"/>
              </a:rPr>
              <a:t>lists the top companies graduates work for. </a:t>
            </a:r>
          </a:p>
          <a:p>
            <a:r>
              <a:rPr lang="en-GB" dirty="0">
                <a:latin typeface="Calibri" panose="020F0502020204030204" pitchFamily="34" charset="0"/>
                <a:ea typeface="Calibri" panose="020F0502020204030204" pitchFamily="34" charset="0"/>
                <a:cs typeface="Calibri" panose="020F0502020204030204" pitchFamily="34" charset="0"/>
                <a:hlinkClick r:id="rId4"/>
              </a:rPr>
              <a:t>Glassdoor</a:t>
            </a:r>
            <a:r>
              <a:rPr lang="en-GB" dirty="0">
                <a:latin typeface="Calibri" panose="020F0502020204030204" pitchFamily="34" charset="0"/>
                <a:ea typeface="Calibri" panose="020F0502020204030204" pitchFamily="34" charset="0"/>
                <a:cs typeface="Calibri" panose="020F0502020204030204" pitchFamily="34" charset="0"/>
              </a:rPr>
              <a:t> is a community where students can delve into company culture and gain recruitment insights. </a:t>
            </a:r>
          </a:p>
          <a:p>
            <a:r>
              <a:rPr lang="en-GB" dirty="0">
                <a:latin typeface="Calibri" panose="020F0502020204030204" pitchFamily="34" charset="0"/>
                <a:ea typeface="Calibri" panose="020F0502020204030204" pitchFamily="34" charset="0"/>
                <a:cs typeface="Calibri" panose="020F0502020204030204" pitchFamily="34" charset="0"/>
                <a:hlinkClick r:id="rId5"/>
              </a:rPr>
              <a:t>Inside Careers </a:t>
            </a:r>
            <a:r>
              <a:rPr lang="en-GB" dirty="0">
                <a:latin typeface="Calibri" panose="020F0502020204030204" pitchFamily="34" charset="0"/>
                <a:ea typeface="Calibri" panose="020F0502020204030204" pitchFamily="34" charset="0"/>
                <a:cs typeface="Calibri" panose="020F0502020204030204" pitchFamily="34" charset="0"/>
              </a:rPr>
              <a:t>produce career guides for a large range of jobs in the finance sector. The website lists graduate vacancies and provides company profiles and events news. </a:t>
            </a:r>
          </a:p>
          <a:p>
            <a:r>
              <a:rPr lang="en-GB" dirty="0">
                <a:latin typeface="Calibri" panose="020F0502020204030204" pitchFamily="34" charset="0"/>
                <a:ea typeface="Calibri" panose="020F0502020204030204" pitchFamily="34" charset="0"/>
                <a:cs typeface="Calibri" panose="020F0502020204030204" pitchFamily="34" charset="0"/>
                <a:hlinkClick r:id="rId6"/>
              </a:rPr>
              <a:t>Our Graduates </a:t>
            </a:r>
            <a:r>
              <a:rPr lang="en-GB" dirty="0">
                <a:latin typeface="Calibri" panose="020F0502020204030204" pitchFamily="34" charset="0"/>
                <a:ea typeface="Calibri" panose="020F0502020204030204" pitchFamily="34" charset="0"/>
                <a:cs typeface="Calibri" panose="020F0502020204030204" pitchFamily="34" charset="0"/>
              </a:rPr>
              <a:t>online jobs platform for students and graduates supported by the Princes Trust. </a:t>
            </a:r>
          </a:p>
          <a:p>
            <a:r>
              <a:rPr lang="en-GB" dirty="0">
                <a:latin typeface="Calibri" panose="020F0502020204030204" pitchFamily="34" charset="0"/>
                <a:ea typeface="Calibri" panose="020F0502020204030204" pitchFamily="34" charset="0"/>
                <a:cs typeface="Calibri" panose="020F0502020204030204" pitchFamily="34" charset="0"/>
              </a:rPr>
              <a:t>You can find sector specific websites for your chosen industry using the ‘Employers’ section on the </a:t>
            </a:r>
            <a:r>
              <a:rPr lang="en-GB" dirty="0">
                <a:latin typeface="Calibri" panose="020F0502020204030204" pitchFamily="34" charset="0"/>
                <a:ea typeface="Calibri" panose="020F0502020204030204" pitchFamily="34" charset="0"/>
                <a:cs typeface="Calibri" panose="020F0502020204030204" pitchFamily="34" charset="0"/>
                <a:hlinkClick r:id="rId7"/>
              </a:rPr>
              <a:t>‘Job Profiles’</a:t>
            </a:r>
            <a:r>
              <a:rPr lang="en-GB" dirty="0">
                <a:latin typeface="Calibri" panose="020F0502020204030204" pitchFamily="34" charset="0"/>
                <a:ea typeface="Calibri" panose="020F0502020204030204" pitchFamily="34" charset="0"/>
                <a:cs typeface="Calibri" panose="020F0502020204030204" pitchFamily="34" charset="0"/>
              </a:rPr>
              <a:t> pages on Prospects. </a:t>
            </a:r>
          </a:p>
        </p:txBody>
      </p:sp>
    </p:spTree>
    <p:extLst>
      <p:ext uri="{BB962C8B-B14F-4D97-AF65-F5344CB8AC3E}">
        <p14:creationId xmlns:p14="http://schemas.microsoft.com/office/powerpoint/2010/main" val="34717459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Recruitment Agencies</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556792"/>
            <a:ext cx="10580851" cy="4896544"/>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Recruitment Agencies specialise in certain types of work or sectors and geographical areas. </a:t>
            </a:r>
          </a:p>
          <a:p>
            <a:r>
              <a:rPr lang="en-GB" dirty="0">
                <a:latin typeface="Calibri" panose="020F0502020204030204" pitchFamily="34" charset="0"/>
                <a:ea typeface="Calibri" panose="020F0502020204030204" pitchFamily="34" charset="0"/>
                <a:cs typeface="Calibri" panose="020F0502020204030204" pitchFamily="34" charset="0"/>
              </a:rPr>
              <a:t>The employer pays the agency to assist them in filling a particular job. </a:t>
            </a:r>
          </a:p>
          <a:p>
            <a:r>
              <a:rPr lang="en-GB" dirty="0">
                <a:latin typeface="Calibri" panose="020F0502020204030204" pitchFamily="34" charset="0"/>
                <a:ea typeface="Calibri" panose="020F0502020204030204" pitchFamily="34" charset="0"/>
                <a:cs typeface="Calibri" panose="020F0502020204030204" pitchFamily="34" charset="0"/>
              </a:rPr>
              <a:t>It is important to communicate regularly with your recruiter to make sure they are finding the correct jobs for you. </a:t>
            </a:r>
          </a:p>
          <a:p>
            <a:r>
              <a:rPr lang="en-GB" dirty="0">
                <a:latin typeface="Calibri" panose="020F0502020204030204" pitchFamily="34" charset="0"/>
                <a:ea typeface="Calibri" panose="020F0502020204030204" pitchFamily="34" charset="0"/>
                <a:cs typeface="Calibri" panose="020F0502020204030204" pitchFamily="34" charset="0"/>
              </a:rPr>
              <a:t>A recruiter’s aim is to fill a post, so they may suggest jobs that you may not be particularly interested in. Keep your career aims in mind when using a recruitment agency. </a:t>
            </a:r>
          </a:p>
          <a:p>
            <a:r>
              <a:rPr lang="en-GB" dirty="0">
                <a:latin typeface="Calibri" panose="020F0502020204030204" pitchFamily="34" charset="0"/>
                <a:ea typeface="Calibri" panose="020F0502020204030204" pitchFamily="34" charset="0"/>
                <a:cs typeface="Calibri" panose="020F0502020204030204" pitchFamily="34" charset="0"/>
              </a:rPr>
              <a:t>You can search for recruitment agencies using agency central here: </a:t>
            </a:r>
            <a:r>
              <a:rPr lang="en-GB" dirty="0">
                <a:latin typeface="Calibri" panose="020F0502020204030204" pitchFamily="34" charset="0"/>
                <a:ea typeface="Calibri" panose="020F0502020204030204" pitchFamily="34" charset="0"/>
                <a:cs typeface="Calibri" panose="020F0502020204030204" pitchFamily="34" charset="0"/>
                <a:hlinkClick r:id="rId2"/>
              </a:rPr>
              <a:t>https://www.agencycentral.co.uk</a:t>
            </a:r>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795148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129614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Placements, Internships and Work Experience</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988840"/>
            <a:ext cx="10580851" cy="4464496"/>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The best way to showcase your skills and attitude to an employer is to be within a company already or have had some experience within a company.</a:t>
            </a:r>
          </a:p>
          <a:p>
            <a:r>
              <a:rPr lang="en-GB" dirty="0">
                <a:latin typeface="Calibri" panose="020F0502020204030204" pitchFamily="34" charset="0"/>
                <a:ea typeface="Calibri" panose="020F0502020204030204" pitchFamily="34" charset="0"/>
                <a:cs typeface="Calibri" panose="020F0502020204030204" pitchFamily="34" charset="0"/>
              </a:rPr>
              <a:t>Opportunities to do this can be through work placements during your degree, Graduate Internships when you graduate, or through your own research and speculative requests for work experience or work shadowing.</a:t>
            </a:r>
          </a:p>
        </p:txBody>
      </p:sp>
    </p:spTree>
    <p:extLst>
      <p:ext uri="{BB962C8B-B14F-4D97-AF65-F5344CB8AC3E}">
        <p14:creationId xmlns:p14="http://schemas.microsoft.com/office/powerpoint/2010/main" val="29745781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LinkedIn</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484784"/>
            <a:ext cx="10580851" cy="4968552"/>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Social media’s influence is increasing and if you are not using it already now is time to consider how it might be used to your advantage in your job search.</a:t>
            </a:r>
          </a:p>
          <a:p>
            <a:r>
              <a:rPr lang="en-GB" dirty="0">
                <a:latin typeface="Calibri" panose="020F0502020204030204" pitchFamily="34" charset="0"/>
                <a:ea typeface="Calibri" panose="020F0502020204030204" pitchFamily="34" charset="0"/>
                <a:cs typeface="Calibri" panose="020F0502020204030204" pitchFamily="34" charset="0"/>
              </a:rPr>
              <a:t>LinkedIn is the largest professional networking site and there are various ways in which it can be used to enhance your career prospects. </a:t>
            </a:r>
          </a:p>
          <a:p>
            <a:r>
              <a:rPr lang="en-GB" dirty="0">
                <a:latin typeface="Calibri" panose="020F0502020204030204" pitchFamily="34" charset="0"/>
                <a:ea typeface="Calibri" panose="020F0502020204030204" pitchFamily="34" charset="0"/>
                <a:cs typeface="Calibri" panose="020F0502020204030204" pitchFamily="34" charset="0"/>
              </a:rPr>
              <a:t>Set up an effective LinkedIn profile that will get you noticed with the inclusion of an appropriate photograph and key words and phrases. </a:t>
            </a:r>
          </a:p>
          <a:p>
            <a:r>
              <a:rPr lang="en-GB" dirty="0">
                <a:latin typeface="Calibri" panose="020F0502020204030204" pitchFamily="34" charset="0"/>
                <a:ea typeface="Calibri" panose="020F0502020204030204" pitchFamily="34" charset="0"/>
                <a:cs typeface="Calibri" panose="020F0502020204030204" pitchFamily="34" charset="0"/>
              </a:rPr>
              <a:t>You can then use LinkedIn to look for jobs, make speculative approaches to employers, join groups and network with professionals.</a:t>
            </a:r>
          </a:p>
        </p:txBody>
      </p:sp>
    </p:spTree>
    <p:extLst>
      <p:ext uri="{BB962C8B-B14F-4D97-AF65-F5344CB8AC3E}">
        <p14:creationId xmlns:p14="http://schemas.microsoft.com/office/powerpoint/2010/main" val="1973573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1224136"/>
          </a:xfrm>
        </p:spPr>
        <p:txBody>
          <a:bodyPr>
            <a:normAutofit fontScale="90000"/>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Research the Company Before you Apply</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484784"/>
            <a:ext cx="10580851" cy="4968552"/>
          </a:xfrm>
        </p:spPr>
        <p:txBody>
          <a:bodyPr>
            <a:normAutofit fontScale="92500" lnSpcReduction="10000"/>
          </a:bodyPr>
          <a:lstStyle/>
          <a:p>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You need to show any potential employer that you have a genuine interest in the company, as this will help you to get the job.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Spend time on their website and get to know more about what they do and the role you’re applying for. Also, think about how your skills and experience will make a difference to the company and the role and why you will be a good match – remember, this is your time to really sell yourself.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Carefully review the job description and person specification when applying for jobs.</a:t>
            </a:r>
          </a:p>
          <a:p>
            <a:pPr marL="0" indent="0" algn="l">
              <a:buNone/>
            </a:pPr>
            <a:r>
              <a:rPr lang="en-GB" b="1"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Tailor every application  </a:t>
            </a:r>
            <a:endPar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It’s important to tailor your CV and covering letter to each role you’re applying for.</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Whilst this may seem time-consuming, making small changes can help employers instantly see you’re a great match for their role. Don’t be afraid to really sell yourself and show them how your skills and experience match what they’re looking for.  </a:t>
            </a:r>
          </a:p>
        </p:txBody>
      </p:sp>
    </p:spTree>
    <p:extLst>
      <p:ext uri="{BB962C8B-B14F-4D97-AF65-F5344CB8AC3E}">
        <p14:creationId xmlns:p14="http://schemas.microsoft.com/office/powerpoint/2010/main" val="40600910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2FF7-07C7-0A59-FF40-B4A711023024}"/>
              </a:ext>
            </a:extLst>
          </p:cNvPr>
          <p:cNvSpPr>
            <a:spLocks noGrp="1"/>
          </p:cNvSpPr>
          <p:nvPr>
            <p:ph type="title"/>
          </p:nvPr>
        </p:nvSpPr>
        <p:spPr>
          <a:xfrm>
            <a:off x="693812" y="260648"/>
            <a:ext cx="10580851" cy="936104"/>
          </a:xfrm>
        </p:spPr>
        <p:txBody>
          <a:bodyPr>
            <a:normAutofit/>
          </a:bodyPr>
          <a:lstStyle/>
          <a:p>
            <a:r>
              <a:rPr lang="en-GB" b="1" dirty="0">
                <a:latin typeface="Calibri" panose="020F0502020204030204" pitchFamily="34" charset="0"/>
                <a:ea typeface="Calibri" panose="020F0502020204030204" pitchFamily="34" charset="0"/>
                <a:cs typeface="Calibri" panose="020F0502020204030204" pitchFamily="34" charset="0"/>
              </a:rPr>
              <a:t>Graduate Job Search – Stay Motivated</a:t>
            </a:r>
          </a:p>
        </p:txBody>
      </p:sp>
      <p:sp>
        <p:nvSpPr>
          <p:cNvPr id="3" name="Content Placeholder 2">
            <a:extLst>
              <a:ext uri="{FF2B5EF4-FFF2-40B4-BE49-F238E27FC236}">
                <a16:creationId xmlns:a16="http://schemas.microsoft.com/office/drawing/2014/main" id="{032F9573-42D1-7FE8-D2E0-0A3933C0633A}"/>
              </a:ext>
            </a:extLst>
          </p:cNvPr>
          <p:cNvSpPr>
            <a:spLocks noGrp="1"/>
          </p:cNvSpPr>
          <p:nvPr>
            <p:ph idx="1"/>
          </p:nvPr>
        </p:nvSpPr>
        <p:spPr>
          <a:xfrm>
            <a:off x="693812" y="1484784"/>
            <a:ext cx="10580851" cy="4968552"/>
          </a:xfrm>
        </p:spPr>
        <p:txBody>
          <a:bodyPr>
            <a:normAutofit/>
          </a:bodyPr>
          <a:lstStyle/>
          <a:p>
            <a:pPr algn="l"/>
            <a:r>
              <a:rPr lang="en-GB" b="1"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Learn from each application and stay motivated</a:t>
            </a:r>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Your graduate job hunt is likely to have a few bumps in the road and you might not get offered a job role you really wanted.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The most important thing is to use this to help you improve.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Ask for feedback so you can make your application stronger. Remember, don’t be too hard on yourself. </a:t>
            </a:r>
          </a:p>
          <a:p>
            <a:pPr algn="l"/>
            <a:r>
              <a:rPr lang="en-GB" b="0" i="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There’s going to be lots of applicants for every job so celebrate your achievements, no matter how big or small.  </a:t>
            </a:r>
          </a:p>
        </p:txBody>
      </p:sp>
    </p:spTree>
    <p:extLst>
      <p:ext uri="{BB962C8B-B14F-4D97-AF65-F5344CB8AC3E}">
        <p14:creationId xmlns:p14="http://schemas.microsoft.com/office/powerpoint/2010/main" val="1177829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CF67-97A7-B3EC-F898-0BFC4E7862A6}"/>
              </a:ext>
            </a:extLst>
          </p:cNvPr>
          <p:cNvSpPr>
            <a:spLocks noGrp="1"/>
          </p:cNvSpPr>
          <p:nvPr>
            <p:ph type="title"/>
          </p:nvPr>
        </p:nvSpPr>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Resources</a:t>
            </a:r>
          </a:p>
        </p:txBody>
      </p:sp>
      <p:sp>
        <p:nvSpPr>
          <p:cNvPr id="3" name="Content Placeholder 2">
            <a:extLst>
              <a:ext uri="{FF2B5EF4-FFF2-40B4-BE49-F238E27FC236}">
                <a16:creationId xmlns:a16="http://schemas.microsoft.com/office/drawing/2014/main" id="{3EDB17CA-4BE9-3B63-DEA6-B726CF56683D}"/>
              </a:ext>
            </a:extLst>
          </p:cNvPr>
          <p:cNvSpPr>
            <a:spLocks noGrp="1"/>
          </p:cNvSpPr>
          <p:nvPr>
            <p:ph idx="1"/>
          </p:nvPr>
        </p:nvSpPr>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hlinkClick r:id="rId2"/>
              </a:rPr>
              <a:t>Monster</a:t>
            </a:r>
            <a:r>
              <a:rPr lang="en-GB" dirty="0">
                <a:latin typeface="Calibri" panose="020F0502020204030204" pitchFamily="34" charset="0"/>
                <a:ea typeface="Calibri" panose="020F0502020204030204" pitchFamily="34" charset="0"/>
                <a:cs typeface="Calibri" panose="020F0502020204030204" pitchFamily="34" charset="0"/>
              </a:rPr>
              <a:t> – Graduate Job Search Tips</a:t>
            </a:r>
          </a:p>
          <a:p>
            <a:r>
              <a:rPr lang="en-GB" dirty="0">
                <a:latin typeface="Calibri" panose="020F0502020204030204" pitchFamily="34" charset="0"/>
                <a:ea typeface="Calibri" panose="020F0502020204030204" pitchFamily="34" charset="0"/>
                <a:cs typeface="Calibri" panose="020F0502020204030204" pitchFamily="34" charset="0"/>
                <a:hlinkClick r:id="rId3"/>
              </a:rPr>
              <a:t>Graduate Jobs</a:t>
            </a:r>
            <a:r>
              <a:rPr lang="en-GB" dirty="0">
                <a:latin typeface="Calibri" panose="020F0502020204030204" pitchFamily="34" charset="0"/>
                <a:ea typeface="Calibri" panose="020F0502020204030204" pitchFamily="34" charset="0"/>
                <a:cs typeface="Calibri" panose="020F0502020204030204" pitchFamily="34" charset="0"/>
              </a:rPr>
              <a:t> – How to find a graduate job</a:t>
            </a:r>
          </a:p>
          <a:p>
            <a:r>
              <a:rPr lang="en-GB" dirty="0">
                <a:latin typeface="Calibri" panose="020F0502020204030204" pitchFamily="34" charset="0"/>
                <a:ea typeface="Calibri" panose="020F0502020204030204" pitchFamily="34" charset="0"/>
                <a:cs typeface="Calibri" panose="020F0502020204030204" pitchFamily="34" charset="0"/>
                <a:hlinkClick r:id="rId4"/>
              </a:rPr>
              <a:t>Prospects</a:t>
            </a:r>
            <a:r>
              <a:rPr lang="en-GB" dirty="0">
                <a:latin typeface="Calibri" panose="020F0502020204030204" pitchFamily="34" charset="0"/>
                <a:ea typeface="Calibri" panose="020F0502020204030204" pitchFamily="34" charset="0"/>
                <a:cs typeface="Calibri" panose="020F0502020204030204" pitchFamily="34" charset="0"/>
              </a:rPr>
              <a:t> – How to find a job</a:t>
            </a:r>
          </a:p>
          <a:p>
            <a:r>
              <a:rPr lang="en-GB" dirty="0">
                <a:latin typeface="Calibri" panose="020F0502020204030204" pitchFamily="34" charset="0"/>
                <a:ea typeface="Calibri" panose="020F0502020204030204" pitchFamily="34" charset="0"/>
                <a:cs typeface="Calibri" panose="020F0502020204030204" pitchFamily="34" charset="0"/>
                <a:hlinkClick r:id="rId5"/>
              </a:rPr>
              <a:t>Graduate Recruitment Bureau</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hlinkClick r:id="rId6"/>
              </a:rPr>
              <a:t>Indeed</a:t>
            </a:r>
            <a:r>
              <a:rPr lang="en-GB" dirty="0">
                <a:latin typeface="Calibri" panose="020F0502020204030204" pitchFamily="34" charset="0"/>
                <a:ea typeface="Calibri" panose="020F0502020204030204" pitchFamily="34" charset="0"/>
                <a:cs typeface="Calibri" panose="020F0502020204030204" pitchFamily="34" charset="0"/>
              </a:rPr>
              <a:t> – Student job search guide</a:t>
            </a:r>
          </a:p>
        </p:txBody>
      </p:sp>
    </p:spTree>
    <p:extLst>
      <p:ext uri="{BB962C8B-B14F-4D97-AF65-F5344CB8AC3E}">
        <p14:creationId xmlns:p14="http://schemas.microsoft.com/office/powerpoint/2010/main" val="523577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771 Your Turn Photos - Free &amp; Royalty-Free Stock Photos from Dreamstime">
            <a:extLst>
              <a:ext uri="{FF2B5EF4-FFF2-40B4-BE49-F238E27FC236}">
                <a16:creationId xmlns:a16="http://schemas.microsoft.com/office/drawing/2014/main" id="{D1BB2E32-37AF-43BA-AD8C-00F7A3807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893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1253</Words>
  <Application>Microsoft Office PowerPoint</Application>
  <PresentationFormat>Custom</PresentationFormat>
  <Paragraphs>75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Century Gothic</vt:lpstr>
      <vt:lpstr>Books 16x9</vt:lpstr>
      <vt:lpstr>BMBM5021 Building your Personal Brand for Sustainable Employment </vt:lpstr>
      <vt:lpstr>Starting Your Job Search</vt:lpstr>
      <vt:lpstr>What is a Graduate Job?</vt:lpstr>
      <vt:lpstr>Identify Key Target Job Roles and Companies  </vt:lpstr>
      <vt:lpstr>Graduate Job Search – Speculative Approaches</vt:lpstr>
      <vt:lpstr>Graduate Job Search – Online</vt:lpstr>
      <vt:lpstr>Graduate Job Search – Online</vt:lpstr>
      <vt:lpstr>Graduate Job Search – Recruitment Agencies</vt:lpstr>
      <vt:lpstr>Graduate Job Search – Placements, Internships and Work Experience</vt:lpstr>
      <vt:lpstr>Graduate Job Search – LinkedIn</vt:lpstr>
      <vt:lpstr>Graduate Job Search – Research the Company Before you Apply</vt:lpstr>
      <vt:lpstr>Graduate Job Search – Stay Motivated</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Changemakers: Building your Personal Brand for Sustainable Employment</dc:title>
  <dc:creator>Davina Evans</dc:creator>
  <cp:lastModifiedBy>Gwyneth Jones</cp:lastModifiedBy>
  <cp:revision>53</cp:revision>
  <dcterms:created xsi:type="dcterms:W3CDTF">2021-02-28T20:52:57Z</dcterms:created>
  <dcterms:modified xsi:type="dcterms:W3CDTF">2024-03-15T01:22:47Z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