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7.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78" r:id="rId1"/>
  </p:sldMasterIdLst>
  <p:notesMasterIdLst>
    <p:notesMasterId r:id="rId48"/>
  </p:notesMasterIdLst>
  <p:sldIdLst>
    <p:sldId id="256" r:id="rId2"/>
    <p:sldId id="257" r:id="rId3"/>
    <p:sldId id="258" r:id="rId4"/>
    <p:sldId id="259" r:id="rId5"/>
    <p:sldId id="260" r:id="rId6"/>
    <p:sldId id="262" r:id="rId7"/>
    <p:sldId id="263" r:id="rId8"/>
    <p:sldId id="264" r:id="rId9"/>
    <p:sldId id="265" r:id="rId10"/>
    <p:sldId id="261"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9" r:id="rId38"/>
    <p:sldId id="292" r:id="rId39"/>
    <p:sldId id="294" r:id="rId40"/>
    <p:sldId id="295" r:id="rId41"/>
    <p:sldId id="296" r:id="rId42"/>
    <p:sldId id="297" r:id="rId43"/>
    <p:sldId id="298" r:id="rId44"/>
    <p:sldId id="293" r:id="rId45"/>
    <p:sldId id="300" r:id="rId46"/>
    <p:sldId id="301"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F7D773-5AAA-7BFD-8E2A-E17DE0BE9AC7}" v="4419" dt="2024-06-18T08:36:17.9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91" autoAdjust="0"/>
    <p:restoredTop sz="94660"/>
  </p:normalViewPr>
  <p:slideViewPr>
    <p:cSldViewPr snapToGrid="0">
      <p:cViewPr varScale="1">
        <p:scale>
          <a:sx n="77" d="100"/>
          <a:sy n="77" d="100"/>
        </p:scale>
        <p:origin x="108" y="270"/>
      </p:cViewPr>
      <p:guideLst/>
    </p:cSldViewPr>
  </p:slideViewPr>
  <p:notesTextViewPr>
    <p:cViewPr>
      <p:scale>
        <a:sx n="1" d="1"/>
        <a:sy n="1" d="1"/>
      </p:scale>
      <p:origin x="0" y="0"/>
    </p:cViewPr>
  </p:notesTextViewPr>
  <p:gridSpacing cx="76200" cy="76200"/>
</p:viewPr>
</file>

<file path=ppt/_rels/presentation.xml.rels>&#65279;<?xml version="1.0" encoding="utf-8"?><Relationships xmlns="http://schemas.openxmlformats.org/package/2006/relationships"><Relationship Type="http://schemas.openxmlformats.org/officeDocument/2006/relationships/slide" Target="slides/slide12.xml" Id="rId13" /><Relationship Type="http://schemas.openxmlformats.org/officeDocument/2006/relationships/slide" Target="slides/slide17.xml" Id="rId18" /><Relationship Type="http://schemas.openxmlformats.org/officeDocument/2006/relationships/slide" Target="slides/slide25.xml" Id="rId26" /><Relationship Type="http://schemas.openxmlformats.org/officeDocument/2006/relationships/slide" Target="slides/slide38.xml" Id="rId39" /><Relationship Type="http://schemas.openxmlformats.org/officeDocument/2006/relationships/slide" Target="slides/slide20.xml" Id="rId21" /><Relationship Type="http://schemas.openxmlformats.org/officeDocument/2006/relationships/slide" Target="slides/slide33.xml" Id="rId34" /><Relationship Type="http://schemas.openxmlformats.org/officeDocument/2006/relationships/slide" Target="slides/slide41.xml" Id="rId42" /><Relationship Type="http://schemas.openxmlformats.org/officeDocument/2006/relationships/slide" Target="slides/slide46.xml" Id="rId47" /><Relationship Type="http://schemas.openxmlformats.org/officeDocument/2006/relationships/viewProps" Target="viewProps.xml" Id="rId50" /><Relationship Type="http://schemas.openxmlformats.org/officeDocument/2006/relationships/slide" Target="slides/slide6.xml" Id="rId7" /><Relationship Type="http://schemas.openxmlformats.org/officeDocument/2006/relationships/slide" Target="slides/slide1.xml" Id="rId2" /><Relationship Type="http://schemas.openxmlformats.org/officeDocument/2006/relationships/slide" Target="slides/slide15.xml" Id="rId16" /><Relationship Type="http://schemas.openxmlformats.org/officeDocument/2006/relationships/slide" Target="slides/slide28.xml" Id="rId29" /><Relationship Type="http://schemas.openxmlformats.org/officeDocument/2006/relationships/slide" Target="slides/slide10.xml" Id="rId11" /><Relationship Type="http://schemas.openxmlformats.org/officeDocument/2006/relationships/slide" Target="slides/slide23.xml" Id="rId24" /><Relationship Type="http://schemas.openxmlformats.org/officeDocument/2006/relationships/slide" Target="slides/slide31.xml" Id="rId32" /><Relationship Type="http://schemas.openxmlformats.org/officeDocument/2006/relationships/slide" Target="slides/slide36.xml" Id="rId37" /><Relationship Type="http://schemas.openxmlformats.org/officeDocument/2006/relationships/slide" Target="slides/slide39.xml" Id="rId40" /><Relationship Type="http://schemas.openxmlformats.org/officeDocument/2006/relationships/slide" Target="slides/slide44.xml" Id="rId45" /><Relationship Type="http://schemas.openxmlformats.org/officeDocument/2006/relationships/slide" Target="slides/slide4.xml" Id="rId5" /><Relationship Type="http://schemas.openxmlformats.org/officeDocument/2006/relationships/slide" Target="slides/slide9.xml" Id="rId10" /><Relationship Type="http://schemas.openxmlformats.org/officeDocument/2006/relationships/slide" Target="slides/slide18.xml" Id="rId19" /><Relationship Type="http://schemas.openxmlformats.org/officeDocument/2006/relationships/slide" Target="slides/slide30.xml" Id="rId31" /><Relationship Type="http://schemas.openxmlformats.org/officeDocument/2006/relationships/slide" Target="slides/slide43.xml" Id="rId44" /><Relationship Type="http://schemas.openxmlformats.org/officeDocument/2006/relationships/tableStyles" Target="tableStyles.xml" Id="rId52" /><Relationship Type="http://schemas.openxmlformats.org/officeDocument/2006/relationships/slide" Target="slides/slide3.xml" Id="rId4" /><Relationship Type="http://schemas.openxmlformats.org/officeDocument/2006/relationships/slide" Target="slides/slide8.xml" Id="rId9" /><Relationship Type="http://schemas.openxmlformats.org/officeDocument/2006/relationships/slide" Target="slides/slide13.xml" Id="rId14" /><Relationship Type="http://schemas.openxmlformats.org/officeDocument/2006/relationships/slide" Target="slides/slide21.xml" Id="rId22" /><Relationship Type="http://schemas.openxmlformats.org/officeDocument/2006/relationships/slide" Target="slides/slide26.xml" Id="rId27" /><Relationship Type="http://schemas.openxmlformats.org/officeDocument/2006/relationships/slide" Target="slides/slide29.xml" Id="rId30" /><Relationship Type="http://schemas.openxmlformats.org/officeDocument/2006/relationships/slide" Target="slides/slide34.xml" Id="rId35" /><Relationship Type="http://schemas.openxmlformats.org/officeDocument/2006/relationships/slide" Target="slides/slide42.xml" Id="rId43" /><Relationship Type="http://schemas.openxmlformats.org/officeDocument/2006/relationships/notesMaster" Target="notesMasters/notesMaster1.xml" Id="rId48" /><Relationship Type="http://schemas.openxmlformats.org/officeDocument/2006/relationships/slide" Target="slides/slide7.xml" Id="rId8" /><Relationship Type="http://schemas.openxmlformats.org/officeDocument/2006/relationships/theme" Target="theme/theme1.xml" Id="rId51" /><Relationship Type="http://schemas.openxmlformats.org/officeDocument/2006/relationships/slide" Target="slides/slide2.xml" Id="rId3" /><Relationship Type="http://schemas.openxmlformats.org/officeDocument/2006/relationships/slide" Target="slides/slide11.xml" Id="rId12" /><Relationship Type="http://schemas.openxmlformats.org/officeDocument/2006/relationships/slide" Target="slides/slide16.xml" Id="rId17" /><Relationship Type="http://schemas.openxmlformats.org/officeDocument/2006/relationships/slide" Target="slides/slide24.xml" Id="rId25" /><Relationship Type="http://schemas.openxmlformats.org/officeDocument/2006/relationships/slide" Target="slides/slide32.xml" Id="rId33" /><Relationship Type="http://schemas.openxmlformats.org/officeDocument/2006/relationships/slide" Target="slides/slide37.xml" Id="rId38" /><Relationship Type="http://schemas.openxmlformats.org/officeDocument/2006/relationships/slide" Target="slides/slide45.xml" Id="rId46" /><Relationship Type="http://schemas.openxmlformats.org/officeDocument/2006/relationships/slide" Target="slides/slide19.xml" Id="rId20" /><Relationship Type="http://schemas.openxmlformats.org/officeDocument/2006/relationships/slide" Target="slides/slide40.xml" Id="rId41" /><Relationship Type="http://schemas.microsoft.com/office/2015/10/relationships/revisionInfo" Target="revisionInfo.xml" Id="rId54"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14.xml" Id="rId15" /><Relationship Type="http://schemas.openxmlformats.org/officeDocument/2006/relationships/slide" Target="slides/slide22.xml" Id="rId23" /><Relationship Type="http://schemas.openxmlformats.org/officeDocument/2006/relationships/slide" Target="slides/slide27.xml" Id="rId28" /><Relationship Type="http://schemas.openxmlformats.org/officeDocument/2006/relationships/slide" Target="slides/slide35.xml" Id="rId36" /><Relationship Type="http://schemas.openxmlformats.org/officeDocument/2006/relationships/presProps" Target="presProps.xml" Id="rId49" /></Relationships>
</file>

<file path=ppt/diagrams/_rels/data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ata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ata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svg"/><Relationship Id="rId1" Type="http://schemas.openxmlformats.org/officeDocument/2006/relationships/image" Target="../media/image26.png"/><Relationship Id="rId4" Type="http://schemas.openxmlformats.org/officeDocument/2006/relationships/image" Target="../media/image29.svg"/></Relationships>
</file>

<file path=ppt/diagrams/_rels/data4.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2.sv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6.sv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svg"/><Relationship Id="rId9" Type="http://schemas.openxmlformats.org/officeDocument/2006/relationships/image" Target="../media/image39.png"/></Relationships>
</file>

<file path=ppt/diagrams/_rels/data6.xml.rels><?xml version="1.0" encoding="UTF-8" standalone="yes"?>
<Relationships xmlns="http://schemas.openxmlformats.org/package/2006/relationships"><Relationship Id="rId8" Type="http://schemas.openxmlformats.org/officeDocument/2006/relationships/image" Target="../media/image57.sv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55.svg"/><Relationship Id="rId5" Type="http://schemas.openxmlformats.org/officeDocument/2006/relationships/image" Target="../media/image54.png"/><Relationship Id="rId10" Type="http://schemas.openxmlformats.org/officeDocument/2006/relationships/image" Target="../media/image59.svg"/><Relationship Id="rId4" Type="http://schemas.openxmlformats.org/officeDocument/2006/relationships/image" Target="../media/image53.svg"/><Relationship Id="rId9" Type="http://schemas.openxmlformats.org/officeDocument/2006/relationships/image" Target="../media/image58.png"/></Relationships>
</file>

<file path=ppt/diagrams/_rels/data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3.svg"/><Relationship Id="rId1" Type="http://schemas.openxmlformats.org/officeDocument/2006/relationships/image" Target="../media/image62.png"/><Relationship Id="rId4" Type="http://schemas.openxmlformats.org/officeDocument/2006/relationships/image" Target="../media/image11.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svg"/><Relationship Id="rId1" Type="http://schemas.openxmlformats.org/officeDocument/2006/relationships/image" Target="../media/image8.png"/><Relationship Id="rId4" Type="http://schemas.openxmlformats.org/officeDocument/2006/relationships/image" Target="../media/image11.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svg"/><Relationship Id="rId1" Type="http://schemas.openxmlformats.org/officeDocument/2006/relationships/image" Target="../media/image18.png"/><Relationship Id="rId6" Type="http://schemas.openxmlformats.org/officeDocument/2006/relationships/image" Target="../media/image23.svg"/><Relationship Id="rId5" Type="http://schemas.openxmlformats.org/officeDocument/2006/relationships/image" Target="../media/image22.png"/><Relationship Id="rId4" Type="http://schemas.openxmlformats.org/officeDocument/2006/relationships/image" Target="../media/image21.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svg"/><Relationship Id="rId1" Type="http://schemas.openxmlformats.org/officeDocument/2006/relationships/image" Target="../media/image26.png"/><Relationship Id="rId4" Type="http://schemas.openxmlformats.org/officeDocument/2006/relationships/image" Target="../media/image29.svg"/></Relationships>
</file>

<file path=ppt/diagrams/_rels/drawing4.xml.rels><?xml version="1.0" encoding="UTF-8" standalone="yes"?>
<Relationships xmlns="http://schemas.openxmlformats.org/package/2006/relationships"><Relationship Id="rId8" Type="http://schemas.openxmlformats.org/officeDocument/2006/relationships/image" Target="../media/image38.svg"/><Relationship Id="rId3" Type="http://schemas.openxmlformats.org/officeDocument/2006/relationships/image" Target="../media/image33.png"/><Relationship Id="rId7" Type="http://schemas.openxmlformats.org/officeDocument/2006/relationships/image" Target="../media/image37.png"/><Relationship Id="rId12" Type="http://schemas.openxmlformats.org/officeDocument/2006/relationships/image" Target="../media/image42.svg"/><Relationship Id="rId2" Type="http://schemas.openxmlformats.org/officeDocument/2006/relationships/image" Target="../media/image32.svg"/><Relationship Id="rId1" Type="http://schemas.openxmlformats.org/officeDocument/2006/relationships/image" Target="../media/image31.png"/><Relationship Id="rId6" Type="http://schemas.openxmlformats.org/officeDocument/2006/relationships/image" Target="../media/image36.svg"/><Relationship Id="rId11" Type="http://schemas.openxmlformats.org/officeDocument/2006/relationships/image" Target="../media/image41.png"/><Relationship Id="rId5" Type="http://schemas.openxmlformats.org/officeDocument/2006/relationships/image" Target="../media/image35.png"/><Relationship Id="rId10" Type="http://schemas.openxmlformats.org/officeDocument/2006/relationships/image" Target="../media/image40.svg"/><Relationship Id="rId4" Type="http://schemas.openxmlformats.org/officeDocument/2006/relationships/image" Target="../media/image34.svg"/><Relationship Id="rId9" Type="http://schemas.openxmlformats.org/officeDocument/2006/relationships/image" Target="../media/image39.png"/></Relationships>
</file>

<file path=ppt/diagrams/_rels/drawing6.xml.rels><?xml version="1.0" encoding="UTF-8" standalone="yes"?>
<Relationships xmlns="http://schemas.openxmlformats.org/package/2006/relationships"><Relationship Id="rId8" Type="http://schemas.openxmlformats.org/officeDocument/2006/relationships/image" Target="../media/image57.sv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svg"/><Relationship Id="rId1" Type="http://schemas.openxmlformats.org/officeDocument/2006/relationships/image" Target="../media/image50.png"/><Relationship Id="rId6" Type="http://schemas.openxmlformats.org/officeDocument/2006/relationships/image" Target="../media/image55.svg"/><Relationship Id="rId5" Type="http://schemas.openxmlformats.org/officeDocument/2006/relationships/image" Target="../media/image54.png"/><Relationship Id="rId10" Type="http://schemas.openxmlformats.org/officeDocument/2006/relationships/image" Target="../media/image59.svg"/><Relationship Id="rId4" Type="http://schemas.openxmlformats.org/officeDocument/2006/relationships/image" Target="../media/image53.svg"/><Relationship Id="rId9" Type="http://schemas.openxmlformats.org/officeDocument/2006/relationships/image" Target="../media/image58.png"/></Relationships>
</file>

<file path=ppt/diagrams/_rels/drawing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3.svg"/><Relationship Id="rId1" Type="http://schemas.openxmlformats.org/officeDocument/2006/relationships/image" Target="../media/image62.png"/><Relationship Id="rId4" Type="http://schemas.openxmlformats.org/officeDocument/2006/relationships/image" Target="../media/image11.svg"/></Relationships>
</file>

<file path=ppt/diagrams/colors1.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3CA089B-4CF2-423C-9C7F-08016D456629}"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206FDE01-BCE7-47B8-A248-AF2F737F7F3E}">
      <dgm:prSet/>
      <dgm:spPr/>
      <dgm:t>
        <a:bodyPr/>
        <a:lstStyle/>
        <a:p>
          <a:r>
            <a:rPr lang="en-US"/>
            <a:t>Understand who the key actors are, such as people, organisations, companies and national governments</a:t>
          </a:r>
        </a:p>
      </dgm:t>
    </dgm:pt>
    <dgm:pt modelId="{44EF4121-8D7B-471B-8F4E-141E33B6BBF0}" type="parTrans" cxnId="{8185F958-7BDF-4CF8-BEA0-622C268CC67C}">
      <dgm:prSet/>
      <dgm:spPr/>
      <dgm:t>
        <a:bodyPr/>
        <a:lstStyle/>
        <a:p>
          <a:endParaRPr lang="en-US"/>
        </a:p>
      </dgm:t>
    </dgm:pt>
    <dgm:pt modelId="{F310B548-3458-43CD-AE17-A74BB20BDD70}" type="sibTrans" cxnId="{8185F958-7BDF-4CF8-BEA0-622C268CC67C}">
      <dgm:prSet/>
      <dgm:spPr/>
      <dgm:t>
        <a:bodyPr/>
        <a:lstStyle/>
        <a:p>
          <a:endParaRPr lang="en-US"/>
        </a:p>
      </dgm:t>
    </dgm:pt>
    <dgm:pt modelId="{430217DA-567C-4139-A263-03D11B9614C5}">
      <dgm:prSet/>
      <dgm:spPr/>
      <dgm:t>
        <a:bodyPr/>
        <a:lstStyle/>
        <a:p>
          <a:r>
            <a:rPr lang="en-US"/>
            <a:t>Understand how geography influences international relations</a:t>
          </a:r>
        </a:p>
      </dgm:t>
    </dgm:pt>
    <dgm:pt modelId="{F4F575E8-F732-4568-8137-AEA667EE50FA}" type="parTrans" cxnId="{C6721D4D-F3FF-478C-A199-A0002BE48AFF}">
      <dgm:prSet/>
      <dgm:spPr/>
      <dgm:t>
        <a:bodyPr/>
        <a:lstStyle/>
        <a:p>
          <a:endParaRPr lang="en-US"/>
        </a:p>
      </dgm:t>
    </dgm:pt>
    <dgm:pt modelId="{52DBEE84-C8D6-4D4B-98F5-19F7185187DB}" type="sibTrans" cxnId="{C6721D4D-F3FF-478C-A199-A0002BE48AFF}">
      <dgm:prSet/>
      <dgm:spPr/>
      <dgm:t>
        <a:bodyPr/>
        <a:lstStyle/>
        <a:p>
          <a:endParaRPr lang="en-US"/>
        </a:p>
      </dgm:t>
    </dgm:pt>
    <dgm:pt modelId="{0A32C714-6297-4473-ACC3-781ABC9CCF20}" type="pres">
      <dgm:prSet presAssocID="{F3CA089B-4CF2-423C-9C7F-08016D456629}" presName="root" presStyleCnt="0">
        <dgm:presLayoutVars>
          <dgm:dir/>
          <dgm:resizeHandles val="exact"/>
        </dgm:presLayoutVars>
      </dgm:prSet>
      <dgm:spPr/>
    </dgm:pt>
    <dgm:pt modelId="{9ACE7226-2AB2-4A79-A564-88E8A19EC5A6}" type="pres">
      <dgm:prSet presAssocID="{206FDE01-BCE7-47B8-A248-AF2F737F7F3E}" presName="compNode" presStyleCnt="0"/>
      <dgm:spPr/>
    </dgm:pt>
    <dgm:pt modelId="{EE560914-59CE-4EB5-9AAD-208D97D6534F}" type="pres">
      <dgm:prSet presAssocID="{206FDE01-BCE7-47B8-A248-AF2F737F7F3E}"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nk"/>
        </a:ext>
      </dgm:extLst>
    </dgm:pt>
    <dgm:pt modelId="{D67A0B8A-6E96-4B1D-992D-2554E210FFFE}" type="pres">
      <dgm:prSet presAssocID="{206FDE01-BCE7-47B8-A248-AF2F737F7F3E}" presName="spaceRect" presStyleCnt="0"/>
      <dgm:spPr/>
    </dgm:pt>
    <dgm:pt modelId="{C675CCC9-71DE-434A-8910-C3FB3BF00632}" type="pres">
      <dgm:prSet presAssocID="{206FDE01-BCE7-47B8-A248-AF2F737F7F3E}" presName="textRect" presStyleLbl="revTx" presStyleIdx="0" presStyleCnt="2">
        <dgm:presLayoutVars>
          <dgm:chMax val="1"/>
          <dgm:chPref val="1"/>
        </dgm:presLayoutVars>
      </dgm:prSet>
      <dgm:spPr/>
    </dgm:pt>
    <dgm:pt modelId="{F01A6AE2-478C-4AE5-B0BC-6BECE3DB3AC6}" type="pres">
      <dgm:prSet presAssocID="{F310B548-3458-43CD-AE17-A74BB20BDD70}" presName="sibTrans" presStyleCnt="0"/>
      <dgm:spPr/>
    </dgm:pt>
    <dgm:pt modelId="{DD9464A9-A117-4FFB-9C89-1C02026D9189}" type="pres">
      <dgm:prSet presAssocID="{430217DA-567C-4139-A263-03D11B9614C5}" presName="compNode" presStyleCnt="0"/>
      <dgm:spPr/>
    </dgm:pt>
    <dgm:pt modelId="{D0257D84-DA06-4018-BD21-CE35A9874487}" type="pres">
      <dgm:prSet presAssocID="{430217DA-567C-4139-A263-03D11B9614C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arth Globe Americas"/>
        </a:ext>
      </dgm:extLst>
    </dgm:pt>
    <dgm:pt modelId="{ACB4804C-839A-4A47-B36E-39B9BD11D9A0}" type="pres">
      <dgm:prSet presAssocID="{430217DA-567C-4139-A263-03D11B9614C5}" presName="spaceRect" presStyleCnt="0"/>
      <dgm:spPr/>
    </dgm:pt>
    <dgm:pt modelId="{1BAB0E11-980E-4ADB-B81F-1CDD8B60EF06}" type="pres">
      <dgm:prSet presAssocID="{430217DA-567C-4139-A263-03D11B9614C5}" presName="textRect" presStyleLbl="revTx" presStyleIdx="1" presStyleCnt="2">
        <dgm:presLayoutVars>
          <dgm:chMax val="1"/>
          <dgm:chPref val="1"/>
        </dgm:presLayoutVars>
      </dgm:prSet>
      <dgm:spPr/>
    </dgm:pt>
  </dgm:ptLst>
  <dgm:cxnLst>
    <dgm:cxn modelId="{E12D7235-F237-4AF3-B7E2-5D2A3422D466}" type="presOf" srcId="{206FDE01-BCE7-47B8-A248-AF2F737F7F3E}" destId="{C675CCC9-71DE-434A-8910-C3FB3BF00632}" srcOrd="0" destOrd="0" presId="urn:microsoft.com/office/officeart/2018/2/layout/IconLabelList"/>
    <dgm:cxn modelId="{CEF21840-A790-43F4-8A71-A443E90F1E0A}" type="presOf" srcId="{430217DA-567C-4139-A263-03D11B9614C5}" destId="{1BAB0E11-980E-4ADB-B81F-1CDD8B60EF06}" srcOrd="0" destOrd="0" presId="urn:microsoft.com/office/officeart/2018/2/layout/IconLabelList"/>
    <dgm:cxn modelId="{C6721D4D-F3FF-478C-A199-A0002BE48AFF}" srcId="{F3CA089B-4CF2-423C-9C7F-08016D456629}" destId="{430217DA-567C-4139-A263-03D11B9614C5}" srcOrd="1" destOrd="0" parTransId="{F4F575E8-F732-4568-8137-AEA667EE50FA}" sibTransId="{52DBEE84-C8D6-4D4B-98F5-19F7185187DB}"/>
    <dgm:cxn modelId="{8185F958-7BDF-4CF8-BEA0-622C268CC67C}" srcId="{F3CA089B-4CF2-423C-9C7F-08016D456629}" destId="{206FDE01-BCE7-47B8-A248-AF2F737F7F3E}" srcOrd="0" destOrd="0" parTransId="{44EF4121-8D7B-471B-8F4E-141E33B6BBF0}" sibTransId="{F310B548-3458-43CD-AE17-A74BB20BDD70}"/>
    <dgm:cxn modelId="{8E0BD288-CC26-470F-8E85-C46F142243C9}" type="presOf" srcId="{F3CA089B-4CF2-423C-9C7F-08016D456629}" destId="{0A32C714-6297-4473-ACC3-781ABC9CCF20}" srcOrd="0" destOrd="0" presId="urn:microsoft.com/office/officeart/2018/2/layout/IconLabelList"/>
    <dgm:cxn modelId="{FB014B09-4276-4600-8FAA-41A02A537B27}" type="presParOf" srcId="{0A32C714-6297-4473-ACC3-781ABC9CCF20}" destId="{9ACE7226-2AB2-4A79-A564-88E8A19EC5A6}" srcOrd="0" destOrd="0" presId="urn:microsoft.com/office/officeart/2018/2/layout/IconLabelList"/>
    <dgm:cxn modelId="{9E57677A-C95F-4ACD-8EF1-BD4C4CF978E5}" type="presParOf" srcId="{9ACE7226-2AB2-4A79-A564-88E8A19EC5A6}" destId="{EE560914-59CE-4EB5-9AAD-208D97D6534F}" srcOrd="0" destOrd="0" presId="urn:microsoft.com/office/officeart/2018/2/layout/IconLabelList"/>
    <dgm:cxn modelId="{02FFFF37-E830-4269-A8F0-E70163FA952B}" type="presParOf" srcId="{9ACE7226-2AB2-4A79-A564-88E8A19EC5A6}" destId="{D67A0B8A-6E96-4B1D-992D-2554E210FFFE}" srcOrd="1" destOrd="0" presId="urn:microsoft.com/office/officeart/2018/2/layout/IconLabelList"/>
    <dgm:cxn modelId="{8285E325-4F34-4793-B7A1-1DB566F9220C}" type="presParOf" srcId="{9ACE7226-2AB2-4A79-A564-88E8A19EC5A6}" destId="{C675CCC9-71DE-434A-8910-C3FB3BF00632}" srcOrd="2" destOrd="0" presId="urn:microsoft.com/office/officeart/2018/2/layout/IconLabelList"/>
    <dgm:cxn modelId="{AD8DCC3F-96DF-4169-AF9A-70DDBEFC9FE5}" type="presParOf" srcId="{0A32C714-6297-4473-ACC3-781ABC9CCF20}" destId="{F01A6AE2-478C-4AE5-B0BC-6BECE3DB3AC6}" srcOrd="1" destOrd="0" presId="urn:microsoft.com/office/officeart/2018/2/layout/IconLabelList"/>
    <dgm:cxn modelId="{B393ACC1-F58D-4E2E-9FEB-957CFEE45EC1}" type="presParOf" srcId="{0A32C714-6297-4473-ACC3-781ABC9CCF20}" destId="{DD9464A9-A117-4FFB-9C89-1C02026D9189}" srcOrd="2" destOrd="0" presId="urn:microsoft.com/office/officeart/2018/2/layout/IconLabelList"/>
    <dgm:cxn modelId="{3B0855D2-6C51-4B24-A8B5-4ACE94A8C162}" type="presParOf" srcId="{DD9464A9-A117-4FFB-9C89-1C02026D9189}" destId="{D0257D84-DA06-4018-BD21-CE35A9874487}" srcOrd="0" destOrd="0" presId="urn:microsoft.com/office/officeart/2018/2/layout/IconLabelList"/>
    <dgm:cxn modelId="{FD457803-6F8B-472F-89AB-EEB75505D996}" type="presParOf" srcId="{DD9464A9-A117-4FFB-9C89-1C02026D9189}" destId="{ACB4804C-839A-4A47-B36E-39B9BD11D9A0}" srcOrd="1" destOrd="0" presId="urn:microsoft.com/office/officeart/2018/2/layout/IconLabelList"/>
    <dgm:cxn modelId="{744D44C4-3D33-4486-9451-B07147233589}" type="presParOf" srcId="{DD9464A9-A117-4FFB-9C89-1C02026D9189}" destId="{1BAB0E11-980E-4ADB-B81F-1CDD8B60EF06}"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2E203C1-8F3D-4537-B586-BA763E36F51E}"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1460FC51-E5C2-4C95-875B-6DB949E75E27}">
      <dgm:prSet/>
      <dgm:spPr/>
      <dgm:t>
        <a:bodyPr/>
        <a:lstStyle/>
        <a:p>
          <a:r>
            <a:rPr lang="en-US"/>
            <a:t>Tensions and tariffs</a:t>
          </a:r>
        </a:p>
      </dgm:t>
    </dgm:pt>
    <dgm:pt modelId="{9E649911-9337-4EA3-9F17-1C14D413E845}" type="parTrans" cxnId="{24066664-B169-492B-9F9F-B409CA59DF05}">
      <dgm:prSet/>
      <dgm:spPr/>
      <dgm:t>
        <a:bodyPr/>
        <a:lstStyle/>
        <a:p>
          <a:endParaRPr lang="en-US"/>
        </a:p>
      </dgm:t>
    </dgm:pt>
    <dgm:pt modelId="{F3BEB1A8-6C46-45AA-B2DF-2AE8B3E8F5A3}" type="sibTrans" cxnId="{24066664-B169-492B-9F9F-B409CA59DF05}">
      <dgm:prSet/>
      <dgm:spPr/>
      <dgm:t>
        <a:bodyPr/>
        <a:lstStyle/>
        <a:p>
          <a:endParaRPr lang="en-US"/>
        </a:p>
      </dgm:t>
    </dgm:pt>
    <dgm:pt modelId="{48CDD836-D0DE-405B-9081-910E1BFD1D8D}">
      <dgm:prSet/>
      <dgm:spPr/>
      <dgm:t>
        <a:bodyPr/>
        <a:lstStyle/>
        <a:p>
          <a:r>
            <a:rPr lang="en-US"/>
            <a:t>Uncertainty over Taiwan</a:t>
          </a:r>
        </a:p>
      </dgm:t>
    </dgm:pt>
    <dgm:pt modelId="{31D30024-150F-461F-A945-8E17DAE700A5}" type="parTrans" cxnId="{56CB11A9-72E1-4604-A67D-AC4D43A50178}">
      <dgm:prSet/>
      <dgm:spPr/>
      <dgm:t>
        <a:bodyPr/>
        <a:lstStyle/>
        <a:p>
          <a:endParaRPr lang="en-US"/>
        </a:p>
      </dgm:t>
    </dgm:pt>
    <dgm:pt modelId="{1825E5CF-B728-43BD-9AEC-27FE6F7D1540}" type="sibTrans" cxnId="{56CB11A9-72E1-4604-A67D-AC4D43A50178}">
      <dgm:prSet/>
      <dgm:spPr/>
      <dgm:t>
        <a:bodyPr/>
        <a:lstStyle/>
        <a:p>
          <a:endParaRPr lang="en-US"/>
        </a:p>
      </dgm:t>
    </dgm:pt>
    <dgm:pt modelId="{155BE0E9-E14F-4F82-B0C0-04B10A42E6CE}">
      <dgm:prSet/>
      <dgm:spPr/>
      <dgm:t>
        <a:bodyPr/>
        <a:lstStyle/>
        <a:p>
          <a:r>
            <a:rPr lang="en-US"/>
            <a:t>Diplomatic challenges</a:t>
          </a:r>
        </a:p>
      </dgm:t>
    </dgm:pt>
    <dgm:pt modelId="{10CC3941-D876-439E-A0B3-E255AA4BFB4F}" type="parTrans" cxnId="{6FB53E40-FBEE-4401-BE2B-A0396C8F70E4}">
      <dgm:prSet/>
      <dgm:spPr/>
      <dgm:t>
        <a:bodyPr/>
        <a:lstStyle/>
        <a:p>
          <a:endParaRPr lang="en-US"/>
        </a:p>
      </dgm:t>
    </dgm:pt>
    <dgm:pt modelId="{3C749FCD-2E89-4DD4-9733-099B7BF6DDCA}" type="sibTrans" cxnId="{6FB53E40-FBEE-4401-BE2B-A0396C8F70E4}">
      <dgm:prSet/>
      <dgm:spPr/>
      <dgm:t>
        <a:bodyPr/>
        <a:lstStyle/>
        <a:p>
          <a:endParaRPr lang="en-US"/>
        </a:p>
      </dgm:t>
    </dgm:pt>
    <dgm:pt modelId="{18753FB4-CC77-4718-8543-5AD8C74FD8FF}" type="pres">
      <dgm:prSet presAssocID="{92E203C1-8F3D-4537-B586-BA763E36F51E}" presName="root" presStyleCnt="0">
        <dgm:presLayoutVars>
          <dgm:dir/>
          <dgm:resizeHandles val="exact"/>
        </dgm:presLayoutVars>
      </dgm:prSet>
      <dgm:spPr/>
    </dgm:pt>
    <dgm:pt modelId="{9DD04E20-E87E-4394-8B95-61E4F1722875}" type="pres">
      <dgm:prSet presAssocID="{1460FC51-E5C2-4C95-875B-6DB949E75E27}" presName="compNode" presStyleCnt="0"/>
      <dgm:spPr/>
    </dgm:pt>
    <dgm:pt modelId="{FD6BD2D6-035D-4535-93B1-B8E3E2E3D443}" type="pres">
      <dgm:prSet presAssocID="{1460FC51-E5C2-4C95-875B-6DB949E75E27}"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9E5B221C-5BD7-4449-97D1-EA5047013E10}" type="pres">
      <dgm:prSet presAssocID="{1460FC51-E5C2-4C95-875B-6DB949E75E27}" presName="spaceRect" presStyleCnt="0"/>
      <dgm:spPr/>
    </dgm:pt>
    <dgm:pt modelId="{46D82749-E1DB-4E8D-A2C6-AEAAD3BFFC65}" type="pres">
      <dgm:prSet presAssocID="{1460FC51-E5C2-4C95-875B-6DB949E75E27}" presName="textRect" presStyleLbl="revTx" presStyleIdx="0" presStyleCnt="3">
        <dgm:presLayoutVars>
          <dgm:chMax val="1"/>
          <dgm:chPref val="1"/>
        </dgm:presLayoutVars>
      </dgm:prSet>
      <dgm:spPr/>
    </dgm:pt>
    <dgm:pt modelId="{A696C92B-127D-4F61-97DD-53F6B73BA5BC}" type="pres">
      <dgm:prSet presAssocID="{F3BEB1A8-6C46-45AA-B2DF-2AE8B3E8F5A3}" presName="sibTrans" presStyleCnt="0"/>
      <dgm:spPr/>
    </dgm:pt>
    <dgm:pt modelId="{EDB9C7BA-95D5-4D7D-9EB0-B9647F13AFAA}" type="pres">
      <dgm:prSet presAssocID="{48CDD836-D0DE-405B-9081-910E1BFD1D8D}" presName="compNode" presStyleCnt="0"/>
      <dgm:spPr/>
    </dgm:pt>
    <dgm:pt modelId="{DF9496AC-B04F-4FDF-B9AA-4438514E103C}" type="pres">
      <dgm:prSet presAssocID="{48CDD836-D0DE-405B-9081-910E1BFD1D8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lp"/>
        </a:ext>
      </dgm:extLst>
    </dgm:pt>
    <dgm:pt modelId="{17E9C20B-9275-492C-9F12-53FC010C2BCC}" type="pres">
      <dgm:prSet presAssocID="{48CDD836-D0DE-405B-9081-910E1BFD1D8D}" presName="spaceRect" presStyleCnt="0"/>
      <dgm:spPr/>
    </dgm:pt>
    <dgm:pt modelId="{C2A81AE0-DB68-4FD3-ABC0-A0717CCC736A}" type="pres">
      <dgm:prSet presAssocID="{48CDD836-D0DE-405B-9081-910E1BFD1D8D}" presName="textRect" presStyleLbl="revTx" presStyleIdx="1" presStyleCnt="3">
        <dgm:presLayoutVars>
          <dgm:chMax val="1"/>
          <dgm:chPref val="1"/>
        </dgm:presLayoutVars>
      </dgm:prSet>
      <dgm:spPr/>
    </dgm:pt>
    <dgm:pt modelId="{BC51A834-B3FA-4848-8168-C1691AB71522}" type="pres">
      <dgm:prSet presAssocID="{1825E5CF-B728-43BD-9AEC-27FE6F7D1540}" presName="sibTrans" presStyleCnt="0"/>
      <dgm:spPr/>
    </dgm:pt>
    <dgm:pt modelId="{D89D4400-8534-46A0-A467-9E2E05282B18}" type="pres">
      <dgm:prSet presAssocID="{155BE0E9-E14F-4F82-B0C0-04B10A42E6CE}" presName="compNode" presStyleCnt="0"/>
      <dgm:spPr/>
    </dgm:pt>
    <dgm:pt modelId="{935F8092-CB4D-4846-94C3-5F0B43D0BB41}" type="pres">
      <dgm:prSet presAssocID="{155BE0E9-E14F-4F82-B0C0-04B10A42E6C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arth Globe Europe-Africa"/>
        </a:ext>
      </dgm:extLst>
    </dgm:pt>
    <dgm:pt modelId="{09206950-F2F8-4E62-947C-A6CC5E732811}" type="pres">
      <dgm:prSet presAssocID="{155BE0E9-E14F-4F82-B0C0-04B10A42E6CE}" presName="spaceRect" presStyleCnt="0"/>
      <dgm:spPr/>
    </dgm:pt>
    <dgm:pt modelId="{3F386B68-10C7-4B5F-9DAD-3657445C174B}" type="pres">
      <dgm:prSet presAssocID="{155BE0E9-E14F-4F82-B0C0-04B10A42E6CE}" presName="textRect" presStyleLbl="revTx" presStyleIdx="2" presStyleCnt="3">
        <dgm:presLayoutVars>
          <dgm:chMax val="1"/>
          <dgm:chPref val="1"/>
        </dgm:presLayoutVars>
      </dgm:prSet>
      <dgm:spPr/>
    </dgm:pt>
  </dgm:ptLst>
  <dgm:cxnLst>
    <dgm:cxn modelId="{6FB53E40-FBEE-4401-BE2B-A0396C8F70E4}" srcId="{92E203C1-8F3D-4537-B586-BA763E36F51E}" destId="{155BE0E9-E14F-4F82-B0C0-04B10A42E6CE}" srcOrd="2" destOrd="0" parTransId="{10CC3941-D876-439E-A0B3-E255AA4BFB4F}" sibTransId="{3C749FCD-2E89-4DD4-9733-099B7BF6DDCA}"/>
    <dgm:cxn modelId="{24066664-B169-492B-9F9F-B409CA59DF05}" srcId="{92E203C1-8F3D-4537-B586-BA763E36F51E}" destId="{1460FC51-E5C2-4C95-875B-6DB949E75E27}" srcOrd="0" destOrd="0" parTransId="{9E649911-9337-4EA3-9F17-1C14D413E845}" sibTransId="{F3BEB1A8-6C46-45AA-B2DF-2AE8B3E8F5A3}"/>
    <dgm:cxn modelId="{314F4274-FBBB-4F1C-AD77-55E75017A7AF}" type="presOf" srcId="{155BE0E9-E14F-4F82-B0C0-04B10A42E6CE}" destId="{3F386B68-10C7-4B5F-9DAD-3657445C174B}" srcOrd="0" destOrd="0" presId="urn:microsoft.com/office/officeart/2018/2/layout/IconLabelList"/>
    <dgm:cxn modelId="{67968892-DDFA-49CD-938E-9C812EB5C9E1}" type="presOf" srcId="{1460FC51-E5C2-4C95-875B-6DB949E75E27}" destId="{46D82749-E1DB-4E8D-A2C6-AEAAD3BFFC65}" srcOrd="0" destOrd="0" presId="urn:microsoft.com/office/officeart/2018/2/layout/IconLabelList"/>
    <dgm:cxn modelId="{5DAED694-4F1B-4C07-975D-6CE0D2C37FB2}" type="presOf" srcId="{48CDD836-D0DE-405B-9081-910E1BFD1D8D}" destId="{C2A81AE0-DB68-4FD3-ABC0-A0717CCC736A}" srcOrd="0" destOrd="0" presId="urn:microsoft.com/office/officeart/2018/2/layout/IconLabelList"/>
    <dgm:cxn modelId="{56CB11A9-72E1-4604-A67D-AC4D43A50178}" srcId="{92E203C1-8F3D-4537-B586-BA763E36F51E}" destId="{48CDD836-D0DE-405B-9081-910E1BFD1D8D}" srcOrd="1" destOrd="0" parTransId="{31D30024-150F-461F-A945-8E17DAE700A5}" sibTransId="{1825E5CF-B728-43BD-9AEC-27FE6F7D1540}"/>
    <dgm:cxn modelId="{9EAF7CF3-1ADC-4DA8-9160-60E564B99663}" type="presOf" srcId="{92E203C1-8F3D-4537-B586-BA763E36F51E}" destId="{18753FB4-CC77-4718-8543-5AD8C74FD8FF}" srcOrd="0" destOrd="0" presId="urn:microsoft.com/office/officeart/2018/2/layout/IconLabelList"/>
    <dgm:cxn modelId="{DB3FF8B1-D331-43B0-B7A8-90C4852E5D89}" type="presParOf" srcId="{18753FB4-CC77-4718-8543-5AD8C74FD8FF}" destId="{9DD04E20-E87E-4394-8B95-61E4F1722875}" srcOrd="0" destOrd="0" presId="urn:microsoft.com/office/officeart/2018/2/layout/IconLabelList"/>
    <dgm:cxn modelId="{251D8042-8DE6-473C-959C-B5A66F9D1F32}" type="presParOf" srcId="{9DD04E20-E87E-4394-8B95-61E4F1722875}" destId="{FD6BD2D6-035D-4535-93B1-B8E3E2E3D443}" srcOrd="0" destOrd="0" presId="urn:microsoft.com/office/officeart/2018/2/layout/IconLabelList"/>
    <dgm:cxn modelId="{24159D30-93AA-4B64-8103-6C8327A4729C}" type="presParOf" srcId="{9DD04E20-E87E-4394-8B95-61E4F1722875}" destId="{9E5B221C-5BD7-4449-97D1-EA5047013E10}" srcOrd="1" destOrd="0" presId="urn:microsoft.com/office/officeart/2018/2/layout/IconLabelList"/>
    <dgm:cxn modelId="{BF6CB6FD-76A5-4E00-AB09-86519214A124}" type="presParOf" srcId="{9DD04E20-E87E-4394-8B95-61E4F1722875}" destId="{46D82749-E1DB-4E8D-A2C6-AEAAD3BFFC65}" srcOrd="2" destOrd="0" presId="urn:microsoft.com/office/officeart/2018/2/layout/IconLabelList"/>
    <dgm:cxn modelId="{B89B12BF-91E4-4046-A05C-0EBAACD6F66C}" type="presParOf" srcId="{18753FB4-CC77-4718-8543-5AD8C74FD8FF}" destId="{A696C92B-127D-4F61-97DD-53F6B73BA5BC}" srcOrd="1" destOrd="0" presId="urn:microsoft.com/office/officeart/2018/2/layout/IconLabelList"/>
    <dgm:cxn modelId="{894F2AB7-3CF9-4051-8F41-E1149102C8A4}" type="presParOf" srcId="{18753FB4-CC77-4718-8543-5AD8C74FD8FF}" destId="{EDB9C7BA-95D5-4D7D-9EB0-B9647F13AFAA}" srcOrd="2" destOrd="0" presId="urn:microsoft.com/office/officeart/2018/2/layout/IconLabelList"/>
    <dgm:cxn modelId="{C6BADB95-8A6F-430C-A99C-DD5BDE117C5A}" type="presParOf" srcId="{EDB9C7BA-95D5-4D7D-9EB0-B9647F13AFAA}" destId="{DF9496AC-B04F-4FDF-B9AA-4438514E103C}" srcOrd="0" destOrd="0" presId="urn:microsoft.com/office/officeart/2018/2/layout/IconLabelList"/>
    <dgm:cxn modelId="{9FB4075B-699A-4D03-87ED-DB385FF67017}" type="presParOf" srcId="{EDB9C7BA-95D5-4D7D-9EB0-B9647F13AFAA}" destId="{17E9C20B-9275-492C-9F12-53FC010C2BCC}" srcOrd="1" destOrd="0" presId="urn:microsoft.com/office/officeart/2018/2/layout/IconLabelList"/>
    <dgm:cxn modelId="{D9718808-1855-43C9-B1FD-43C32240CBDA}" type="presParOf" srcId="{EDB9C7BA-95D5-4D7D-9EB0-B9647F13AFAA}" destId="{C2A81AE0-DB68-4FD3-ABC0-A0717CCC736A}" srcOrd="2" destOrd="0" presId="urn:microsoft.com/office/officeart/2018/2/layout/IconLabelList"/>
    <dgm:cxn modelId="{A853E358-7352-4C23-94BC-0391F3E1E3EC}" type="presParOf" srcId="{18753FB4-CC77-4718-8543-5AD8C74FD8FF}" destId="{BC51A834-B3FA-4848-8168-C1691AB71522}" srcOrd="3" destOrd="0" presId="urn:microsoft.com/office/officeart/2018/2/layout/IconLabelList"/>
    <dgm:cxn modelId="{9AC4CEB6-862E-424C-A9BF-1FA65D1E392E}" type="presParOf" srcId="{18753FB4-CC77-4718-8543-5AD8C74FD8FF}" destId="{D89D4400-8534-46A0-A467-9E2E05282B18}" srcOrd="4" destOrd="0" presId="urn:microsoft.com/office/officeart/2018/2/layout/IconLabelList"/>
    <dgm:cxn modelId="{BCE93D59-6C43-4672-A82F-A4D6BA329701}" type="presParOf" srcId="{D89D4400-8534-46A0-A467-9E2E05282B18}" destId="{935F8092-CB4D-4846-94C3-5F0B43D0BB41}" srcOrd="0" destOrd="0" presId="urn:microsoft.com/office/officeart/2018/2/layout/IconLabelList"/>
    <dgm:cxn modelId="{CE44D63C-AD62-4A69-B8E2-7BCAF98B2CB2}" type="presParOf" srcId="{D89D4400-8534-46A0-A467-9E2E05282B18}" destId="{09206950-F2F8-4E62-947C-A6CC5E732811}" srcOrd="1" destOrd="0" presId="urn:microsoft.com/office/officeart/2018/2/layout/IconLabelList"/>
    <dgm:cxn modelId="{8B338BDB-7A81-4715-9582-E87EA336B220}" type="presParOf" srcId="{D89D4400-8534-46A0-A467-9E2E05282B18}" destId="{3F386B68-10C7-4B5F-9DAD-3657445C174B}"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FDE3000-BB69-468C-B1BD-B69BD8D2FB42}"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ED53169-8292-4E5A-9447-35DCF61DB057}">
      <dgm:prSet/>
      <dgm:spPr/>
      <dgm:t>
        <a:bodyPr/>
        <a:lstStyle/>
        <a:p>
          <a:r>
            <a:rPr lang="en-US"/>
            <a:t>Refers to how companies exercise their rights, obligations and responsibilities within local and global environments</a:t>
          </a:r>
        </a:p>
      </dgm:t>
    </dgm:pt>
    <dgm:pt modelId="{BED82E41-B0D6-46D7-9AEA-0A8475E18523}" type="parTrans" cxnId="{BFFCBCF3-56CD-424A-B5E7-AA3DB512294E}">
      <dgm:prSet/>
      <dgm:spPr/>
      <dgm:t>
        <a:bodyPr/>
        <a:lstStyle/>
        <a:p>
          <a:endParaRPr lang="en-US"/>
        </a:p>
      </dgm:t>
    </dgm:pt>
    <dgm:pt modelId="{DDD6DDAF-7EC6-49A7-9A26-9034E0F1FABD}" type="sibTrans" cxnId="{BFFCBCF3-56CD-424A-B5E7-AA3DB512294E}">
      <dgm:prSet/>
      <dgm:spPr/>
      <dgm:t>
        <a:bodyPr/>
        <a:lstStyle/>
        <a:p>
          <a:endParaRPr lang="en-US"/>
        </a:p>
      </dgm:t>
    </dgm:pt>
    <dgm:pt modelId="{DA6D70AB-7FBE-4213-8F49-851C36E94AC2}">
      <dgm:prSet/>
      <dgm:spPr/>
      <dgm:t>
        <a:bodyPr/>
        <a:lstStyle/>
        <a:p>
          <a:r>
            <a:rPr lang="en-US"/>
            <a:t>Goes beyond legal compliance and philanthropy to become a central factor in determining corporate success and legitimacy</a:t>
          </a:r>
        </a:p>
      </dgm:t>
    </dgm:pt>
    <dgm:pt modelId="{A28DAAB6-5F78-4E12-9780-404F0231E994}" type="parTrans" cxnId="{3CB8309E-40B4-4715-861A-292F8CDAC949}">
      <dgm:prSet/>
      <dgm:spPr/>
      <dgm:t>
        <a:bodyPr/>
        <a:lstStyle/>
        <a:p>
          <a:endParaRPr lang="en-US"/>
        </a:p>
      </dgm:t>
    </dgm:pt>
    <dgm:pt modelId="{21920890-9948-43F9-B9C4-B0517045BEC9}" type="sibTrans" cxnId="{3CB8309E-40B4-4715-861A-292F8CDAC949}">
      <dgm:prSet/>
      <dgm:spPr/>
      <dgm:t>
        <a:bodyPr/>
        <a:lstStyle/>
        <a:p>
          <a:endParaRPr lang="en-US"/>
        </a:p>
      </dgm:t>
    </dgm:pt>
    <dgm:pt modelId="{A4EA4056-5812-4B7B-AA50-EBB9E2EE6C94}" type="pres">
      <dgm:prSet presAssocID="{CFDE3000-BB69-468C-B1BD-B69BD8D2FB42}" presName="root" presStyleCnt="0">
        <dgm:presLayoutVars>
          <dgm:dir/>
          <dgm:resizeHandles val="exact"/>
        </dgm:presLayoutVars>
      </dgm:prSet>
      <dgm:spPr/>
    </dgm:pt>
    <dgm:pt modelId="{575142E9-080D-4E12-ACCE-7084C7660BAD}" type="pres">
      <dgm:prSet presAssocID="{EED53169-8292-4E5A-9447-35DCF61DB057}" presName="compNode" presStyleCnt="0"/>
      <dgm:spPr/>
    </dgm:pt>
    <dgm:pt modelId="{995BC444-E725-4929-B7C2-819A624B5577}" type="pres">
      <dgm:prSet presAssocID="{EED53169-8292-4E5A-9447-35DCF61DB057}" presName="bgRect" presStyleLbl="bgShp" presStyleIdx="0" presStyleCnt="2"/>
      <dgm:spPr/>
    </dgm:pt>
    <dgm:pt modelId="{21754A26-A8A9-4119-B973-0E450D4DBC2E}" type="pres">
      <dgm:prSet presAssocID="{EED53169-8292-4E5A-9447-35DCF61DB057}"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Earth Globe Americas"/>
        </a:ext>
      </dgm:extLst>
    </dgm:pt>
    <dgm:pt modelId="{95F93014-CCA6-4DA4-B830-0FCB30664B74}" type="pres">
      <dgm:prSet presAssocID="{EED53169-8292-4E5A-9447-35DCF61DB057}" presName="spaceRect" presStyleCnt="0"/>
      <dgm:spPr/>
    </dgm:pt>
    <dgm:pt modelId="{07E395BA-31E2-4402-B729-CA4F557E4F82}" type="pres">
      <dgm:prSet presAssocID="{EED53169-8292-4E5A-9447-35DCF61DB057}" presName="parTx" presStyleLbl="revTx" presStyleIdx="0" presStyleCnt="2">
        <dgm:presLayoutVars>
          <dgm:chMax val="0"/>
          <dgm:chPref val="0"/>
        </dgm:presLayoutVars>
      </dgm:prSet>
      <dgm:spPr/>
    </dgm:pt>
    <dgm:pt modelId="{4A25472D-5010-44B0-9C7B-61D8A8C8EECD}" type="pres">
      <dgm:prSet presAssocID="{DDD6DDAF-7EC6-49A7-9A26-9034E0F1FABD}" presName="sibTrans" presStyleCnt="0"/>
      <dgm:spPr/>
    </dgm:pt>
    <dgm:pt modelId="{F6B69593-75B7-4379-A634-8373B4A4E151}" type="pres">
      <dgm:prSet presAssocID="{DA6D70AB-7FBE-4213-8F49-851C36E94AC2}" presName="compNode" presStyleCnt="0"/>
      <dgm:spPr/>
    </dgm:pt>
    <dgm:pt modelId="{80E16575-D396-47D0-B9A8-B61097BA8742}" type="pres">
      <dgm:prSet presAssocID="{DA6D70AB-7FBE-4213-8F49-851C36E94AC2}" presName="bgRect" presStyleLbl="bgShp" presStyleIdx="1" presStyleCnt="2"/>
      <dgm:spPr/>
    </dgm:pt>
    <dgm:pt modelId="{3CDB357B-97AD-401C-9BC0-D4F69BB65FEE}" type="pres">
      <dgm:prSet presAssocID="{DA6D70AB-7FBE-4213-8F49-851C36E94AC2}"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Scales of Justice"/>
        </a:ext>
      </dgm:extLst>
    </dgm:pt>
    <dgm:pt modelId="{9ABA1BAD-9B7B-4530-A32F-CC5A480B7B3F}" type="pres">
      <dgm:prSet presAssocID="{DA6D70AB-7FBE-4213-8F49-851C36E94AC2}" presName="spaceRect" presStyleCnt="0"/>
      <dgm:spPr/>
    </dgm:pt>
    <dgm:pt modelId="{05527367-0F5C-4731-B62A-0B60616C0A12}" type="pres">
      <dgm:prSet presAssocID="{DA6D70AB-7FBE-4213-8F49-851C36E94AC2}" presName="parTx" presStyleLbl="revTx" presStyleIdx="1" presStyleCnt="2">
        <dgm:presLayoutVars>
          <dgm:chMax val="0"/>
          <dgm:chPref val="0"/>
        </dgm:presLayoutVars>
      </dgm:prSet>
      <dgm:spPr/>
    </dgm:pt>
  </dgm:ptLst>
  <dgm:cxnLst>
    <dgm:cxn modelId="{40F39C5C-39F0-4E80-85D2-981DE6012AAC}" type="presOf" srcId="{CFDE3000-BB69-468C-B1BD-B69BD8D2FB42}" destId="{A4EA4056-5812-4B7B-AA50-EBB9E2EE6C94}" srcOrd="0" destOrd="0" presId="urn:microsoft.com/office/officeart/2018/2/layout/IconVerticalSolidList"/>
    <dgm:cxn modelId="{D1E02C52-891A-49E9-BF3E-F262149015FE}" type="presOf" srcId="{EED53169-8292-4E5A-9447-35DCF61DB057}" destId="{07E395BA-31E2-4402-B729-CA4F557E4F82}" srcOrd="0" destOrd="0" presId="urn:microsoft.com/office/officeart/2018/2/layout/IconVerticalSolidList"/>
    <dgm:cxn modelId="{3CB8309E-40B4-4715-861A-292F8CDAC949}" srcId="{CFDE3000-BB69-468C-B1BD-B69BD8D2FB42}" destId="{DA6D70AB-7FBE-4213-8F49-851C36E94AC2}" srcOrd="1" destOrd="0" parTransId="{A28DAAB6-5F78-4E12-9780-404F0231E994}" sibTransId="{21920890-9948-43F9-B9C4-B0517045BEC9}"/>
    <dgm:cxn modelId="{CEF741B6-9AA2-4267-B37E-08D4C55D94AD}" type="presOf" srcId="{DA6D70AB-7FBE-4213-8F49-851C36E94AC2}" destId="{05527367-0F5C-4731-B62A-0B60616C0A12}" srcOrd="0" destOrd="0" presId="urn:microsoft.com/office/officeart/2018/2/layout/IconVerticalSolidList"/>
    <dgm:cxn modelId="{BFFCBCF3-56CD-424A-B5E7-AA3DB512294E}" srcId="{CFDE3000-BB69-468C-B1BD-B69BD8D2FB42}" destId="{EED53169-8292-4E5A-9447-35DCF61DB057}" srcOrd="0" destOrd="0" parTransId="{BED82E41-B0D6-46D7-9AEA-0A8475E18523}" sibTransId="{DDD6DDAF-7EC6-49A7-9A26-9034E0F1FABD}"/>
    <dgm:cxn modelId="{75D06D33-18DA-4CB4-BB79-9852DAF01878}" type="presParOf" srcId="{A4EA4056-5812-4B7B-AA50-EBB9E2EE6C94}" destId="{575142E9-080D-4E12-ACCE-7084C7660BAD}" srcOrd="0" destOrd="0" presId="urn:microsoft.com/office/officeart/2018/2/layout/IconVerticalSolidList"/>
    <dgm:cxn modelId="{CCFCD91E-6597-49F6-BA4E-134F1E2EC53C}" type="presParOf" srcId="{575142E9-080D-4E12-ACCE-7084C7660BAD}" destId="{995BC444-E725-4929-B7C2-819A624B5577}" srcOrd="0" destOrd="0" presId="urn:microsoft.com/office/officeart/2018/2/layout/IconVerticalSolidList"/>
    <dgm:cxn modelId="{A8557754-9420-4199-9B04-4D48A527262A}" type="presParOf" srcId="{575142E9-080D-4E12-ACCE-7084C7660BAD}" destId="{21754A26-A8A9-4119-B973-0E450D4DBC2E}" srcOrd="1" destOrd="0" presId="urn:microsoft.com/office/officeart/2018/2/layout/IconVerticalSolidList"/>
    <dgm:cxn modelId="{71A9E982-60B1-4541-A756-A1EE6A588ECD}" type="presParOf" srcId="{575142E9-080D-4E12-ACCE-7084C7660BAD}" destId="{95F93014-CCA6-4DA4-B830-0FCB30664B74}" srcOrd="2" destOrd="0" presId="urn:microsoft.com/office/officeart/2018/2/layout/IconVerticalSolidList"/>
    <dgm:cxn modelId="{853065CE-5341-4709-AAFE-69E53A4A9D00}" type="presParOf" srcId="{575142E9-080D-4E12-ACCE-7084C7660BAD}" destId="{07E395BA-31E2-4402-B729-CA4F557E4F82}" srcOrd="3" destOrd="0" presId="urn:microsoft.com/office/officeart/2018/2/layout/IconVerticalSolidList"/>
    <dgm:cxn modelId="{2A360487-7DB9-4775-86E9-855554752A9D}" type="presParOf" srcId="{A4EA4056-5812-4B7B-AA50-EBB9E2EE6C94}" destId="{4A25472D-5010-44B0-9C7B-61D8A8C8EECD}" srcOrd="1" destOrd="0" presId="urn:microsoft.com/office/officeart/2018/2/layout/IconVerticalSolidList"/>
    <dgm:cxn modelId="{DCAF95A9-93AB-4376-B153-82D04A018807}" type="presParOf" srcId="{A4EA4056-5812-4B7B-AA50-EBB9E2EE6C94}" destId="{F6B69593-75B7-4379-A634-8373B4A4E151}" srcOrd="2" destOrd="0" presId="urn:microsoft.com/office/officeart/2018/2/layout/IconVerticalSolidList"/>
    <dgm:cxn modelId="{71E56D10-3D3A-4AAF-AEC3-971034B5A421}" type="presParOf" srcId="{F6B69593-75B7-4379-A634-8373B4A4E151}" destId="{80E16575-D396-47D0-B9A8-B61097BA8742}" srcOrd="0" destOrd="0" presId="urn:microsoft.com/office/officeart/2018/2/layout/IconVerticalSolidList"/>
    <dgm:cxn modelId="{435AE529-F20E-4114-AC2F-A686F653D6C3}" type="presParOf" srcId="{F6B69593-75B7-4379-A634-8373B4A4E151}" destId="{3CDB357B-97AD-401C-9BC0-D4F69BB65FEE}" srcOrd="1" destOrd="0" presId="urn:microsoft.com/office/officeart/2018/2/layout/IconVerticalSolidList"/>
    <dgm:cxn modelId="{E21E2685-E53B-48C1-BEAA-55C5769137E6}" type="presParOf" srcId="{F6B69593-75B7-4379-A634-8373B4A4E151}" destId="{9ABA1BAD-9B7B-4530-A32F-CC5A480B7B3F}" srcOrd="2" destOrd="0" presId="urn:microsoft.com/office/officeart/2018/2/layout/IconVerticalSolidList"/>
    <dgm:cxn modelId="{6C668A97-6037-46DF-99A1-EE9696ACB102}" type="presParOf" srcId="{F6B69593-75B7-4379-A634-8373B4A4E151}" destId="{05527367-0F5C-4731-B62A-0B60616C0A1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1CB30F9-D7D0-4E69-9FE6-AC2CA4205E2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F4B4EDC7-6F81-4D11-9BEF-5CC7C61B0BBE}">
      <dgm:prSet/>
      <dgm:spPr/>
      <dgm:t>
        <a:bodyPr/>
        <a:lstStyle/>
        <a:p>
          <a:r>
            <a:rPr lang="en-US"/>
            <a:t>Global Reporting Initiative </a:t>
          </a:r>
        </a:p>
      </dgm:t>
    </dgm:pt>
    <dgm:pt modelId="{52DB5EE2-A6FE-4E89-B24C-8885C98F3DF8}" type="parTrans" cxnId="{022FBDB8-F5EE-46E0-A9BA-608B9273F183}">
      <dgm:prSet/>
      <dgm:spPr/>
      <dgm:t>
        <a:bodyPr/>
        <a:lstStyle/>
        <a:p>
          <a:endParaRPr lang="en-US"/>
        </a:p>
      </dgm:t>
    </dgm:pt>
    <dgm:pt modelId="{4F51F03C-98A9-4475-991B-41087B27E692}" type="sibTrans" cxnId="{022FBDB8-F5EE-46E0-A9BA-608B9273F183}">
      <dgm:prSet/>
      <dgm:spPr/>
      <dgm:t>
        <a:bodyPr/>
        <a:lstStyle/>
        <a:p>
          <a:endParaRPr lang="en-US"/>
        </a:p>
      </dgm:t>
    </dgm:pt>
    <dgm:pt modelId="{63C1092B-FE47-4702-985A-7A0AADF9CB3C}">
      <dgm:prSet/>
      <dgm:spPr/>
      <dgm:t>
        <a:bodyPr/>
        <a:lstStyle/>
        <a:p>
          <a:r>
            <a:rPr lang="en-US"/>
            <a:t>ISO 26000</a:t>
          </a:r>
        </a:p>
      </dgm:t>
    </dgm:pt>
    <dgm:pt modelId="{AF6F109E-94D4-457D-9324-59D1C28A5008}" type="parTrans" cxnId="{C9BEDCBA-36B9-4F35-A059-042909964CDE}">
      <dgm:prSet/>
      <dgm:spPr/>
      <dgm:t>
        <a:bodyPr/>
        <a:lstStyle/>
        <a:p>
          <a:endParaRPr lang="en-US"/>
        </a:p>
      </dgm:t>
    </dgm:pt>
    <dgm:pt modelId="{51668444-BA2C-47A5-B699-7CA5CE03BFD9}" type="sibTrans" cxnId="{C9BEDCBA-36B9-4F35-A059-042909964CDE}">
      <dgm:prSet/>
      <dgm:spPr/>
      <dgm:t>
        <a:bodyPr/>
        <a:lstStyle/>
        <a:p>
          <a:endParaRPr lang="en-US"/>
        </a:p>
      </dgm:t>
    </dgm:pt>
    <dgm:pt modelId="{BF0B9A28-6246-44F7-B0CD-66B08EAF64A2}">
      <dgm:prSet/>
      <dgm:spPr/>
      <dgm:t>
        <a:bodyPr/>
        <a:lstStyle/>
        <a:p>
          <a:r>
            <a:rPr lang="en-US"/>
            <a:t>UN Global Compact</a:t>
          </a:r>
        </a:p>
      </dgm:t>
    </dgm:pt>
    <dgm:pt modelId="{192DE90D-8E65-4B7A-BB45-A69EB6747B62}" type="parTrans" cxnId="{2816A606-A59F-409C-B42C-17D8DD3C1327}">
      <dgm:prSet/>
      <dgm:spPr/>
      <dgm:t>
        <a:bodyPr/>
        <a:lstStyle/>
        <a:p>
          <a:endParaRPr lang="en-US"/>
        </a:p>
      </dgm:t>
    </dgm:pt>
    <dgm:pt modelId="{2A830A09-6E58-4339-A80A-32D94A458D0C}" type="sibTrans" cxnId="{2816A606-A59F-409C-B42C-17D8DD3C1327}">
      <dgm:prSet/>
      <dgm:spPr/>
      <dgm:t>
        <a:bodyPr/>
        <a:lstStyle/>
        <a:p>
          <a:endParaRPr lang="en-US"/>
        </a:p>
      </dgm:t>
    </dgm:pt>
    <dgm:pt modelId="{9906328F-0A7C-4BAC-843F-0E48F0478FF5}">
      <dgm:prSet/>
      <dgm:spPr/>
      <dgm:t>
        <a:bodyPr/>
        <a:lstStyle/>
        <a:p>
          <a:r>
            <a:rPr lang="en-US"/>
            <a:t>Dow Jones Sustainability Indices</a:t>
          </a:r>
        </a:p>
      </dgm:t>
    </dgm:pt>
    <dgm:pt modelId="{9DE11A52-5182-413C-8F11-2B3D93082BCC}" type="parTrans" cxnId="{98A06185-3104-4020-9014-FB1D04373C71}">
      <dgm:prSet/>
      <dgm:spPr/>
      <dgm:t>
        <a:bodyPr/>
        <a:lstStyle/>
        <a:p>
          <a:endParaRPr lang="en-US"/>
        </a:p>
      </dgm:t>
    </dgm:pt>
    <dgm:pt modelId="{F35E4916-1B92-4794-8F4C-063F33353A4D}" type="sibTrans" cxnId="{98A06185-3104-4020-9014-FB1D04373C71}">
      <dgm:prSet/>
      <dgm:spPr/>
      <dgm:t>
        <a:bodyPr/>
        <a:lstStyle/>
        <a:p>
          <a:endParaRPr lang="en-US"/>
        </a:p>
      </dgm:t>
    </dgm:pt>
    <dgm:pt modelId="{FEAEFEDA-79AE-4194-AE9C-099D1F64EDBE}">
      <dgm:prSet/>
      <dgm:spPr/>
      <dgm:t>
        <a:bodyPr/>
        <a:lstStyle/>
        <a:p>
          <a:r>
            <a:rPr lang="en-US"/>
            <a:t>Quantify value through Social Return on Investment, Balaned Scorecard</a:t>
          </a:r>
        </a:p>
      </dgm:t>
    </dgm:pt>
    <dgm:pt modelId="{40CB36E2-0005-4A0B-9609-8325A8397A8B}" type="parTrans" cxnId="{5365C25B-4E19-415C-BBCD-8DB638E4F977}">
      <dgm:prSet/>
      <dgm:spPr/>
      <dgm:t>
        <a:bodyPr/>
        <a:lstStyle/>
        <a:p>
          <a:endParaRPr lang="en-US"/>
        </a:p>
      </dgm:t>
    </dgm:pt>
    <dgm:pt modelId="{F70BD68A-94F6-48B8-9E6D-6B9C0DE9350B}" type="sibTrans" cxnId="{5365C25B-4E19-415C-BBCD-8DB638E4F977}">
      <dgm:prSet/>
      <dgm:spPr/>
      <dgm:t>
        <a:bodyPr/>
        <a:lstStyle/>
        <a:p>
          <a:endParaRPr lang="en-US"/>
        </a:p>
      </dgm:t>
    </dgm:pt>
    <dgm:pt modelId="{43A9D76F-D2ED-4B16-A976-21C60B4731AB}">
      <dgm:prSet/>
      <dgm:spPr/>
      <dgm:t>
        <a:bodyPr/>
        <a:lstStyle/>
        <a:p>
          <a:r>
            <a:rPr lang="en-US"/>
            <a:t>Stakeholder feedback</a:t>
          </a:r>
        </a:p>
      </dgm:t>
    </dgm:pt>
    <dgm:pt modelId="{FA1F3FB7-0957-4172-B2D6-9AAB2798FECD}" type="parTrans" cxnId="{692B2B1C-F1C8-4236-B94F-7A0D27584AD3}">
      <dgm:prSet/>
      <dgm:spPr/>
      <dgm:t>
        <a:bodyPr/>
        <a:lstStyle/>
        <a:p>
          <a:endParaRPr lang="en-US"/>
        </a:p>
      </dgm:t>
    </dgm:pt>
    <dgm:pt modelId="{4B544DC5-FFD6-4B73-A0F6-A410FA127520}" type="sibTrans" cxnId="{692B2B1C-F1C8-4236-B94F-7A0D27584AD3}">
      <dgm:prSet/>
      <dgm:spPr/>
      <dgm:t>
        <a:bodyPr/>
        <a:lstStyle/>
        <a:p>
          <a:endParaRPr lang="en-US"/>
        </a:p>
      </dgm:t>
    </dgm:pt>
    <dgm:pt modelId="{A6C491A1-0EAA-4CCC-A547-09C51AFBD6DB}" type="pres">
      <dgm:prSet presAssocID="{31CB30F9-D7D0-4E69-9FE6-AC2CA4205E25}" presName="root" presStyleCnt="0">
        <dgm:presLayoutVars>
          <dgm:dir/>
          <dgm:resizeHandles val="exact"/>
        </dgm:presLayoutVars>
      </dgm:prSet>
      <dgm:spPr/>
    </dgm:pt>
    <dgm:pt modelId="{5345FA89-B7A3-4E0A-AC8D-902449455A9D}" type="pres">
      <dgm:prSet presAssocID="{F4B4EDC7-6F81-4D11-9BEF-5CC7C61B0BBE}" presName="compNode" presStyleCnt="0"/>
      <dgm:spPr/>
    </dgm:pt>
    <dgm:pt modelId="{B41104F5-FA17-4262-B63F-AD87AB3695CE}" type="pres">
      <dgm:prSet presAssocID="{F4B4EDC7-6F81-4D11-9BEF-5CC7C61B0BBE}" presName="bgRect" presStyleLbl="bgShp" presStyleIdx="0" presStyleCnt="6"/>
      <dgm:spPr/>
    </dgm:pt>
    <dgm:pt modelId="{F6819C8C-EC8A-4D46-99B8-7C53E2311664}" type="pres">
      <dgm:prSet presAssocID="{F4B4EDC7-6F81-4D11-9BEF-5CC7C61B0BBE}"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ar chart"/>
        </a:ext>
      </dgm:extLst>
    </dgm:pt>
    <dgm:pt modelId="{2FC35D50-DB78-4ADA-87F5-42C893CB782E}" type="pres">
      <dgm:prSet presAssocID="{F4B4EDC7-6F81-4D11-9BEF-5CC7C61B0BBE}" presName="spaceRect" presStyleCnt="0"/>
      <dgm:spPr/>
    </dgm:pt>
    <dgm:pt modelId="{F7A801E1-8EC9-4C42-91FA-045192268315}" type="pres">
      <dgm:prSet presAssocID="{F4B4EDC7-6F81-4D11-9BEF-5CC7C61B0BBE}" presName="parTx" presStyleLbl="revTx" presStyleIdx="0" presStyleCnt="6">
        <dgm:presLayoutVars>
          <dgm:chMax val="0"/>
          <dgm:chPref val="0"/>
        </dgm:presLayoutVars>
      </dgm:prSet>
      <dgm:spPr/>
    </dgm:pt>
    <dgm:pt modelId="{C0D60244-5D30-473D-A554-7099043C2ED1}" type="pres">
      <dgm:prSet presAssocID="{4F51F03C-98A9-4475-991B-41087B27E692}" presName="sibTrans" presStyleCnt="0"/>
      <dgm:spPr/>
    </dgm:pt>
    <dgm:pt modelId="{AEA62CA6-8B25-4E94-954E-AFCF15AD9560}" type="pres">
      <dgm:prSet presAssocID="{63C1092B-FE47-4702-985A-7A0AADF9CB3C}" presName="compNode" presStyleCnt="0"/>
      <dgm:spPr/>
    </dgm:pt>
    <dgm:pt modelId="{21F625F7-84D2-4CC9-9269-3846C93E9D9B}" type="pres">
      <dgm:prSet presAssocID="{63C1092B-FE47-4702-985A-7A0AADF9CB3C}" presName="bgRect" presStyleLbl="bgShp" presStyleIdx="1" presStyleCnt="6"/>
      <dgm:spPr/>
    </dgm:pt>
    <dgm:pt modelId="{9DEBDA71-2857-485B-9418-76D95888C328}" type="pres">
      <dgm:prSet presAssocID="{63C1092B-FE47-4702-985A-7A0AADF9CB3C}"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mark"/>
        </a:ext>
      </dgm:extLst>
    </dgm:pt>
    <dgm:pt modelId="{49A6C246-83A8-48C9-8BB8-C5308E5A0227}" type="pres">
      <dgm:prSet presAssocID="{63C1092B-FE47-4702-985A-7A0AADF9CB3C}" presName="spaceRect" presStyleCnt="0"/>
      <dgm:spPr/>
    </dgm:pt>
    <dgm:pt modelId="{71652081-4F9B-4611-A46F-FE992C14A54C}" type="pres">
      <dgm:prSet presAssocID="{63C1092B-FE47-4702-985A-7A0AADF9CB3C}" presName="parTx" presStyleLbl="revTx" presStyleIdx="1" presStyleCnt="6">
        <dgm:presLayoutVars>
          <dgm:chMax val="0"/>
          <dgm:chPref val="0"/>
        </dgm:presLayoutVars>
      </dgm:prSet>
      <dgm:spPr/>
    </dgm:pt>
    <dgm:pt modelId="{2D4181E8-CE18-49ED-AAE7-66C6250E1EDD}" type="pres">
      <dgm:prSet presAssocID="{51668444-BA2C-47A5-B699-7CA5CE03BFD9}" presName="sibTrans" presStyleCnt="0"/>
      <dgm:spPr/>
    </dgm:pt>
    <dgm:pt modelId="{942FA56E-7DA1-42C1-98EA-58C24014A88F}" type="pres">
      <dgm:prSet presAssocID="{BF0B9A28-6246-44F7-B0CD-66B08EAF64A2}" presName="compNode" presStyleCnt="0"/>
      <dgm:spPr/>
    </dgm:pt>
    <dgm:pt modelId="{16662CF4-B0FA-4A57-8092-06E06FD32A35}" type="pres">
      <dgm:prSet presAssocID="{BF0B9A28-6246-44F7-B0CD-66B08EAF64A2}" presName="bgRect" presStyleLbl="bgShp" presStyleIdx="2" presStyleCnt="6"/>
      <dgm:spPr/>
    </dgm:pt>
    <dgm:pt modelId="{9CFBEF2E-18D8-4535-A526-636AF46A089C}" type="pres">
      <dgm:prSet presAssocID="{BF0B9A28-6246-44F7-B0CD-66B08EAF64A2}"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arth Globe Americas"/>
        </a:ext>
      </dgm:extLst>
    </dgm:pt>
    <dgm:pt modelId="{F5F752B9-3D20-4A54-B305-11B088B2C991}" type="pres">
      <dgm:prSet presAssocID="{BF0B9A28-6246-44F7-B0CD-66B08EAF64A2}" presName="spaceRect" presStyleCnt="0"/>
      <dgm:spPr/>
    </dgm:pt>
    <dgm:pt modelId="{E26FF580-5539-4485-A8B7-E610A99F6D0B}" type="pres">
      <dgm:prSet presAssocID="{BF0B9A28-6246-44F7-B0CD-66B08EAF64A2}" presName="parTx" presStyleLbl="revTx" presStyleIdx="2" presStyleCnt="6">
        <dgm:presLayoutVars>
          <dgm:chMax val="0"/>
          <dgm:chPref val="0"/>
        </dgm:presLayoutVars>
      </dgm:prSet>
      <dgm:spPr/>
    </dgm:pt>
    <dgm:pt modelId="{8367A5D3-F46D-4BF4-89C1-FDC66652D8EA}" type="pres">
      <dgm:prSet presAssocID="{2A830A09-6E58-4339-A80A-32D94A458D0C}" presName="sibTrans" presStyleCnt="0"/>
      <dgm:spPr/>
    </dgm:pt>
    <dgm:pt modelId="{19E40158-3901-4474-BE52-93F8C144D82B}" type="pres">
      <dgm:prSet presAssocID="{9906328F-0A7C-4BAC-843F-0E48F0478FF5}" presName="compNode" presStyleCnt="0"/>
      <dgm:spPr/>
    </dgm:pt>
    <dgm:pt modelId="{2CC1B6DD-3552-4671-956A-CBFCBFD06403}" type="pres">
      <dgm:prSet presAssocID="{9906328F-0A7C-4BAC-843F-0E48F0478FF5}" presName="bgRect" presStyleLbl="bgShp" presStyleIdx="3" presStyleCnt="6"/>
      <dgm:spPr/>
    </dgm:pt>
    <dgm:pt modelId="{01105614-7EA8-4D52-8C5E-4B9E993ECCF5}" type="pres">
      <dgm:prSet presAssocID="{9906328F-0A7C-4BAC-843F-0E48F0478FF5}"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Upward trend"/>
        </a:ext>
      </dgm:extLst>
    </dgm:pt>
    <dgm:pt modelId="{16C91611-BCBD-4572-B71A-FFBAD1C58EA2}" type="pres">
      <dgm:prSet presAssocID="{9906328F-0A7C-4BAC-843F-0E48F0478FF5}" presName="spaceRect" presStyleCnt="0"/>
      <dgm:spPr/>
    </dgm:pt>
    <dgm:pt modelId="{8D28DEF9-0033-46E6-BE9C-68F0AF74E15D}" type="pres">
      <dgm:prSet presAssocID="{9906328F-0A7C-4BAC-843F-0E48F0478FF5}" presName="parTx" presStyleLbl="revTx" presStyleIdx="3" presStyleCnt="6">
        <dgm:presLayoutVars>
          <dgm:chMax val="0"/>
          <dgm:chPref val="0"/>
        </dgm:presLayoutVars>
      </dgm:prSet>
      <dgm:spPr/>
    </dgm:pt>
    <dgm:pt modelId="{DF471655-4CE0-40A4-886F-F5B974CBAD79}" type="pres">
      <dgm:prSet presAssocID="{F35E4916-1B92-4794-8F4C-063F33353A4D}" presName="sibTrans" presStyleCnt="0"/>
      <dgm:spPr/>
    </dgm:pt>
    <dgm:pt modelId="{BD83E208-8F48-4987-A498-27E3D3819316}" type="pres">
      <dgm:prSet presAssocID="{FEAEFEDA-79AE-4194-AE9C-099D1F64EDBE}" presName="compNode" presStyleCnt="0"/>
      <dgm:spPr/>
    </dgm:pt>
    <dgm:pt modelId="{1C948DC1-3B6F-48B6-9D30-17530CE7F11A}" type="pres">
      <dgm:prSet presAssocID="{FEAEFEDA-79AE-4194-AE9C-099D1F64EDBE}" presName="bgRect" presStyleLbl="bgShp" presStyleIdx="4" presStyleCnt="6"/>
      <dgm:spPr/>
    </dgm:pt>
    <dgm:pt modelId="{81C466EC-DC5C-4F83-A477-8A1BDBC45219}" type="pres">
      <dgm:prSet presAssocID="{FEAEFEDA-79AE-4194-AE9C-099D1F64EDBE}"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oins"/>
        </a:ext>
      </dgm:extLst>
    </dgm:pt>
    <dgm:pt modelId="{4662579F-1232-4C10-AA79-07C28B07EA1B}" type="pres">
      <dgm:prSet presAssocID="{FEAEFEDA-79AE-4194-AE9C-099D1F64EDBE}" presName="spaceRect" presStyleCnt="0"/>
      <dgm:spPr/>
    </dgm:pt>
    <dgm:pt modelId="{C64CF2B5-C644-4D3D-8C2C-069E8CC18B10}" type="pres">
      <dgm:prSet presAssocID="{FEAEFEDA-79AE-4194-AE9C-099D1F64EDBE}" presName="parTx" presStyleLbl="revTx" presStyleIdx="4" presStyleCnt="6">
        <dgm:presLayoutVars>
          <dgm:chMax val="0"/>
          <dgm:chPref val="0"/>
        </dgm:presLayoutVars>
      </dgm:prSet>
      <dgm:spPr/>
    </dgm:pt>
    <dgm:pt modelId="{7BEA1C69-A523-4ED9-B034-62E8DB35ED40}" type="pres">
      <dgm:prSet presAssocID="{F70BD68A-94F6-48B8-9E6D-6B9C0DE9350B}" presName="sibTrans" presStyleCnt="0"/>
      <dgm:spPr/>
    </dgm:pt>
    <dgm:pt modelId="{900DB83C-8337-4F1F-9D7A-1714D2F40D9D}" type="pres">
      <dgm:prSet presAssocID="{43A9D76F-D2ED-4B16-A976-21C60B4731AB}" presName="compNode" presStyleCnt="0"/>
      <dgm:spPr/>
    </dgm:pt>
    <dgm:pt modelId="{57FEC46C-F4B8-4CC7-8DEB-9E1D036FA6C4}" type="pres">
      <dgm:prSet presAssocID="{43A9D76F-D2ED-4B16-A976-21C60B4731AB}" presName="bgRect" presStyleLbl="bgShp" presStyleIdx="5" presStyleCnt="6"/>
      <dgm:spPr/>
    </dgm:pt>
    <dgm:pt modelId="{4A3E8D82-CC6F-4B8A-8F07-0BEF56797197}" type="pres">
      <dgm:prSet presAssocID="{43A9D76F-D2ED-4B16-A976-21C60B4731AB}"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Users"/>
        </a:ext>
      </dgm:extLst>
    </dgm:pt>
    <dgm:pt modelId="{F6B794E2-300C-4069-8021-7A70174CBD55}" type="pres">
      <dgm:prSet presAssocID="{43A9D76F-D2ED-4B16-A976-21C60B4731AB}" presName="spaceRect" presStyleCnt="0"/>
      <dgm:spPr/>
    </dgm:pt>
    <dgm:pt modelId="{BCF6A8DA-2181-4882-BCC3-D137FBDB4F6A}" type="pres">
      <dgm:prSet presAssocID="{43A9D76F-D2ED-4B16-A976-21C60B4731AB}" presName="parTx" presStyleLbl="revTx" presStyleIdx="5" presStyleCnt="6">
        <dgm:presLayoutVars>
          <dgm:chMax val="0"/>
          <dgm:chPref val="0"/>
        </dgm:presLayoutVars>
      </dgm:prSet>
      <dgm:spPr/>
    </dgm:pt>
  </dgm:ptLst>
  <dgm:cxnLst>
    <dgm:cxn modelId="{2816A606-A59F-409C-B42C-17D8DD3C1327}" srcId="{31CB30F9-D7D0-4E69-9FE6-AC2CA4205E25}" destId="{BF0B9A28-6246-44F7-B0CD-66B08EAF64A2}" srcOrd="2" destOrd="0" parTransId="{192DE90D-8E65-4B7A-BB45-A69EB6747B62}" sibTransId="{2A830A09-6E58-4339-A80A-32D94A458D0C}"/>
    <dgm:cxn modelId="{692B2B1C-F1C8-4236-B94F-7A0D27584AD3}" srcId="{31CB30F9-D7D0-4E69-9FE6-AC2CA4205E25}" destId="{43A9D76F-D2ED-4B16-A976-21C60B4731AB}" srcOrd="5" destOrd="0" parTransId="{FA1F3FB7-0957-4172-B2D6-9AAB2798FECD}" sibTransId="{4B544DC5-FFD6-4B73-A0F6-A410FA127520}"/>
    <dgm:cxn modelId="{B7EE9C1C-6772-4F97-9A64-19F88DD0069B}" type="presOf" srcId="{9906328F-0A7C-4BAC-843F-0E48F0478FF5}" destId="{8D28DEF9-0033-46E6-BE9C-68F0AF74E15D}" srcOrd="0" destOrd="0" presId="urn:microsoft.com/office/officeart/2018/2/layout/IconVerticalSolidList"/>
    <dgm:cxn modelId="{5365C25B-4E19-415C-BBCD-8DB638E4F977}" srcId="{31CB30F9-D7D0-4E69-9FE6-AC2CA4205E25}" destId="{FEAEFEDA-79AE-4194-AE9C-099D1F64EDBE}" srcOrd="4" destOrd="0" parTransId="{40CB36E2-0005-4A0B-9609-8325A8397A8B}" sibTransId="{F70BD68A-94F6-48B8-9E6D-6B9C0DE9350B}"/>
    <dgm:cxn modelId="{85773F74-F633-492D-BDF8-EADB64604DCD}" type="presOf" srcId="{31CB30F9-D7D0-4E69-9FE6-AC2CA4205E25}" destId="{A6C491A1-0EAA-4CCC-A547-09C51AFBD6DB}" srcOrd="0" destOrd="0" presId="urn:microsoft.com/office/officeart/2018/2/layout/IconVerticalSolidList"/>
    <dgm:cxn modelId="{98A06185-3104-4020-9014-FB1D04373C71}" srcId="{31CB30F9-D7D0-4E69-9FE6-AC2CA4205E25}" destId="{9906328F-0A7C-4BAC-843F-0E48F0478FF5}" srcOrd="3" destOrd="0" parTransId="{9DE11A52-5182-413C-8F11-2B3D93082BCC}" sibTransId="{F35E4916-1B92-4794-8F4C-063F33353A4D}"/>
    <dgm:cxn modelId="{CA6F9F9A-5A06-4972-99D7-B3A730C36389}" type="presOf" srcId="{FEAEFEDA-79AE-4194-AE9C-099D1F64EDBE}" destId="{C64CF2B5-C644-4D3D-8C2C-069E8CC18B10}" srcOrd="0" destOrd="0" presId="urn:microsoft.com/office/officeart/2018/2/layout/IconVerticalSolidList"/>
    <dgm:cxn modelId="{022FBDB8-F5EE-46E0-A9BA-608B9273F183}" srcId="{31CB30F9-D7D0-4E69-9FE6-AC2CA4205E25}" destId="{F4B4EDC7-6F81-4D11-9BEF-5CC7C61B0BBE}" srcOrd="0" destOrd="0" parTransId="{52DB5EE2-A6FE-4E89-B24C-8885C98F3DF8}" sibTransId="{4F51F03C-98A9-4475-991B-41087B27E692}"/>
    <dgm:cxn modelId="{C9BEDCBA-36B9-4F35-A059-042909964CDE}" srcId="{31CB30F9-D7D0-4E69-9FE6-AC2CA4205E25}" destId="{63C1092B-FE47-4702-985A-7A0AADF9CB3C}" srcOrd="1" destOrd="0" parTransId="{AF6F109E-94D4-457D-9324-59D1C28A5008}" sibTransId="{51668444-BA2C-47A5-B699-7CA5CE03BFD9}"/>
    <dgm:cxn modelId="{B48FD7C7-F22F-4800-8E8C-D9FC7423E4C8}" type="presOf" srcId="{63C1092B-FE47-4702-985A-7A0AADF9CB3C}" destId="{71652081-4F9B-4611-A46F-FE992C14A54C}" srcOrd="0" destOrd="0" presId="urn:microsoft.com/office/officeart/2018/2/layout/IconVerticalSolidList"/>
    <dgm:cxn modelId="{AFD32EE4-423F-4AEE-8DD8-6B420A012EB8}" type="presOf" srcId="{F4B4EDC7-6F81-4D11-9BEF-5CC7C61B0BBE}" destId="{F7A801E1-8EC9-4C42-91FA-045192268315}" srcOrd="0" destOrd="0" presId="urn:microsoft.com/office/officeart/2018/2/layout/IconVerticalSolidList"/>
    <dgm:cxn modelId="{951A54FE-186F-4025-9D67-7C2757B95ADC}" type="presOf" srcId="{BF0B9A28-6246-44F7-B0CD-66B08EAF64A2}" destId="{E26FF580-5539-4485-A8B7-E610A99F6D0B}" srcOrd="0" destOrd="0" presId="urn:microsoft.com/office/officeart/2018/2/layout/IconVerticalSolidList"/>
    <dgm:cxn modelId="{6A69BDFF-85D3-412F-9FC1-C0AE24DF922C}" type="presOf" srcId="{43A9D76F-D2ED-4B16-A976-21C60B4731AB}" destId="{BCF6A8DA-2181-4882-BCC3-D137FBDB4F6A}" srcOrd="0" destOrd="0" presId="urn:microsoft.com/office/officeart/2018/2/layout/IconVerticalSolidList"/>
    <dgm:cxn modelId="{F414A6DC-5826-4D4B-968D-0F5499B69469}" type="presParOf" srcId="{A6C491A1-0EAA-4CCC-A547-09C51AFBD6DB}" destId="{5345FA89-B7A3-4E0A-AC8D-902449455A9D}" srcOrd="0" destOrd="0" presId="urn:microsoft.com/office/officeart/2018/2/layout/IconVerticalSolidList"/>
    <dgm:cxn modelId="{78FD3FB1-32BE-4F76-B2BD-367C6BEDC4E9}" type="presParOf" srcId="{5345FA89-B7A3-4E0A-AC8D-902449455A9D}" destId="{B41104F5-FA17-4262-B63F-AD87AB3695CE}" srcOrd="0" destOrd="0" presId="urn:microsoft.com/office/officeart/2018/2/layout/IconVerticalSolidList"/>
    <dgm:cxn modelId="{EDEB00D5-7918-4697-9F4C-90748367DD1E}" type="presParOf" srcId="{5345FA89-B7A3-4E0A-AC8D-902449455A9D}" destId="{F6819C8C-EC8A-4D46-99B8-7C53E2311664}" srcOrd="1" destOrd="0" presId="urn:microsoft.com/office/officeart/2018/2/layout/IconVerticalSolidList"/>
    <dgm:cxn modelId="{8BFD388D-6626-49DD-A957-71BEA46CBCE1}" type="presParOf" srcId="{5345FA89-B7A3-4E0A-AC8D-902449455A9D}" destId="{2FC35D50-DB78-4ADA-87F5-42C893CB782E}" srcOrd="2" destOrd="0" presId="urn:microsoft.com/office/officeart/2018/2/layout/IconVerticalSolidList"/>
    <dgm:cxn modelId="{8920B139-6DE0-43A1-9909-9C426AD4D8F0}" type="presParOf" srcId="{5345FA89-B7A3-4E0A-AC8D-902449455A9D}" destId="{F7A801E1-8EC9-4C42-91FA-045192268315}" srcOrd="3" destOrd="0" presId="urn:microsoft.com/office/officeart/2018/2/layout/IconVerticalSolidList"/>
    <dgm:cxn modelId="{4227B729-E134-4C9A-B313-5D9AEEF64EC9}" type="presParOf" srcId="{A6C491A1-0EAA-4CCC-A547-09C51AFBD6DB}" destId="{C0D60244-5D30-473D-A554-7099043C2ED1}" srcOrd="1" destOrd="0" presId="urn:microsoft.com/office/officeart/2018/2/layout/IconVerticalSolidList"/>
    <dgm:cxn modelId="{3B68011E-CA69-4D8E-9799-E2DE84F32A32}" type="presParOf" srcId="{A6C491A1-0EAA-4CCC-A547-09C51AFBD6DB}" destId="{AEA62CA6-8B25-4E94-954E-AFCF15AD9560}" srcOrd="2" destOrd="0" presId="urn:microsoft.com/office/officeart/2018/2/layout/IconVerticalSolidList"/>
    <dgm:cxn modelId="{1879F720-E58C-4D55-B6D2-A2A87DC0E442}" type="presParOf" srcId="{AEA62CA6-8B25-4E94-954E-AFCF15AD9560}" destId="{21F625F7-84D2-4CC9-9269-3846C93E9D9B}" srcOrd="0" destOrd="0" presId="urn:microsoft.com/office/officeart/2018/2/layout/IconVerticalSolidList"/>
    <dgm:cxn modelId="{329AF084-A21B-41C0-9F4D-5984BFFA2B0B}" type="presParOf" srcId="{AEA62CA6-8B25-4E94-954E-AFCF15AD9560}" destId="{9DEBDA71-2857-485B-9418-76D95888C328}" srcOrd="1" destOrd="0" presId="urn:microsoft.com/office/officeart/2018/2/layout/IconVerticalSolidList"/>
    <dgm:cxn modelId="{242530BF-BA55-4B18-AEA7-5F9D38EEECBD}" type="presParOf" srcId="{AEA62CA6-8B25-4E94-954E-AFCF15AD9560}" destId="{49A6C246-83A8-48C9-8BB8-C5308E5A0227}" srcOrd="2" destOrd="0" presId="urn:microsoft.com/office/officeart/2018/2/layout/IconVerticalSolidList"/>
    <dgm:cxn modelId="{33502A19-7149-4D26-84D4-765098B0AA26}" type="presParOf" srcId="{AEA62CA6-8B25-4E94-954E-AFCF15AD9560}" destId="{71652081-4F9B-4611-A46F-FE992C14A54C}" srcOrd="3" destOrd="0" presId="urn:microsoft.com/office/officeart/2018/2/layout/IconVerticalSolidList"/>
    <dgm:cxn modelId="{368B2D62-9608-4DAB-BBDB-98E9D6EE6575}" type="presParOf" srcId="{A6C491A1-0EAA-4CCC-A547-09C51AFBD6DB}" destId="{2D4181E8-CE18-49ED-AAE7-66C6250E1EDD}" srcOrd="3" destOrd="0" presId="urn:microsoft.com/office/officeart/2018/2/layout/IconVerticalSolidList"/>
    <dgm:cxn modelId="{8065BC21-4AAF-42CD-AC87-58B4B55F5E86}" type="presParOf" srcId="{A6C491A1-0EAA-4CCC-A547-09C51AFBD6DB}" destId="{942FA56E-7DA1-42C1-98EA-58C24014A88F}" srcOrd="4" destOrd="0" presId="urn:microsoft.com/office/officeart/2018/2/layout/IconVerticalSolidList"/>
    <dgm:cxn modelId="{3577A590-0C6D-43F3-B887-0415FF56D291}" type="presParOf" srcId="{942FA56E-7DA1-42C1-98EA-58C24014A88F}" destId="{16662CF4-B0FA-4A57-8092-06E06FD32A35}" srcOrd="0" destOrd="0" presId="urn:microsoft.com/office/officeart/2018/2/layout/IconVerticalSolidList"/>
    <dgm:cxn modelId="{86C8E78B-B6A6-43EE-B4C4-F7241CADBBB1}" type="presParOf" srcId="{942FA56E-7DA1-42C1-98EA-58C24014A88F}" destId="{9CFBEF2E-18D8-4535-A526-636AF46A089C}" srcOrd="1" destOrd="0" presId="urn:microsoft.com/office/officeart/2018/2/layout/IconVerticalSolidList"/>
    <dgm:cxn modelId="{A3082C43-2163-4E5C-BEDB-AC1E9BD6A169}" type="presParOf" srcId="{942FA56E-7DA1-42C1-98EA-58C24014A88F}" destId="{F5F752B9-3D20-4A54-B305-11B088B2C991}" srcOrd="2" destOrd="0" presId="urn:microsoft.com/office/officeart/2018/2/layout/IconVerticalSolidList"/>
    <dgm:cxn modelId="{2407557A-29F2-4FAB-BE3E-9D325A2646EE}" type="presParOf" srcId="{942FA56E-7DA1-42C1-98EA-58C24014A88F}" destId="{E26FF580-5539-4485-A8B7-E610A99F6D0B}" srcOrd="3" destOrd="0" presId="urn:microsoft.com/office/officeart/2018/2/layout/IconVerticalSolidList"/>
    <dgm:cxn modelId="{CCB68B51-7522-40F3-8EC5-B6168BAAF81C}" type="presParOf" srcId="{A6C491A1-0EAA-4CCC-A547-09C51AFBD6DB}" destId="{8367A5D3-F46D-4BF4-89C1-FDC66652D8EA}" srcOrd="5" destOrd="0" presId="urn:microsoft.com/office/officeart/2018/2/layout/IconVerticalSolidList"/>
    <dgm:cxn modelId="{AD477375-6D04-4395-A711-95D32510D730}" type="presParOf" srcId="{A6C491A1-0EAA-4CCC-A547-09C51AFBD6DB}" destId="{19E40158-3901-4474-BE52-93F8C144D82B}" srcOrd="6" destOrd="0" presId="urn:microsoft.com/office/officeart/2018/2/layout/IconVerticalSolidList"/>
    <dgm:cxn modelId="{87DD1D4A-89D4-47A6-933F-02EC0735A118}" type="presParOf" srcId="{19E40158-3901-4474-BE52-93F8C144D82B}" destId="{2CC1B6DD-3552-4671-956A-CBFCBFD06403}" srcOrd="0" destOrd="0" presId="urn:microsoft.com/office/officeart/2018/2/layout/IconVerticalSolidList"/>
    <dgm:cxn modelId="{3658DB4A-1E54-4511-B786-2BB5BA70379D}" type="presParOf" srcId="{19E40158-3901-4474-BE52-93F8C144D82B}" destId="{01105614-7EA8-4D52-8C5E-4B9E993ECCF5}" srcOrd="1" destOrd="0" presId="urn:microsoft.com/office/officeart/2018/2/layout/IconVerticalSolidList"/>
    <dgm:cxn modelId="{9891CD2F-4E99-4D3F-894F-B67DDB1D549D}" type="presParOf" srcId="{19E40158-3901-4474-BE52-93F8C144D82B}" destId="{16C91611-BCBD-4572-B71A-FFBAD1C58EA2}" srcOrd="2" destOrd="0" presId="urn:microsoft.com/office/officeart/2018/2/layout/IconVerticalSolidList"/>
    <dgm:cxn modelId="{538355CD-D9FD-4248-86AC-E42808330150}" type="presParOf" srcId="{19E40158-3901-4474-BE52-93F8C144D82B}" destId="{8D28DEF9-0033-46E6-BE9C-68F0AF74E15D}" srcOrd="3" destOrd="0" presId="urn:microsoft.com/office/officeart/2018/2/layout/IconVerticalSolidList"/>
    <dgm:cxn modelId="{5E7BD607-D224-44E1-9067-1178C5B96995}" type="presParOf" srcId="{A6C491A1-0EAA-4CCC-A547-09C51AFBD6DB}" destId="{DF471655-4CE0-40A4-886F-F5B974CBAD79}" srcOrd="7" destOrd="0" presId="urn:microsoft.com/office/officeart/2018/2/layout/IconVerticalSolidList"/>
    <dgm:cxn modelId="{DA09050E-E00F-4135-AAD6-7F1A728C96C2}" type="presParOf" srcId="{A6C491A1-0EAA-4CCC-A547-09C51AFBD6DB}" destId="{BD83E208-8F48-4987-A498-27E3D3819316}" srcOrd="8" destOrd="0" presId="urn:microsoft.com/office/officeart/2018/2/layout/IconVerticalSolidList"/>
    <dgm:cxn modelId="{2A3C6165-02AE-4DAD-BC6E-52AC771959B9}" type="presParOf" srcId="{BD83E208-8F48-4987-A498-27E3D3819316}" destId="{1C948DC1-3B6F-48B6-9D30-17530CE7F11A}" srcOrd="0" destOrd="0" presId="urn:microsoft.com/office/officeart/2018/2/layout/IconVerticalSolidList"/>
    <dgm:cxn modelId="{09E52F9D-E098-46C2-B8DD-E12B820ECA70}" type="presParOf" srcId="{BD83E208-8F48-4987-A498-27E3D3819316}" destId="{81C466EC-DC5C-4F83-A477-8A1BDBC45219}" srcOrd="1" destOrd="0" presId="urn:microsoft.com/office/officeart/2018/2/layout/IconVerticalSolidList"/>
    <dgm:cxn modelId="{41E2646C-8404-4C66-9A64-64AA2E5FDEA7}" type="presParOf" srcId="{BD83E208-8F48-4987-A498-27E3D3819316}" destId="{4662579F-1232-4C10-AA79-07C28B07EA1B}" srcOrd="2" destOrd="0" presId="urn:microsoft.com/office/officeart/2018/2/layout/IconVerticalSolidList"/>
    <dgm:cxn modelId="{1AFC08BB-3BF9-40F6-A903-6D6B4AD7D8F0}" type="presParOf" srcId="{BD83E208-8F48-4987-A498-27E3D3819316}" destId="{C64CF2B5-C644-4D3D-8C2C-069E8CC18B10}" srcOrd="3" destOrd="0" presId="urn:microsoft.com/office/officeart/2018/2/layout/IconVerticalSolidList"/>
    <dgm:cxn modelId="{1C7D6E5E-2F78-4B39-8C32-DD7FA20A0A74}" type="presParOf" srcId="{A6C491A1-0EAA-4CCC-A547-09C51AFBD6DB}" destId="{7BEA1C69-A523-4ED9-B034-62E8DB35ED40}" srcOrd="9" destOrd="0" presId="urn:microsoft.com/office/officeart/2018/2/layout/IconVerticalSolidList"/>
    <dgm:cxn modelId="{94CB190E-35CD-4ED1-8095-EF8012CC0A5E}" type="presParOf" srcId="{A6C491A1-0EAA-4CCC-A547-09C51AFBD6DB}" destId="{900DB83C-8337-4F1F-9D7A-1714D2F40D9D}" srcOrd="10" destOrd="0" presId="urn:microsoft.com/office/officeart/2018/2/layout/IconVerticalSolidList"/>
    <dgm:cxn modelId="{80A886A0-688C-4411-923D-01B979850FAD}" type="presParOf" srcId="{900DB83C-8337-4F1F-9D7A-1714D2F40D9D}" destId="{57FEC46C-F4B8-4CC7-8DEB-9E1D036FA6C4}" srcOrd="0" destOrd="0" presId="urn:microsoft.com/office/officeart/2018/2/layout/IconVerticalSolidList"/>
    <dgm:cxn modelId="{C146798E-EB07-4F80-8B10-7E4B2F604D2B}" type="presParOf" srcId="{900DB83C-8337-4F1F-9D7A-1714D2F40D9D}" destId="{4A3E8D82-CC6F-4B8A-8F07-0BEF56797197}" srcOrd="1" destOrd="0" presId="urn:microsoft.com/office/officeart/2018/2/layout/IconVerticalSolidList"/>
    <dgm:cxn modelId="{3E1DE64B-AC93-4AFC-8F45-B9037402657F}" type="presParOf" srcId="{900DB83C-8337-4F1F-9D7A-1714D2F40D9D}" destId="{F6B794E2-300C-4069-8021-7A70174CBD55}" srcOrd="2" destOrd="0" presId="urn:microsoft.com/office/officeart/2018/2/layout/IconVerticalSolidList"/>
    <dgm:cxn modelId="{8AB6994F-3D19-4FA4-B8B5-D71CB4E1FCFB}" type="presParOf" srcId="{900DB83C-8337-4F1F-9D7A-1714D2F40D9D}" destId="{BCF6A8DA-2181-4882-BCC3-D137FBDB4F6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E4B324AF-CD29-49FD-9765-E296D7EBF801}" type="doc">
      <dgm:prSet loTypeId="urn:microsoft.com/office/officeart/2016/7/layout/VerticalSolidActionList" loCatId="List" qsTypeId="urn:microsoft.com/office/officeart/2005/8/quickstyle/simple1" qsCatId="simple" csTypeId="urn:microsoft.com/office/officeart/2005/8/colors/colorful2" csCatId="colorful"/>
      <dgm:spPr/>
      <dgm:t>
        <a:bodyPr/>
        <a:lstStyle/>
        <a:p>
          <a:endParaRPr lang="en-US"/>
        </a:p>
      </dgm:t>
    </dgm:pt>
    <dgm:pt modelId="{023E80B4-3FD9-4A69-B5A4-7337F809AB73}">
      <dgm:prSet/>
      <dgm:spPr/>
      <dgm:t>
        <a:bodyPr/>
        <a:lstStyle/>
        <a:p>
          <a:r>
            <a:rPr lang="en-US"/>
            <a:t>Train</a:t>
          </a:r>
        </a:p>
      </dgm:t>
    </dgm:pt>
    <dgm:pt modelId="{CFA1983D-AA1D-468F-9D99-728E8F757729}" type="parTrans" cxnId="{76EEC38F-D8A2-4D95-9715-AF7EE008B0A6}">
      <dgm:prSet/>
      <dgm:spPr/>
      <dgm:t>
        <a:bodyPr/>
        <a:lstStyle/>
        <a:p>
          <a:endParaRPr lang="en-US"/>
        </a:p>
      </dgm:t>
    </dgm:pt>
    <dgm:pt modelId="{4E81F9F2-95CD-4E33-B06B-9CB862E7F892}" type="sibTrans" cxnId="{76EEC38F-D8A2-4D95-9715-AF7EE008B0A6}">
      <dgm:prSet/>
      <dgm:spPr/>
      <dgm:t>
        <a:bodyPr/>
        <a:lstStyle/>
        <a:p>
          <a:endParaRPr lang="en-US"/>
        </a:p>
      </dgm:t>
    </dgm:pt>
    <dgm:pt modelId="{5284B73C-AE6C-453E-B829-BFFD78B18138}">
      <dgm:prSet/>
      <dgm:spPr/>
      <dgm:t>
        <a:bodyPr/>
        <a:lstStyle/>
        <a:p>
          <a:r>
            <a:rPr lang="en-US"/>
            <a:t>Train employees to be ethically aware and consider ethical implications in decision-making</a:t>
          </a:r>
        </a:p>
      </dgm:t>
    </dgm:pt>
    <dgm:pt modelId="{87A6CA4B-785C-4D9E-8244-CBF547B8D48A}" type="parTrans" cxnId="{C0BCED33-B9BB-41CA-BF3C-A037478468E2}">
      <dgm:prSet/>
      <dgm:spPr/>
      <dgm:t>
        <a:bodyPr/>
        <a:lstStyle/>
        <a:p>
          <a:endParaRPr lang="en-US"/>
        </a:p>
      </dgm:t>
    </dgm:pt>
    <dgm:pt modelId="{E3F0929D-E7CD-48B4-9832-E33A66C6B8EC}" type="sibTrans" cxnId="{C0BCED33-B9BB-41CA-BF3C-A037478468E2}">
      <dgm:prSet/>
      <dgm:spPr/>
      <dgm:t>
        <a:bodyPr/>
        <a:lstStyle/>
        <a:p>
          <a:endParaRPr lang="en-US"/>
        </a:p>
      </dgm:t>
    </dgm:pt>
    <dgm:pt modelId="{6A13F54C-492C-4124-A9D0-060AB69624AF}">
      <dgm:prSet/>
      <dgm:spPr/>
      <dgm:t>
        <a:bodyPr/>
        <a:lstStyle/>
        <a:p>
          <a:r>
            <a:rPr lang="en-US"/>
            <a:t>Ensure</a:t>
          </a:r>
        </a:p>
      </dgm:t>
    </dgm:pt>
    <dgm:pt modelId="{2791B615-2087-4058-B758-03265F63D4D4}" type="parTrans" cxnId="{A2867E8D-E222-490F-8608-7E3413F2D9FD}">
      <dgm:prSet/>
      <dgm:spPr/>
      <dgm:t>
        <a:bodyPr/>
        <a:lstStyle/>
        <a:p>
          <a:endParaRPr lang="en-US"/>
        </a:p>
      </dgm:t>
    </dgm:pt>
    <dgm:pt modelId="{B9E38880-A822-4A9B-AAEC-D1906528D88D}" type="sibTrans" cxnId="{A2867E8D-E222-490F-8608-7E3413F2D9FD}">
      <dgm:prSet/>
      <dgm:spPr/>
      <dgm:t>
        <a:bodyPr/>
        <a:lstStyle/>
        <a:p>
          <a:endParaRPr lang="en-US"/>
        </a:p>
      </dgm:t>
    </dgm:pt>
    <dgm:pt modelId="{7ACD918E-E72B-4B20-A4FF-446195E2B9E6}">
      <dgm:prSet/>
      <dgm:spPr/>
      <dgm:t>
        <a:bodyPr/>
        <a:lstStyle/>
        <a:p>
          <a:r>
            <a:rPr lang="en-US"/>
            <a:t>Ensure ethics play a role at all levels </a:t>
          </a:r>
        </a:p>
      </dgm:t>
    </dgm:pt>
    <dgm:pt modelId="{23004689-6AEF-47C1-AD41-10A8E48CC5A0}" type="parTrans" cxnId="{6E8AC4FE-FEBD-4099-99D2-180246560D6A}">
      <dgm:prSet/>
      <dgm:spPr/>
      <dgm:t>
        <a:bodyPr/>
        <a:lstStyle/>
        <a:p>
          <a:endParaRPr lang="en-US"/>
        </a:p>
      </dgm:t>
    </dgm:pt>
    <dgm:pt modelId="{A95A8BBB-1402-4EF3-AEB2-EC3792512AFC}" type="sibTrans" cxnId="{6E8AC4FE-FEBD-4099-99D2-180246560D6A}">
      <dgm:prSet/>
      <dgm:spPr/>
      <dgm:t>
        <a:bodyPr/>
        <a:lstStyle/>
        <a:p>
          <a:endParaRPr lang="en-US"/>
        </a:p>
      </dgm:t>
    </dgm:pt>
    <dgm:pt modelId="{24C753E1-35FA-46A6-8967-FDADC6D8C6DA}">
      <dgm:prSet/>
      <dgm:spPr/>
      <dgm:t>
        <a:bodyPr/>
        <a:lstStyle/>
        <a:p>
          <a:r>
            <a:rPr lang="en-US"/>
            <a:t>Monitor</a:t>
          </a:r>
        </a:p>
      </dgm:t>
    </dgm:pt>
    <dgm:pt modelId="{FC99BE04-FDDB-4FF0-9A6E-8327429396FC}" type="parTrans" cxnId="{32590DDF-4CB3-4402-BDAB-721609EF5C93}">
      <dgm:prSet/>
      <dgm:spPr/>
      <dgm:t>
        <a:bodyPr/>
        <a:lstStyle/>
        <a:p>
          <a:endParaRPr lang="en-US"/>
        </a:p>
      </dgm:t>
    </dgm:pt>
    <dgm:pt modelId="{F5434338-5865-443E-B539-3E132BEDBECD}" type="sibTrans" cxnId="{32590DDF-4CB3-4402-BDAB-721609EF5C93}">
      <dgm:prSet/>
      <dgm:spPr/>
      <dgm:t>
        <a:bodyPr/>
        <a:lstStyle/>
        <a:p>
          <a:endParaRPr lang="en-US"/>
        </a:p>
      </dgm:t>
    </dgm:pt>
    <dgm:pt modelId="{43CDB721-4791-437A-B6C8-DC7C846601F5}">
      <dgm:prSet/>
      <dgm:spPr/>
      <dgm:t>
        <a:bodyPr/>
        <a:lstStyle/>
        <a:p>
          <a:r>
            <a:rPr lang="en-US"/>
            <a:t>Monitor adherence to the code of conduct</a:t>
          </a:r>
        </a:p>
      </dgm:t>
    </dgm:pt>
    <dgm:pt modelId="{69560C41-0FFF-4974-B12A-ED4D55ED0CF0}" type="parTrans" cxnId="{667BD7E7-B806-41C4-BC10-2956B11E9B07}">
      <dgm:prSet/>
      <dgm:spPr/>
      <dgm:t>
        <a:bodyPr/>
        <a:lstStyle/>
        <a:p>
          <a:endParaRPr lang="en-US"/>
        </a:p>
      </dgm:t>
    </dgm:pt>
    <dgm:pt modelId="{BE064957-F32F-4682-9430-C573044048D7}" type="sibTrans" cxnId="{667BD7E7-B806-41C4-BC10-2956B11E9B07}">
      <dgm:prSet/>
      <dgm:spPr/>
      <dgm:t>
        <a:bodyPr/>
        <a:lstStyle/>
        <a:p>
          <a:endParaRPr lang="en-US"/>
        </a:p>
      </dgm:t>
    </dgm:pt>
    <dgm:pt modelId="{D8430C72-7842-40E3-8EC5-3A17865A678F}">
      <dgm:prSet/>
      <dgm:spPr/>
      <dgm:t>
        <a:bodyPr/>
        <a:lstStyle/>
        <a:p>
          <a:r>
            <a:rPr lang="en-US"/>
            <a:t>Promote</a:t>
          </a:r>
        </a:p>
      </dgm:t>
    </dgm:pt>
    <dgm:pt modelId="{971E4746-F4B0-4E2B-BA5C-CED4B13618A6}" type="parTrans" cxnId="{DE5998C4-03DE-44DA-8035-9E6C17E2FECE}">
      <dgm:prSet/>
      <dgm:spPr/>
      <dgm:t>
        <a:bodyPr/>
        <a:lstStyle/>
        <a:p>
          <a:endParaRPr lang="en-US"/>
        </a:p>
      </dgm:t>
    </dgm:pt>
    <dgm:pt modelId="{411592D2-88EE-4A96-81BA-3B2A795D5E23}" type="sibTrans" cxnId="{DE5998C4-03DE-44DA-8035-9E6C17E2FECE}">
      <dgm:prSet/>
      <dgm:spPr/>
      <dgm:t>
        <a:bodyPr/>
        <a:lstStyle/>
        <a:p>
          <a:endParaRPr lang="en-US"/>
        </a:p>
      </dgm:t>
    </dgm:pt>
    <dgm:pt modelId="{BCBB791A-C453-458B-9ECF-E7690FD62826}">
      <dgm:prSet/>
      <dgm:spPr/>
      <dgm:t>
        <a:bodyPr/>
        <a:lstStyle/>
        <a:p>
          <a:r>
            <a:rPr lang="en-US"/>
            <a:t>Promote moral courage</a:t>
          </a:r>
        </a:p>
      </dgm:t>
    </dgm:pt>
    <dgm:pt modelId="{54180F4E-9474-41D7-9B41-3F119022AFD5}" type="parTrans" cxnId="{2E9D25B6-8A2D-4F66-BEAA-4B31417573DC}">
      <dgm:prSet/>
      <dgm:spPr/>
      <dgm:t>
        <a:bodyPr/>
        <a:lstStyle/>
        <a:p>
          <a:endParaRPr lang="en-US"/>
        </a:p>
      </dgm:t>
    </dgm:pt>
    <dgm:pt modelId="{2BF58DB4-F6B3-464C-9A44-9CA2E9417A34}" type="sibTrans" cxnId="{2E9D25B6-8A2D-4F66-BEAA-4B31417573DC}">
      <dgm:prSet/>
      <dgm:spPr/>
      <dgm:t>
        <a:bodyPr/>
        <a:lstStyle/>
        <a:p>
          <a:endParaRPr lang="en-US"/>
        </a:p>
      </dgm:t>
    </dgm:pt>
    <dgm:pt modelId="{EFBC70E9-56AA-43F1-89B5-710A5094036F}">
      <dgm:prSet/>
      <dgm:spPr/>
      <dgm:t>
        <a:bodyPr/>
        <a:lstStyle/>
        <a:p>
          <a:r>
            <a:rPr lang="en-US"/>
            <a:t>Conduct</a:t>
          </a:r>
        </a:p>
      </dgm:t>
    </dgm:pt>
    <dgm:pt modelId="{AA1B6020-08D5-49DE-894F-6DAD5AEF28DA}" type="parTrans" cxnId="{C2C27C84-48EF-4AD9-A1AA-0BCFB0EC39DC}">
      <dgm:prSet/>
      <dgm:spPr/>
      <dgm:t>
        <a:bodyPr/>
        <a:lstStyle/>
        <a:p>
          <a:endParaRPr lang="en-US"/>
        </a:p>
      </dgm:t>
    </dgm:pt>
    <dgm:pt modelId="{21F964C7-B342-4FFD-882D-6C2B3CCC02A7}" type="sibTrans" cxnId="{C2C27C84-48EF-4AD9-A1AA-0BCFB0EC39DC}">
      <dgm:prSet/>
      <dgm:spPr/>
      <dgm:t>
        <a:bodyPr/>
        <a:lstStyle/>
        <a:p>
          <a:endParaRPr lang="en-US"/>
        </a:p>
      </dgm:t>
    </dgm:pt>
    <dgm:pt modelId="{A6B12F14-CF8D-4BE3-B47D-119AB8182107}">
      <dgm:prSet/>
      <dgm:spPr/>
      <dgm:t>
        <a:bodyPr/>
        <a:lstStyle/>
        <a:p>
          <a:r>
            <a:rPr lang="en-US"/>
            <a:t>Conduct audits</a:t>
          </a:r>
        </a:p>
      </dgm:t>
    </dgm:pt>
    <dgm:pt modelId="{260F33B4-D60A-4092-910B-7630B1484A18}" type="parTrans" cxnId="{E2EC2DF9-33D5-46F4-9D08-1D70A43F1695}">
      <dgm:prSet/>
      <dgm:spPr/>
      <dgm:t>
        <a:bodyPr/>
        <a:lstStyle/>
        <a:p>
          <a:endParaRPr lang="en-US"/>
        </a:p>
      </dgm:t>
    </dgm:pt>
    <dgm:pt modelId="{24334175-11B9-4AAE-8586-A041E8FA0BCC}" type="sibTrans" cxnId="{E2EC2DF9-33D5-46F4-9D08-1D70A43F1695}">
      <dgm:prSet/>
      <dgm:spPr/>
      <dgm:t>
        <a:bodyPr/>
        <a:lstStyle/>
        <a:p>
          <a:endParaRPr lang="en-US"/>
        </a:p>
      </dgm:t>
    </dgm:pt>
    <dgm:pt modelId="{BE9EDAA4-612C-40FA-A28F-D0ED3A1B7448}">
      <dgm:prSet/>
      <dgm:spPr/>
      <dgm:t>
        <a:bodyPr/>
        <a:lstStyle/>
        <a:p>
          <a:r>
            <a:rPr lang="en-US"/>
            <a:t>Serve</a:t>
          </a:r>
        </a:p>
      </dgm:t>
    </dgm:pt>
    <dgm:pt modelId="{66163AFF-ED38-408E-AF48-AAC195D0A578}" type="parTrans" cxnId="{449097CC-0242-4582-BACD-0563C44E26A4}">
      <dgm:prSet/>
      <dgm:spPr/>
      <dgm:t>
        <a:bodyPr/>
        <a:lstStyle/>
        <a:p>
          <a:endParaRPr lang="en-US"/>
        </a:p>
      </dgm:t>
    </dgm:pt>
    <dgm:pt modelId="{A93A51E8-5936-4782-91A1-186868FC4F65}" type="sibTrans" cxnId="{449097CC-0242-4582-BACD-0563C44E26A4}">
      <dgm:prSet/>
      <dgm:spPr/>
      <dgm:t>
        <a:bodyPr/>
        <a:lstStyle/>
        <a:p>
          <a:endParaRPr lang="en-US"/>
        </a:p>
      </dgm:t>
    </dgm:pt>
    <dgm:pt modelId="{4BE35C5D-1D58-4897-9523-4FC746476126}">
      <dgm:prSet/>
      <dgm:spPr/>
      <dgm:t>
        <a:bodyPr/>
        <a:lstStyle/>
        <a:p>
          <a:r>
            <a:rPr lang="en-US"/>
            <a:t>Serve as a truted advisor</a:t>
          </a:r>
        </a:p>
      </dgm:t>
    </dgm:pt>
    <dgm:pt modelId="{C6BE9F7D-AAF5-4F1E-AFBD-8999F98D3C17}" type="parTrans" cxnId="{2264565B-E8CF-4C44-8AFC-C6DD87B222A1}">
      <dgm:prSet/>
      <dgm:spPr/>
      <dgm:t>
        <a:bodyPr/>
        <a:lstStyle/>
        <a:p>
          <a:endParaRPr lang="en-US"/>
        </a:p>
      </dgm:t>
    </dgm:pt>
    <dgm:pt modelId="{00FE4053-162F-4D3D-9E14-1C03AB71A4CA}" type="sibTrans" cxnId="{2264565B-E8CF-4C44-8AFC-C6DD87B222A1}">
      <dgm:prSet/>
      <dgm:spPr/>
      <dgm:t>
        <a:bodyPr/>
        <a:lstStyle/>
        <a:p>
          <a:endParaRPr lang="en-US"/>
        </a:p>
      </dgm:t>
    </dgm:pt>
    <dgm:pt modelId="{0036DE9C-2710-47CB-9FB8-354363CA9A07}" type="pres">
      <dgm:prSet presAssocID="{E4B324AF-CD29-49FD-9765-E296D7EBF801}" presName="Name0" presStyleCnt="0">
        <dgm:presLayoutVars>
          <dgm:dir/>
          <dgm:animLvl val="lvl"/>
          <dgm:resizeHandles val="exact"/>
        </dgm:presLayoutVars>
      </dgm:prSet>
      <dgm:spPr/>
    </dgm:pt>
    <dgm:pt modelId="{391C4A9E-CBAA-49D8-98FB-16584979A1B4}" type="pres">
      <dgm:prSet presAssocID="{023E80B4-3FD9-4A69-B5A4-7337F809AB73}" presName="linNode" presStyleCnt="0"/>
      <dgm:spPr/>
    </dgm:pt>
    <dgm:pt modelId="{08FD121D-4610-4D4F-BA88-2B9FB1F0C847}" type="pres">
      <dgm:prSet presAssocID="{023E80B4-3FD9-4A69-B5A4-7337F809AB73}" presName="parentText" presStyleLbl="alignNode1" presStyleIdx="0" presStyleCnt="6">
        <dgm:presLayoutVars>
          <dgm:chMax val="1"/>
          <dgm:bulletEnabled/>
        </dgm:presLayoutVars>
      </dgm:prSet>
      <dgm:spPr/>
    </dgm:pt>
    <dgm:pt modelId="{1D2A6A3A-8DDB-4CC2-B472-B8B4AEBA9B9D}" type="pres">
      <dgm:prSet presAssocID="{023E80B4-3FD9-4A69-B5A4-7337F809AB73}" presName="descendantText" presStyleLbl="alignAccFollowNode1" presStyleIdx="0" presStyleCnt="6">
        <dgm:presLayoutVars>
          <dgm:bulletEnabled/>
        </dgm:presLayoutVars>
      </dgm:prSet>
      <dgm:spPr/>
    </dgm:pt>
    <dgm:pt modelId="{A8EED855-CB29-49C0-A9A8-36C4AF960B7C}" type="pres">
      <dgm:prSet presAssocID="{4E81F9F2-95CD-4E33-B06B-9CB862E7F892}" presName="sp" presStyleCnt="0"/>
      <dgm:spPr/>
    </dgm:pt>
    <dgm:pt modelId="{E29F45D1-5446-49FC-A15C-C0803DA0E7DE}" type="pres">
      <dgm:prSet presAssocID="{6A13F54C-492C-4124-A9D0-060AB69624AF}" presName="linNode" presStyleCnt="0"/>
      <dgm:spPr/>
    </dgm:pt>
    <dgm:pt modelId="{13DA5794-B472-46FB-9634-B4483BC833E6}" type="pres">
      <dgm:prSet presAssocID="{6A13F54C-492C-4124-A9D0-060AB69624AF}" presName="parentText" presStyleLbl="alignNode1" presStyleIdx="1" presStyleCnt="6">
        <dgm:presLayoutVars>
          <dgm:chMax val="1"/>
          <dgm:bulletEnabled/>
        </dgm:presLayoutVars>
      </dgm:prSet>
      <dgm:spPr/>
    </dgm:pt>
    <dgm:pt modelId="{F9234C69-5852-4C3F-B65A-CFEDEE475486}" type="pres">
      <dgm:prSet presAssocID="{6A13F54C-492C-4124-A9D0-060AB69624AF}" presName="descendantText" presStyleLbl="alignAccFollowNode1" presStyleIdx="1" presStyleCnt="6">
        <dgm:presLayoutVars>
          <dgm:bulletEnabled/>
        </dgm:presLayoutVars>
      </dgm:prSet>
      <dgm:spPr/>
    </dgm:pt>
    <dgm:pt modelId="{34152A69-8037-4D12-9BAF-A45E29F3659C}" type="pres">
      <dgm:prSet presAssocID="{B9E38880-A822-4A9B-AAEC-D1906528D88D}" presName="sp" presStyleCnt="0"/>
      <dgm:spPr/>
    </dgm:pt>
    <dgm:pt modelId="{15BF3D4E-7F6B-48BA-84A7-14A120A38BAE}" type="pres">
      <dgm:prSet presAssocID="{24C753E1-35FA-46A6-8967-FDADC6D8C6DA}" presName="linNode" presStyleCnt="0"/>
      <dgm:spPr/>
    </dgm:pt>
    <dgm:pt modelId="{D0508F51-9230-4EF4-A9EC-B2E222E26CD2}" type="pres">
      <dgm:prSet presAssocID="{24C753E1-35FA-46A6-8967-FDADC6D8C6DA}" presName="parentText" presStyleLbl="alignNode1" presStyleIdx="2" presStyleCnt="6">
        <dgm:presLayoutVars>
          <dgm:chMax val="1"/>
          <dgm:bulletEnabled/>
        </dgm:presLayoutVars>
      </dgm:prSet>
      <dgm:spPr/>
    </dgm:pt>
    <dgm:pt modelId="{C97B5773-1B99-4640-B569-464E44353AEE}" type="pres">
      <dgm:prSet presAssocID="{24C753E1-35FA-46A6-8967-FDADC6D8C6DA}" presName="descendantText" presStyleLbl="alignAccFollowNode1" presStyleIdx="2" presStyleCnt="6">
        <dgm:presLayoutVars>
          <dgm:bulletEnabled/>
        </dgm:presLayoutVars>
      </dgm:prSet>
      <dgm:spPr/>
    </dgm:pt>
    <dgm:pt modelId="{B9BE3BE0-AAFF-4458-812F-5F2BBD42B43B}" type="pres">
      <dgm:prSet presAssocID="{F5434338-5865-443E-B539-3E132BEDBECD}" presName="sp" presStyleCnt="0"/>
      <dgm:spPr/>
    </dgm:pt>
    <dgm:pt modelId="{91081D06-0C92-46EB-BC9F-00AF875F5975}" type="pres">
      <dgm:prSet presAssocID="{D8430C72-7842-40E3-8EC5-3A17865A678F}" presName="linNode" presStyleCnt="0"/>
      <dgm:spPr/>
    </dgm:pt>
    <dgm:pt modelId="{296FD4FE-7B66-4CA1-BF97-D2A1EAF59D76}" type="pres">
      <dgm:prSet presAssocID="{D8430C72-7842-40E3-8EC5-3A17865A678F}" presName="parentText" presStyleLbl="alignNode1" presStyleIdx="3" presStyleCnt="6">
        <dgm:presLayoutVars>
          <dgm:chMax val="1"/>
          <dgm:bulletEnabled/>
        </dgm:presLayoutVars>
      </dgm:prSet>
      <dgm:spPr/>
    </dgm:pt>
    <dgm:pt modelId="{4E0A3247-31CB-4EC2-940C-D03006E517C8}" type="pres">
      <dgm:prSet presAssocID="{D8430C72-7842-40E3-8EC5-3A17865A678F}" presName="descendantText" presStyleLbl="alignAccFollowNode1" presStyleIdx="3" presStyleCnt="6">
        <dgm:presLayoutVars>
          <dgm:bulletEnabled/>
        </dgm:presLayoutVars>
      </dgm:prSet>
      <dgm:spPr/>
    </dgm:pt>
    <dgm:pt modelId="{F326EFC8-19C4-423D-9773-7D7D7A90BD7B}" type="pres">
      <dgm:prSet presAssocID="{411592D2-88EE-4A96-81BA-3B2A795D5E23}" presName="sp" presStyleCnt="0"/>
      <dgm:spPr/>
    </dgm:pt>
    <dgm:pt modelId="{6D051693-6463-4B04-A1AB-D0E3B992E3E7}" type="pres">
      <dgm:prSet presAssocID="{EFBC70E9-56AA-43F1-89B5-710A5094036F}" presName="linNode" presStyleCnt="0"/>
      <dgm:spPr/>
    </dgm:pt>
    <dgm:pt modelId="{57F83DD1-A1E7-409B-886A-C091D2D33A45}" type="pres">
      <dgm:prSet presAssocID="{EFBC70E9-56AA-43F1-89B5-710A5094036F}" presName="parentText" presStyleLbl="alignNode1" presStyleIdx="4" presStyleCnt="6">
        <dgm:presLayoutVars>
          <dgm:chMax val="1"/>
          <dgm:bulletEnabled/>
        </dgm:presLayoutVars>
      </dgm:prSet>
      <dgm:spPr/>
    </dgm:pt>
    <dgm:pt modelId="{D28602B5-153E-41C9-96DB-8E24A9EBA1E6}" type="pres">
      <dgm:prSet presAssocID="{EFBC70E9-56AA-43F1-89B5-710A5094036F}" presName="descendantText" presStyleLbl="alignAccFollowNode1" presStyleIdx="4" presStyleCnt="6">
        <dgm:presLayoutVars>
          <dgm:bulletEnabled/>
        </dgm:presLayoutVars>
      </dgm:prSet>
      <dgm:spPr/>
    </dgm:pt>
    <dgm:pt modelId="{6B7CE654-4C72-4547-A1DD-5D9BF276368F}" type="pres">
      <dgm:prSet presAssocID="{21F964C7-B342-4FFD-882D-6C2B3CCC02A7}" presName="sp" presStyleCnt="0"/>
      <dgm:spPr/>
    </dgm:pt>
    <dgm:pt modelId="{C09A04CE-B328-4E21-857A-D63CD83FBC86}" type="pres">
      <dgm:prSet presAssocID="{BE9EDAA4-612C-40FA-A28F-D0ED3A1B7448}" presName="linNode" presStyleCnt="0"/>
      <dgm:spPr/>
    </dgm:pt>
    <dgm:pt modelId="{F25FBF2C-EA9B-4AE2-A189-CC7A6853FF86}" type="pres">
      <dgm:prSet presAssocID="{BE9EDAA4-612C-40FA-A28F-D0ED3A1B7448}" presName="parentText" presStyleLbl="alignNode1" presStyleIdx="5" presStyleCnt="6">
        <dgm:presLayoutVars>
          <dgm:chMax val="1"/>
          <dgm:bulletEnabled/>
        </dgm:presLayoutVars>
      </dgm:prSet>
      <dgm:spPr/>
    </dgm:pt>
    <dgm:pt modelId="{6932EE33-EA8F-4027-B072-873591FF0401}" type="pres">
      <dgm:prSet presAssocID="{BE9EDAA4-612C-40FA-A28F-D0ED3A1B7448}" presName="descendantText" presStyleLbl="alignAccFollowNode1" presStyleIdx="5" presStyleCnt="6">
        <dgm:presLayoutVars>
          <dgm:bulletEnabled/>
        </dgm:presLayoutVars>
      </dgm:prSet>
      <dgm:spPr/>
    </dgm:pt>
  </dgm:ptLst>
  <dgm:cxnLst>
    <dgm:cxn modelId="{C5BE4A1C-115D-4D75-8986-B5E0745D597A}" type="presOf" srcId="{A6B12F14-CF8D-4BE3-B47D-119AB8182107}" destId="{D28602B5-153E-41C9-96DB-8E24A9EBA1E6}" srcOrd="0" destOrd="0" presId="urn:microsoft.com/office/officeart/2016/7/layout/VerticalSolidActionList"/>
    <dgm:cxn modelId="{EEF4E71C-526F-4E78-B05B-9EA280202912}" type="presOf" srcId="{BE9EDAA4-612C-40FA-A28F-D0ED3A1B7448}" destId="{F25FBF2C-EA9B-4AE2-A189-CC7A6853FF86}" srcOrd="0" destOrd="0" presId="urn:microsoft.com/office/officeart/2016/7/layout/VerticalSolidActionList"/>
    <dgm:cxn modelId="{5E35EA2D-FCA4-4B77-A93A-5779F33105D4}" type="presOf" srcId="{24C753E1-35FA-46A6-8967-FDADC6D8C6DA}" destId="{D0508F51-9230-4EF4-A9EC-B2E222E26CD2}" srcOrd="0" destOrd="0" presId="urn:microsoft.com/office/officeart/2016/7/layout/VerticalSolidActionList"/>
    <dgm:cxn modelId="{C0BCED33-B9BB-41CA-BF3C-A037478468E2}" srcId="{023E80B4-3FD9-4A69-B5A4-7337F809AB73}" destId="{5284B73C-AE6C-453E-B829-BFFD78B18138}" srcOrd="0" destOrd="0" parTransId="{87A6CA4B-785C-4D9E-8244-CBF547B8D48A}" sibTransId="{E3F0929D-E7CD-48B4-9832-E33A66C6B8EC}"/>
    <dgm:cxn modelId="{2264565B-E8CF-4C44-8AFC-C6DD87B222A1}" srcId="{BE9EDAA4-612C-40FA-A28F-D0ED3A1B7448}" destId="{4BE35C5D-1D58-4897-9523-4FC746476126}" srcOrd="0" destOrd="0" parTransId="{C6BE9F7D-AAF5-4F1E-AFBD-8999F98D3C17}" sibTransId="{00FE4053-162F-4D3D-9E14-1C03AB71A4CA}"/>
    <dgm:cxn modelId="{3174B460-BB79-4264-A799-791245A25692}" type="presOf" srcId="{023E80B4-3FD9-4A69-B5A4-7337F809AB73}" destId="{08FD121D-4610-4D4F-BA88-2B9FB1F0C847}" srcOrd="0" destOrd="0" presId="urn:microsoft.com/office/officeart/2016/7/layout/VerticalSolidActionList"/>
    <dgm:cxn modelId="{9E7DD766-F860-4B1B-8EB9-9EC9B9E4948B}" type="presOf" srcId="{6A13F54C-492C-4124-A9D0-060AB69624AF}" destId="{13DA5794-B472-46FB-9634-B4483BC833E6}" srcOrd="0" destOrd="0" presId="urn:microsoft.com/office/officeart/2016/7/layout/VerticalSolidActionList"/>
    <dgm:cxn modelId="{01943480-A78B-4A6C-884C-175F1C0E15AC}" type="presOf" srcId="{BCBB791A-C453-458B-9ECF-E7690FD62826}" destId="{4E0A3247-31CB-4EC2-940C-D03006E517C8}" srcOrd="0" destOrd="0" presId="urn:microsoft.com/office/officeart/2016/7/layout/VerticalSolidActionList"/>
    <dgm:cxn modelId="{C2C27C84-48EF-4AD9-A1AA-0BCFB0EC39DC}" srcId="{E4B324AF-CD29-49FD-9765-E296D7EBF801}" destId="{EFBC70E9-56AA-43F1-89B5-710A5094036F}" srcOrd="4" destOrd="0" parTransId="{AA1B6020-08D5-49DE-894F-6DAD5AEF28DA}" sibTransId="{21F964C7-B342-4FFD-882D-6C2B3CCC02A7}"/>
    <dgm:cxn modelId="{94DA8C8A-CD40-4D2C-A9ED-F01BEB879D5F}" type="presOf" srcId="{E4B324AF-CD29-49FD-9765-E296D7EBF801}" destId="{0036DE9C-2710-47CB-9FB8-354363CA9A07}" srcOrd="0" destOrd="0" presId="urn:microsoft.com/office/officeart/2016/7/layout/VerticalSolidActionList"/>
    <dgm:cxn modelId="{A2867E8D-E222-490F-8608-7E3413F2D9FD}" srcId="{E4B324AF-CD29-49FD-9765-E296D7EBF801}" destId="{6A13F54C-492C-4124-A9D0-060AB69624AF}" srcOrd="1" destOrd="0" parTransId="{2791B615-2087-4058-B758-03265F63D4D4}" sibTransId="{B9E38880-A822-4A9B-AAEC-D1906528D88D}"/>
    <dgm:cxn modelId="{76EEC38F-D8A2-4D95-9715-AF7EE008B0A6}" srcId="{E4B324AF-CD29-49FD-9765-E296D7EBF801}" destId="{023E80B4-3FD9-4A69-B5A4-7337F809AB73}" srcOrd="0" destOrd="0" parTransId="{CFA1983D-AA1D-468F-9D99-728E8F757729}" sibTransId="{4E81F9F2-95CD-4E33-B06B-9CB862E7F892}"/>
    <dgm:cxn modelId="{FF2A649C-5DE9-41FC-8CD1-32D121ACBFF3}" type="presOf" srcId="{5284B73C-AE6C-453E-B829-BFFD78B18138}" destId="{1D2A6A3A-8DDB-4CC2-B472-B8B4AEBA9B9D}" srcOrd="0" destOrd="0" presId="urn:microsoft.com/office/officeart/2016/7/layout/VerticalSolidActionList"/>
    <dgm:cxn modelId="{A0588DA9-3078-47C4-AF02-EB1E881E0710}" type="presOf" srcId="{43CDB721-4791-437A-B6C8-DC7C846601F5}" destId="{C97B5773-1B99-4640-B569-464E44353AEE}" srcOrd="0" destOrd="0" presId="urn:microsoft.com/office/officeart/2016/7/layout/VerticalSolidActionList"/>
    <dgm:cxn modelId="{DDA5E6AA-22DA-4BF2-8057-08719533BCB6}" type="presOf" srcId="{EFBC70E9-56AA-43F1-89B5-710A5094036F}" destId="{57F83DD1-A1E7-409B-886A-C091D2D33A45}" srcOrd="0" destOrd="0" presId="urn:microsoft.com/office/officeart/2016/7/layout/VerticalSolidActionList"/>
    <dgm:cxn modelId="{2E9D25B6-8A2D-4F66-BEAA-4B31417573DC}" srcId="{D8430C72-7842-40E3-8EC5-3A17865A678F}" destId="{BCBB791A-C453-458B-9ECF-E7690FD62826}" srcOrd="0" destOrd="0" parTransId="{54180F4E-9474-41D7-9B41-3F119022AFD5}" sibTransId="{2BF58DB4-F6B3-464C-9A44-9CA2E9417A34}"/>
    <dgm:cxn modelId="{A935B9BF-F668-4774-A135-48508D3C8E36}" type="presOf" srcId="{7ACD918E-E72B-4B20-A4FF-446195E2B9E6}" destId="{F9234C69-5852-4C3F-B65A-CFEDEE475486}" srcOrd="0" destOrd="0" presId="urn:microsoft.com/office/officeart/2016/7/layout/VerticalSolidActionList"/>
    <dgm:cxn modelId="{DE5998C4-03DE-44DA-8035-9E6C17E2FECE}" srcId="{E4B324AF-CD29-49FD-9765-E296D7EBF801}" destId="{D8430C72-7842-40E3-8EC5-3A17865A678F}" srcOrd="3" destOrd="0" parTransId="{971E4746-F4B0-4E2B-BA5C-CED4B13618A6}" sibTransId="{411592D2-88EE-4A96-81BA-3B2A795D5E23}"/>
    <dgm:cxn modelId="{449097CC-0242-4582-BACD-0563C44E26A4}" srcId="{E4B324AF-CD29-49FD-9765-E296D7EBF801}" destId="{BE9EDAA4-612C-40FA-A28F-D0ED3A1B7448}" srcOrd="5" destOrd="0" parTransId="{66163AFF-ED38-408E-AF48-AAC195D0A578}" sibTransId="{A93A51E8-5936-4782-91A1-186868FC4F65}"/>
    <dgm:cxn modelId="{32590DDF-4CB3-4402-BDAB-721609EF5C93}" srcId="{E4B324AF-CD29-49FD-9765-E296D7EBF801}" destId="{24C753E1-35FA-46A6-8967-FDADC6D8C6DA}" srcOrd="2" destOrd="0" parTransId="{FC99BE04-FDDB-4FF0-9A6E-8327429396FC}" sibTransId="{F5434338-5865-443E-B539-3E132BEDBECD}"/>
    <dgm:cxn modelId="{667BD7E7-B806-41C4-BC10-2956B11E9B07}" srcId="{24C753E1-35FA-46A6-8967-FDADC6D8C6DA}" destId="{43CDB721-4791-437A-B6C8-DC7C846601F5}" srcOrd="0" destOrd="0" parTransId="{69560C41-0FFF-4974-B12A-ED4D55ED0CF0}" sibTransId="{BE064957-F32F-4682-9430-C573044048D7}"/>
    <dgm:cxn modelId="{E2EC2DF9-33D5-46F4-9D08-1D70A43F1695}" srcId="{EFBC70E9-56AA-43F1-89B5-710A5094036F}" destId="{A6B12F14-CF8D-4BE3-B47D-119AB8182107}" srcOrd="0" destOrd="0" parTransId="{260F33B4-D60A-4092-910B-7630B1484A18}" sibTransId="{24334175-11B9-4AAE-8586-A041E8FA0BCC}"/>
    <dgm:cxn modelId="{96D9BBF9-6E4D-4348-AF53-C3E8B9998B97}" type="presOf" srcId="{D8430C72-7842-40E3-8EC5-3A17865A678F}" destId="{296FD4FE-7B66-4CA1-BF97-D2A1EAF59D76}" srcOrd="0" destOrd="0" presId="urn:microsoft.com/office/officeart/2016/7/layout/VerticalSolidActionList"/>
    <dgm:cxn modelId="{4B121DFD-6543-48D1-8CE9-D931E7E45EBA}" type="presOf" srcId="{4BE35C5D-1D58-4897-9523-4FC746476126}" destId="{6932EE33-EA8F-4027-B072-873591FF0401}" srcOrd="0" destOrd="0" presId="urn:microsoft.com/office/officeart/2016/7/layout/VerticalSolidActionList"/>
    <dgm:cxn modelId="{6E8AC4FE-FEBD-4099-99D2-180246560D6A}" srcId="{6A13F54C-492C-4124-A9D0-060AB69624AF}" destId="{7ACD918E-E72B-4B20-A4FF-446195E2B9E6}" srcOrd="0" destOrd="0" parTransId="{23004689-6AEF-47C1-AD41-10A8E48CC5A0}" sibTransId="{A95A8BBB-1402-4EF3-AEB2-EC3792512AFC}"/>
    <dgm:cxn modelId="{14539E50-BD40-4AE3-B764-18F1D4819CE4}" type="presParOf" srcId="{0036DE9C-2710-47CB-9FB8-354363CA9A07}" destId="{391C4A9E-CBAA-49D8-98FB-16584979A1B4}" srcOrd="0" destOrd="0" presId="urn:microsoft.com/office/officeart/2016/7/layout/VerticalSolidActionList"/>
    <dgm:cxn modelId="{AA7DE457-76CD-41CC-95BE-7E48432638BD}" type="presParOf" srcId="{391C4A9E-CBAA-49D8-98FB-16584979A1B4}" destId="{08FD121D-4610-4D4F-BA88-2B9FB1F0C847}" srcOrd="0" destOrd="0" presId="urn:microsoft.com/office/officeart/2016/7/layout/VerticalSolidActionList"/>
    <dgm:cxn modelId="{4ACE05F5-6C04-402B-A2A5-07B5C74657B4}" type="presParOf" srcId="{391C4A9E-CBAA-49D8-98FB-16584979A1B4}" destId="{1D2A6A3A-8DDB-4CC2-B472-B8B4AEBA9B9D}" srcOrd="1" destOrd="0" presId="urn:microsoft.com/office/officeart/2016/7/layout/VerticalSolidActionList"/>
    <dgm:cxn modelId="{061BEB1D-E5F4-449D-98B7-6B863ED64563}" type="presParOf" srcId="{0036DE9C-2710-47CB-9FB8-354363CA9A07}" destId="{A8EED855-CB29-49C0-A9A8-36C4AF960B7C}" srcOrd="1" destOrd="0" presId="urn:microsoft.com/office/officeart/2016/7/layout/VerticalSolidActionList"/>
    <dgm:cxn modelId="{3CD87E3F-A144-4BD0-AB5F-21C10F362324}" type="presParOf" srcId="{0036DE9C-2710-47CB-9FB8-354363CA9A07}" destId="{E29F45D1-5446-49FC-A15C-C0803DA0E7DE}" srcOrd="2" destOrd="0" presId="urn:microsoft.com/office/officeart/2016/7/layout/VerticalSolidActionList"/>
    <dgm:cxn modelId="{92EA7197-E750-4532-919F-6B60D2A49BA7}" type="presParOf" srcId="{E29F45D1-5446-49FC-A15C-C0803DA0E7DE}" destId="{13DA5794-B472-46FB-9634-B4483BC833E6}" srcOrd="0" destOrd="0" presId="urn:microsoft.com/office/officeart/2016/7/layout/VerticalSolidActionList"/>
    <dgm:cxn modelId="{A8083BEC-A24F-40DD-BBA7-E302CD408C80}" type="presParOf" srcId="{E29F45D1-5446-49FC-A15C-C0803DA0E7DE}" destId="{F9234C69-5852-4C3F-B65A-CFEDEE475486}" srcOrd="1" destOrd="0" presId="urn:microsoft.com/office/officeart/2016/7/layout/VerticalSolidActionList"/>
    <dgm:cxn modelId="{F3023BC1-1121-4160-B1D3-9EE42E27A68A}" type="presParOf" srcId="{0036DE9C-2710-47CB-9FB8-354363CA9A07}" destId="{34152A69-8037-4D12-9BAF-A45E29F3659C}" srcOrd="3" destOrd="0" presId="urn:microsoft.com/office/officeart/2016/7/layout/VerticalSolidActionList"/>
    <dgm:cxn modelId="{1922C4AA-0612-4D61-B6CE-3E6115EC94E9}" type="presParOf" srcId="{0036DE9C-2710-47CB-9FB8-354363CA9A07}" destId="{15BF3D4E-7F6B-48BA-84A7-14A120A38BAE}" srcOrd="4" destOrd="0" presId="urn:microsoft.com/office/officeart/2016/7/layout/VerticalSolidActionList"/>
    <dgm:cxn modelId="{B08E253B-09D6-431C-A8CD-6C47637EBC77}" type="presParOf" srcId="{15BF3D4E-7F6B-48BA-84A7-14A120A38BAE}" destId="{D0508F51-9230-4EF4-A9EC-B2E222E26CD2}" srcOrd="0" destOrd="0" presId="urn:microsoft.com/office/officeart/2016/7/layout/VerticalSolidActionList"/>
    <dgm:cxn modelId="{8D6F79BA-C18D-4F63-94E7-F1718CAAD624}" type="presParOf" srcId="{15BF3D4E-7F6B-48BA-84A7-14A120A38BAE}" destId="{C97B5773-1B99-4640-B569-464E44353AEE}" srcOrd="1" destOrd="0" presId="urn:microsoft.com/office/officeart/2016/7/layout/VerticalSolidActionList"/>
    <dgm:cxn modelId="{E62C1300-785A-4932-A35B-6003C394056A}" type="presParOf" srcId="{0036DE9C-2710-47CB-9FB8-354363CA9A07}" destId="{B9BE3BE0-AAFF-4458-812F-5F2BBD42B43B}" srcOrd="5" destOrd="0" presId="urn:microsoft.com/office/officeart/2016/7/layout/VerticalSolidActionList"/>
    <dgm:cxn modelId="{DA92F7FD-2275-43DF-A4CB-E4B6294C3105}" type="presParOf" srcId="{0036DE9C-2710-47CB-9FB8-354363CA9A07}" destId="{91081D06-0C92-46EB-BC9F-00AF875F5975}" srcOrd="6" destOrd="0" presId="urn:microsoft.com/office/officeart/2016/7/layout/VerticalSolidActionList"/>
    <dgm:cxn modelId="{936AE6D4-3820-4FF8-866D-406C8A88B0FD}" type="presParOf" srcId="{91081D06-0C92-46EB-BC9F-00AF875F5975}" destId="{296FD4FE-7B66-4CA1-BF97-D2A1EAF59D76}" srcOrd="0" destOrd="0" presId="urn:microsoft.com/office/officeart/2016/7/layout/VerticalSolidActionList"/>
    <dgm:cxn modelId="{7E00ADE0-A6B2-4F50-8577-1C512FA040E8}" type="presParOf" srcId="{91081D06-0C92-46EB-BC9F-00AF875F5975}" destId="{4E0A3247-31CB-4EC2-940C-D03006E517C8}" srcOrd="1" destOrd="0" presId="urn:microsoft.com/office/officeart/2016/7/layout/VerticalSolidActionList"/>
    <dgm:cxn modelId="{A941D577-F54C-42DA-B6A0-9156958BCE06}" type="presParOf" srcId="{0036DE9C-2710-47CB-9FB8-354363CA9A07}" destId="{F326EFC8-19C4-423D-9773-7D7D7A90BD7B}" srcOrd="7" destOrd="0" presId="urn:microsoft.com/office/officeart/2016/7/layout/VerticalSolidActionList"/>
    <dgm:cxn modelId="{C22551CF-B9C7-4E26-BA05-726D9A76E1D8}" type="presParOf" srcId="{0036DE9C-2710-47CB-9FB8-354363CA9A07}" destId="{6D051693-6463-4B04-A1AB-D0E3B992E3E7}" srcOrd="8" destOrd="0" presId="urn:microsoft.com/office/officeart/2016/7/layout/VerticalSolidActionList"/>
    <dgm:cxn modelId="{2552D720-F7C5-4A63-BD9B-970F10E29098}" type="presParOf" srcId="{6D051693-6463-4B04-A1AB-D0E3B992E3E7}" destId="{57F83DD1-A1E7-409B-886A-C091D2D33A45}" srcOrd="0" destOrd="0" presId="urn:microsoft.com/office/officeart/2016/7/layout/VerticalSolidActionList"/>
    <dgm:cxn modelId="{9EE111EC-82E3-44C0-9FB1-D948A51328E4}" type="presParOf" srcId="{6D051693-6463-4B04-A1AB-D0E3B992E3E7}" destId="{D28602B5-153E-41C9-96DB-8E24A9EBA1E6}" srcOrd="1" destOrd="0" presId="urn:microsoft.com/office/officeart/2016/7/layout/VerticalSolidActionList"/>
    <dgm:cxn modelId="{F1E00AB8-A21C-439D-9CA8-FE792DF8F566}" type="presParOf" srcId="{0036DE9C-2710-47CB-9FB8-354363CA9A07}" destId="{6B7CE654-4C72-4547-A1DD-5D9BF276368F}" srcOrd="9" destOrd="0" presId="urn:microsoft.com/office/officeart/2016/7/layout/VerticalSolidActionList"/>
    <dgm:cxn modelId="{7968535B-BCD8-438B-BB96-B2E474A5329B}" type="presParOf" srcId="{0036DE9C-2710-47CB-9FB8-354363CA9A07}" destId="{C09A04CE-B328-4E21-857A-D63CD83FBC86}" srcOrd="10" destOrd="0" presId="urn:microsoft.com/office/officeart/2016/7/layout/VerticalSolidActionList"/>
    <dgm:cxn modelId="{A7E0B08F-C628-41E6-90D4-D467FAC0D259}" type="presParOf" srcId="{C09A04CE-B328-4E21-857A-D63CD83FBC86}" destId="{F25FBF2C-EA9B-4AE2-A189-CC7A6853FF86}" srcOrd="0" destOrd="0" presId="urn:microsoft.com/office/officeart/2016/7/layout/VerticalSolidActionList"/>
    <dgm:cxn modelId="{11B3A0DF-B850-4CA9-9165-C9B4BD5471C2}" type="presParOf" srcId="{C09A04CE-B328-4E21-857A-D63CD83FBC86}" destId="{6932EE33-EA8F-4027-B072-873591FF0401}" srcOrd="1" destOrd="0" presId="urn:microsoft.com/office/officeart/2016/7/layout/VerticalSolid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E342B812-8240-4511-AB5F-49671C47057B}"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5B3ABD08-31DC-4ABE-8938-C3AF09CCDF4A}">
      <dgm:prSet/>
      <dgm:spPr/>
      <dgm:t>
        <a:bodyPr/>
        <a:lstStyle/>
        <a:p>
          <a:r>
            <a:rPr lang="en-US"/>
            <a:t>Free flow of information, data and ideas essential for business growth, innovation and global integration</a:t>
          </a:r>
        </a:p>
      </dgm:t>
    </dgm:pt>
    <dgm:pt modelId="{FC041851-0F3D-49FC-97BE-F18D5B671451}" type="parTrans" cxnId="{424225F7-65F1-46AD-8F47-5663CAAC6AF0}">
      <dgm:prSet/>
      <dgm:spPr/>
      <dgm:t>
        <a:bodyPr/>
        <a:lstStyle/>
        <a:p>
          <a:endParaRPr lang="en-US"/>
        </a:p>
      </dgm:t>
    </dgm:pt>
    <dgm:pt modelId="{3BB37C4A-2F7F-4716-B03D-C5B1605DF956}" type="sibTrans" cxnId="{424225F7-65F1-46AD-8F47-5663CAAC6AF0}">
      <dgm:prSet/>
      <dgm:spPr/>
      <dgm:t>
        <a:bodyPr/>
        <a:lstStyle/>
        <a:p>
          <a:endParaRPr lang="en-US"/>
        </a:p>
      </dgm:t>
    </dgm:pt>
    <dgm:pt modelId="{507EA784-B392-40DA-B8AA-3FC037F11C51}">
      <dgm:prSet/>
      <dgm:spPr/>
      <dgm:t>
        <a:bodyPr/>
        <a:lstStyle/>
        <a:p>
          <a:r>
            <a:rPr lang="en-US"/>
            <a:t>Allows people to participate in the global market</a:t>
          </a:r>
        </a:p>
      </dgm:t>
    </dgm:pt>
    <dgm:pt modelId="{353A27E4-A3C3-45D9-9D50-151FA07AD6DF}" type="parTrans" cxnId="{D4E95B07-CF82-4240-9C61-01FAC1A0C62F}">
      <dgm:prSet/>
      <dgm:spPr/>
      <dgm:t>
        <a:bodyPr/>
        <a:lstStyle/>
        <a:p>
          <a:endParaRPr lang="en-US"/>
        </a:p>
      </dgm:t>
    </dgm:pt>
    <dgm:pt modelId="{EE5F8476-87B1-4DA9-831B-89ED5A17C378}" type="sibTrans" cxnId="{D4E95B07-CF82-4240-9C61-01FAC1A0C62F}">
      <dgm:prSet/>
      <dgm:spPr/>
      <dgm:t>
        <a:bodyPr/>
        <a:lstStyle/>
        <a:p>
          <a:endParaRPr lang="en-US"/>
        </a:p>
      </dgm:t>
    </dgm:pt>
    <dgm:pt modelId="{2FA49AF2-EF67-403D-B352-4CDBD69D94B3}">
      <dgm:prSet/>
      <dgm:spPr/>
      <dgm:t>
        <a:bodyPr/>
        <a:lstStyle/>
        <a:p>
          <a:r>
            <a:rPr lang="en-US"/>
            <a:t>Underpins the free market</a:t>
          </a:r>
        </a:p>
      </dgm:t>
    </dgm:pt>
    <dgm:pt modelId="{4B3E0814-647E-4A1C-ADC6-C2771E42AE29}" type="parTrans" cxnId="{92ED5232-198D-4777-9966-B68340F265BD}">
      <dgm:prSet/>
      <dgm:spPr/>
      <dgm:t>
        <a:bodyPr/>
        <a:lstStyle/>
        <a:p>
          <a:endParaRPr lang="en-US"/>
        </a:p>
      </dgm:t>
    </dgm:pt>
    <dgm:pt modelId="{32D03FC6-5E36-4792-81B6-04344213950F}" type="sibTrans" cxnId="{92ED5232-198D-4777-9966-B68340F265BD}">
      <dgm:prSet/>
      <dgm:spPr/>
      <dgm:t>
        <a:bodyPr/>
        <a:lstStyle/>
        <a:p>
          <a:endParaRPr lang="en-US"/>
        </a:p>
      </dgm:t>
    </dgm:pt>
    <dgm:pt modelId="{ADCE5CBA-4D2C-45D6-ADB5-2CDB3060512F}">
      <dgm:prSet/>
      <dgm:spPr/>
      <dgm:t>
        <a:bodyPr/>
        <a:lstStyle/>
        <a:p>
          <a:r>
            <a:rPr lang="en-US"/>
            <a:t>Allows companies of all sizes to connect via digital platforms</a:t>
          </a:r>
        </a:p>
      </dgm:t>
    </dgm:pt>
    <dgm:pt modelId="{BE05EE85-5BEE-4E6E-AFD9-9FB33770D5FA}" type="parTrans" cxnId="{9FB93BB4-873C-4CAD-BEC8-B2A19797F952}">
      <dgm:prSet/>
      <dgm:spPr/>
      <dgm:t>
        <a:bodyPr/>
        <a:lstStyle/>
        <a:p>
          <a:endParaRPr lang="en-US"/>
        </a:p>
      </dgm:t>
    </dgm:pt>
    <dgm:pt modelId="{D1521983-A4D9-428C-AE7C-B91ABDB90034}" type="sibTrans" cxnId="{9FB93BB4-873C-4CAD-BEC8-B2A19797F952}">
      <dgm:prSet/>
      <dgm:spPr/>
      <dgm:t>
        <a:bodyPr/>
        <a:lstStyle/>
        <a:p>
          <a:endParaRPr lang="en-US"/>
        </a:p>
      </dgm:t>
    </dgm:pt>
    <dgm:pt modelId="{4D48E6D6-B78C-4732-AAE9-A0CD969D6F0C}">
      <dgm:prSet/>
      <dgm:spPr/>
      <dgm:t>
        <a:bodyPr/>
        <a:lstStyle/>
        <a:p>
          <a:r>
            <a:rPr lang="en-US"/>
            <a:t>Brings down the cost of doing business globally</a:t>
          </a:r>
        </a:p>
      </dgm:t>
    </dgm:pt>
    <dgm:pt modelId="{878E38C2-3C29-4F8E-B408-652599F7188D}" type="parTrans" cxnId="{9771C873-A0ED-42B3-8660-F4A6789E270D}">
      <dgm:prSet/>
      <dgm:spPr/>
      <dgm:t>
        <a:bodyPr/>
        <a:lstStyle/>
        <a:p>
          <a:endParaRPr lang="en-US"/>
        </a:p>
      </dgm:t>
    </dgm:pt>
    <dgm:pt modelId="{C54B21A4-0CA8-444E-BD4C-2E001812B40E}" type="sibTrans" cxnId="{9771C873-A0ED-42B3-8660-F4A6789E270D}">
      <dgm:prSet/>
      <dgm:spPr/>
      <dgm:t>
        <a:bodyPr/>
        <a:lstStyle/>
        <a:p>
          <a:endParaRPr lang="en-US"/>
        </a:p>
      </dgm:t>
    </dgm:pt>
    <dgm:pt modelId="{C009F4A6-4B8D-456C-B329-7CB1CF633F71}" type="pres">
      <dgm:prSet presAssocID="{E342B812-8240-4511-AB5F-49671C47057B}" presName="root" presStyleCnt="0">
        <dgm:presLayoutVars>
          <dgm:dir/>
          <dgm:resizeHandles val="exact"/>
        </dgm:presLayoutVars>
      </dgm:prSet>
      <dgm:spPr/>
    </dgm:pt>
    <dgm:pt modelId="{D9103417-C8B8-47A5-9754-CBA01965E5A1}" type="pres">
      <dgm:prSet presAssocID="{5B3ABD08-31DC-4ABE-8938-C3AF09CCDF4A}" presName="compNode" presStyleCnt="0"/>
      <dgm:spPr/>
    </dgm:pt>
    <dgm:pt modelId="{7AF2862B-4ABF-4186-A48A-673FF83E9C84}" type="pres">
      <dgm:prSet presAssocID="{5B3ABD08-31DC-4ABE-8938-C3AF09CCDF4A}" presName="bgRect" presStyleLbl="bgShp" presStyleIdx="0" presStyleCnt="5"/>
      <dgm:spPr/>
    </dgm:pt>
    <dgm:pt modelId="{BCF5AD59-D397-4467-9A5D-3F052241D61D}" type="pres">
      <dgm:prSet presAssocID="{5B3ABD08-31DC-4ABE-8938-C3AF09CCDF4A}"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Light Bulb and Gear"/>
        </a:ext>
      </dgm:extLst>
    </dgm:pt>
    <dgm:pt modelId="{E2B2B271-EE74-4E68-ADA2-889414C848BF}" type="pres">
      <dgm:prSet presAssocID="{5B3ABD08-31DC-4ABE-8938-C3AF09CCDF4A}" presName="spaceRect" presStyleCnt="0"/>
      <dgm:spPr/>
    </dgm:pt>
    <dgm:pt modelId="{5F592455-315A-4D40-A555-C88B5726D790}" type="pres">
      <dgm:prSet presAssocID="{5B3ABD08-31DC-4ABE-8938-C3AF09CCDF4A}" presName="parTx" presStyleLbl="revTx" presStyleIdx="0" presStyleCnt="5">
        <dgm:presLayoutVars>
          <dgm:chMax val="0"/>
          <dgm:chPref val="0"/>
        </dgm:presLayoutVars>
      </dgm:prSet>
      <dgm:spPr/>
    </dgm:pt>
    <dgm:pt modelId="{8C91DC5E-E903-42EB-873F-2E3D9E00BB4B}" type="pres">
      <dgm:prSet presAssocID="{3BB37C4A-2F7F-4716-B03D-C5B1605DF956}" presName="sibTrans" presStyleCnt="0"/>
      <dgm:spPr/>
    </dgm:pt>
    <dgm:pt modelId="{802F0713-D8A0-4777-9B81-29A2468BFA29}" type="pres">
      <dgm:prSet presAssocID="{507EA784-B392-40DA-B8AA-3FC037F11C51}" presName="compNode" presStyleCnt="0"/>
      <dgm:spPr/>
    </dgm:pt>
    <dgm:pt modelId="{C74C668C-7FDF-4912-BEDD-11A3EB4F7506}" type="pres">
      <dgm:prSet presAssocID="{507EA784-B392-40DA-B8AA-3FC037F11C51}" presName="bgRect" presStyleLbl="bgShp" presStyleIdx="1" presStyleCnt="5"/>
      <dgm:spPr/>
    </dgm:pt>
    <dgm:pt modelId="{B04AAC81-F36E-4453-9672-D9720DC1F608}" type="pres">
      <dgm:prSet presAssocID="{507EA784-B392-40DA-B8AA-3FC037F11C51}"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arth Globe Americas"/>
        </a:ext>
      </dgm:extLst>
    </dgm:pt>
    <dgm:pt modelId="{1ABBD638-E487-4A8D-ACAA-E2B1E30CA097}" type="pres">
      <dgm:prSet presAssocID="{507EA784-B392-40DA-B8AA-3FC037F11C51}" presName="spaceRect" presStyleCnt="0"/>
      <dgm:spPr/>
    </dgm:pt>
    <dgm:pt modelId="{F8542D1F-CC1C-4CCB-AAE7-ECC94BD96693}" type="pres">
      <dgm:prSet presAssocID="{507EA784-B392-40DA-B8AA-3FC037F11C51}" presName="parTx" presStyleLbl="revTx" presStyleIdx="1" presStyleCnt="5">
        <dgm:presLayoutVars>
          <dgm:chMax val="0"/>
          <dgm:chPref val="0"/>
        </dgm:presLayoutVars>
      </dgm:prSet>
      <dgm:spPr/>
    </dgm:pt>
    <dgm:pt modelId="{934E6831-DE20-4EAE-9D87-F129A0E3305D}" type="pres">
      <dgm:prSet presAssocID="{EE5F8476-87B1-4DA9-831B-89ED5A17C378}" presName="sibTrans" presStyleCnt="0"/>
      <dgm:spPr/>
    </dgm:pt>
    <dgm:pt modelId="{0BCC17F1-E857-41C9-8047-08C6768E7015}" type="pres">
      <dgm:prSet presAssocID="{2FA49AF2-EF67-403D-B352-4CDBD69D94B3}" presName="compNode" presStyleCnt="0"/>
      <dgm:spPr/>
    </dgm:pt>
    <dgm:pt modelId="{43F7327B-3416-498C-A9BD-C6FF2CC94380}" type="pres">
      <dgm:prSet presAssocID="{2FA49AF2-EF67-403D-B352-4CDBD69D94B3}" presName="bgRect" presStyleLbl="bgShp" presStyleIdx="2" presStyleCnt="5"/>
      <dgm:spPr/>
    </dgm:pt>
    <dgm:pt modelId="{830B7C24-566C-4C41-835E-D7E0B37AEFF5}" type="pres">
      <dgm:prSet presAssocID="{2FA49AF2-EF67-403D-B352-4CDBD69D94B3}"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WeightsUneven2"/>
        </a:ext>
      </dgm:extLst>
    </dgm:pt>
    <dgm:pt modelId="{F933A216-DDBD-4F91-9E92-D1071CDA170C}" type="pres">
      <dgm:prSet presAssocID="{2FA49AF2-EF67-403D-B352-4CDBD69D94B3}" presName="spaceRect" presStyleCnt="0"/>
      <dgm:spPr/>
    </dgm:pt>
    <dgm:pt modelId="{A80B5280-FFDE-436E-BBB0-1B57681AB6F9}" type="pres">
      <dgm:prSet presAssocID="{2FA49AF2-EF67-403D-B352-4CDBD69D94B3}" presName="parTx" presStyleLbl="revTx" presStyleIdx="2" presStyleCnt="5">
        <dgm:presLayoutVars>
          <dgm:chMax val="0"/>
          <dgm:chPref val="0"/>
        </dgm:presLayoutVars>
      </dgm:prSet>
      <dgm:spPr/>
    </dgm:pt>
    <dgm:pt modelId="{5361C643-368D-432B-A0B6-9E8950822633}" type="pres">
      <dgm:prSet presAssocID="{32D03FC6-5E36-4792-81B6-04344213950F}" presName="sibTrans" presStyleCnt="0"/>
      <dgm:spPr/>
    </dgm:pt>
    <dgm:pt modelId="{740C6283-1DEB-4D49-93C8-F2DE61291BA9}" type="pres">
      <dgm:prSet presAssocID="{ADCE5CBA-4D2C-45D6-ADB5-2CDB3060512F}" presName="compNode" presStyleCnt="0"/>
      <dgm:spPr/>
    </dgm:pt>
    <dgm:pt modelId="{C7C7B5CC-3804-4347-9DA6-92C937C16304}" type="pres">
      <dgm:prSet presAssocID="{ADCE5CBA-4D2C-45D6-ADB5-2CDB3060512F}" presName="bgRect" presStyleLbl="bgShp" presStyleIdx="3" presStyleCnt="5"/>
      <dgm:spPr/>
    </dgm:pt>
    <dgm:pt modelId="{CAFD0F58-8954-4EE3-8BD7-27A38706F88E}" type="pres">
      <dgm:prSet presAssocID="{ADCE5CBA-4D2C-45D6-ADB5-2CDB3060512F}"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Smart Phone"/>
        </a:ext>
      </dgm:extLst>
    </dgm:pt>
    <dgm:pt modelId="{B917CDEC-2537-4591-97AD-8C23CF79BAA4}" type="pres">
      <dgm:prSet presAssocID="{ADCE5CBA-4D2C-45D6-ADB5-2CDB3060512F}" presName="spaceRect" presStyleCnt="0"/>
      <dgm:spPr/>
    </dgm:pt>
    <dgm:pt modelId="{634A818D-3B15-40AF-B771-02D73299C829}" type="pres">
      <dgm:prSet presAssocID="{ADCE5CBA-4D2C-45D6-ADB5-2CDB3060512F}" presName="parTx" presStyleLbl="revTx" presStyleIdx="3" presStyleCnt="5">
        <dgm:presLayoutVars>
          <dgm:chMax val="0"/>
          <dgm:chPref val="0"/>
        </dgm:presLayoutVars>
      </dgm:prSet>
      <dgm:spPr/>
    </dgm:pt>
    <dgm:pt modelId="{512AB7BD-DDFD-4541-AF91-15C7C57483D5}" type="pres">
      <dgm:prSet presAssocID="{D1521983-A4D9-428C-AE7C-B91ABDB90034}" presName="sibTrans" presStyleCnt="0"/>
      <dgm:spPr/>
    </dgm:pt>
    <dgm:pt modelId="{F5D4EE48-0423-43FA-8904-4BF7825C7532}" type="pres">
      <dgm:prSet presAssocID="{4D48E6D6-B78C-4732-AAE9-A0CD969D6F0C}" presName="compNode" presStyleCnt="0"/>
      <dgm:spPr/>
    </dgm:pt>
    <dgm:pt modelId="{FB587115-68B0-40D1-92DE-D31A3EF2E3A5}" type="pres">
      <dgm:prSet presAssocID="{4D48E6D6-B78C-4732-AAE9-A0CD969D6F0C}" presName="bgRect" presStyleLbl="bgShp" presStyleIdx="4" presStyleCnt="5"/>
      <dgm:spPr/>
    </dgm:pt>
    <dgm:pt modelId="{21202632-A4AC-4CF0-B7B8-20409FB734FA}" type="pres">
      <dgm:prSet presAssocID="{4D48E6D6-B78C-4732-AAE9-A0CD969D6F0C}"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Earth Globe Europe-Africa"/>
        </a:ext>
      </dgm:extLst>
    </dgm:pt>
    <dgm:pt modelId="{E2A00F5B-290E-4DE8-B594-33EE3B056F39}" type="pres">
      <dgm:prSet presAssocID="{4D48E6D6-B78C-4732-AAE9-A0CD969D6F0C}" presName="spaceRect" presStyleCnt="0"/>
      <dgm:spPr/>
    </dgm:pt>
    <dgm:pt modelId="{535A46AE-AAA1-4CD9-9AC7-BC0857DB09B8}" type="pres">
      <dgm:prSet presAssocID="{4D48E6D6-B78C-4732-AAE9-A0CD969D6F0C}" presName="parTx" presStyleLbl="revTx" presStyleIdx="4" presStyleCnt="5">
        <dgm:presLayoutVars>
          <dgm:chMax val="0"/>
          <dgm:chPref val="0"/>
        </dgm:presLayoutVars>
      </dgm:prSet>
      <dgm:spPr/>
    </dgm:pt>
  </dgm:ptLst>
  <dgm:cxnLst>
    <dgm:cxn modelId="{D4E95B07-CF82-4240-9C61-01FAC1A0C62F}" srcId="{E342B812-8240-4511-AB5F-49671C47057B}" destId="{507EA784-B392-40DA-B8AA-3FC037F11C51}" srcOrd="1" destOrd="0" parTransId="{353A27E4-A3C3-45D9-9D50-151FA07AD6DF}" sibTransId="{EE5F8476-87B1-4DA9-831B-89ED5A17C378}"/>
    <dgm:cxn modelId="{6D30011F-273A-4FF8-A328-812FA05B0F09}" type="presOf" srcId="{4D48E6D6-B78C-4732-AAE9-A0CD969D6F0C}" destId="{535A46AE-AAA1-4CD9-9AC7-BC0857DB09B8}" srcOrd="0" destOrd="0" presId="urn:microsoft.com/office/officeart/2018/2/layout/IconVerticalSolidList"/>
    <dgm:cxn modelId="{92ED5232-198D-4777-9966-B68340F265BD}" srcId="{E342B812-8240-4511-AB5F-49671C47057B}" destId="{2FA49AF2-EF67-403D-B352-4CDBD69D94B3}" srcOrd="2" destOrd="0" parTransId="{4B3E0814-647E-4A1C-ADC6-C2771E42AE29}" sibTransId="{32D03FC6-5E36-4792-81B6-04344213950F}"/>
    <dgm:cxn modelId="{5AFD7139-E9D3-4179-8771-6192241A579D}" type="presOf" srcId="{E342B812-8240-4511-AB5F-49671C47057B}" destId="{C009F4A6-4B8D-456C-B329-7CB1CF633F71}" srcOrd="0" destOrd="0" presId="urn:microsoft.com/office/officeart/2018/2/layout/IconVerticalSolidList"/>
    <dgm:cxn modelId="{9771C873-A0ED-42B3-8660-F4A6789E270D}" srcId="{E342B812-8240-4511-AB5F-49671C47057B}" destId="{4D48E6D6-B78C-4732-AAE9-A0CD969D6F0C}" srcOrd="4" destOrd="0" parTransId="{878E38C2-3C29-4F8E-B408-652599F7188D}" sibTransId="{C54B21A4-0CA8-444E-BD4C-2E001812B40E}"/>
    <dgm:cxn modelId="{9A233D5A-6126-4F73-8CE3-43640605E2B1}" type="presOf" srcId="{2FA49AF2-EF67-403D-B352-4CDBD69D94B3}" destId="{A80B5280-FFDE-436E-BBB0-1B57681AB6F9}" srcOrd="0" destOrd="0" presId="urn:microsoft.com/office/officeart/2018/2/layout/IconVerticalSolidList"/>
    <dgm:cxn modelId="{857874AE-891C-4616-A279-D8B8A292630C}" type="presOf" srcId="{507EA784-B392-40DA-B8AA-3FC037F11C51}" destId="{F8542D1F-CC1C-4CCB-AAE7-ECC94BD96693}" srcOrd="0" destOrd="0" presId="urn:microsoft.com/office/officeart/2018/2/layout/IconVerticalSolidList"/>
    <dgm:cxn modelId="{9FB93BB4-873C-4CAD-BEC8-B2A19797F952}" srcId="{E342B812-8240-4511-AB5F-49671C47057B}" destId="{ADCE5CBA-4D2C-45D6-ADB5-2CDB3060512F}" srcOrd="3" destOrd="0" parTransId="{BE05EE85-5BEE-4E6E-AFD9-9FB33770D5FA}" sibTransId="{D1521983-A4D9-428C-AE7C-B91ABDB90034}"/>
    <dgm:cxn modelId="{88A67BCD-6A43-4D4A-B265-453396FB059B}" type="presOf" srcId="{ADCE5CBA-4D2C-45D6-ADB5-2CDB3060512F}" destId="{634A818D-3B15-40AF-B771-02D73299C829}" srcOrd="0" destOrd="0" presId="urn:microsoft.com/office/officeart/2018/2/layout/IconVerticalSolidList"/>
    <dgm:cxn modelId="{5532CEDD-E8B3-4841-AC51-20F5F0DC5164}" type="presOf" srcId="{5B3ABD08-31DC-4ABE-8938-C3AF09CCDF4A}" destId="{5F592455-315A-4D40-A555-C88B5726D790}" srcOrd="0" destOrd="0" presId="urn:microsoft.com/office/officeart/2018/2/layout/IconVerticalSolidList"/>
    <dgm:cxn modelId="{424225F7-65F1-46AD-8F47-5663CAAC6AF0}" srcId="{E342B812-8240-4511-AB5F-49671C47057B}" destId="{5B3ABD08-31DC-4ABE-8938-C3AF09CCDF4A}" srcOrd="0" destOrd="0" parTransId="{FC041851-0F3D-49FC-97BE-F18D5B671451}" sibTransId="{3BB37C4A-2F7F-4716-B03D-C5B1605DF956}"/>
    <dgm:cxn modelId="{99A12864-9A43-4023-A07D-FDB32CC3F81C}" type="presParOf" srcId="{C009F4A6-4B8D-456C-B329-7CB1CF633F71}" destId="{D9103417-C8B8-47A5-9754-CBA01965E5A1}" srcOrd="0" destOrd="0" presId="urn:microsoft.com/office/officeart/2018/2/layout/IconVerticalSolidList"/>
    <dgm:cxn modelId="{81D4813F-D6FC-4A1A-86C6-B4E04A024774}" type="presParOf" srcId="{D9103417-C8B8-47A5-9754-CBA01965E5A1}" destId="{7AF2862B-4ABF-4186-A48A-673FF83E9C84}" srcOrd="0" destOrd="0" presId="urn:microsoft.com/office/officeart/2018/2/layout/IconVerticalSolidList"/>
    <dgm:cxn modelId="{A84A70DD-BFC7-4495-88AC-48185A2982C1}" type="presParOf" srcId="{D9103417-C8B8-47A5-9754-CBA01965E5A1}" destId="{BCF5AD59-D397-4467-9A5D-3F052241D61D}" srcOrd="1" destOrd="0" presId="urn:microsoft.com/office/officeart/2018/2/layout/IconVerticalSolidList"/>
    <dgm:cxn modelId="{C20F6AC7-6D01-42D0-917C-D4026AC976DC}" type="presParOf" srcId="{D9103417-C8B8-47A5-9754-CBA01965E5A1}" destId="{E2B2B271-EE74-4E68-ADA2-889414C848BF}" srcOrd="2" destOrd="0" presId="urn:microsoft.com/office/officeart/2018/2/layout/IconVerticalSolidList"/>
    <dgm:cxn modelId="{A4871117-31DD-4FA3-9167-BE5BC3307903}" type="presParOf" srcId="{D9103417-C8B8-47A5-9754-CBA01965E5A1}" destId="{5F592455-315A-4D40-A555-C88B5726D790}" srcOrd="3" destOrd="0" presId="urn:microsoft.com/office/officeart/2018/2/layout/IconVerticalSolidList"/>
    <dgm:cxn modelId="{AAC01701-1845-47C9-88C0-D2FE8CC88DA0}" type="presParOf" srcId="{C009F4A6-4B8D-456C-B329-7CB1CF633F71}" destId="{8C91DC5E-E903-42EB-873F-2E3D9E00BB4B}" srcOrd="1" destOrd="0" presId="urn:microsoft.com/office/officeart/2018/2/layout/IconVerticalSolidList"/>
    <dgm:cxn modelId="{A3E2EDC3-5997-494A-AC37-F515864A9A06}" type="presParOf" srcId="{C009F4A6-4B8D-456C-B329-7CB1CF633F71}" destId="{802F0713-D8A0-4777-9B81-29A2468BFA29}" srcOrd="2" destOrd="0" presId="urn:microsoft.com/office/officeart/2018/2/layout/IconVerticalSolidList"/>
    <dgm:cxn modelId="{848117F2-0799-4A36-9A2F-478B6A5D8E1C}" type="presParOf" srcId="{802F0713-D8A0-4777-9B81-29A2468BFA29}" destId="{C74C668C-7FDF-4912-BEDD-11A3EB4F7506}" srcOrd="0" destOrd="0" presId="urn:microsoft.com/office/officeart/2018/2/layout/IconVerticalSolidList"/>
    <dgm:cxn modelId="{270FB8E7-48B5-45AC-9235-244F28595586}" type="presParOf" srcId="{802F0713-D8A0-4777-9B81-29A2468BFA29}" destId="{B04AAC81-F36E-4453-9672-D9720DC1F608}" srcOrd="1" destOrd="0" presId="urn:microsoft.com/office/officeart/2018/2/layout/IconVerticalSolidList"/>
    <dgm:cxn modelId="{918401FF-7A2C-4D8B-8B5B-2E6FCC8B2267}" type="presParOf" srcId="{802F0713-D8A0-4777-9B81-29A2468BFA29}" destId="{1ABBD638-E487-4A8D-ACAA-E2B1E30CA097}" srcOrd="2" destOrd="0" presId="urn:microsoft.com/office/officeart/2018/2/layout/IconVerticalSolidList"/>
    <dgm:cxn modelId="{A162F83F-1830-4A35-8F66-BC1BFAD3FAE1}" type="presParOf" srcId="{802F0713-D8A0-4777-9B81-29A2468BFA29}" destId="{F8542D1F-CC1C-4CCB-AAE7-ECC94BD96693}" srcOrd="3" destOrd="0" presId="urn:microsoft.com/office/officeart/2018/2/layout/IconVerticalSolidList"/>
    <dgm:cxn modelId="{8064DFED-C1F6-4443-81A8-8348B04ABEBD}" type="presParOf" srcId="{C009F4A6-4B8D-456C-B329-7CB1CF633F71}" destId="{934E6831-DE20-4EAE-9D87-F129A0E3305D}" srcOrd="3" destOrd="0" presId="urn:microsoft.com/office/officeart/2018/2/layout/IconVerticalSolidList"/>
    <dgm:cxn modelId="{9650EBFE-320A-485D-9C90-1613814343D7}" type="presParOf" srcId="{C009F4A6-4B8D-456C-B329-7CB1CF633F71}" destId="{0BCC17F1-E857-41C9-8047-08C6768E7015}" srcOrd="4" destOrd="0" presId="urn:microsoft.com/office/officeart/2018/2/layout/IconVerticalSolidList"/>
    <dgm:cxn modelId="{543498C9-4628-44D0-9FFB-0CC9A1F2F8CD}" type="presParOf" srcId="{0BCC17F1-E857-41C9-8047-08C6768E7015}" destId="{43F7327B-3416-498C-A9BD-C6FF2CC94380}" srcOrd="0" destOrd="0" presId="urn:microsoft.com/office/officeart/2018/2/layout/IconVerticalSolidList"/>
    <dgm:cxn modelId="{932673BA-B9F9-436F-87DF-7074097251DB}" type="presParOf" srcId="{0BCC17F1-E857-41C9-8047-08C6768E7015}" destId="{830B7C24-566C-4C41-835E-D7E0B37AEFF5}" srcOrd="1" destOrd="0" presId="urn:microsoft.com/office/officeart/2018/2/layout/IconVerticalSolidList"/>
    <dgm:cxn modelId="{CEEE9854-8611-4489-BE0F-4E2F6079910B}" type="presParOf" srcId="{0BCC17F1-E857-41C9-8047-08C6768E7015}" destId="{F933A216-DDBD-4F91-9E92-D1071CDA170C}" srcOrd="2" destOrd="0" presId="urn:microsoft.com/office/officeart/2018/2/layout/IconVerticalSolidList"/>
    <dgm:cxn modelId="{DAD4BB0A-FAA3-4FC2-860E-5E0A4D1B3BE8}" type="presParOf" srcId="{0BCC17F1-E857-41C9-8047-08C6768E7015}" destId="{A80B5280-FFDE-436E-BBB0-1B57681AB6F9}" srcOrd="3" destOrd="0" presId="urn:microsoft.com/office/officeart/2018/2/layout/IconVerticalSolidList"/>
    <dgm:cxn modelId="{21DCB972-D9DA-49BA-8A0C-F1986712A873}" type="presParOf" srcId="{C009F4A6-4B8D-456C-B329-7CB1CF633F71}" destId="{5361C643-368D-432B-A0B6-9E8950822633}" srcOrd="5" destOrd="0" presId="urn:microsoft.com/office/officeart/2018/2/layout/IconVerticalSolidList"/>
    <dgm:cxn modelId="{B47C5CA7-062F-4E91-8A03-DD08FB97E71D}" type="presParOf" srcId="{C009F4A6-4B8D-456C-B329-7CB1CF633F71}" destId="{740C6283-1DEB-4D49-93C8-F2DE61291BA9}" srcOrd="6" destOrd="0" presId="urn:microsoft.com/office/officeart/2018/2/layout/IconVerticalSolidList"/>
    <dgm:cxn modelId="{FCC15E6A-598D-4033-9A30-23693B13C61D}" type="presParOf" srcId="{740C6283-1DEB-4D49-93C8-F2DE61291BA9}" destId="{C7C7B5CC-3804-4347-9DA6-92C937C16304}" srcOrd="0" destOrd="0" presId="urn:microsoft.com/office/officeart/2018/2/layout/IconVerticalSolidList"/>
    <dgm:cxn modelId="{919E2D53-AEBA-4473-954F-115386116F20}" type="presParOf" srcId="{740C6283-1DEB-4D49-93C8-F2DE61291BA9}" destId="{CAFD0F58-8954-4EE3-8BD7-27A38706F88E}" srcOrd="1" destOrd="0" presId="urn:microsoft.com/office/officeart/2018/2/layout/IconVerticalSolidList"/>
    <dgm:cxn modelId="{878FEE22-881F-4CEE-831E-A6464A1A45D3}" type="presParOf" srcId="{740C6283-1DEB-4D49-93C8-F2DE61291BA9}" destId="{B917CDEC-2537-4591-97AD-8C23CF79BAA4}" srcOrd="2" destOrd="0" presId="urn:microsoft.com/office/officeart/2018/2/layout/IconVerticalSolidList"/>
    <dgm:cxn modelId="{3C397CDA-5705-44FE-A891-A8728045FF54}" type="presParOf" srcId="{740C6283-1DEB-4D49-93C8-F2DE61291BA9}" destId="{634A818D-3B15-40AF-B771-02D73299C829}" srcOrd="3" destOrd="0" presId="urn:microsoft.com/office/officeart/2018/2/layout/IconVerticalSolidList"/>
    <dgm:cxn modelId="{EE09E8C6-C1E8-4C2A-B9DF-944247D3BEF2}" type="presParOf" srcId="{C009F4A6-4B8D-456C-B329-7CB1CF633F71}" destId="{512AB7BD-DDFD-4541-AF91-15C7C57483D5}" srcOrd="7" destOrd="0" presId="urn:microsoft.com/office/officeart/2018/2/layout/IconVerticalSolidList"/>
    <dgm:cxn modelId="{80443320-C3A7-4E4F-BE48-8FAD7499E4EF}" type="presParOf" srcId="{C009F4A6-4B8D-456C-B329-7CB1CF633F71}" destId="{F5D4EE48-0423-43FA-8904-4BF7825C7532}" srcOrd="8" destOrd="0" presId="urn:microsoft.com/office/officeart/2018/2/layout/IconVerticalSolidList"/>
    <dgm:cxn modelId="{1C2F88A8-A6E0-49B4-9432-3CD950E34EA8}" type="presParOf" srcId="{F5D4EE48-0423-43FA-8904-4BF7825C7532}" destId="{FB587115-68B0-40D1-92DE-D31A3EF2E3A5}" srcOrd="0" destOrd="0" presId="urn:microsoft.com/office/officeart/2018/2/layout/IconVerticalSolidList"/>
    <dgm:cxn modelId="{1D4A477B-B2B6-4FFB-ABC1-84F5F8B5D7C8}" type="presParOf" srcId="{F5D4EE48-0423-43FA-8904-4BF7825C7532}" destId="{21202632-A4AC-4CF0-B7B8-20409FB734FA}" srcOrd="1" destOrd="0" presId="urn:microsoft.com/office/officeart/2018/2/layout/IconVerticalSolidList"/>
    <dgm:cxn modelId="{2337DCC3-8D19-494E-8A30-78A11CBF7647}" type="presParOf" srcId="{F5D4EE48-0423-43FA-8904-4BF7825C7532}" destId="{E2A00F5B-290E-4DE8-B594-33EE3B056F39}" srcOrd="2" destOrd="0" presId="urn:microsoft.com/office/officeart/2018/2/layout/IconVerticalSolidList"/>
    <dgm:cxn modelId="{A1F46D2F-CB03-42BC-AFAD-05FDFE6143A3}" type="presParOf" srcId="{F5D4EE48-0423-43FA-8904-4BF7825C7532}" destId="{535A46AE-AAA1-4CD9-9AC7-BC0857DB09B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36DE7938-27DA-4E43-8023-A7BE1C059E36}"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31832A52-DED1-47FB-8206-9A4BAB42EF7C}">
      <dgm:prSet/>
      <dgm:spPr/>
      <dgm:t>
        <a:bodyPr/>
        <a:lstStyle/>
        <a:p>
          <a:r>
            <a:rPr lang="en-US"/>
            <a:t>$15.7 bn contribution to the global economy by 2030</a:t>
          </a:r>
        </a:p>
      </dgm:t>
    </dgm:pt>
    <dgm:pt modelId="{00C7CF30-DC7E-483E-A325-97D79FDC1957}" type="parTrans" cxnId="{F0B106E4-0850-48EA-903D-0C69120A0595}">
      <dgm:prSet/>
      <dgm:spPr/>
      <dgm:t>
        <a:bodyPr/>
        <a:lstStyle/>
        <a:p>
          <a:endParaRPr lang="en-US"/>
        </a:p>
      </dgm:t>
    </dgm:pt>
    <dgm:pt modelId="{646A77B6-981B-4451-9112-59684D6AA2DD}" type="sibTrans" cxnId="{F0B106E4-0850-48EA-903D-0C69120A0595}">
      <dgm:prSet/>
      <dgm:spPr/>
      <dgm:t>
        <a:bodyPr/>
        <a:lstStyle/>
        <a:p>
          <a:endParaRPr lang="en-US"/>
        </a:p>
      </dgm:t>
    </dgm:pt>
    <dgm:pt modelId="{5680DD02-B897-4CB0-948E-C8F951BAA4EC}">
      <dgm:prSet/>
      <dgm:spPr/>
      <dgm:t>
        <a:bodyPr/>
        <a:lstStyle/>
        <a:p>
          <a:r>
            <a:rPr lang="en-US"/>
            <a:t>26% boost in GDP for local economies from AI by 2030</a:t>
          </a:r>
        </a:p>
      </dgm:t>
    </dgm:pt>
    <dgm:pt modelId="{CF47C1A0-C5A2-438E-AE84-9CD15992E1F5}" type="parTrans" cxnId="{BF590D13-346D-4332-A606-65BBF501F20E}">
      <dgm:prSet/>
      <dgm:spPr/>
      <dgm:t>
        <a:bodyPr/>
        <a:lstStyle/>
        <a:p>
          <a:endParaRPr lang="en-US"/>
        </a:p>
      </dgm:t>
    </dgm:pt>
    <dgm:pt modelId="{FFDC49B9-B9CB-4885-BD81-5656BC012664}" type="sibTrans" cxnId="{BF590D13-346D-4332-A606-65BBF501F20E}">
      <dgm:prSet/>
      <dgm:spPr/>
      <dgm:t>
        <a:bodyPr/>
        <a:lstStyle/>
        <a:p>
          <a:endParaRPr lang="en-US"/>
        </a:p>
      </dgm:t>
    </dgm:pt>
    <dgm:pt modelId="{06DA7947-4978-4625-8769-33345A4EEAA2}" type="pres">
      <dgm:prSet presAssocID="{36DE7938-27DA-4E43-8023-A7BE1C059E36}" presName="root" presStyleCnt="0">
        <dgm:presLayoutVars>
          <dgm:dir/>
          <dgm:resizeHandles val="exact"/>
        </dgm:presLayoutVars>
      </dgm:prSet>
      <dgm:spPr/>
    </dgm:pt>
    <dgm:pt modelId="{D4C96B08-0E52-4419-80ED-B053EC9E9F65}" type="pres">
      <dgm:prSet presAssocID="{31832A52-DED1-47FB-8206-9A4BAB42EF7C}" presName="compNode" presStyleCnt="0"/>
      <dgm:spPr/>
    </dgm:pt>
    <dgm:pt modelId="{D1F2CA90-D144-4D33-8BB1-71A6553095A8}" type="pres">
      <dgm:prSet presAssocID="{31832A52-DED1-47FB-8206-9A4BAB42EF7C}"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pward trend"/>
        </a:ext>
      </dgm:extLst>
    </dgm:pt>
    <dgm:pt modelId="{202BCFA7-7AC5-45B0-91C0-405D1D7C0281}" type="pres">
      <dgm:prSet presAssocID="{31832A52-DED1-47FB-8206-9A4BAB42EF7C}" presName="spaceRect" presStyleCnt="0"/>
      <dgm:spPr/>
    </dgm:pt>
    <dgm:pt modelId="{112C4BA1-1EEF-4305-9203-D806C5C91075}" type="pres">
      <dgm:prSet presAssocID="{31832A52-DED1-47FB-8206-9A4BAB42EF7C}" presName="textRect" presStyleLbl="revTx" presStyleIdx="0" presStyleCnt="2">
        <dgm:presLayoutVars>
          <dgm:chMax val="1"/>
          <dgm:chPref val="1"/>
        </dgm:presLayoutVars>
      </dgm:prSet>
      <dgm:spPr/>
    </dgm:pt>
    <dgm:pt modelId="{38BEE476-5256-4CB2-ACAF-A15CA06D4355}" type="pres">
      <dgm:prSet presAssocID="{646A77B6-981B-4451-9112-59684D6AA2DD}" presName="sibTrans" presStyleCnt="0"/>
      <dgm:spPr/>
    </dgm:pt>
    <dgm:pt modelId="{59A03587-93B4-492E-BC98-DFF1EA699BC5}" type="pres">
      <dgm:prSet presAssocID="{5680DD02-B897-4CB0-948E-C8F951BAA4EC}" presName="compNode" presStyleCnt="0"/>
      <dgm:spPr/>
    </dgm:pt>
    <dgm:pt modelId="{2087BE9B-B88F-4240-A8F2-2F010598AD54}" type="pres">
      <dgm:prSet presAssocID="{5680DD02-B897-4CB0-948E-C8F951BAA4E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Earth Globe Americas"/>
        </a:ext>
      </dgm:extLst>
    </dgm:pt>
    <dgm:pt modelId="{77F1019B-AE6D-4C42-8F89-DB7883EF2A21}" type="pres">
      <dgm:prSet presAssocID="{5680DD02-B897-4CB0-948E-C8F951BAA4EC}" presName="spaceRect" presStyleCnt="0"/>
      <dgm:spPr/>
    </dgm:pt>
    <dgm:pt modelId="{30C7F49F-414D-40B0-95F7-31A7EDB5B010}" type="pres">
      <dgm:prSet presAssocID="{5680DD02-B897-4CB0-948E-C8F951BAA4EC}" presName="textRect" presStyleLbl="revTx" presStyleIdx="1" presStyleCnt="2">
        <dgm:presLayoutVars>
          <dgm:chMax val="1"/>
          <dgm:chPref val="1"/>
        </dgm:presLayoutVars>
      </dgm:prSet>
      <dgm:spPr/>
    </dgm:pt>
  </dgm:ptLst>
  <dgm:cxnLst>
    <dgm:cxn modelId="{BF590D13-346D-4332-A606-65BBF501F20E}" srcId="{36DE7938-27DA-4E43-8023-A7BE1C059E36}" destId="{5680DD02-B897-4CB0-948E-C8F951BAA4EC}" srcOrd="1" destOrd="0" parTransId="{CF47C1A0-C5A2-438E-AE84-9CD15992E1F5}" sibTransId="{FFDC49B9-B9CB-4885-BD81-5656BC012664}"/>
    <dgm:cxn modelId="{AD3CD097-605F-4F30-B643-1E0D0B1A58CF}" type="presOf" srcId="{5680DD02-B897-4CB0-948E-C8F951BAA4EC}" destId="{30C7F49F-414D-40B0-95F7-31A7EDB5B010}" srcOrd="0" destOrd="0" presId="urn:microsoft.com/office/officeart/2018/2/layout/IconLabelList"/>
    <dgm:cxn modelId="{BE1C38BE-539A-4B5D-AED1-540884E2F9E7}" type="presOf" srcId="{31832A52-DED1-47FB-8206-9A4BAB42EF7C}" destId="{112C4BA1-1EEF-4305-9203-D806C5C91075}" srcOrd="0" destOrd="0" presId="urn:microsoft.com/office/officeart/2018/2/layout/IconLabelList"/>
    <dgm:cxn modelId="{F0B106E4-0850-48EA-903D-0C69120A0595}" srcId="{36DE7938-27DA-4E43-8023-A7BE1C059E36}" destId="{31832A52-DED1-47FB-8206-9A4BAB42EF7C}" srcOrd="0" destOrd="0" parTransId="{00C7CF30-DC7E-483E-A325-97D79FDC1957}" sibTransId="{646A77B6-981B-4451-9112-59684D6AA2DD}"/>
    <dgm:cxn modelId="{3D8A79F7-9712-4FB4-BF47-F175B6974084}" type="presOf" srcId="{36DE7938-27DA-4E43-8023-A7BE1C059E36}" destId="{06DA7947-4978-4625-8769-33345A4EEAA2}" srcOrd="0" destOrd="0" presId="urn:microsoft.com/office/officeart/2018/2/layout/IconLabelList"/>
    <dgm:cxn modelId="{7AE574D9-7C05-42F3-8D1B-936DE735E08F}" type="presParOf" srcId="{06DA7947-4978-4625-8769-33345A4EEAA2}" destId="{D4C96B08-0E52-4419-80ED-B053EC9E9F65}" srcOrd="0" destOrd="0" presId="urn:microsoft.com/office/officeart/2018/2/layout/IconLabelList"/>
    <dgm:cxn modelId="{7D1EAAB2-38EB-4A67-A8A4-06C0B636FE6D}" type="presParOf" srcId="{D4C96B08-0E52-4419-80ED-B053EC9E9F65}" destId="{D1F2CA90-D144-4D33-8BB1-71A6553095A8}" srcOrd="0" destOrd="0" presId="urn:microsoft.com/office/officeart/2018/2/layout/IconLabelList"/>
    <dgm:cxn modelId="{DA4EAF0B-278E-4FD6-B4A5-9DF411C18CC9}" type="presParOf" srcId="{D4C96B08-0E52-4419-80ED-B053EC9E9F65}" destId="{202BCFA7-7AC5-45B0-91C0-405D1D7C0281}" srcOrd="1" destOrd="0" presId="urn:microsoft.com/office/officeart/2018/2/layout/IconLabelList"/>
    <dgm:cxn modelId="{08F04A0B-030E-421A-BFA8-A36F1B1832B8}" type="presParOf" srcId="{D4C96B08-0E52-4419-80ED-B053EC9E9F65}" destId="{112C4BA1-1EEF-4305-9203-D806C5C91075}" srcOrd="2" destOrd="0" presId="urn:microsoft.com/office/officeart/2018/2/layout/IconLabelList"/>
    <dgm:cxn modelId="{FB4E1A10-0F46-4F6F-A4A1-E71D744AA0E5}" type="presParOf" srcId="{06DA7947-4978-4625-8769-33345A4EEAA2}" destId="{38BEE476-5256-4CB2-ACAF-A15CA06D4355}" srcOrd="1" destOrd="0" presId="urn:microsoft.com/office/officeart/2018/2/layout/IconLabelList"/>
    <dgm:cxn modelId="{E1805552-AD0A-436C-99E5-721EBF84FA1F}" type="presParOf" srcId="{06DA7947-4978-4625-8769-33345A4EEAA2}" destId="{59A03587-93B4-492E-BC98-DFF1EA699BC5}" srcOrd="2" destOrd="0" presId="urn:microsoft.com/office/officeart/2018/2/layout/IconLabelList"/>
    <dgm:cxn modelId="{FD0C4AEE-FA6D-49DF-BD84-ECC2AC58531D}" type="presParOf" srcId="{59A03587-93B4-492E-BC98-DFF1EA699BC5}" destId="{2087BE9B-B88F-4240-A8F2-2F010598AD54}" srcOrd="0" destOrd="0" presId="urn:microsoft.com/office/officeart/2018/2/layout/IconLabelList"/>
    <dgm:cxn modelId="{B8B5A494-791F-4590-AF4E-00C7BA58F437}" type="presParOf" srcId="{59A03587-93B4-492E-BC98-DFF1EA699BC5}" destId="{77F1019B-AE6D-4C42-8F89-DB7883EF2A21}" srcOrd="1" destOrd="0" presId="urn:microsoft.com/office/officeart/2018/2/layout/IconLabelList"/>
    <dgm:cxn modelId="{CE9345A6-7195-49F6-A35D-A0EBEE71F3AE}" type="presParOf" srcId="{59A03587-93B4-492E-BC98-DFF1EA699BC5}" destId="{30C7F49F-414D-40B0-95F7-31A7EDB5B010}" srcOrd="2" destOrd="0" presId="urn:microsoft.com/office/officeart/2018/2/layout/Icon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560914-59CE-4EB5-9AAD-208D97D6534F}">
      <dsp:nvSpPr>
        <dsp:cNvPr id="0" name=""/>
        <dsp:cNvSpPr/>
      </dsp:nvSpPr>
      <dsp:spPr>
        <a:xfrm>
          <a:off x="881471" y="1548767"/>
          <a:ext cx="1377000" cy="1377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75CCC9-71DE-434A-8910-C3FB3BF00632}">
      <dsp:nvSpPr>
        <dsp:cNvPr id="0" name=""/>
        <dsp:cNvSpPr/>
      </dsp:nvSpPr>
      <dsp:spPr>
        <a:xfrm>
          <a:off x="39971" y="3295834"/>
          <a:ext cx="306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US" sz="1400" kern="1200"/>
            <a:t>Understand who the key actors are, such as people, organisations, companies and national governments</a:t>
          </a:r>
        </a:p>
      </dsp:txBody>
      <dsp:txXfrm>
        <a:off x="39971" y="3295834"/>
        <a:ext cx="3060000" cy="720000"/>
      </dsp:txXfrm>
    </dsp:sp>
    <dsp:sp modelId="{D0257D84-DA06-4018-BD21-CE35A9874487}">
      <dsp:nvSpPr>
        <dsp:cNvPr id="0" name=""/>
        <dsp:cNvSpPr/>
      </dsp:nvSpPr>
      <dsp:spPr>
        <a:xfrm>
          <a:off x="4476971" y="1548767"/>
          <a:ext cx="1377000" cy="1377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AB0E11-980E-4ADB-B81F-1CDD8B60EF06}">
      <dsp:nvSpPr>
        <dsp:cNvPr id="0" name=""/>
        <dsp:cNvSpPr/>
      </dsp:nvSpPr>
      <dsp:spPr>
        <a:xfrm>
          <a:off x="3635471" y="3295834"/>
          <a:ext cx="306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pPr>
          <a:r>
            <a:rPr lang="en-US" sz="1400" kern="1200"/>
            <a:t>Understand how geography influences international relations</a:t>
          </a:r>
        </a:p>
      </dsp:txBody>
      <dsp:txXfrm>
        <a:off x="3635471" y="3295834"/>
        <a:ext cx="306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6BD2D6-035D-4535-93B1-B8E3E2E3D443}">
      <dsp:nvSpPr>
        <dsp:cNvPr id="0" name=""/>
        <dsp:cNvSpPr/>
      </dsp:nvSpPr>
      <dsp:spPr>
        <a:xfrm>
          <a:off x="1212569" y="741180"/>
          <a:ext cx="1300252" cy="130025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6D82749-E1DB-4E8D-A2C6-AEAAD3BFFC65}">
      <dsp:nvSpPr>
        <dsp:cNvPr id="0" name=""/>
        <dsp:cNvSpPr/>
      </dsp:nvSpPr>
      <dsp:spPr>
        <a:xfrm>
          <a:off x="417971" y="2398032"/>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Tensions and tariffs</a:t>
          </a:r>
        </a:p>
      </dsp:txBody>
      <dsp:txXfrm>
        <a:off x="417971" y="2398032"/>
        <a:ext cx="2889450" cy="720000"/>
      </dsp:txXfrm>
    </dsp:sp>
    <dsp:sp modelId="{DF9496AC-B04F-4FDF-B9AA-4438514E103C}">
      <dsp:nvSpPr>
        <dsp:cNvPr id="0" name=""/>
        <dsp:cNvSpPr/>
      </dsp:nvSpPr>
      <dsp:spPr>
        <a:xfrm>
          <a:off x="4607673" y="741180"/>
          <a:ext cx="1300252" cy="130025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2A81AE0-DB68-4FD3-ABC0-A0717CCC736A}">
      <dsp:nvSpPr>
        <dsp:cNvPr id="0" name=""/>
        <dsp:cNvSpPr/>
      </dsp:nvSpPr>
      <dsp:spPr>
        <a:xfrm>
          <a:off x="3813075" y="2398032"/>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Uncertainty over Taiwan</a:t>
          </a:r>
        </a:p>
      </dsp:txBody>
      <dsp:txXfrm>
        <a:off x="3813075" y="2398032"/>
        <a:ext cx="2889450" cy="720000"/>
      </dsp:txXfrm>
    </dsp:sp>
    <dsp:sp modelId="{935F8092-CB4D-4846-94C3-5F0B43D0BB41}">
      <dsp:nvSpPr>
        <dsp:cNvPr id="0" name=""/>
        <dsp:cNvSpPr/>
      </dsp:nvSpPr>
      <dsp:spPr>
        <a:xfrm>
          <a:off x="8002777" y="741180"/>
          <a:ext cx="1300252" cy="130025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386B68-10C7-4B5F-9DAD-3657445C174B}">
      <dsp:nvSpPr>
        <dsp:cNvPr id="0" name=""/>
        <dsp:cNvSpPr/>
      </dsp:nvSpPr>
      <dsp:spPr>
        <a:xfrm>
          <a:off x="7208178" y="2398032"/>
          <a:ext cx="28894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111250">
            <a:lnSpc>
              <a:spcPct val="90000"/>
            </a:lnSpc>
            <a:spcBef>
              <a:spcPct val="0"/>
            </a:spcBef>
            <a:spcAft>
              <a:spcPct val="35000"/>
            </a:spcAft>
            <a:buNone/>
          </a:pPr>
          <a:r>
            <a:rPr lang="en-US" sz="2500" kern="1200"/>
            <a:t>Diplomatic challenges</a:t>
          </a:r>
        </a:p>
      </dsp:txBody>
      <dsp:txXfrm>
        <a:off x="7208178" y="2398032"/>
        <a:ext cx="288945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5BC444-E725-4929-B7C2-819A624B5577}">
      <dsp:nvSpPr>
        <dsp:cNvPr id="0" name=""/>
        <dsp:cNvSpPr/>
      </dsp:nvSpPr>
      <dsp:spPr>
        <a:xfrm>
          <a:off x="0" y="707092"/>
          <a:ext cx="10515600" cy="130540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754A26-A8A9-4119-B973-0E450D4DBC2E}">
      <dsp:nvSpPr>
        <dsp:cNvPr id="0" name=""/>
        <dsp:cNvSpPr/>
      </dsp:nvSpPr>
      <dsp:spPr>
        <a:xfrm>
          <a:off x="394883" y="1000807"/>
          <a:ext cx="717970" cy="7179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7E395BA-31E2-4402-B729-CA4F557E4F82}">
      <dsp:nvSpPr>
        <dsp:cNvPr id="0" name=""/>
        <dsp:cNvSpPr/>
      </dsp:nvSpPr>
      <dsp:spPr>
        <a:xfrm>
          <a:off x="1507738" y="707092"/>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066800">
            <a:lnSpc>
              <a:spcPct val="90000"/>
            </a:lnSpc>
            <a:spcBef>
              <a:spcPct val="0"/>
            </a:spcBef>
            <a:spcAft>
              <a:spcPct val="35000"/>
            </a:spcAft>
            <a:buNone/>
          </a:pPr>
          <a:r>
            <a:rPr lang="en-US" sz="2400" kern="1200"/>
            <a:t>Refers to how companies exercise their rights, obligations and responsibilities within local and global environments</a:t>
          </a:r>
        </a:p>
      </dsp:txBody>
      <dsp:txXfrm>
        <a:off x="1507738" y="707092"/>
        <a:ext cx="9007861" cy="1305401"/>
      </dsp:txXfrm>
    </dsp:sp>
    <dsp:sp modelId="{80E16575-D396-47D0-B9A8-B61097BA8742}">
      <dsp:nvSpPr>
        <dsp:cNvPr id="0" name=""/>
        <dsp:cNvSpPr/>
      </dsp:nvSpPr>
      <dsp:spPr>
        <a:xfrm>
          <a:off x="0" y="2338844"/>
          <a:ext cx="10515600" cy="130540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CDB357B-97AD-401C-9BC0-D4F69BB65FEE}">
      <dsp:nvSpPr>
        <dsp:cNvPr id="0" name=""/>
        <dsp:cNvSpPr/>
      </dsp:nvSpPr>
      <dsp:spPr>
        <a:xfrm>
          <a:off x="394883" y="2632559"/>
          <a:ext cx="717970" cy="7179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527367-0F5C-4731-B62A-0B60616C0A12}">
      <dsp:nvSpPr>
        <dsp:cNvPr id="0" name=""/>
        <dsp:cNvSpPr/>
      </dsp:nvSpPr>
      <dsp:spPr>
        <a:xfrm>
          <a:off x="1507738" y="2338844"/>
          <a:ext cx="90078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1066800">
            <a:lnSpc>
              <a:spcPct val="90000"/>
            </a:lnSpc>
            <a:spcBef>
              <a:spcPct val="0"/>
            </a:spcBef>
            <a:spcAft>
              <a:spcPct val="35000"/>
            </a:spcAft>
            <a:buNone/>
          </a:pPr>
          <a:r>
            <a:rPr lang="en-US" sz="2400" kern="1200"/>
            <a:t>Goes beyond legal compliance and philanthropy to become a central factor in determining corporate success and legitimacy</a:t>
          </a:r>
        </a:p>
      </dsp:txBody>
      <dsp:txXfrm>
        <a:off x="1507738" y="2338844"/>
        <a:ext cx="9007861" cy="130540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1104F5-FA17-4262-B63F-AD87AB3695CE}">
      <dsp:nvSpPr>
        <dsp:cNvPr id="0" name=""/>
        <dsp:cNvSpPr/>
      </dsp:nvSpPr>
      <dsp:spPr>
        <a:xfrm>
          <a:off x="0" y="1798"/>
          <a:ext cx="6303729" cy="7665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6819C8C-EC8A-4D46-99B8-7C53E2311664}">
      <dsp:nvSpPr>
        <dsp:cNvPr id="0" name=""/>
        <dsp:cNvSpPr/>
      </dsp:nvSpPr>
      <dsp:spPr>
        <a:xfrm>
          <a:off x="231871" y="174264"/>
          <a:ext cx="421583" cy="42158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7A801E1-8EC9-4C42-91FA-045192268315}">
      <dsp:nvSpPr>
        <dsp:cNvPr id="0" name=""/>
        <dsp:cNvSpPr/>
      </dsp:nvSpPr>
      <dsp:spPr>
        <a:xfrm>
          <a:off x="885326" y="1798"/>
          <a:ext cx="5418402" cy="766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23" tIns="81123" rIns="81123" bIns="81123" numCol="1" spcCol="1270" anchor="ctr" anchorCtr="0">
          <a:noAutofit/>
        </a:bodyPr>
        <a:lstStyle/>
        <a:p>
          <a:pPr marL="0" lvl="0" indent="0" algn="l" defTabSz="844550">
            <a:lnSpc>
              <a:spcPct val="90000"/>
            </a:lnSpc>
            <a:spcBef>
              <a:spcPct val="0"/>
            </a:spcBef>
            <a:spcAft>
              <a:spcPct val="35000"/>
            </a:spcAft>
            <a:buNone/>
          </a:pPr>
          <a:r>
            <a:rPr lang="en-US" sz="1900" kern="1200"/>
            <a:t>Global Reporting Initiative </a:t>
          </a:r>
        </a:p>
      </dsp:txBody>
      <dsp:txXfrm>
        <a:off x="885326" y="1798"/>
        <a:ext cx="5418402" cy="766516"/>
      </dsp:txXfrm>
    </dsp:sp>
    <dsp:sp modelId="{21F625F7-84D2-4CC9-9269-3846C93E9D9B}">
      <dsp:nvSpPr>
        <dsp:cNvPr id="0" name=""/>
        <dsp:cNvSpPr/>
      </dsp:nvSpPr>
      <dsp:spPr>
        <a:xfrm>
          <a:off x="0" y="959943"/>
          <a:ext cx="6303729" cy="7665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EBDA71-2857-485B-9418-76D95888C328}">
      <dsp:nvSpPr>
        <dsp:cNvPr id="0" name=""/>
        <dsp:cNvSpPr/>
      </dsp:nvSpPr>
      <dsp:spPr>
        <a:xfrm>
          <a:off x="231871" y="1132410"/>
          <a:ext cx="421583" cy="42158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1652081-4F9B-4611-A46F-FE992C14A54C}">
      <dsp:nvSpPr>
        <dsp:cNvPr id="0" name=""/>
        <dsp:cNvSpPr/>
      </dsp:nvSpPr>
      <dsp:spPr>
        <a:xfrm>
          <a:off x="885326" y="959943"/>
          <a:ext cx="5418402" cy="766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23" tIns="81123" rIns="81123" bIns="81123" numCol="1" spcCol="1270" anchor="ctr" anchorCtr="0">
          <a:noAutofit/>
        </a:bodyPr>
        <a:lstStyle/>
        <a:p>
          <a:pPr marL="0" lvl="0" indent="0" algn="l" defTabSz="844550">
            <a:lnSpc>
              <a:spcPct val="90000"/>
            </a:lnSpc>
            <a:spcBef>
              <a:spcPct val="0"/>
            </a:spcBef>
            <a:spcAft>
              <a:spcPct val="35000"/>
            </a:spcAft>
            <a:buNone/>
          </a:pPr>
          <a:r>
            <a:rPr lang="en-US" sz="1900" kern="1200"/>
            <a:t>ISO 26000</a:t>
          </a:r>
        </a:p>
      </dsp:txBody>
      <dsp:txXfrm>
        <a:off x="885326" y="959943"/>
        <a:ext cx="5418402" cy="766516"/>
      </dsp:txXfrm>
    </dsp:sp>
    <dsp:sp modelId="{16662CF4-B0FA-4A57-8092-06E06FD32A35}">
      <dsp:nvSpPr>
        <dsp:cNvPr id="0" name=""/>
        <dsp:cNvSpPr/>
      </dsp:nvSpPr>
      <dsp:spPr>
        <a:xfrm>
          <a:off x="0" y="1918088"/>
          <a:ext cx="6303729" cy="7665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FBEF2E-18D8-4535-A526-636AF46A089C}">
      <dsp:nvSpPr>
        <dsp:cNvPr id="0" name=""/>
        <dsp:cNvSpPr/>
      </dsp:nvSpPr>
      <dsp:spPr>
        <a:xfrm>
          <a:off x="231871" y="2090555"/>
          <a:ext cx="421583" cy="42158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26FF580-5539-4485-A8B7-E610A99F6D0B}">
      <dsp:nvSpPr>
        <dsp:cNvPr id="0" name=""/>
        <dsp:cNvSpPr/>
      </dsp:nvSpPr>
      <dsp:spPr>
        <a:xfrm>
          <a:off x="885326" y="1918088"/>
          <a:ext cx="5418402" cy="766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23" tIns="81123" rIns="81123" bIns="81123" numCol="1" spcCol="1270" anchor="ctr" anchorCtr="0">
          <a:noAutofit/>
        </a:bodyPr>
        <a:lstStyle/>
        <a:p>
          <a:pPr marL="0" lvl="0" indent="0" algn="l" defTabSz="844550">
            <a:lnSpc>
              <a:spcPct val="90000"/>
            </a:lnSpc>
            <a:spcBef>
              <a:spcPct val="0"/>
            </a:spcBef>
            <a:spcAft>
              <a:spcPct val="35000"/>
            </a:spcAft>
            <a:buNone/>
          </a:pPr>
          <a:r>
            <a:rPr lang="en-US" sz="1900" kern="1200"/>
            <a:t>UN Global Compact</a:t>
          </a:r>
        </a:p>
      </dsp:txBody>
      <dsp:txXfrm>
        <a:off x="885326" y="1918088"/>
        <a:ext cx="5418402" cy="766516"/>
      </dsp:txXfrm>
    </dsp:sp>
    <dsp:sp modelId="{2CC1B6DD-3552-4671-956A-CBFCBFD06403}">
      <dsp:nvSpPr>
        <dsp:cNvPr id="0" name=""/>
        <dsp:cNvSpPr/>
      </dsp:nvSpPr>
      <dsp:spPr>
        <a:xfrm>
          <a:off x="0" y="2876234"/>
          <a:ext cx="6303729" cy="7665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1105614-7EA8-4D52-8C5E-4B9E993ECCF5}">
      <dsp:nvSpPr>
        <dsp:cNvPr id="0" name=""/>
        <dsp:cNvSpPr/>
      </dsp:nvSpPr>
      <dsp:spPr>
        <a:xfrm>
          <a:off x="231871" y="3048700"/>
          <a:ext cx="421583" cy="42158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D28DEF9-0033-46E6-BE9C-68F0AF74E15D}">
      <dsp:nvSpPr>
        <dsp:cNvPr id="0" name=""/>
        <dsp:cNvSpPr/>
      </dsp:nvSpPr>
      <dsp:spPr>
        <a:xfrm>
          <a:off x="885326" y="2876234"/>
          <a:ext cx="5418402" cy="766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23" tIns="81123" rIns="81123" bIns="81123" numCol="1" spcCol="1270" anchor="ctr" anchorCtr="0">
          <a:noAutofit/>
        </a:bodyPr>
        <a:lstStyle/>
        <a:p>
          <a:pPr marL="0" lvl="0" indent="0" algn="l" defTabSz="844550">
            <a:lnSpc>
              <a:spcPct val="90000"/>
            </a:lnSpc>
            <a:spcBef>
              <a:spcPct val="0"/>
            </a:spcBef>
            <a:spcAft>
              <a:spcPct val="35000"/>
            </a:spcAft>
            <a:buNone/>
          </a:pPr>
          <a:r>
            <a:rPr lang="en-US" sz="1900" kern="1200"/>
            <a:t>Dow Jones Sustainability Indices</a:t>
          </a:r>
        </a:p>
      </dsp:txBody>
      <dsp:txXfrm>
        <a:off x="885326" y="2876234"/>
        <a:ext cx="5418402" cy="766516"/>
      </dsp:txXfrm>
    </dsp:sp>
    <dsp:sp modelId="{1C948DC1-3B6F-48B6-9D30-17530CE7F11A}">
      <dsp:nvSpPr>
        <dsp:cNvPr id="0" name=""/>
        <dsp:cNvSpPr/>
      </dsp:nvSpPr>
      <dsp:spPr>
        <a:xfrm>
          <a:off x="0" y="3834379"/>
          <a:ext cx="6303729" cy="7665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1C466EC-DC5C-4F83-A477-8A1BDBC45219}">
      <dsp:nvSpPr>
        <dsp:cNvPr id="0" name=""/>
        <dsp:cNvSpPr/>
      </dsp:nvSpPr>
      <dsp:spPr>
        <a:xfrm>
          <a:off x="231871" y="4006845"/>
          <a:ext cx="421583" cy="421583"/>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4CF2B5-C644-4D3D-8C2C-069E8CC18B10}">
      <dsp:nvSpPr>
        <dsp:cNvPr id="0" name=""/>
        <dsp:cNvSpPr/>
      </dsp:nvSpPr>
      <dsp:spPr>
        <a:xfrm>
          <a:off x="885326" y="3834379"/>
          <a:ext cx="5418402" cy="766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23" tIns="81123" rIns="81123" bIns="81123" numCol="1" spcCol="1270" anchor="ctr" anchorCtr="0">
          <a:noAutofit/>
        </a:bodyPr>
        <a:lstStyle/>
        <a:p>
          <a:pPr marL="0" lvl="0" indent="0" algn="l" defTabSz="844550">
            <a:lnSpc>
              <a:spcPct val="90000"/>
            </a:lnSpc>
            <a:spcBef>
              <a:spcPct val="0"/>
            </a:spcBef>
            <a:spcAft>
              <a:spcPct val="35000"/>
            </a:spcAft>
            <a:buNone/>
          </a:pPr>
          <a:r>
            <a:rPr lang="en-US" sz="1900" kern="1200"/>
            <a:t>Quantify value through Social Return on Investment, Balaned Scorecard</a:t>
          </a:r>
        </a:p>
      </dsp:txBody>
      <dsp:txXfrm>
        <a:off x="885326" y="3834379"/>
        <a:ext cx="5418402" cy="766516"/>
      </dsp:txXfrm>
    </dsp:sp>
    <dsp:sp modelId="{57FEC46C-F4B8-4CC7-8DEB-9E1D036FA6C4}">
      <dsp:nvSpPr>
        <dsp:cNvPr id="0" name=""/>
        <dsp:cNvSpPr/>
      </dsp:nvSpPr>
      <dsp:spPr>
        <a:xfrm>
          <a:off x="0" y="4792524"/>
          <a:ext cx="6303729" cy="76651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A3E8D82-CC6F-4B8A-8F07-0BEF56797197}">
      <dsp:nvSpPr>
        <dsp:cNvPr id="0" name=""/>
        <dsp:cNvSpPr/>
      </dsp:nvSpPr>
      <dsp:spPr>
        <a:xfrm>
          <a:off x="231871" y="4964990"/>
          <a:ext cx="421583" cy="421583"/>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F6A8DA-2181-4882-BCC3-D137FBDB4F6A}">
      <dsp:nvSpPr>
        <dsp:cNvPr id="0" name=""/>
        <dsp:cNvSpPr/>
      </dsp:nvSpPr>
      <dsp:spPr>
        <a:xfrm>
          <a:off x="885326" y="4792524"/>
          <a:ext cx="5418402" cy="76651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123" tIns="81123" rIns="81123" bIns="81123" numCol="1" spcCol="1270" anchor="ctr" anchorCtr="0">
          <a:noAutofit/>
        </a:bodyPr>
        <a:lstStyle/>
        <a:p>
          <a:pPr marL="0" lvl="0" indent="0" algn="l" defTabSz="844550">
            <a:lnSpc>
              <a:spcPct val="90000"/>
            </a:lnSpc>
            <a:spcBef>
              <a:spcPct val="0"/>
            </a:spcBef>
            <a:spcAft>
              <a:spcPct val="35000"/>
            </a:spcAft>
            <a:buNone/>
          </a:pPr>
          <a:r>
            <a:rPr lang="en-US" sz="1900" kern="1200"/>
            <a:t>Stakeholder feedback</a:t>
          </a:r>
        </a:p>
      </dsp:txBody>
      <dsp:txXfrm>
        <a:off x="885326" y="4792524"/>
        <a:ext cx="5418402" cy="766516"/>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2A6A3A-8DDB-4CC2-B472-B8B4AEBA9B9D}">
      <dsp:nvSpPr>
        <dsp:cNvPr id="0" name=""/>
        <dsp:cNvSpPr/>
      </dsp:nvSpPr>
      <dsp:spPr>
        <a:xfrm>
          <a:off x="2103120" y="531"/>
          <a:ext cx="8412480" cy="690519"/>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175392" rIns="163225" bIns="175392" numCol="1" spcCol="1270" anchor="ctr" anchorCtr="0">
          <a:noAutofit/>
        </a:bodyPr>
        <a:lstStyle/>
        <a:p>
          <a:pPr marL="0" lvl="0" indent="0" algn="l" defTabSz="666750">
            <a:lnSpc>
              <a:spcPct val="90000"/>
            </a:lnSpc>
            <a:spcBef>
              <a:spcPct val="0"/>
            </a:spcBef>
            <a:spcAft>
              <a:spcPct val="35000"/>
            </a:spcAft>
            <a:buNone/>
          </a:pPr>
          <a:r>
            <a:rPr lang="en-US" sz="1500" kern="1200"/>
            <a:t>Train employees to be ethically aware and consider ethical implications in decision-making</a:t>
          </a:r>
        </a:p>
      </dsp:txBody>
      <dsp:txXfrm>
        <a:off x="2103120" y="531"/>
        <a:ext cx="8412480" cy="690519"/>
      </dsp:txXfrm>
    </dsp:sp>
    <dsp:sp modelId="{08FD121D-4610-4D4F-BA88-2B9FB1F0C847}">
      <dsp:nvSpPr>
        <dsp:cNvPr id="0" name=""/>
        <dsp:cNvSpPr/>
      </dsp:nvSpPr>
      <dsp:spPr>
        <a:xfrm>
          <a:off x="0" y="531"/>
          <a:ext cx="2103120" cy="690519"/>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290" tIns="68208" rIns="111290" bIns="68208" numCol="1" spcCol="1270" anchor="ctr" anchorCtr="0">
          <a:noAutofit/>
        </a:bodyPr>
        <a:lstStyle/>
        <a:p>
          <a:pPr marL="0" lvl="0" indent="0" algn="ctr" defTabSz="844550">
            <a:lnSpc>
              <a:spcPct val="90000"/>
            </a:lnSpc>
            <a:spcBef>
              <a:spcPct val="0"/>
            </a:spcBef>
            <a:spcAft>
              <a:spcPct val="35000"/>
            </a:spcAft>
            <a:buNone/>
          </a:pPr>
          <a:r>
            <a:rPr lang="en-US" sz="1900" kern="1200"/>
            <a:t>Train</a:t>
          </a:r>
        </a:p>
      </dsp:txBody>
      <dsp:txXfrm>
        <a:off x="0" y="531"/>
        <a:ext cx="2103120" cy="690519"/>
      </dsp:txXfrm>
    </dsp:sp>
    <dsp:sp modelId="{F9234C69-5852-4C3F-B65A-CFEDEE475486}">
      <dsp:nvSpPr>
        <dsp:cNvPr id="0" name=""/>
        <dsp:cNvSpPr/>
      </dsp:nvSpPr>
      <dsp:spPr>
        <a:xfrm>
          <a:off x="2103120" y="732482"/>
          <a:ext cx="8412480" cy="690519"/>
        </a:xfrm>
        <a:prstGeom prst="rect">
          <a:avLst/>
        </a:prstGeom>
        <a:solidFill>
          <a:schemeClr val="accent2">
            <a:tint val="40000"/>
            <a:alpha val="90000"/>
            <a:hueOff val="-238888"/>
            <a:satOff val="2794"/>
            <a:lumOff val="307"/>
            <a:alphaOff val="0"/>
          </a:schemeClr>
        </a:solidFill>
        <a:ln w="12700" cap="flat" cmpd="sng" algn="ctr">
          <a:solidFill>
            <a:schemeClr val="accent2">
              <a:tint val="40000"/>
              <a:alpha val="90000"/>
              <a:hueOff val="-238888"/>
              <a:satOff val="2794"/>
              <a:lumOff val="307"/>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175392" rIns="163225" bIns="175392" numCol="1" spcCol="1270" anchor="ctr" anchorCtr="0">
          <a:noAutofit/>
        </a:bodyPr>
        <a:lstStyle/>
        <a:p>
          <a:pPr marL="0" lvl="0" indent="0" algn="l" defTabSz="666750">
            <a:lnSpc>
              <a:spcPct val="90000"/>
            </a:lnSpc>
            <a:spcBef>
              <a:spcPct val="0"/>
            </a:spcBef>
            <a:spcAft>
              <a:spcPct val="35000"/>
            </a:spcAft>
            <a:buNone/>
          </a:pPr>
          <a:r>
            <a:rPr lang="en-US" sz="1500" kern="1200"/>
            <a:t>Ensure ethics play a role at all levels </a:t>
          </a:r>
        </a:p>
      </dsp:txBody>
      <dsp:txXfrm>
        <a:off x="2103120" y="732482"/>
        <a:ext cx="8412480" cy="690519"/>
      </dsp:txXfrm>
    </dsp:sp>
    <dsp:sp modelId="{13DA5794-B472-46FB-9634-B4483BC833E6}">
      <dsp:nvSpPr>
        <dsp:cNvPr id="0" name=""/>
        <dsp:cNvSpPr/>
      </dsp:nvSpPr>
      <dsp:spPr>
        <a:xfrm>
          <a:off x="0" y="732482"/>
          <a:ext cx="2103120" cy="690519"/>
        </a:xfrm>
        <a:prstGeom prst="rect">
          <a:avLst/>
        </a:prstGeom>
        <a:solidFill>
          <a:schemeClr val="accent2">
            <a:hueOff val="-176539"/>
            <a:satOff val="844"/>
            <a:lumOff val="1177"/>
            <a:alphaOff val="0"/>
          </a:schemeClr>
        </a:solidFill>
        <a:ln w="12700" cap="flat" cmpd="sng" algn="ctr">
          <a:solidFill>
            <a:schemeClr val="accent2">
              <a:hueOff val="-176539"/>
              <a:satOff val="844"/>
              <a:lumOff val="1177"/>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290" tIns="68208" rIns="111290" bIns="68208" numCol="1" spcCol="1270" anchor="ctr" anchorCtr="0">
          <a:noAutofit/>
        </a:bodyPr>
        <a:lstStyle/>
        <a:p>
          <a:pPr marL="0" lvl="0" indent="0" algn="ctr" defTabSz="844550">
            <a:lnSpc>
              <a:spcPct val="90000"/>
            </a:lnSpc>
            <a:spcBef>
              <a:spcPct val="0"/>
            </a:spcBef>
            <a:spcAft>
              <a:spcPct val="35000"/>
            </a:spcAft>
            <a:buNone/>
          </a:pPr>
          <a:r>
            <a:rPr lang="en-US" sz="1900" kern="1200"/>
            <a:t>Ensure</a:t>
          </a:r>
        </a:p>
      </dsp:txBody>
      <dsp:txXfrm>
        <a:off x="0" y="732482"/>
        <a:ext cx="2103120" cy="690519"/>
      </dsp:txXfrm>
    </dsp:sp>
    <dsp:sp modelId="{C97B5773-1B99-4640-B569-464E44353AEE}">
      <dsp:nvSpPr>
        <dsp:cNvPr id="0" name=""/>
        <dsp:cNvSpPr/>
      </dsp:nvSpPr>
      <dsp:spPr>
        <a:xfrm>
          <a:off x="2103120" y="1464433"/>
          <a:ext cx="8412480" cy="690519"/>
        </a:xfrm>
        <a:prstGeom prst="rect">
          <a:avLst/>
        </a:prstGeom>
        <a:solidFill>
          <a:schemeClr val="accent2">
            <a:tint val="40000"/>
            <a:alpha val="90000"/>
            <a:hueOff val="-477776"/>
            <a:satOff val="5588"/>
            <a:lumOff val="614"/>
            <a:alphaOff val="0"/>
          </a:schemeClr>
        </a:solidFill>
        <a:ln w="12700" cap="flat" cmpd="sng" algn="ctr">
          <a:solidFill>
            <a:schemeClr val="accent2">
              <a:tint val="40000"/>
              <a:alpha val="90000"/>
              <a:hueOff val="-477776"/>
              <a:satOff val="5588"/>
              <a:lumOff val="614"/>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175392" rIns="163225" bIns="175392" numCol="1" spcCol="1270" anchor="ctr" anchorCtr="0">
          <a:noAutofit/>
        </a:bodyPr>
        <a:lstStyle/>
        <a:p>
          <a:pPr marL="0" lvl="0" indent="0" algn="l" defTabSz="666750">
            <a:lnSpc>
              <a:spcPct val="90000"/>
            </a:lnSpc>
            <a:spcBef>
              <a:spcPct val="0"/>
            </a:spcBef>
            <a:spcAft>
              <a:spcPct val="35000"/>
            </a:spcAft>
            <a:buNone/>
          </a:pPr>
          <a:r>
            <a:rPr lang="en-US" sz="1500" kern="1200"/>
            <a:t>Monitor adherence to the code of conduct</a:t>
          </a:r>
        </a:p>
      </dsp:txBody>
      <dsp:txXfrm>
        <a:off x="2103120" y="1464433"/>
        <a:ext cx="8412480" cy="690519"/>
      </dsp:txXfrm>
    </dsp:sp>
    <dsp:sp modelId="{D0508F51-9230-4EF4-A9EC-B2E222E26CD2}">
      <dsp:nvSpPr>
        <dsp:cNvPr id="0" name=""/>
        <dsp:cNvSpPr/>
      </dsp:nvSpPr>
      <dsp:spPr>
        <a:xfrm>
          <a:off x="0" y="1464433"/>
          <a:ext cx="2103120" cy="690519"/>
        </a:xfrm>
        <a:prstGeom prst="rect">
          <a:avLst/>
        </a:prstGeom>
        <a:solidFill>
          <a:schemeClr val="accent2">
            <a:hueOff val="-353078"/>
            <a:satOff val="1687"/>
            <a:lumOff val="2353"/>
            <a:alphaOff val="0"/>
          </a:schemeClr>
        </a:solidFill>
        <a:ln w="12700" cap="flat" cmpd="sng" algn="ctr">
          <a:solidFill>
            <a:schemeClr val="accent2">
              <a:hueOff val="-353078"/>
              <a:satOff val="1687"/>
              <a:lumOff val="235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290" tIns="68208" rIns="111290" bIns="68208" numCol="1" spcCol="1270" anchor="ctr" anchorCtr="0">
          <a:noAutofit/>
        </a:bodyPr>
        <a:lstStyle/>
        <a:p>
          <a:pPr marL="0" lvl="0" indent="0" algn="ctr" defTabSz="844550">
            <a:lnSpc>
              <a:spcPct val="90000"/>
            </a:lnSpc>
            <a:spcBef>
              <a:spcPct val="0"/>
            </a:spcBef>
            <a:spcAft>
              <a:spcPct val="35000"/>
            </a:spcAft>
            <a:buNone/>
          </a:pPr>
          <a:r>
            <a:rPr lang="en-US" sz="1900" kern="1200"/>
            <a:t>Monitor</a:t>
          </a:r>
        </a:p>
      </dsp:txBody>
      <dsp:txXfrm>
        <a:off x="0" y="1464433"/>
        <a:ext cx="2103120" cy="690519"/>
      </dsp:txXfrm>
    </dsp:sp>
    <dsp:sp modelId="{4E0A3247-31CB-4EC2-940C-D03006E517C8}">
      <dsp:nvSpPr>
        <dsp:cNvPr id="0" name=""/>
        <dsp:cNvSpPr/>
      </dsp:nvSpPr>
      <dsp:spPr>
        <a:xfrm>
          <a:off x="2103120" y="2196384"/>
          <a:ext cx="8412480" cy="690519"/>
        </a:xfrm>
        <a:prstGeom prst="rect">
          <a:avLst/>
        </a:prstGeom>
        <a:solidFill>
          <a:schemeClr val="accent2">
            <a:tint val="40000"/>
            <a:alpha val="90000"/>
            <a:hueOff val="-716664"/>
            <a:satOff val="8381"/>
            <a:lumOff val="921"/>
            <a:alphaOff val="0"/>
          </a:schemeClr>
        </a:solidFill>
        <a:ln w="12700" cap="flat" cmpd="sng" algn="ctr">
          <a:solidFill>
            <a:schemeClr val="accent2">
              <a:tint val="40000"/>
              <a:alpha val="90000"/>
              <a:hueOff val="-716664"/>
              <a:satOff val="8381"/>
              <a:lumOff val="921"/>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175392" rIns="163225" bIns="175392" numCol="1" spcCol="1270" anchor="ctr" anchorCtr="0">
          <a:noAutofit/>
        </a:bodyPr>
        <a:lstStyle/>
        <a:p>
          <a:pPr marL="0" lvl="0" indent="0" algn="l" defTabSz="666750">
            <a:lnSpc>
              <a:spcPct val="90000"/>
            </a:lnSpc>
            <a:spcBef>
              <a:spcPct val="0"/>
            </a:spcBef>
            <a:spcAft>
              <a:spcPct val="35000"/>
            </a:spcAft>
            <a:buNone/>
          </a:pPr>
          <a:r>
            <a:rPr lang="en-US" sz="1500" kern="1200"/>
            <a:t>Promote moral courage</a:t>
          </a:r>
        </a:p>
      </dsp:txBody>
      <dsp:txXfrm>
        <a:off x="2103120" y="2196384"/>
        <a:ext cx="8412480" cy="690519"/>
      </dsp:txXfrm>
    </dsp:sp>
    <dsp:sp modelId="{296FD4FE-7B66-4CA1-BF97-D2A1EAF59D76}">
      <dsp:nvSpPr>
        <dsp:cNvPr id="0" name=""/>
        <dsp:cNvSpPr/>
      </dsp:nvSpPr>
      <dsp:spPr>
        <a:xfrm>
          <a:off x="0" y="2196384"/>
          <a:ext cx="2103120" cy="690519"/>
        </a:xfrm>
        <a:prstGeom prst="rect">
          <a:avLst/>
        </a:prstGeom>
        <a:solidFill>
          <a:schemeClr val="accent2">
            <a:hueOff val="-529618"/>
            <a:satOff val="2531"/>
            <a:lumOff val="3530"/>
            <a:alphaOff val="0"/>
          </a:schemeClr>
        </a:solidFill>
        <a:ln w="12700" cap="flat" cmpd="sng" algn="ctr">
          <a:solidFill>
            <a:schemeClr val="accent2">
              <a:hueOff val="-529618"/>
              <a:satOff val="2531"/>
              <a:lumOff val="353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290" tIns="68208" rIns="111290" bIns="68208" numCol="1" spcCol="1270" anchor="ctr" anchorCtr="0">
          <a:noAutofit/>
        </a:bodyPr>
        <a:lstStyle/>
        <a:p>
          <a:pPr marL="0" lvl="0" indent="0" algn="ctr" defTabSz="844550">
            <a:lnSpc>
              <a:spcPct val="90000"/>
            </a:lnSpc>
            <a:spcBef>
              <a:spcPct val="0"/>
            </a:spcBef>
            <a:spcAft>
              <a:spcPct val="35000"/>
            </a:spcAft>
            <a:buNone/>
          </a:pPr>
          <a:r>
            <a:rPr lang="en-US" sz="1900" kern="1200"/>
            <a:t>Promote</a:t>
          </a:r>
        </a:p>
      </dsp:txBody>
      <dsp:txXfrm>
        <a:off x="0" y="2196384"/>
        <a:ext cx="2103120" cy="690519"/>
      </dsp:txXfrm>
    </dsp:sp>
    <dsp:sp modelId="{D28602B5-153E-41C9-96DB-8E24A9EBA1E6}">
      <dsp:nvSpPr>
        <dsp:cNvPr id="0" name=""/>
        <dsp:cNvSpPr/>
      </dsp:nvSpPr>
      <dsp:spPr>
        <a:xfrm>
          <a:off x="2103120" y="2928335"/>
          <a:ext cx="8412480" cy="690519"/>
        </a:xfrm>
        <a:prstGeom prst="rect">
          <a:avLst/>
        </a:prstGeom>
        <a:solidFill>
          <a:schemeClr val="accent2">
            <a:tint val="40000"/>
            <a:alpha val="90000"/>
            <a:hueOff val="-955552"/>
            <a:satOff val="11175"/>
            <a:lumOff val="1228"/>
            <a:alphaOff val="0"/>
          </a:schemeClr>
        </a:solidFill>
        <a:ln w="12700" cap="flat" cmpd="sng" algn="ctr">
          <a:solidFill>
            <a:schemeClr val="accent2">
              <a:tint val="40000"/>
              <a:alpha val="90000"/>
              <a:hueOff val="-955552"/>
              <a:satOff val="11175"/>
              <a:lumOff val="1228"/>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175392" rIns="163225" bIns="175392" numCol="1" spcCol="1270" anchor="ctr" anchorCtr="0">
          <a:noAutofit/>
        </a:bodyPr>
        <a:lstStyle/>
        <a:p>
          <a:pPr marL="0" lvl="0" indent="0" algn="l" defTabSz="666750">
            <a:lnSpc>
              <a:spcPct val="90000"/>
            </a:lnSpc>
            <a:spcBef>
              <a:spcPct val="0"/>
            </a:spcBef>
            <a:spcAft>
              <a:spcPct val="35000"/>
            </a:spcAft>
            <a:buNone/>
          </a:pPr>
          <a:r>
            <a:rPr lang="en-US" sz="1500" kern="1200"/>
            <a:t>Conduct audits</a:t>
          </a:r>
        </a:p>
      </dsp:txBody>
      <dsp:txXfrm>
        <a:off x="2103120" y="2928335"/>
        <a:ext cx="8412480" cy="690519"/>
      </dsp:txXfrm>
    </dsp:sp>
    <dsp:sp modelId="{57F83DD1-A1E7-409B-886A-C091D2D33A45}">
      <dsp:nvSpPr>
        <dsp:cNvPr id="0" name=""/>
        <dsp:cNvSpPr/>
      </dsp:nvSpPr>
      <dsp:spPr>
        <a:xfrm>
          <a:off x="0" y="2928335"/>
          <a:ext cx="2103120" cy="690519"/>
        </a:xfrm>
        <a:prstGeom prst="rect">
          <a:avLst/>
        </a:prstGeom>
        <a:solidFill>
          <a:schemeClr val="accent2">
            <a:hueOff val="-706157"/>
            <a:satOff val="3374"/>
            <a:lumOff val="4706"/>
            <a:alphaOff val="0"/>
          </a:schemeClr>
        </a:solidFill>
        <a:ln w="12700" cap="flat" cmpd="sng" algn="ctr">
          <a:solidFill>
            <a:schemeClr val="accent2">
              <a:hueOff val="-706157"/>
              <a:satOff val="3374"/>
              <a:lumOff val="4706"/>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290" tIns="68208" rIns="111290" bIns="68208" numCol="1" spcCol="1270" anchor="ctr" anchorCtr="0">
          <a:noAutofit/>
        </a:bodyPr>
        <a:lstStyle/>
        <a:p>
          <a:pPr marL="0" lvl="0" indent="0" algn="ctr" defTabSz="844550">
            <a:lnSpc>
              <a:spcPct val="90000"/>
            </a:lnSpc>
            <a:spcBef>
              <a:spcPct val="0"/>
            </a:spcBef>
            <a:spcAft>
              <a:spcPct val="35000"/>
            </a:spcAft>
            <a:buNone/>
          </a:pPr>
          <a:r>
            <a:rPr lang="en-US" sz="1900" kern="1200"/>
            <a:t>Conduct</a:t>
          </a:r>
        </a:p>
      </dsp:txBody>
      <dsp:txXfrm>
        <a:off x="0" y="2928335"/>
        <a:ext cx="2103120" cy="690519"/>
      </dsp:txXfrm>
    </dsp:sp>
    <dsp:sp modelId="{6932EE33-EA8F-4027-B072-873591FF0401}">
      <dsp:nvSpPr>
        <dsp:cNvPr id="0" name=""/>
        <dsp:cNvSpPr/>
      </dsp:nvSpPr>
      <dsp:spPr>
        <a:xfrm>
          <a:off x="2103120" y="3660286"/>
          <a:ext cx="8412480" cy="690519"/>
        </a:xfrm>
        <a:prstGeom prst="rect">
          <a:avLst/>
        </a:prstGeom>
        <a:solidFill>
          <a:schemeClr val="accent2">
            <a:tint val="40000"/>
            <a:alpha val="90000"/>
            <a:hueOff val="-1194440"/>
            <a:satOff val="13969"/>
            <a:lumOff val="1535"/>
            <a:alphaOff val="0"/>
          </a:schemeClr>
        </a:solidFill>
        <a:ln w="12700" cap="flat" cmpd="sng" algn="ctr">
          <a:solidFill>
            <a:schemeClr val="accent2">
              <a:tint val="40000"/>
              <a:alpha val="90000"/>
              <a:hueOff val="-1194440"/>
              <a:satOff val="13969"/>
              <a:lumOff val="153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3225" tIns="175392" rIns="163225" bIns="175392" numCol="1" spcCol="1270" anchor="ctr" anchorCtr="0">
          <a:noAutofit/>
        </a:bodyPr>
        <a:lstStyle/>
        <a:p>
          <a:pPr marL="0" lvl="0" indent="0" algn="l" defTabSz="666750">
            <a:lnSpc>
              <a:spcPct val="90000"/>
            </a:lnSpc>
            <a:spcBef>
              <a:spcPct val="0"/>
            </a:spcBef>
            <a:spcAft>
              <a:spcPct val="35000"/>
            </a:spcAft>
            <a:buNone/>
          </a:pPr>
          <a:r>
            <a:rPr lang="en-US" sz="1500" kern="1200"/>
            <a:t>Serve as a truted advisor</a:t>
          </a:r>
        </a:p>
      </dsp:txBody>
      <dsp:txXfrm>
        <a:off x="2103120" y="3660286"/>
        <a:ext cx="8412480" cy="690519"/>
      </dsp:txXfrm>
    </dsp:sp>
    <dsp:sp modelId="{F25FBF2C-EA9B-4AE2-A189-CC7A6853FF86}">
      <dsp:nvSpPr>
        <dsp:cNvPr id="0" name=""/>
        <dsp:cNvSpPr/>
      </dsp:nvSpPr>
      <dsp:spPr>
        <a:xfrm>
          <a:off x="0" y="3660286"/>
          <a:ext cx="2103120" cy="690519"/>
        </a:xfrm>
        <a:prstGeom prst="rect">
          <a:avLst/>
        </a:prstGeom>
        <a:solidFill>
          <a:schemeClr val="accent2">
            <a:hueOff val="-882696"/>
            <a:satOff val="4218"/>
            <a:lumOff val="5883"/>
            <a:alphaOff val="0"/>
          </a:schemeClr>
        </a:solidFill>
        <a:ln w="12700" cap="flat" cmpd="sng" algn="ctr">
          <a:solidFill>
            <a:schemeClr val="accent2">
              <a:hueOff val="-882696"/>
              <a:satOff val="4218"/>
              <a:lumOff val="5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1290" tIns="68208" rIns="111290" bIns="68208" numCol="1" spcCol="1270" anchor="ctr" anchorCtr="0">
          <a:noAutofit/>
        </a:bodyPr>
        <a:lstStyle/>
        <a:p>
          <a:pPr marL="0" lvl="0" indent="0" algn="ctr" defTabSz="844550">
            <a:lnSpc>
              <a:spcPct val="90000"/>
            </a:lnSpc>
            <a:spcBef>
              <a:spcPct val="0"/>
            </a:spcBef>
            <a:spcAft>
              <a:spcPct val="35000"/>
            </a:spcAft>
            <a:buNone/>
          </a:pPr>
          <a:r>
            <a:rPr lang="en-US" sz="1900" kern="1200"/>
            <a:t>Serve</a:t>
          </a:r>
        </a:p>
      </dsp:txBody>
      <dsp:txXfrm>
        <a:off x="0" y="3660286"/>
        <a:ext cx="2103120" cy="69051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F2862B-4ABF-4186-A48A-673FF83E9C84}">
      <dsp:nvSpPr>
        <dsp:cNvPr id="0" name=""/>
        <dsp:cNvSpPr/>
      </dsp:nvSpPr>
      <dsp:spPr>
        <a:xfrm>
          <a:off x="0" y="4344"/>
          <a:ext cx="6303729" cy="9253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CF5AD59-D397-4467-9A5D-3F052241D61D}">
      <dsp:nvSpPr>
        <dsp:cNvPr id="0" name=""/>
        <dsp:cNvSpPr/>
      </dsp:nvSpPr>
      <dsp:spPr>
        <a:xfrm>
          <a:off x="279920" y="212550"/>
          <a:ext cx="508947" cy="5089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F592455-315A-4D40-A555-C88B5726D790}">
      <dsp:nvSpPr>
        <dsp:cNvPr id="0" name=""/>
        <dsp:cNvSpPr/>
      </dsp:nvSpPr>
      <dsp:spPr>
        <a:xfrm>
          <a:off x="1068788" y="4344"/>
          <a:ext cx="5234940" cy="9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934" tIns="97934" rIns="97934" bIns="97934" numCol="1" spcCol="1270" anchor="ctr" anchorCtr="0">
          <a:noAutofit/>
        </a:bodyPr>
        <a:lstStyle/>
        <a:p>
          <a:pPr marL="0" lvl="0" indent="0" algn="l" defTabSz="755650">
            <a:lnSpc>
              <a:spcPct val="90000"/>
            </a:lnSpc>
            <a:spcBef>
              <a:spcPct val="0"/>
            </a:spcBef>
            <a:spcAft>
              <a:spcPct val="35000"/>
            </a:spcAft>
            <a:buNone/>
          </a:pPr>
          <a:r>
            <a:rPr lang="en-US" sz="1700" kern="1200"/>
            <a:t>Free flow of information, data and ideas essential for business growth, innovation and global integration</a:t>
          </a:r>
        </a:p>
      </dsp:txBody>
      <dsp:txXfrm>
        <a:off x="1068788" y="4344"/>
        <a:ext cx="5234940" cy="925358"/>
      </dsp:txXfrm>
    </dsp:sp>
    <dsp:sp modelId="{C74C668C-7FDF-4912-BEDD-11A3EB4F7506}">
      <dsp:nvSpPr>
        <dsp:cNvPr id="0" name=""/>
        <dsp:cNvSpPr/>
      </dsp:nvSpPr>
      <dsp:spPr>
        <a:xfrm>
          <a:off x="0" y="1161042"/>
          <a:ext cx="6303729" cy="9253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04AAC81-F36E-4453-9672-D9720DC1F608}">
      <dsp:nvSpPr>
        <dsp:cNvPr id="0" name=""/>
        <dsp:cNvSpPr/>
      </dsp:nvSpPr>
      <dsp:spPr>
        <a:xfrm>
          <a:off x="279920" y="1369247"/>
          <a:ext cx="508947" cy="5089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8542D1F-CC1C-4CCB-AAE7-ECC94BD96693}">
      <dsp:nvSpPr>
        <dsp:cNvPr id="0" name=""/>
        <dsp:cNvSpPr/>
      </dsp:nvSpPr>
      <dsp:spPr>
        <a:xfrm>
          <a:off x="1068788" y="1161042"/>
          <a:ext cx="5234940" cy="9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934" tIns="97934" rIns="97934" bIns="97934" numCol="1" spcCol="1270" anchor="ctr" anchorCtr="0">
          <a:noAutofit/>
        </a:bodyPr>
        <a:lstStyle/>
        <a:p>
          <a:pPr marL="0" lvl="0" indent="0" algn="l" defTabSz="755650">
            <a:lnSpc>
              <a:spcPct val="90000"/>
            </a:lnSpc>
            <a:spcBef>
              <a:spcPct val="0"/>
            </a:spcBef>
            <a:spcAft>
              <a:spcPct val="35000"/>
            </a:spcAft>
            <a:buNone/>
          </a:pPr>
          <a:r>
            <a:rPr lang="en-US" sz="1700" kern="1200"/>
            <a:t>Allows people to participate in the global market</a:t>
          </a:r>
        </a:p>
      </dsp:txBody>
      <dsp:txXfrm>
        <a:off x="1068788" y="1161042"/>
        <a:ext cx="5234940" cy="925358"/>
      </dsp:txXfrm>
    </dsp:sp>
    <dsp:sp modelId="{43F7327B-3416-498C-A9BD-C6FF2CC94380}">
      <dsp:nvSpPr>
        <dsp:cNvPr id="0" name=""/>
        <dsp:cNvSpPr/>
      </dsp:nvSpPr>
      <dsp:spPr>
        <a:xfrm>
          <a:off x="0" y="2317740"/>
          <a:ext cx="6303729" cy="9253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0B7C24-566C-4C41-835E-D7E0B37AEFF5}">
      <dsp:nvSpPr>
        <dsp:cNvPr id="0" name=""/>
        <dsp:cNvSpPr/>
      </dsp:nvSpPr>
      <dsp:spPr>
        <a:xfrm>
          <a:off x="279920" y="2525945"/>
          <a:ext cx="508947" cy="50894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80B5280-FFDE-436E-BBB0-1B57681AB6F9}">
      <dsp:nvSpPr>
        <dsp:cNvPr id="0" name=""/>
        <dsp:cNvSpPr/>
      </dsp:nvSpPr>
      <dsp:spPr>
        <a:xfrm>
          <a:off x="1068788" y="2317740"/>
          <a:ext cx="5234940" cy="9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934" tIns="97934" rIns="97934" bIns="97934" numCol="1" spcCol="1270" anchor="ctr" anchorCtr="0">
          <a:noAutofit/>
        </a:bodyPr>
        <a:lstStyle/>
        <a:p>
          <a:pPr marL="0" lvl="0" indent="0" algn="l" defTabSz="755650">
            <a:lnSpc>
              <a:spcPct val="90000"/>
            </a:lnSpc>
            <a:spcBef>
              <a:spcPct val="0"/>
            </a:spcBef>
            <a:spcAft>
              <a:spcPct val="35000"/>
            </a:spcAft>
            <a:buNone/>
          </a:pPr>
          <a:r>
            <a:rPr lang="en-US" sz="1700" kern="1200"/>
            <a:t>Underpins the free market</a:t>
          </a:r>
        </a:p>
      </dsp:txBody>
      <dsp:txXfrm>
        <a:off x="1068788" y="2317740"/>
        <a:ext cx="5234940" cy="925358"/>
      </dsp:txXfrm>
    </dsp:sp>
    <dsp:sp modelId="{C7C7B5CC-3804-4347-9DA6-92C937C16304}">
      <dsp:nvSpPr>
        <dsp:cNvPr id="0" name=""/>
        <dsp:cNvSpPr/>
      </dsp:nvSpPr>
      <dsp:spPr>
        <a:xfrm>
          <a:off x="0" y="3474438"/>
          <a:ext cx="6303729" cy="9253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FD0F58-8954-4EE3-8BD7-27A38706F88E}">
      <dsp:nvSpPr>
        <dsp:cNvPr id="0" name=""/>
        <dsp:cNvSpPr/>
      </dsp:nvSpPr>
      <dsp:spPr>
        <a:xfrm>
          <a:off x="279920" y="3682643"/>
          <a:ext cx="508947" cy="508947"/>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34A818D-3B15-40AF-B771-02D73299C829}">
      <dsp:nvSpPr>
        <dsp:cNvPr id="0" name=""/>
        <dsp:cNvSpPr/>
      </dsp:nvSpPr>
      <dsp:spPr>
        <a:xfrm>
          <a:off x="1068788" y="3474438"/>
          <a:ext cx="5234940" cy="9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934" tIns="97934" rIns="97934" bIns="97934" numCol="1" spcCol="1270" anchor="ctr" anchorCtr="0">
          <a:noAutofit/>
        </a:bodyPr>
        <a:lstStyle/>
        <a:p>
          <a:pPr marL="0" lvl="0" indent="0" algn="l" defTabSz="755650">
            <a:lnSpc>
              <a:spcPct val="90000"/>
            </a:lnSpc>
            <a:spcBef>
              <a:spcPct val="0"/>
            </a:spcBef>
            <a:spcAft>
              <a:spcPct val="35000"/>
            </a:spcAft>
            <a:buNone/>
          </a:pPr>
          <a:r>
            <a:rPr lang="en-US" sz="1700" kern="1200"/>
            <a:t>Allows companies of all sizes to connect via digital platforms</a:t>
          </a:r>
        </a:p>
      </dsp:txBody>
      <dsp:txXfrm>
        <a:off x="1068788" y="3474438"/>
        <a:ext cx="5234940" cy="925358"/>
      </dsp:txXfrm>
    </dsp:sp>
    <dsp:sp modelId="{FB587115-68B0-40D1-92DE-D31A3EF2E3A5}">
      <dsp:nvSpPr>
        <dsp:cNvPr id="0" name=""/>
        <dsp:cNvSpPr/>
      </dsp:nvSpPr>
      <dsp:spPr>
        <a:xfrm>
          <a:off x="0" y="4631136"/>
          <a:ext cx="6303729" cy="925358"/>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202632-A4AC-4CF0-B7B8-20409FB734FA}">
      <dsp:nvSpPr>
        <dsp:cNvPr id="0" name=""/>
        <dsp:cNvSpPr/>
      </dsp:nvSpPr>
      <dsp:spPr>
        <a:xfrm>
          <a:off x="279920" y="4839341"/>
          <a:ext cx="508947" cy="508947"/>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35A46AE-AAA1-4CD9-9AC7-BC0857DB09B8}">
      <dsp:nvSpPr>
        <dsp:cNvPr id="0" name=""/>
        <dsp:cNvSpPr/>
      </dsp:nvSpPr>
      <dsp:spPr>
        <a:xfrm>
          <a:off x="1068788" y="4631136"/>
          <a:ext cx="5234940" cy="925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934" tIns="97934" rIns="97934" bIns="97934" numCol="1" spcCol="1270" anchor="ctr" anchorCtr="0">
          <a:noAutofit/>
        </a:bodyPr>
        <a:lstStyle/>
        <a:p>
          <a:pPr marL="0" lvl="0" indent="0" algn="l" defTabSz="755650">
            <a:lnSpc>
              <a:spcPct val="90000"/>
            </a:lnSpc>
            <a:spcBef>
              <a:spcPct val="0"/>
            </a:spcBef>
            <a:spcAft>
              <a:spcPct val="35000"/>
            </a:spcAft>
            <a:buNone/>
          </a:pPr>
          <a:r>
            <a:rPr lang="en-US" sz="1700" kern="1200"/>
            <a:t>Brings down the cost of doing business globally</a:t>
          </a:r>
        </a:p>
      </dsp:txBody>
      <dsp:txXfrm>
        <a:off x="1068788" y="4631136"/>
        <a:ext cx="5234940" cy="92535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F2CA90-D144-4D33-8BB1-71A6553095A8}">
      <dsp:nvSpPr>
        <dsp:cNvPr id="0" name=""/>
        <dsp:cNvSpPr/>
      </dsp:nvSpPr>
      <dsp:spPr>
        <a:xfrm>
          <a:off x="881471" y="1548767"/>
          <a:ext cx="1377000" cy="1377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12C4BA1-1EEF-4305-9203-D806C5C91075}">
      <dsp:nvSpPr>
        <dsp:cNvPr id="0" name=""/>
        <dsp:cNvSpPr/>
      </dsp:nvSpPr>
      <dsp:spPr>
        <a:xfrm>
          <a:off x="39971" y="3295834"/>
          <a:ext cx="306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US" sz="1800" kern="1200"/>
            <a:t>$15.7 bn contribution to the global economy by 2030</a:t>
          </a:r>
        </a:p>
      </dsp:txBody>
      <dsp:txXfrm>
        <a:off x="39971" y="3295834"/>
        <a:ext cx="3060000" cy="720000"/>
      </dsp:txXfrm>
    </dsp:sp>
    <dsp:sp modelId="{2087BE9B-B88F-4240-A8F2-2F010598AD54}">
      <dsp:nvSpPr>
        <dsp:cNvPr id="0" name=""/>
        <dsp:cNvSpPr/>
      </dsp:nvSpPr>
      <dsp:spPr>
        <a:xfrm>
          <a:off x="4476971" y="1548767"/>
          <a:ext cx="1377000" cy="1377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C7F49F-414D-40B0-95F7-31A7EDB5B010}">
      <dsp:nvSpPr>
        <dsp:cNvPr id="0" name=""/>
        <dsp:cNvSpPr/>
      </dsp:nvSpPr>
      <dsp:spPr>
        <a:xfrm>
          <a:off x="3635471" y="3295834"/>
          <a:ext cx="306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US" sz="1800" kern="1200"/>
            <a:t>26% boost in GDP for local economies from AI by 2030</a:t>
          </a:r>
        </a:p>
      </dsp:txBody>
      <dsp:txXfrm>
        <a:off x="3635471" y="3295834"/>
        <a:ext cx="30600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6/7/layout/VerticalSolidActionList">
  <dgm:title val="Vertical Solid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alignNode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AccFollow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484AC7-4093-4B3B-AFCF-DD326DF6454B}" type="datetimeFigureOut">
              <a:t>6/18/2024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12BB6A-1137-46EF-9FB8-EB53109DD1A4}" type="slidenum">
              <a:t>‹#›</a:t>
            </a:fld>
            <a:endParaRPr lang="en-US"/>
          </a:p>
        </p:txBody>
      </p:sp>
    </p:spTree>
    <p:extLst>
      <p:ext uri="{BB962C8B-B14F-4D97-AF65-F5344CB8AC3E}">
        <p14:creationId xmlns:p14="http://schemas.microsoft.com/office/powerpoint/2010/main" val="1181146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 in summary, modern stewardship involves carefully managing and preserving valuable resources and assets - whether environmental, organizational, or financial - for the long-term benefit of stakeholders and future generations. It requires foresight, sustainability and a sense of responsibility.</a:t>
            </a:r>
          </a:p>
        </p:txBody>
      </p:sp>
      <p:sp>
        <p:nvSpPr>
          <p:cNvPr id="4" name="Slide Number Placeholder 3"/>
          <p:cNvSpPr>
            <a:spLocks noGrp="1"/>
          </p:cNvSpPr>
          <p:nvPr>
            <p:ph type="sldNum" sz="quarter" idx="5"/>
          </p:nvPr>
        </p:nvSpPr>
        <p:spPr/>
        <p:txBody>
          <a:bodyPr/>
          <a:lstStyle/>
          <a:p>
            <a:fld id="{5E12BB6A-1137-46EF-9FB8-EB53109DD1A4}" type="slidenum">
              <a:t>26</a:t>
            </a:fld>
            <a:endParaRPr lang="en-US"/>
          </a:p>
        </p:txBody>
      </p:sp>
    </p:spTree>
    <p:extLst>
      <p:ext uri="{BB962C8B-B14F-4D97-AF65-F5344CB8AC3E}">
        <p14:creationId xmlns:p14="http://schemas.microsoft.com/office/powerpoint/2010/main" val="3695247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While some ethical standards are universal, such as prohibiting physical harm to others, many aspects of international business ethics are influenced by cultural norms and local laws. Companies must navigate this complexity by developing a strong ethical culture, clear codes of conduct, and consistent enforcement.Ultimately, ethical behavior in international business is both a moral imperative and a strategic advantage.</a:t>
            </a:r>
          </a:p>
        </p:txBody>
      </p:sp>
      <p:sp>
        <p:nvSpPr>
          <p:cNvPr id="4" name="Slide Number Placeholder 3"/>
          <p:cNvSpPr>
            <a:spLocks noGrp="1"/>
          </p:cNvSpPr>
          <p:nvPr>
            <p:ph type="sldNum" sz="quarter" idx="5"/>
          </p:nvPr>
        </p:nvSpPr>
        <p:spPr/>
        <p:txBody>
          <a:bodyPr/>
          <a:lstStyle/>
          <a:p>
            <a:fld id="{5E12BB6A-1137-46EF-9FB8-EB53109DD1A4}" type="slidenum">
              <a:t>27</a:t>
            </a:fld>
            <a:endParaRPr lang="en-US"/>
          </a:p>
        </p:txBody>
      </p:sp>
    </p:spTree>
    <p:extLst>
      <p:ext uri="{BB962C8B-B14F-4D97-AF65-F5344CB8AC3E}">
        <p14:creationId xmlns:p14="http://schemas.microsoft.com/office/powerpoint/2010/main" val="3005081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What would you do?  Companies must decide whether to apply standards of the home nation, host nation, or something else</a:t>
            </a:r>
          </a:p>
          <a:p>
            <a:r>
              <a:rPr lang="en-US">
                <a:ea typeface="Calibri"/>
                <a:cs typeface="Calibri"/>
              </a:rPr>
              <a:t>When in Rome, do as the Romans do?  Cultural relativism</a:t>
            </a:r>
          </a:p>
          <a:p>
            <a:r>
              <a:rPr lang="en-US">
                <a:ea typeface="Calibri"/>
                <a:cs typeface="Calibri"/>
              </a:rPr>
              <a:t>Friedman: make money, that’s all that matters</a:t>
            </a:r>
          </a:p>
          <a:p>
            <a:r>
              <a:rPr lang="en-US">
                <a:ea typeface="Calibri"/>
                <a:cs typeface="Calibri"/>
              </a:rPr>
              <a:t>The righteoous moralist: home country standard</a:t>
            </a:r>
            <a:endParaRPr lang="en-US" dirty="0">
              <a:ea typeface="Calibri"/>
              <a:cs typeface="Calibri"/>
            </a:endParaRPr>
          </a:p>
          <a:p>
            <a:r>
              <a:rPr lang="en-US">
                <a:ea typeface="Calibri"/>
                <a:cs typeface="Calibri"/>
              </a:rPr>
              <a:t>Naïve ommoralist </a:t>
            </a:r>
            <a:endParaRPr lang="en-US" dirty="0">
              <a:ea typeface="Calibri"/>
              <a:cs typeface="Calibri"/>
            </a:endParaRPr>
          </a:p>
          <a:p>
            <a:r>
              <a:rPr lang="en-US">
                <a:ea typeface="Calibri"/>
                <a:cs typeface="Calibri"/>
              </a:rPr>
              <a:t>Moral worth judged by the consequences – action desirable if it leads to good consequences</a:t>
            </a:r>
            <a:endParaRPr lang="en-US" dirty="0">
              <a:ea typeface="Calibri"/>
              <a:cs typeface="Calibri"/>
            </a:endParaRPr>
          </a:p>
          <a:p>
            <a:r>
              <a:rPr lang="en-US">
                <a:ea typeface="Calibri"/>
                <a:cs typeface="Calibri"/>
              </a:rPr>
              <a:t>Rights theories: humans have fundamental rights that transcend national boundaries</a:t>
            </a:r>
            <a:endParaRPr lang="en-US" dirty="0">
              <a:ea typeface="Calibri"/>
              <a:cs typeface="Calibri"/>
            </a:endParaRP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E12BB6A-1137-46EF-9FB8-EB53109DD1A4}" type="slidenum">
              <a:t>28</a:t>
            </a:fld>
            <a:endParaRPr lang="en-US"/>
          </a:p>
        </p:txBody>
      </p:sp>
    </p:spTree>
    <p:extLst>
      <p:ext uri="{BB962C8B-B14F-4D97-AF65-F5344CB8AC3E}">
        <p14:creationId xmlns:p14="http://schemas.microsoft.com/office/powerpoint/2010/main" val="302437258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summary, while these theories offer different perspectives, they generally highlight how patterns of global communication interact with and reinforce economic power structures and dependencies that impact the dynamics of international trade relations between nations.</a:t>
            </a:r>
          </a:p>
          <a:p>
            <a:endParaRPr lang="en-US" dirty="0">
              <a:cs typeface="Calibri"/>
            </a:endParaRPr>
          </a:p>
        </p:txBody>
      </p:sp>
      <p:sp>
        <p:nvSpPr>
          <p:cNvPr id="4" name="Slide Number Placeholder 3"/>
          <p:cNvSpPr>
            <a:spLocks noGrp="1"/>
          </p:cNvSpPr>
          <p:nvPr>
            <p:ph type="sldNum" sz="quarter" idx="5"/>
          </p:nvPr>
        </p:nvSpPr>
        <p:spPr/>
        <p:txBody>
          <a:bodyPr/>
          <a:lstStyle/>
          <a:p>
            <a:fld id="{5E12BB6A-1137-46EF-9FB8-EB53109DD1A4}" type="slidenum">
              <a:rPr lang="en-US"/>
              <a:t>35</a:t>
            </a:fld>
            <a:endParaRPr lang="en-US"/>
          </a:p>
        </p:txBody>
      </p:sp>
    </p:spTree>
    <p:extLst>
      <p:ext uri="{BB962C8B-B14F-4D97-AF65-F5344CB8AC3E}">
        <p14:creationId xmlns:p14="http://schemas.microsoft.com/office/powerpoint/2010/main" val="2925301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In summary, while these theories offer different perspectives, they generally highlight how patterns of global communication interact with and reinforce economic power structures and dependencies that impact the dynamics of international trade relations between nations.</a:t>
            </a:r>
          </a:p>
          <a:p>
            <a:pPr algn="ctr"/>
            <a:r>
              <a:rPr lang="en-US"/>
              <a:t>Share</a:t>
            </a:r>
          </a:p>
          <a:p>
            <a:pPr algn="ctr"/>
            <a:r>
              <a:rPr lang="en-US"/>
              <a:t>Rewrite</a:t>
            </a:r>
          </a:p>
          <a:p>
            <a:br>
              <a:rPr lang="en-US" dirty="0"/>
            </a:br>
            <a:endParaRPr lang="en-US" dirty="0"/>
          </a:p>
        </p:txBody>
      </p:sp>
      <p:sp>
        <p:nvSpPr>
          <p:cNvPr id="4" name="Slide Number Placeholder 3"/>
          <p:cNvSpPr>
            <a:spLocks noGrp="1"/>
          </p:cNvSpPr>
          <p:nvPr>
            <p:ph type="sldNum" sz="quarter" idx="5"/>
          </p:nvPr>
        </p:nvSpPr>
        <p:spPr/>
        <p:txBody>
          <a:bodyPr/>
          <a:lstStyle/>
          <a:p>
            <a:fld id="{5E12BB6A-1137-46EF-9FB8-EB53109DD1A4}" type="slidenum">
              <a:rPr lang="en-US"/>
              <a:t>36</a:t>
            </a:fld>
            <a:endParaRPr lang="en-US"/>
          </a:p>
        </p:txBody>
      </p:sp>
    </p:spTree>
    <p:extLst>
      <p:ext uri="{BB962C8B-B14F-4D97-AF65-F5344CB8AC3E}">
        <p14:creationId xmlns:p14="http://schemas.microsoft.com/office/powerpoint/2010/main" val="2030487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ea typeface="Calibri"/>
                <a:cs typeface="Calibri"/>
              </a:rPr>
              <a:t>PWC report</a:t>
            </a:r>
          </a:p>
        </p:txBody>
      </p:sp>
      <p:sp>
        <p:nvSpPr>
          <p:cNvPr id="4" name="Slide Number Placeholder 3"/>
          <p:cNvSpPr>
            <a:spLocks noGrp="1"/>
          </p:cNvSpPr>
          <p:nvPr>
            <p:ph type="sldNum" sz="quarter" idx="5"/>
          </p:nvPr>
        </p:nvSpPr>
        <p:spPr/>
        <p:txBody>
          <a:bodyPr/>
          <a:lstStyle/>
          <a:p>
            <a:fld id="{5E12BB6A-1137-46EF-9FB8-EB53109DD1A4}" type="slidenum">
              <a:rPr lang="en-US"/>
              <a:t>38</a:t>
            </a:fld>
            <a:endParaRPr lang="en-US"/>
          </a:p>
        </p:txBody>
      </p:sp>
    </p:spTree>
    <p:extLst>
      <p:ext uri="{BB962C8B-B14F-4D97-AF65-F5344CB8AC3E}">
        <p14:creationId xmlns:p14="http://schemas.microsoft.com/office/powerpoint/2010/main" val="3326922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Despite the existence of responsible AI principles, the question remains—who is responsible for the consequences resulting from the misuse of an AI system? Other key questions are, who is responsible for the actions of an AI system? Is it the developer/maintainer, intellectual property owner, end users, the owner of the data used for its training, the AI itself? Is the answer to this question the same for all AI or might it differ, for example, for systems capable of learning and adapting their behaviour? Given that AI enables society to automate more tasks to a larger extent than before, are those who benefit or profit from its advances also responsible for any harms occurring from its use? Can these questions be answered by ethics or responsibility? </a:t>
            </a:r>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5E12BB6A-1137-46EF-9FB8-EB53109DD1A4}" type="slidenum">
              <a:rPr lang="en-US"/>
              <a:t>41</a:t>
            </a:fld>
            <a:endParaRPr lang="en-US"/>
          </a:p>
        </p:txBody>
      </p:sp>
    </p:spTree>
    <p:extLst>
      <p:ext uri="{BB962C8B-B14F-4D97-AF65-F5344CB8AC3E}">
        <p14:creationId xmlns:p14="http://schemas.microsoft.com/office/powerpoint/2010/main" val="9958799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6/18/2024</a:t>
            </a:fld>
            <a:endParaRPr lang="en-US" dirty="0"/>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87664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0"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6/18/2024</a:t>
            </a:fld>
            <a:endParaRPr lang="en-US" dirty="0"/>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66987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6/18/2024</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56517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6/18/2024</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80368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6/18/2024</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840594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6/18/2024</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2086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6/18/2024</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30421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6/18/2024</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45242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6/18/2024</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7109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6/18/2024</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6248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6/18/2024</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3" y="4841194"/>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3"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5253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fld id="{82EDB8D0-98ED-4B86-9D5F-E61ADC70144D}" type="datetimeFigureOut">
              <a:rPr lang="en-US" smtClean="0"/>
              <a:pPr/>
              <a:t>6/18/2024</a:t>
            </a:fld>
            <a:endParaRPr lang="en-US" dirty="0"/>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1580740506"/>
      </p:ext>
    </p:extLst>
  </p:cSld>
  <p:clrMap bg1="lt1" tx1="dk1" bg2="lt2" tx2="dk2" accent1="accent1" accent2="accent2" accent3="accent3" accent4="accent4" accent5="accent5" accent6="accent6" hlink="hlink" folHlink="folHlink"/>
  <p:sldLayoutIdLst>
    <p:sldLayoutId id="2147483874" r:id="rId1"/>
    <p:sldLayoutId id="2147483875" r:id="rId2"/>
    <p:sldLayoutId id="2147483876" r:id="rId3"/>
    <p:sldLayoutId id="2147483877" r:id="rId4"/>
    <p:sldLayoutId id="2147483867" r:id="rId5"/>
    <p:sldLayoutId id="2147483872" r:id="rId6"/>
    <p:sldLayoutId id="2147483868" r:id="rId7"/>
    <p:sldLayoutId id="2147483869" r:id="rId8"/>
    <p:sldLayoutId id="2147483870" r:id="rId9"/>
    <p:sldLayoutId id="2147483871" r:id="rId10"/>
    <p:sldLayoutId id="2147483873" r:id="rId11"/>
  </p:sldLayoutIdLst>
  <p:txStyles>
    <p:titleStyle>
      <a:lvl1pPr algn="l" defTabSz="914400" rtl="0" eaLnBrk="1" latinLnBrk="0" hangingPunct="1">
        <a:lnSpc>
          <a:spcPct val="90000"/>
        </a:lnSpc>
        <a:spcBef>
          <a:spcPct val="0"/>
        </a:spcBef>
        <a:buNone/>
        <a:defRPr sz="4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slideLayout" Target="../slideLayouts/slideLayout2.xml"/><Relationship Id="rId1" Type="http://schemas.openxmlformats.org/officeDocument/2006/relationships/video" Target="https://www.youtube.com/embed/hhQZ3vn1MsY?feature=oembed" TargetMode="External"/></Relationships>
</file>

<file path=ppt/slides/_rels/slide38.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Colourful pins connected with a thread">
            <a:extLst>
              <a:ext uri="{FF2B5EF4-FFF2-40B4-BE49-F238E27FC236}">
                <a16:creationId xmlns:a16="http://schemas.microsoft.com/office/drawing/2014/main" id="{E76F8782-3BF5-3B9A-5DCA-F7E953A0A47F}"/>
              </a:ext>
            </a:extLst>
          </p:cNvPr>
          <p:cNvPicPr>
            <a:picLocks noChangeAspect="1"/>
          </p:cNvPicPr>
          <p:nvPr/>
        </p:nvPicPr>
        <p:blipFill rotWithShape="1">
          <a:blip r:embed="rId2"/>
          <a:srcRect l="5795" r="25255" b="-3"/>
          <a:stretch/>
        </p:blipFill>
        <p:spPr>
          <a:xfrm>
            <a:off x="5101771" y="10"/>
            <a:ext cx="7094361" cy="6857989"/>
          </a:xfrm>
          <a:prstGeom prst="rect">
            <a:avLst/>
          </a:prstGeom>
        </p:spPr>
      </p:pic>
      <p:sp>
        <p:nvSpPr>
          <p:cNvPr id="9" name="Rectangle 8">
            <a:extLst>
              <a:ext uri="{FF2B5EF4-FFF2-40B4-BE49-F238E27FC236}">
                <a16:creationId xmlns:a16="http://schemas.microsoft.com/office/drawing/2014/main" id="{A34066D6-1B59-4642-A86D-39464CEE97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5272088" cy="685800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18E928D9-3091-4385-B979-265D55AD02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03011">
            <a:off x="1718653" y="700861"/>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ctrTitle"/>
          </p:nvPr>
        </p:nvSpPr>
        <p:spPr>
          <a:xfrm>
            <a:off x="643467" y="795509"/>
            <a:ext cx="4092525" cy="2798604"/>
          </a:xfrm>
        </p:spPr>
        <p:txBody>
          <a:bodyPr>
            <a:normAutofit/>
          </a:bodyPr>
          <a:lstStyle/>
          <a:p>
            <a:r>
              <a:rPr lang="en-US" sz="3300">
                <a:solidFill>
                  <a:srgbClr val="FFFFFF"/>
                </a:solidFill>
              </a:rPr>
              <a:t>Global Leadership </a:t>
            </a:r>
          </a:p>
        </p:txBody>
      </p:sp>
      <p:sp>
        <p:nvSpPr>
          <p:cNvPr id="3" name="Subtitle 2"/>
          <p:cNvSpPr>
            <a:spLocks noGrp="1"/>
          </p:cNvSpPr>
          <p:nvPr>
            <p:ph type="subTitle" idx="1"/>
          </p:nvPr>
        </p:nvSpPr>
        <p:spPr>
          <a:xfrm>
            <a:off x="643467" y="3686187"/>
            <a:ext cx="4092525" cy="2292581"/>
          </a:xfrm>
        </p:spPr>
        <p:txBody>
          <a:bodyPr>
            <a:normAutofit/>
          </a:bodyPr>
          <a:lstStyle/>
          <a:p>
            <a:r>
              <a:rPr lang="en-US">
                <a:solidFill>
                  <a:srgbClr val="FFFFFF"/>
                </a:solidFill>
              </a:rPr>
              <a:t>18th June 2024</a:t>
            </a:r>
          </a:p>
        </p:txBody>
      </p:sp>
      <p:sp>
        <p:nvSpPr>
          <p:cNvPr id="13" name="Oval 12">
            <a:extLst>
              <a:ext uri="{FF2B5EF4-FFF2-40B4-BE49-F238E27FC236}">
                <a16:creationId xmlns:a16="http://schemas.microsoft.com/office/drawing/2014/main" id="{7D602432-D774-4CF5-94E8-7D52D01059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01186" y="4626633"/>
            <a:ext cx="491961" cy="491961"/>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BF9EBB4-5078-47B2-AAA0-DF4A88D81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27932" y="5011563"/>
            <a:ext cx="731558" cy="731558"/>
          </a:xfrm>
          <a:prstGeom prst="rect">
            <a:avLst/>
          </a:prstGeom>
          <a:noFill/>
          <a:ln w="127000">
            <a:solidFill>
              <a:schemeClr val="accent2">
                <a:lumMod val="75000"/>
              </a:schemeClr>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93163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nalogue board showing flight information">
            <a:extLst>
              <a:ext uri="{FF2B5EF4-FFF2-40B4-BE49-F238E27FC236}">
                <a16:creationId xmlns:a16="http://schemas.microsoft.com/office/drawing/2014/main" id="{B0CD2505-AACC-2246-C4F8-C1425EFC9FE0}"/>
              </a:ext>
            </a:extLst>
          </p:cNvPr>
          <p:cNvPicPr>
            <a:picLocks noChangeAspect="1"/>
          </p:cNvPicPr>
          <p:nvPr/>
        </p:nvPicPr>
        <p:blipFill rotWithShape="1">
          <a:blip r:embed="rId2"/>
          <a:srcRect l="19967" r="32841" b="-3"/>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864E178-D46C-600C-7AC0-15C4654683DE}"/>
              </a:ext>
            </a:extLst>
          </p:cNvPr>
          <p:cNvSpPr>
            <a:spLocks noGrp="1"/>
          </p:cNvSpPr>
          <p:nvPr>
            <p:ph type="title"/>
          </p:nvPr>
        </p:nvSpPr>
        <p:spPr>
          <a:xfrm>
            <a:off x="5827048" y="407987"/>
            <a:ext cx="5721484" cy="1325563"/>
          </a:xfrm>
        </p:spPr>
        <p:txBody>
          <a:bodyPr>
            <a:normAutofit/>
          </a:bodyPr>
          <a:lstStyle/>
          <a:p>
            <a:r>
              <a:rPr lang="en-US" dirty="0">
                <a:cs typeface="Aharoni"/>
              </a:rPr>
              <a:t>Agenda</a:t>
            </a:r>
            <a:endParaRPr lang="en-US" dirty="0"/>
          </a:p>
        </p:txBody>
      </p:sp>
      <p:sp>
        <p:nvSpPr>
          <p:cNvPr id="3" name="Content Placeholder 2">
            <a:extLst>
              <a:ext uri="{FF2B5EF4-FFF2-40B4-BE49-F238E27FC236}">
                <a16:creationId xmlns:a16="http://schemas.microsoft.com/office/drawing/2014/main" id="{E4008BD3-81A8-046D-6142-8BFD72A9559C}"/>
              </a:ext>
            </a:extLst>
          </p:cNvPr>
          <p:cNvSpPr>
            <a:spLocks noGrp="1"/>
          </p:cNvSpPr>
          <p:nvPr>
            <p:ph idx="1"/>
          </p:nvPr>
        </p:nvSpPr>
        <p:spPr>
          <a:xfrm>
            <a:off x="5827048" y="1868487"/>
            <a:ext cx="5721484" cy="4351338"/>
          </a:xfrm>
        </p:spPr>
        <p:txBody>
          <a:bodyPr vert="horz" lIns="91440" tIns="45720" rIns="91440" bIns="45720" rtlCol="0" anchor="t">
            <a:normAutofit/>
          </a:bodyPr>
          <a:lstStyle/>
          <a:p>
            <a:r>
              <a:rPr lang="en-US"/>
              <a:t>Overview of this module</a:t>
            </a:r>
            <a:endParaRPr lang="en-US" dirty="0"/>
          </a:p>
          <a:p>
            <a:r>
              <a:rPr lang="en-US"/>
              <a:t>Political challenges &amp; AI</a:t>
            </a:r>
          </a:p>
          <a:p>
            <a:r>
              <a:rPr lang="en-US" dirty="0"/>
              <a:t>Next week</a:t>
            </a:r>
          </a:p>
        </p:txBody>
      </p:sp>
    </p:spTree>
    <p:extLst>
      <p:ext uri="{BB962C8B-B14F-4D97-AF65-F5344CB8AC3E}">
        <p14:creationId xmlns:p14="http://schemas.microsoft.com/office/powerpoint/2010/main" val="1528751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47795-C7FD-CB69-A9F0-B2BCB970E8A2}"/>
              </a:ext>
            </a:extLst>
          </p:cNvPr>
          <p:cNvSpPr>
            <a:spLocks noGrp="1"/>
          </p:cNvSpPr>
          <p:nvPr>
            <p:ph type="title"/>
          </p:nvPr>
        </p:nvSpPr>
        <p:spPr/>
        <p:txBody>
          <a:bodyPr/>
          <a:lstStyle/>
          <a:p>
            <a:r>
              <a:rPr lang="en-US" dirty="0">
                <a:cs typeface="Aharoni"/>
              </a:rPr>
              <a:t>Cultural Differences</a:t>
            </a:r>
            <a:endParaRPr lang="en-US" dirty="0"/>
          </a:p>
        </p:txBody>
      </p:sp>
      <p:sp>
        <p:nvSpPr>
          <p:cNvPr id="3" name="Content Placeholder 2">
            <a:extLst>
              <a:ext uri="{FF2B5EF4-FFF2-40B4-BE49-F238E27FC236}">
                <a16:creationId xmlns:a16="http://schemas.microsoft.com/office/drawing/2014/main" id="{40FFC034-1AD7-622C-70B3-CC666E686D1F}"/>
              </a:ext>
            </a:extLst>
          </p:cNvPr>
          <p:cNvSpPr>
            <a:spLocks noGrp="1"/>
          </p:cNvSpPr>
          <p:nvPr>
            <p:ph idx="1"/>
          </p:nvPr>
        </p:nvSpPr>
        <p:spPr/>
        <p:txBody>
          <a:bodyPr vert="horz" lIns="91440" tIns="45720" rIns="91440" bIns="45720" rtlCol="0" anchor="t">
            <a:normAutofit/>
          </a:bodyPr>
          <a:lstStyle/>
          <a:p>
            <a:r>
              <a:rPr lang="en-US" dirty="0"/>
              <a:t>Impact on communication styles, work ethics, decision-making processes and business etiquette</a:t>
            </a:r>
            <a:endParaRPr lang="en-US" dirty="0" err="1"/>
          </a:p>
          <a:p>
            <a:r>
              <a:rPr lang="en-US" dirty="0"/>
              <a:t>Leaders must be culturally aware and adaptable to build trust, foster collaboration, and effectively manage diverse teams</a:t>
            </a:r>
          </a:p>
          <a:p>
            <a:endParaRPr lang="en-US" dirty="0"/>
          </a:p>
        </p:txBody>
      </p:sp>
    </p:spTree>
    <p:extLst>
      <p:ext uri="{BB962C8B-B14F-4D97-AF65-F5344CB8AC3E}">
        <p14:creationId xmlns:p14="http://schemas.microsoft.com/office/powerpoint/2010/main" val="13636057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94C66-BEDD-B8AC-F84F-567265D106A4}"/>
              </a:ext>
            </a:extLst>
          </p:cNvPr>
          <p:cNvSpPr>
            <a:spLocks noGrp="1"/>
          </p:cNvSpPr>
          <p:nvPr>
            <p:ph type="title"/>
          </p:nvPr>
        </p:nvSpPr>
        <p:spPr/>
        <p:txBody>
          <a:bodyPr/>
          <a:lstStyle/>
          <a:p>
            <a:r>
              <a:rPr lang="en-US" dirty="0">
                <a:cs typeface="Aharoni"/>
              </a:rPr>
              <a:t>Promote cultural intelligence</a:t>
            </a:r>
            <a:endParaRPr lang="en-US" dirty="0"/>
          </a:p>
        </p:txBody>
      </p:sp>
      <p:sp>
        <p:nvSpPr>
          <p:cNvPr id="3" name="Content Placeholder 2">
            <a:extLst>
              <a:ext uri="{FF2B5EF4-FFF2-40B4-BE49-F238E27FC236}">
                <a16:creationId xmlns:a16="http://schemas.microsoft.com/office/drawing/2014/main" id="{F9B0626F-76B5-E45A-3584-29CC0C8D598E}"/>
              </a:ext>
            </a:extLst>
          </p:cNvPr>
          <p:cNvSpPr>
            <a:spLocks noGrp="1"/>
          </p:cNvSpPr>
          <p:nvPr>
            <p:ph idx="1"/>
          </p:nvPr>
        </p:nvSpPr>
        <p:spPr/>
        <p:txBody>
          <a:bodyPr vert="horz" lIns="91440" tIns="45720" rIns="91440" bIns="45720" rtlCol="0" anchor="t">
            <a:normAutofit/>
          </a:bodyPr>
          <a:lstStyle/>
          <a:p>
            <a:r>
              <a:rPr lang="en-US" dirty="0"/>
              <a:t>Crucial for business leaders</a:t>
            </a:r>
          </a:p>
          <a:p>
            <a:pPr lvl="1">
              <a:buFont typeface="Courier New" panose="020B0604020202020204" pitchFamily="34" charset="0"/>
              <a:buChar char="o"/>
            </a:pPr>
            <a:r>
              <a:rPr lang="en-US" dirty="0"/>
              <a:t>Build self-awareness of one's own cultural biases and assumptions</a:t>
            </a:r>
          </a:p>
          <a:p>
            <a:pPr lvl="1">
              <a:buFont typeface="Courier New" panose="020B0604020202020204" pitchFamily="34" charset="0"/>
              <a:buChar char="o"/>
            </a:pPr>
            <a:r>
              <a:rPr lang="en-US" dirty="0"/>
              <a:t>Actively learning about difficult cultural norms, values, and communication styles</a:t>
            </a:r>
          </a:p>
          <a:p>
            <a:pPr lvl="1">
              <a:buFont typeface="Courier New" panose="020B0604020202020204" pitchFamily="34" charset="0"/>
              <a:buChar char="o"/>
            </a:pPr>
            <a:r>
              <a:rPr lang="en-US" dirty="0"/>
              <a:t>Cultivating empathy and respect for diverse perspectives</a:t>
            </a:r>
          </a:p>
          <a:p>
            <a:pPr lvl="1">
              <a:buFont typeface="Courier New" panose="020B0604020202020204" pitchFamily="34" charset="0"/>
              <a:buChar char="o"/>
            </a:pPr>
            <a:r>
              <a:rPr lang="en-US" dirty="0"/>
              <a:t>Foster open communication</a:t>
            </a:r>
          </a:p>
          <a:p>
            <a:pPr lvl="1">
              <a:buFont typeface="Courier New" panose="020B0604020202020204" pitchFamily="34" charset="0"/>
              <a:buChar char="o"/>
            </a:pPr>
            <a:r>
              <a:rPr lang="en-US" dirty="0"/>
              <a:t>Use professional interpreters </a:t>
            </a:r>
          </a:p>
        </p:txBody>
      </p:sp>
    </p:spTree>
    <p:extLst>
      <p:ext uri="{BB962C8B-B14F-4D97-AF65-F5344CB8AC3E}">
        <p14:creationId xmlns:p14="http://schemas.microsoft.com/office/powerpoint/2010/main" val="19197911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4" name="Picture 13" descr="A group of multi coloured wooden stick figures">
            <a:extLst>
              <a:ext uri="{FF2B5EF4-FFF2-40B4-BE49-F238E27FC236}">
                <a16:creationId xmlns:a16="http://schemas.microsoft.com/office/drawing/2014/main" id="{F16656A7-A431-2262-ED57-8A8C4A463628}"/>
              </a:ext>
            </a:extLst>
          </p:cNvPr>
          <p:cNvPicPr>
            <a:picLocks noChangeAspect="1"/>
          </p:cNvPicPr>
          <p:nvPr/>
        </p:nvPicPr>
        <p:blipFill rotWithShape="1">
          <a:blip r:embed="rId2"/>
          <a:srcRect l="22661" r="28252" b="9"/>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5"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D08B1C-2803-AF4D-0219-0D65FE72C231}"/>
              </a:ext>
            </a:extLst>
          </p:cNvPr>
          <p:cNvSpPr>
            <a:spLocks noGrp="1"/>
          </p:cNvSpPr>
          <p:nvPr>
            <p:ph type="title"/>
          </p:nvPr>
        </p:nvSpPr>
        <p:spPr>
          <a:xfrm>
            <a:off x="5827048" y="407987"/>
            <a:ext cx="5721484" cy="1325563"/>
          </a:xfrm>
        </p:spPr>
        <p:txBody>
          <a:bodyPr>
            <a:normAutofit/>
          </a:bodyPr>
          <a:lstStyle/>
          <a:p>
            <a:r>
              <a:rPr lang="en-US" dirty="0">
                <a:cs typeface="Aharoni"/>
              </a:rPr>
              <a:t>What steps can </a:t>
            </a:r>
            <a:r>
              <a:rPr lang="en-US" dirty="0" err="1">
                <a:cs typeface="Aharoni"/>
              </a:rPr>
              <a:t>organisations</a:t>
            </a:r>
            <a:r>
              <a:rPr lang="en-US" dirty="0">
                <a:cs typeface="Aharoni"/>
              </a:rPr>
              <a:t> take?</a:t>
            </a:r>
            <a:endParaRPr lang="en-US" dirty="0"/>
          </a:p>
        </p:txBody>
      </p:sp>
      <p:sp>
        <p:nvSpPr>
          <p:cNvPr id="3" name="Content Placeholder 2">
            <a:extLst>
              <a:ext uri="{FF2B5EF4-FFF2-40B4-BE49-F238E27FC236}">
                <a16:creationId xmlns:a16="http://schemas.microsoft.com/office/drawing/2014/main" id="{22220350-A3DA-8F24-F9F1-E361F3080EA1}"/>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sz="2000"/>
              <a:t>Conduct cultural value assessments</a:t>
            </a:r>
          </a:p>
          <a:p>
            <a:r>
              <a:rPr lang="en-US" sz="2000" dirty="0"/>
              <a:t>Training and resources</a:t>
            </a:r>
          </a:p>
          <a:p>
            <a:r>
              <a:rPr lang="en-US" sz="2000" dirty="0"/>
              <a:t>Encourage employees to learn other languages</a:t>
            </a:r>
          </a:p>
          <a:p>
            <a:r>
              <a:rPr lang="en-US" sz="2000"/>
              <a:t>Foster a culture of curiousity</a:t>
            </a:r>
          </a:p>
          <a:p>
            <a:r>
              <a:rPr lang="en-US" sz="2000" dirty="0"/>
              <a:t>Create opportunities  for employees to immerse themselves in diverse cultures and settings</a:t>
            </a:r>
          </a:p>
          <a:p>
            <a:r>
              <a:rPr lang="en-US" sz="2000"/>
              <a:t>Celebrate different holidays and cultural events</a:t>
            </a:r>
          </a:p>
          <a:p>
            <a:r>
              <a:rPr lang="en-US" sz="2000"/>
              <a:t>Diversify hiring practices</a:t>
            </a:r>
          </a:p>
          <a:p>
            <a:r>
              <a:rPr lang="en-US" sz="2000"/>
              <a:t>Measure and track data</a:t>
            </a:r>
          </a:p>
        </p:txBody>
      </p:sp>
    </p:spTree>
    <p:extLst>
      <p:ext uri="{BB962C8B-B14F-4D97-AF65-F5344CB8AC3E}">
        <p14:creationId xmlns:p14="http://schemas.microsoft.com/office/powerpoint/2010/main" val="16992664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Colourful carved figures of humans">
            <a:extLst>
              <a:ext uri="{FF2B5EF4-FFF2-40B4-BE49-F238E27FC236}">
                <a16:creationId xmlns:a16="http://schemas.microsoft.com/office/drawing/2014/main" id="{BB394E29-77CE-74AC-6997-CD12C3F38C3A}"/>
              </a:ext>
            </a:extLst>
          </p:cNvPr>
          <p:cNvPicPr>
            <a:picLocks noChangeAspect="1"/>
          </p:cNvPicPr>
          <p:nvPr/>
        </p:nvPicPr>
        <p:blipFill rotWithShape="1">
          <a:blip r:embed="rId2"/>
          <a:srcRect l="25184" r="24371" b="-10"/>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A55D6AA-ACC9-4F6C-3338-614F953343DF}"/>
              </a:ext>
            </a:extLst>
          </p:cNvPr>
          <p:cNvSpPr>
            <a:spLocks noGrp="1"/>
          </p:cNvSpPr>
          <p:nvPr>
            <p:ph type="title"/>
          </p:nvPr>
        </p:nvSpPr>
        <p:spPr>
          <a:xfrm>
            <a:off x="5827048" y="407987"/>
            <a:ext cx="5721484" cy="1325563"/>
          </a:xfrm>
        </p:spPr>
        <p:txBody>
          <a:bodyPr>
            <a:normAutofit/>
          </a:bodyPr>
          <a:lstStyle/>
          <a:p>
            <a:r>
              <a:rPr lang="en-US" sz="3700">
                <a:cs typeface="Aharoni"/>
              </a:rPr>
              <a:t>How can leaders foster unity in diverse teams?</a:t>
            </a:r>
            <a:endParaRPr lang="en-US" sz="3700"/>
          </a:p>
        </p:txBody>
      </p:sp>
      <p:sp>
        <p:nvSpPr>
          <p:cNvPr id="3" name="Content Placeholder 2">
            <a:extLst>
              <a:ext uri="{FF2B5EF4-FFF2-40B4-BE49-F238E27FC236}">
                <a16:creationId xmlns:a16="http://schemas.microsoft.com/office/drawing/2014/main" id="{9FA91F04-C556-93E0-C4F5-4FE32D0DC6A4}"/>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dirty="0"/>
              <a:t>Encourage peer learning and mentoring</a:t>
            </a:r>
          </a:p>
          <a:p>
            <a:r>
              <a:rPr lang="en-US" dirty="0"/>
              <a:t>Celebrating milestones, success and festivals together</a:t>
            </a:r>
          </a:p>
          <a:p>
            <a:r>
              <a:rPr lang="en-US" dirty="0"/>
              <a:t>Establish common goals</a:t>
            </a:r>
          </a:p>
          <a:p>
            <a:r>
              <a:rPr lang="en-US" dirty="0"/>
              <a:t>Encourage open communications</a:t>
            </a:r>
          </a:p>
          <a:p>
            <a:r>
              <a:rPr lang="en-US" dirty="0"/>
              <a:t>Embrace diversity</a:t>
            </a:r>
          </a:p>
          <a:p>
            <a:r>
              <a:rPr lang="en-US" dirty="0"/>
              <a:t>Foster trust</a:t>
            </a:r>
          </a:p>
        </p:txBody>
      </p:sp>
    </p:spTree>
    <p:extLst>
      <p:ext uri="{BB962C8B-B14F-4D97-AF65-F5344CB8AC3E}">
        <p14:creationId xmlns:p14="http://schemas.microsoft.com/office/powerpoint/2010/main" val="4519052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EE7FB-8252-9B77-F5EB-83CE988B917A}"/>
              </a:ext>
            </a:extLst>
          </p:cNvPr>
          <p:cNvSpPr>
            <a:spLocks noGrp="1"/>
          </p:cNvSpPr>
          <p:nvPr>
            <p:ph type="title"/>
          </p:nvPr>
        </p:nvSpPr>
        <p:spPr/>
        <p:txBody>
          <a:bodyPr/>
          <a:lstStyle/>
          <a:p>
            <a:r>
              <a:rPr lang="en-US" dirty="0">
                <a:cs typeface="Aharoni"/>
              </a:rPr>
              <a:t>Tuckman</a:t>
            </a:r>
            <a:endParaRPr lang="en-US" dirty="0"/>
          </a:p>
        </p:txBody>
      </p:sp>
      <p:pic>
        <p:nvPicPr>
          <p:cNvPr id="4" name="Content Placeholder 3" descr="A diagram of a team&#10;&#10;Description automatically generated">
            <a:extLst>
              <a:ext uri="{FF2B5EF4-FFF2-40B4-BE49-F238E27FC236}">
                <a16:creationId xmlns:a16="http://schemas.microsoft.com/office/drawing/2014/main" id="{722F79C5-A6A0-BC24-7F3A-6AB53210D848}"/>
              </a:ext>
            </a:extLst>
          </p:cNvPr>
          <p:cNvPicPr>
            <a:picLocks noGrp="1" noChangeAspect="1"/>
          </p:cNvPicPr>
          <p:nvPr>
            <p:ph idx="1"/>
          </p:nvPr>
        </p:nvPicPr>
        <p:blipFill>
          <a:blip r:embed="rId2"/>
          <a:stretch>
            <a:fillRect/>
          </a:stretch>
        </p:blipFill>
        <p:spPr>
          <a:xfrm>
            <a:off x="2150348" y="1456988"/>
            <a:ext cx="7790821" cy="5065938"/>
          </a:xfrm>
        </p:spPr>
      </p:pic>
    </p:spTree>
    <p:extLst>
      <p:ext uri="{BB962C8B-B14F-4D97-AF65-F5344CB8AC3E}">
        <p14:creationId xmlns:p14="http://schemas.microsoft.com/office/powerpoint/2010/main" val="1266510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3B3BFF-DF72-41DA-FEE6-BE0C1B8A9F77}"/>
              </a:ext>
            </a:extLst>
          </p:cNvPr>
          <p:cNvSpPr>
            <a:spLocks noGrp="1"/>
          </p:cNvSpPr>
          <p:nvPr>
            <p:ph type="title"/>
          </p:nvPr>
        </p:nvSpPr>
        <p:spPr/>
        <p:txBody>
          <a:bodyPr/>
          <a:lstStyle/>
          <a:p>
            <a:r>
              <a:rPr lang="en-US" dirty="0">
                <a:cs typeface="Aharoni"/>
              </a:rPr>
              <a:t>Lencioni</a:t>
            </a:r>
            <a:endParaRPr lang="en-US" dirty="0"/>
          </a:p>
        </p:txBody>
      </p:sp>
      <p:pic>
        <p:nvPicPr>
          <p:cNvPr id="4" name="Content Placeholder 3" descr="A diagram of a team&#10;&#10;Description automatically generated">
            <a:extLst>
              <a:ext uri="{FF2B5EF4-FFF2-40B4-BE49-F238E27FC236}">
                <a16:creationId xmlns:a16="http://schemas.microsoft.com/office/drawing/2014/main" id="{35A7F8D9-360B-05C1-018C-795A6AD9632B}"/>
              </a:ext>
            </a:extLst>
          </p:cNvPr>
          <p:cNvPicPr>
            <a:picLocks noGrp="1" noChangeAspect="1"/>
          </p:cNvPicPr>
          <p:nvPr>
            <p:ph idx="1"/>
          </p:nvPr>
        </p:nvPicPr>
        <p:blipFill>
          <a:blip r:embed="rId2"/>
          <a:stretch>
            <a:fillRect/>
          </a:stretch>
        </p:blipFill>
        <p:spPr>
          <a:xfrm>
            <a:off x="669891" y="1572073"/>
            <a:ext cx="10935955" cy="4919505"/>
          </a:xfrm>
        </p:spPr>
      </p:pic>
    </p:spTree>
    <p:extLst>
      <p:ext uri="{BB962C8B-B14F-4D97-AF65-F5344CB8AC3E}">
        <p14:creationId xmlns:p14="http://schemas.microsoft.com/office/powerpoint/2010/main" val="1827621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AA5ED585-FEBB-4DAD-84C0-97BEE6C360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88933" y="4841194"/>
            <a:ext cx="1737401" cy="959536"/>
          </a:xfrm>
          <a:custGeom>
            <a:avLst/>
            <a:gdLst/>
            <a:ahLst/>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EF6AC352-A720-4DB3-87CA-A33B0607CA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94433" y="2"/>
            <a:ext cx="849328" cy="357668"/>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8ECBFEF8-9038-4E5E-A5F1-E4DC23035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Content Placeholder 3">
            <a:extLst>
              <a:ext uri="{FF2B5EF4-FFF2-40B4-BE49-F238E27FC236}">
                <a16:creationId xmlns:a16="http://schemas.microsoft.com/office/drawing/2014/main" id="{C12802E0-BD09-D648-0D50-F4A78EB8C440}"/>
              </a:ext>
            </a:extLst>
          </p:cNvPr>
          <p:cNvPicPr>
            <a:picLocks noGrp="1" noChangeAspect="1"/>
          </p:cNvPicPr>
          <p:nvPr>
            <p:ph idx="1"/>
          </p:nvPr>
        </p:nvPicPr>
        <p:blipFill rotWithShape="1">
          <a:blip r:embed="rId2"/>
          <a:srcRect t="2616" r="1" b="1"/>
          <a:stretch/>
        </p:blipFill>
        <p:spPr>
          <a:xfrm>
            <a:off x="261682" y="233061"/>
            <a:ext cx="11668636" cy="6391879"/>
          </a:xfrm>
          <a:custGeom>
            <a:avLst/>
            <a:gdLst/>
            <a:ahLst/>
            <a:cxnLst/>
            <a:rect l="l" t="t" r="r" b="b"/>
            <a:pathLst>
              <a:path w="11668636" h="6391879">
                <a:moveTo>
                  <a:pt x="82200" y="0"/>
                </a:moveTo>
                <a:lnTo>
                  <a:pt x="11586436" y="0"/>
                </a:lnTo>
                <a:cubicBezTo>
                  <a:pt x="11631834" y="0"/>
                  <a:pt x="11668636" y="36802"/>
                  <a:pt x="11668636" y="82200"/>
                </a:cubicBezTo>
                <a:lnTo>
                  <a:pt x="11668636" y="6309679"/>
                </a:lnTo>
                <a:cubicBezTo>
                  <a:pt x="11668636" y="6355077"/>
                  <a:pt x="11631834" y="6391879"/>
                  <a:pt x="11586436" y="6391879"/>
                </a:cubicBezTo>
                <a:lnTo>
                  <a:pt x="82200" y="6391879"/>
                </a:lnTo>
                <a:cubicBezTo>
                  <a:pt x="36802" y="6391879"/>
                  <a:pt x="0" y="6355077"/>
                  <a:pt x="0" y="6309679"/>
                </a:cubicBezTo>
                <a:lnTo>
                  <a:pt x="0" y="82200"/>
                </a:lnTo>
                <a:cubicBezTo>
                  <a:pt x="0" y="36802"/>
                  <a:pt x="36802" y="0"/>
                  <a:pt x="82200" y="0"/>
                </a:cubicBezTo>
                <a:close/>
              </a:path>
            </a:pathLst>
          </a:custGeom>
        </p:spPr>
      </p:pic>
      <p:sp>
        <p:nvSpPr>
          <p:cNvPr id="15" name="Arc 14">
            <a:extLst>
              <a:ext uri="{FF2B5EF4-FFF2-40B4-BE49-F238E27FC236}">
                <a16:creationId xmlns:a16="http://schemas.microsoft.com/office/drawing/2014/main" id="{F37E8EB2-7BE0-4F3D-921C-F4E9C2C149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7715">
            <a:off x="8820704" y="368138"/>
            <a:ext cx="2987899" cy="2987899"/>
          </a:xfrm>
          <a:prstGeom prst="arc">
            <a:avLst>
              <a:gd name="adj1" fmla="val 16200000"/>
              <a:gd name="adj2" fmla="val 2287352"/>
            </a:avLst>
          </a:prstGeom>
          <a:ln w="127000" cap="rnd">
            <a:solidFill>
              <a:schemeClr val="accent2">
                <a:lumMod val="75000"/>
              </a:schemeClr>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E77AE46B-A945-4A7E-9911-903176079D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5740" y="5694291"/>
            <a:ext cx="546100" cy="546100"/>
          </a:xfrm>
          <a:prstGeom prst="ellips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11265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Colourful carved figures of humans">
            <a:extLst>
              <a:ext uri="{FF2B5EF4-FFF2-40B4-BE49-F238E27FC236}">
                <a16:creationId xmlns:a16="http://schemas.microsoft.com/office/drawing/2014/main" id="{0A0AC021-4577-F159-E471-E38791A8CC5F}"/>
              </a:ext>
            </a:extLst>
          </p:cNvPr>
          <p:cNvPicPr>
            <a:picLocks noChangeAspect="1"/>
          </p:cNvPicPr>
          <p:nvPr/>
        </p:nvPicPr>
        <p:blipFill rotWithShape="1">
          <a:blip r:embed="rId2"/>
          <a:srcRect l="25184" r="24371" b="-10"/>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731BFCD-675C-425E-F0D3-DFD77EC01696}"/>
              </a:ext>
            </a:extLst>
          </p:cNvPr>
          <p:cNvSpPr>
            <a:spLocks noGrp="1"/>
          </p:cNvSpPr>
          <p:nvPr>
            <p:ph type="title"/>
          </p:nvPr>
        </p:nvSpPr>
        <p:spPr>
          <a:xfrm>
            <a:off x="5827048" y="407987"/>
            <a:ext cx="5721484" cy="1325563"/>
          </a:xfrm>
        </p:spPr>
        <p:txBody>
          <a:bodyPr>
            <a:normAutofit/>
          </a:bodyPr>
          <a:lstStyle/>
          <a:p>
            <a:r>
              <a:rPr lang="en-US" sz="2800">
                <a:cs typeface="Aharoni"/>
              </a:rPr>
              <a:t>Managing the tension between global and local approaches</a:t>
            </a:r>
            <a:endParaRPr lang="en-US" sz="2800"/>
          </a:p>
        </p:txBody>
      </p:sp>
      <p:sp>
        <p:nvSpPr>
          <p:cNvPr id="3" name="Content Placeholder 2">
            <a:extLst>
              <a:ext uri="{FF2B5EF4-FFF2-40B4-BE49-F238E27FC236}">
                <a16:creationId xmlns:a16="http://schemas.microsoft.com/office/drawing/2014/main" id="{130E27FF-3AFD-7634-F685-05CB3CF5F3A5}"/>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sz="1500"/>
              <a:t>Must balance tension between global consistency and local adaptation. This includes:</a:t>
            </a:r>
          </a:p>
          <a:p>
            <a:pPr lvl="1">
              <a:buFont typeface="Courier New" panose="020B0604020202020204" pitchFamily="34" charset="0"/>
              <a:buChar char="o"/>
            </a:pPr>
            <a:r>
              <a:rPr lang="en-US" sz="1500"/>
              <a:t>Establish a global mindset and act globally</a:t>
            </a:r>
          </a:p>
          <a:p>
            <a:pPr lvl="1">
              <a:buFont typeface="Courier New" panose="020B0604020202020204" pitchFamily="34" charset="0"/>
              <a:buChar char="o"/>
            </a:pPr>
            <a:r>
              <a:rPr lang="en-US" sz="1500"/>
              <a:t>Think and act locally</a:t>
            </a:r>
          </a:p>
          <a:p>
            <a:pPr lvl="1">
              <a:buFont typeface="Courier New" panose="020B0604020202020204" pitchFamily="34" charset="0"/>
              <a:buChar char="o"/>
            </a:pPr>
            <a:r>
              <a:rPr lang="en-US" sz="1500"/>
              <a:t>Increase understanding of geopolitical dynamics affecting the business</a:t>
            </a:r>
          </a:p>
          <a:p>
            <a:pPr lvl="1">
              <a:buFont typeface="Courier New" panose="020B0604020202020204" pitchFamily="34" charset="0"/>
              <a:buChar char="o"/>
            </a:pPr>
            <a:r>
              <a:rPr lang="en-US" sz="1500"/>
              <a:t>Be explicit about appetite for risk</a:t>
            </a:r>
          </a:p>
          <a:p>
            <a:pPr lvl="1">
              <a:buFont typeface="Courier New" panose="020B0604020202020204" pitchFamily="34" charset="0"/>
              <a:buChar char="o"/>
            </a:pPr>
            <a:r>
              <a:rPr lang="en-US" sz="1500"/>
              <a:t>Culture of respect and ability to manage local conflict</a:t>
            </a:r>
          </a:p>
          <a:p>
            <a:pPr lvl="1">
              <a:buFont typeface="Courier New" panose="020B0604020202020204" pitchFamily="34" charset="0"/>
              <a:buChar char="o"/>
            </a:pPr>
            <a:r>
              <a:rPr lang="en-US" sz="1500"/>
              <a:t>Find common ground</a:t>
            </a:r>
          </a:p>
        </p:txBody>
      </p:sp>
    </p:spTree>
    <p:extLst>
      <p:ext uri="{BB962C8B-B14F-4D97-AF65-F5344CB8AC3E}">
        <p14:creationId xmlns:p14="http://schemas.microsoft.com/office/powerpoint/2010/main" val="5435621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5A632B-B15A-489E-8337-BC0F40DBC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05262" y="859948"/>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87919FA-2A47-09DA-3775-C66A90A380E9}"/>
              </a:ext>
            </a:extLst>
          </p:cNvPr>
          <p:cNvSpPr>
            <a:spLocks noGrp="1"/>
          </p:cNvSpPr>
          <p:nvPr>
            <p:ph type="title"/>
          </p:nvPr>
        </p:nvSpPr>
        <p:spPr>
          <a:xfrm>
            <a:off x="838200" y="643467"/>
            <a:ext cx="2951205" cy="5571066"/>
          </a:xfrm>
        </p:spPr>
        <p:txBody>
          <a:bodyPr>
            <a:normAutofit/>
          </a:bodyPr>
          <a:lstStyle/>
          <a:p>
            <a:r>
              <a:rPr lang="en-US">
                <a:solidFill>
                  <a:srgbClr val="FFFFFF"/>
                </a:solidFill>
                <a:cs typeface="Aharoni"/>
              </a:rPr>
              <a:t>Geopolitics – where to begin</a:t>
            </a:r>
            <a:endParaRPr lang="en-US">
              <a:solidFill>
                <a:srgbClr val="FFFFFF"/>
              </a:solidFill>
            </a:endParaRPr>
          </a:p>
        </p:txBody>
      </p:sp>
      <p:sp>
        <p:nvSpPr>
          <p:cNvPr id="13" name="Rectangle: Rounded Corners 12">
            <a:extLst>
              <a:ext uri="{FF2B5EF4-FFF2-40B4-BE49-F238E27FC236}">
                <a16:creationId xmlns:a16="http://schemas.microsoft.com/office/drawing/2014/main" id="{651547D7-AD18-407B-A5F4-F8225B5DCF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5452" y="434266"/>
            <a:ext cx="7217701" cy="5922084"/>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98EF1D88-431A-F36A-3E07-233E60981F18}"/>
              </a:ext>
            </a:extLst>
          </p:cNvPr>
          <p:cNvGraphicFramePr>
            <a:graphicFrameLocks noGrp="1"/>
          </p:cNvGraphicFramePr>
          <p:nvPr>
            <p:ph idx="1"/>
            <p:extLst>
              <p:ext uri="{D42A27DB-BD31-4B8C-83A1-F6EECF244321}">
                <p14:modId xmlns:p14="http://schemas.microsoft.com/office/powerpoint/2010/main" val="262318134"/>
              </p:ext>
            </p:extLst>
          </p:nvPr>
        </p:nvGraphicFramePr>
        <p:xfrm>
          <a:off x="4763911" y="609600"/>
          <a:ext cx="6735443" cy="55646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473158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World map with flight paths">
            <a:extLst>
              <a:ext uri="{FF2B5EF4-FFF2-40B4-BE49-F238E27FC236}">
                <a16:creationId xmlns:a16="http://schemas.microsoft.com/office/drawing/2014/main" id="{6A642290-80D2-F44C-526F-45529998A545}"/>
              </a:ext>
            </a:extLst>
          </p:cNvPr>
          <p:cNvPicPr>
            <a:picLocks noChangeAspect="1"/>
          </p:cNvPicPr>
          <p:nvPr/>
        </p:nvPicPr>
        <p:blipFill rotWithShape="1">
          <a:blip r:embed="rId2"/>
          <a:srcRect l="22367" r="29238" b="9"/>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F52D0C1-13DB-0AB2-5E45-A05183C20935}"/>
              </a:ext>
            </a:extLst>
          </p:cNvPr>
          <p:cNvSpPr>
            <a:spLocks noGrp="1"/>
          </p:cNvSpPr>
          <p:nvPr>
            <p:ph type="title"/>
          </p:nvPr>
        </p:nvSpPr>
        <p:spPr>
          <a:xfrm>
            <a:off x="5827048" y="407987"/>
            <a:ext cx="5721484" cy="1325563"/>
          </a:xfrm>
        </p:spPr>
        <p:txBody>
          <a:bodyPr>
            <a:normAutofit/>
          </a:bodyPr>
          <a:lstStyle/>
          <a:p>
            <a:r>
              <a:rPr lang="en-US" dirty="0">
                <a:cs typeface="Aharoni"/>
              </a:rPr>
              <a:t>Factors impacting on geopolitics</a:t>
            </a:r>
            <a:endParaRPr lang="en-US" dirty="0"/>
          </a:p>
        </p:txBody>
      </p:sp>
      <p:sp>
        <p:nvSpPr>
          <p:cNvPr id="3" name="Content Placeholder 2">
            <a:extLst>
              <a:ext uri="{FF2B5EF4-FFF2-40B4-BE49-F238E27FC236}">
                <a16:creationId xmlns:a16="http://schemas.microsoft.com/office/drawing/2014/main" id="{820B7EE8-4B8B-1724-4DC7-1586E3BC4113}"/>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dirty="0"/>
              <a:t>Geography</a:t>
            </a:r>
          </a:p>
          <a:p>
            <a:r>
              <a:rPr lang="en-US" dirty="0"/>
              <a:t>Demographics</a:t>
            </a:r>
          </a:p>
          <a:p>
            <a:r>
              <a:rPr lang="en-US" dirty="0"/>
              <a:t>Economics</a:t>
            </a:r>
          </a:p>
          <a:p>
            <a:r>
              <a:rPr lang="en-US" dirty="0"/>
              <a:t>Politics</a:t>
            </a:r>
          </a:p>
          <a:p>
            <a:r>
              <a:rPr lang="en-US" err="1"/>
              <a:t>Defence</a:t>
            </a:r>
            <a:endParaRPr lang="en-US" dirty="0" err="1"/>
          </a:p>
          <a:p>
            <a:r>
              <a:rPr lang="en-US" dirty="0"/>
              <a:t>Regional factors</a:t>
            </a:r>
          </a:p>
          <a:p>
            <a:r>
              <a:rPr lang="en-US" dirty="0"/>
              <a:t>Culture</a:t>
            </a:r>
          </a:p>
          <a:p>
            <a:r>
              <a:rPr lang="en-US" dirty="0"/>
              <a:t>Technology</a:t>
            </a:r>
          </a:p>
        </p:txBody>
      </p:sp>
    </p:spTree>
    <p:extLst>
      <p:ext uri="{BB962C8B-B14F-4D97-AF65-F5344CB8AC3E}">
        <p14:creationId xmlns:p14="http://schemas.microsoft.com/office/powerpoint/2010/main" val="4212064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Wheat in fields">
            <a:extLst>
              <a:ext uri="{FF2B5EF4-FFF2-40B4-BE49-F238E27FC236}">
                <a16:creationId xmlns:a16="http://schemas.microsoft.com/office/drawing/2014/main" id="{FA7593CE-E70B-E446-72FD-DCB211656EED}"/>
              </a:ext>
            </a:extLst>
          </p:cNvPr>
          <p:cNvPicPr>
            <a:picLocks noChangeAspect="1"/>
          </p:cNvPicPr>
          <p:nvPr/>
        </p:nvPicPr>
        <p:blipFill rotWithShape="1">
          <a:blip r:embed="rId2"/>
          <a:srcRect l="34015" r="18868" b="9"/>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5B95BAB-49DF-188B-227C-44BCEF49BA77}"/>
              </a:ext>
            </a:extLst>
          </p:cNvPr>
          <p:cNvSpPr>
            <a:spLocks noGrp="1"/>
          </p:cNvSpPr>
          <p:nvPr>
            <p:ph type="title"/>
          </p:nvPr>
        </p:nvSpPr>
        <p:spPr>
          <a:xfrm>
            <a:off x="5827048" y="407987"/>
            <a:ext cx="5721484" cy="1325563"/>
          </a:xfrm>
        </p:spPr>
        <p:txBody>
          <a:bodyPr>
            <a:normAutofit/>
          </a:bodyPr>
          <a:lstStyle/>
          <a:p>
            <a:r>
              <a:rPr lang="en-US" dirty="0">
                <a:cs typeface="Aharoni"/>
              </a:rPr>
              <a:t>War in Ukraine</a:t>
            </a:r>
            <a:endParaRPr lang="en-US" dirty="0"/>
          </a:p>
        </p:txBody>
      </p:sp>
      <p:sp>
        <p:nvSpPr>
          <p:cNvPr id="3" name="Content Placeholder 2">
            <a:extLst>
              <a:ext uri="{FF2B5EF4-FFF2-40B4-BE49-F238E27FC236}">
                <a16:creationId xmlns:a16="http://schemas.microsoft.com/office/drawing/2014/main" id="{EF6172AF-DDC1-1CB8-87E5-25DD865463CE}"/>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sz="2400"/>
              <a:t>Increase in the cost of commodities such as wheat, corn and energy</a:t>
            </a:r>
          </a:p>
          <a:p>
            <a:r>
              <a:rPr lang="en-US" sz="2400"/>
              <a:t>Volume of global trade declined by 3.4% due to the war (IMF)</a:t>
            </a:r>
          </a:p>
          <a:p>
            <a:r>
              <a:rPr lang="en-US" sz="2400"/>
              <a:t>Trade flows have shifted due to sanctions</a:t>
            </a:r>
          </a:p>
          <a:p>
            <a:r>
              <a:rPr lang="en-US" sz="2400"/>
              <a:t>Supply chains of have been interrupted </a:t>
            </a:r>
          </a:p>
          <a:p>
            <a:r>
              <a:rPr lang="en-US" sz="2400"/>
              <a:t>Could result in less reliance on US $</a:t>
            </a:r>
          </a:p>
          <a:p>
            <a:r>
              <a:rPr lang="en-US" sz="2400"/>
              <a:t>Impact of sanctions on Russia: losses for businesses exiting Russia</a:t>
            </a:r>
          </a:p>
        </p:txBody>
      </p:sp>
    </p:spTree>
    <p:extLst>
      <p:ext uri="{BB962C8B-B14F-4D97-AF65-F5344CB8AC3E}">
        <p14:creationId xmlns:p14="http://schemas.microsoft.com/office/powerpoint/2010/main" val="4583510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Codes on papers">
            <a:extLst>
              <a:ext uri="{FF2B5EF4-FFF2-40B4-BE49-F238E27FC236}">
                <a16:creationId xmlns:a16="http://schemas.microsoft.com/office/drawing/2014/main" id="{A467C8BE-3A22-4E53-EB96-5DD036527EED}"/>
              </a:ext>
            </a:extLst>
          </p:cNvPr>
          <p:cNvPicPr>
            <a:picLocks noChangeAspect="1"/>
          </p:cNvPicPr>
          <p:nvPr/>
        </p:nvPicPr>
        <p:blipFill rotWithShape="1">
          <a:blip r:embed="rId2"/>
          <a:srcRect l="20852" r="31956" b="-3"/>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E4126E8-C450-AA2F-3828-08AC0948B896}"/>
              </a:ext>
            </a:extLst>
          </p:cNvPr>
          <p:cNvSpPr>
            <a:spLocks noGrp="1"/>
          </p:cNvSpPr>
          <p:nvPr>
            <p:ph type="title"/>
          </p:nvPr>
        </p:nvSpPr>
        <p:spPr>
          <a:xfrm>
            <a:off x="5827048" y="407987"/>
            <a:ext cx="5721484" cy="1325563"/>
          </a:xfrm>
        </p:spPr>
        <p:txBody>
          <a:bodyPr>
            <a:normAutofit/>
          </a:bodyPr>
          <a:lstStyle/>
          <a:p>
            <a:r>
              <a:rPr lang="en-US" dirty="0">
                <a:cs typeface="Aharoni"/>
              </a:rPr>
              <a:t>Elections</a:t>
            </a:r>
            <a:endParaRPr lang="en-US" dirty="0"/>
          </a:p>
        </p:txBody>
      </p:sp>
      <p:sp>
        <p:nvSpPr>
          <p:cNvPr id="3" name="Content Placeholder 2">
            <a:extLst>
              <a:ext uri="{FF2B5EF4-FFF2-40B4-BE49-F238E27FC236}">
                <a16:creationId xmlns:a16="http://schemas.microsoft.com/office/drawing/2014/main" id="{83488323-0429-3D84-D748-E971F9E7DE79}"/>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dirty="0"/>
              <a:t>70 countries holding elections in 2024 (France, UK, India, US)</a:t>
            </a:r>
          </a:p>
          <a:p>
            <a:r>
              <a:rPr lang="en-US" dirty="0"/>
              <a:t>Results could lead to:</a:t>
            </a:r>
          </a:p>
          <a:p>
            <a:pPr lvl="1">
              <a:buFont typeface="Courier New" panose="020B0604020202020204" pitchFamily="34" charset="0"/>
              <a:buChar char="o"/>
            </a:pPr>
            <a:r>
              <a:rPr lang="en-US" dirty="0"/>
              <a:t>Shifts in regulatory environments, market access</a:t>
            </a:r>
          </a:p>
          <a:p>
            <a:pPr lvl="1">
              <a:buFont typeface="Courier New" panose="020B0604020202020204" pitchFamily="34" charset="0"/>
              <a:buChar char="o"/>
            </a:pPr>
            <a:r>
              <a:rPr lang="en-US" dirty="0"/>
              <a:t>Impact on trade agreements</a:t>
            </a:r>
          </a:p>
          <a:p>
            <a:pPr lvl="1">
              <a:buFont typeface="Courier New" panose="020B0604020202020204" pitchFamily="34" charset="0"/>
              <a:buChar char="o"/>
            </a:pPr>
            <a:r>
              <a:rPr lang="en-US" dirty="0"/>
              <a:t>Increase/decrease reliance on dominant economic powers</a:t>
            </a:r>
          </a:p>
          <a:p>
            <a:pPr lvl="1">
              <a:buFont typeface="Courier New" panose="020B0604020202020204" pitchFamily="34" charset="0"/>
              <a:buChar char="o"/>
            </a:pPr>
            <a:r>
              <a:rPr lang="en-US" dirty="0"/>
              <a:t>Relationship with EU</a:t>
            </a:r>
          </a:p>
          <a:p>
            <a:pPr lvl="1">
              <a:buFont typeface="Courier New" panose="020B0604020202020204" pitchFamily="34" charset="0"/>
              <a:buChar char="o"/>
            </a:pPr>
            <a:r>
              <a:rPr lang="en-US" dirty="0"/>
              <a:t>Uncertainty and challenges</a:t>
            </a:r>
          </a:p>
          <a:p>
            <a:pPr marL="457200" lvl="1" indent="0">
              <a:buNone/>
            </a:pPr>
            <a:endParaRPr lang="en-US" dirty="0"/>
          </a:p>
        </p:txBody>
      </p:sp>
    </p:spTree>
    <p:extLst>
      <p:ext uri="{BB962C8B-B14F-4D97-AF65-F5344CB8AC3E}">
        <p14:creationId xmlns:p14="http://schemas.microsoft.com/office/powerpoint/2010/main" val="2551041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Cargo shipping containers in a pile and on a semi-truck at a harbour">
            <a:extLst>
              <a:ext uri="{FF2B5EF4-FFF2-40B4-BE49-F238E27FC236}">
                <a16:creationId xmlns:a16="http://schemas.microsoft.com/office/drawing/2014/main" id="{AF0DB97C-3CB4-1566-0058-B96EA966BE02}"/>
              </a:ext>
            </a:extLst>
          </p:cNvPr>
          <p:cNvPicPr>
            <a:picLocks noChangeAspect="1"/>
          </p:cNvPicPr>
          <p:nvPr/>
        </p:nvPicPr>
        <p:blipFill rotWithShape="1">
          <a:blip r:embed="rId2"/>
          <a:srcRect l="30815" r="16086" b="4"/>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DA38BA4-DF2E-E648-8664-624CE2258E2E}"/>
              </a:ext>
            </a:extLst>
          </p:cNvPr>
          <p:cNvSpPr>
            <a:spLocks noGrp="1"/>
          </p:cNvSpPr>
          <p:nvPr>
            <p:ph type="title"/>
          </p:nvPr>
        </p:nvSpPr>
        <p:spPr>
          <a:xfrm>
            <a:off x="5827048" y="407987"/>
            <a:ext cx="5721484" cy="1325563"/>
          </a:xfrm>
        </p:spPr>
        <p:txBody>
          <a:bodyPr>
            <a:normAutofit/>
          </a:bodyPr>
          <a:lstStyle/>
          <a:p>
            <a:r>
              <a:rPr lang="en-US" dirty="0">
                <a:cs typeface="Aharoni"/>
              </a:rPr>
              <a:t>Trade Agreements</a:t>
            </a:r>
            <a:endParaRPr lang="en-US" dirty="0"/>
          </a:p>
        </p:txBody>
      </p:sp>
      <p:sp>
        <p:nvSpPr>
          <p:cNvPr id="3" name="Content Placeholder 2">
            <a:extLst>
              <a:ext uri="{FF2B5EF4-FFF2-40B4-BE49-F238E27FC236}">
                <a16:creationId xmlns:a16="http://schemas.microsoft.com/office/drawing/2014/main" id="{5FF77580-DD3A-C3E7-96D2-BA74C01C5812}"/>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dirty="0"/>
              <a:t>WTO </a:t>
            </a:r>
            <a:r>
              <a:rPr lang="en-US" dirty="0" err="1"/>
              <a:t>Agreeements</a:t>
            </a:r>
            <a:r>
              <a:rPr lang="en-US" dirty="0"/>
              <a:t>  (GATT, GATTS, TRIPS, TRIMS) provide legal framework for trade</a:t>
            </a:r>
          </a:p>
          <a:p>
            <a:r>
              <a:rPr lang="en-US"/>
              <a:t>Free Trade Agrreements: make it easier for the US to export</a:t>
            </a:r>
          </a:p>
          <a:p>
            <a:r>
              <a:rPr lang="en-US"/>
              <a:t>Regional Trade Agreements </a:t>
            </a:r>
          </a:p>
          <a:p>
            <a:endParaRPr lang="en-US" dirty="0"/>
          </a:p>
        </p:txBody>
      </p:sp>
    </p:spTree>
    <p:extLst>
      <p:ext uri="{BB962C8B-B14F-4D97-AF65-F5344CB8AC3E}">
        <p14:creationId xmlns:p14="http://schemas.microsoft.com/office/powerpoint/2010/main" val="53851418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Digital financial graphs in 3D">
            <a:extLst>
              <a:ext uri="{FF2B5EF4-FFF2-40B4-BE49-F238E27FC236}">
                <a16:creationId xmlns:a16="http://schemas.microsoft.com/office/drawing/2014/main" id="{F9CF2C30-B970-46EC-AFCF-590AF294BF64}"/>
              </a:ext>
            </a:extLst>
          </p:cNvPr>
          <p:cNvPicPr>
            <a:picLocks noChangeAspect="1"/>
          </p:cNvPicPr>
          <p:nvPr/>
        </p:nvPicPr>
        <p:blipFill rotWithShape="1">
          <a:blip r:embed="rId2"/>
          <a:srcRect l="35097" r="9792" b="-9"/>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AA86E6A-C9B8-D901-B109-402BFFCF8CE7}"/>
              </a:ext>
            </a:extLst>
          </p:cNvPr>
          <p:cNvSpPr>
            <a:spLocks noGrp="1"/>
          </p:cNvSpPr>
          <p:nvPr>
            <p:ph type="title"/>
          </p:nvPr>
        </p:nvSpPr>
        <p:spPr>
          <a:xfrm>
            <a:off x="5827048" y="407987"/>
            <a:ext cx="5721484" cy="1325563"/>
          </a:xfrm>
        </p:spPr>
        <p:txBody>
          <a:bodyPr>
            <a:normAutofit/>
          </a:bodyPr>
          <a:lstStyle/>
          <a:p>
            <a:r>
              <a:rPr lang="en-US">
                <a:cs typeface="Aharoni"/>
              </a:rPr>
              <a:t>Trump &amp; Global Trade</a:t>
            </a:r>
            <a:endParaRPr lang="en-US"/>
          </a:p>
        </p:txBody>
      </p:sp>
      <p:sp>
        <p:nvSpPr>
          <p:cNvPr id="3" name="Content Placeholder 2">
            <a:extLst>
              <a:ext uri="{FF2B5EF4-FFF2-40B4-BE49-F238E27FC236}">
                <a16:creationId xmlns:a16="http://schemas.microsoft.com/office/drawing/2014/main" id="{A7CDACC7-E232-172B-0576-DCEA31CABFB0}"/>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a:t>Increased protectionism and trade wars: he has vowed to include a 10% tarrif on all imports to the US</a:t>
            </a:r>
          </a:p>
          <a:p>
            <a:r>
              <a:rPr lang="en-US"/>
              <a:t>Retaliation from others? Trade Wars possible</a:t>
            </a:r>
          </a:p>
          <a:p>
            <a:r>
              <a:rPr lang="en-US"/>
              <a:t>Weaken other agreements such as the WTO</a:t>
            </a:r>
          </a:p>
          <a:p>
            <a:r>
              <a:rPr lang="en-US"/>
              <a:t>Anticipated negative impact on global trade </a:t>
            </a:r>
            <a:endParaRPr lang="en-US" dirty="0"/>
          </a:p>
        </p:txBody>
      </p:sp>
    </p:spTree>
    <p:extLst>
      <p:ext uri="{BB962C8B-B14F-4D97-AF65-F5344CB8AC3E}">
        <p14:creationId xmlns:p14="http://schemas.microsoft.com/office/powerpoint/2010/main" val="3573714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Money and passport">
            <a:extLst>
              <a:ext uri="{FF2B5EF4-FFF2-40B4-BE49-F238E27FC236}">
                <a16:creationId xmlns:a16="http://schemas.microsoft.com/office/drawing/2014/main" id="{8C7EFF61-6656-6FED-9319-7B57DCC34EA6}"/>
              </a:ext>
            </a:extLst>
          </p:cNvPr>
          <p:cNvPicPr>
            <a:picLocks noChangeAspect="1"/>
          </p:cNvPicPr>
          <p:nvPr/>
        </p:nvPicPr>
        <p:blipFill rotWithShape="1">
          <a:blip r:embed="rId2"/>
          <a:srcRect l="42540" r="19743" b="92"/>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58DD9F3-2037-A1A6-BF27-F764E1BEAA51}"/>
              </a:ext>
            </a:extLst>
          </p:cNvPr>
          <p:cNvSpPr>
            <a:spLocks noGrp="1"/>
          </p:cNvSpPr>
          <p:nvPr>
            <p:ph type="title"/>
          </p:nvPr>
        </p:nvSpPr>
        <p:spPr>
          <a:xfrm>
            <a:off x="5827048" y="407987"/>
            <a:ext cx="5721484" cy="1325563"/>
          </a:xfrm>
        </p:spPr>
        <p:txBody>
          <a:bodyPr>
            <a:normAutofit/>
          </a:bodyPr>
          <a:lstStyle/>
          <a:p>
            <a:r>
              <a:rPr lang="en-US">
                <a:cs typeface="Aharoni"/>
              </a:rPr>
              <a:t>Trump &amp; European trade</a:t>
            </a:r>
            <a:endParaRPr lang="en-US"/>
          </a:p>
        </p:txBody>
      </p:sp>
      <p:sp>
        <p:nvSpPr>
          <p:cNvPr id="3" name="Content Placeholder 2">
            <a:extLst>
              <a:ext uri="{FF2B5EF4-FFF2-40B4-BE49-F238E27FC236}">
                <a16:creationId xmlns:a16="http://schemas.microsoft.com/office/drawing/2014/main" id="{B9011DF2-1DCB-1E32-F002-ADDC16D31397}"/>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a:t>Increased costs and inflation</a:t>
            </a:r>
          </a:p>
          <a:p>
            <a:r>
              <a:rPr lang="en-US"/>
              <a:t>Higher costs for European exporters</a:t>
            </a:r>
            <a:endParaRPr lang="en-US" dirty="0"/>
          </a:p>
          <a:p>
            <a:r>
              <a:rPr lang="en-US"/>
              <a:t>Exports and investments will weaken</a:t>
            </a:r>
            <a:endParaRPr lang="en-US" dirty="0"/>
          </a:p>
          <a:p>
            <a:r>
              <a:rPr lang="en-US"/>
              <a:t>Undermine rules based framework</a:t>
            </a:r>
            <a:endParaRPr lang="en-US" dirty="0"/>
          </a:p>
        </p:txBody>
      </p:sp>
    </p:spTree>
    <p:extLst>
      <p:ext uri="{BB962C8B-B14F-4D97-AF65-F5344CB8AC3E}">
        <p14:creationId xmlns:p14="http://schemas.microsoft.com/office/powerpoint/2010/main" val="38357137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DA1F35B-C8F7-4A5A-9339-7DA4D785B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B2D4AD41-40DA-4A81-92F5-B6E3BA1ED8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8175088" y="457951"/>
            <a:ext cx="2987899" cy="2987899"/>
          </a:xfrm>
          <a:prstGeom prst="arc">
            <a:avLst>
              <a:gd name="adj1" fmla="val 14612914"/>
              <a:gd name="adj2" fmla="val 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CCF852F-6652-2720-DD18-0B223D33E15B}"/>
              </a:ext>
            </a:extLst>
          </p:cNvPr>
          <p:cNvSpPr>
            <a:spLocks noGrp="1"/>
          </p:cNvSpPr>
          <p:nvPr>
            <p:ph type="title"/>
          </p:nvPr>
        </p:nvSpPr>
        <p:spPr>
          <a:xfrm>
            <a:off x="838200" y="365125"/>
            <a:ext cx="10515600" cy="1325563"/>
          </a:xfrm>
        </p:spPr>
        <p:txBody>
          <a:bodyPr>
            <a:normAutofit/>
          </a:bodyPr>
          <a:lstStyle/>
          <a:p>
            <a:pPr algn="ctr"/>
            <a:r>
              <a:rPr lang="en-US">
                <a:cs typeface="Aharoni"/>
              </a:rPr>
              <a:t>And what about relations with China?</a:t>
            </a:r>
            <a:endParaRPr lang="en-US"/>
          </a:p>
        </p:txBody>
      </p:sp>
      <p:graphicFrame>
        <p:nvGraphicFramePr>
          <p:cNvPr id="5" name="Content Placeholder 2">
            <a:extLst>
              <a:ext uri="{FF2B5EF4-FFF2-40B4-BE49-F238E27FC236}">
                <a16:creationId xmlns:a16="http://schemas.microsoft.com/office/drawing/2014/main" id="{0B0EF9BD-22FE-4FF4-21BD-A216D61640FF}"/>
              </a:ext>
            </a:extLst>
          </p:cNvPr>
          <p:cNvGraphicFramePr>
            <a:graphicFrameLocks noGrp="1"/>
          </p:cNvGraphicFramePr>
          <p:nvPr>
            <p:ph idx="1"/>
            <p:extLst>
              <p:ext uri="{D42A27DB-BD31-4B8C-83A1-F6EECF244321}">
                <p14:modId xmlns:p14="http://schemas.microsoft.com/office/powerpoint/2010/main" val="2192246700"/>
              </p:ext>
            </p:extLst>
          </p:nvPr>
        </p:nvGraphicFramePr>
        <p:xfrm>
          <a:off x="838200" y="1825625"/>
          <a:ext cx="10515600" cy="38592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579938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Close up of pin and stethoscope, pinned on doctor's appointment">
            <a:extLst>
              <a:ext uri="{FF2B5EF4-FFF2-40B4-BE49-F238E27FC236}">
                <a16:creationId xmlns:a16="http://schemas.microsoft.com/office/drawing/2014/main" id="{41266B2D-3D52-44B3-70F9-EE5AA22E31B3}"/>
              </a:ext>
            </a:extLst>
          </p:cNvPr>
          <p:cNvPicPr>
            <a:picLocks noChangeAspect="1"/>
          </p:cNvPicPr>
          <p:nvPr/>
        </p:nvPicPr>
        <p:blipFill rotWithShape="1">
          <a:blip r:embed="rId2"/>
          <a:srcRect l="37821" r="14988" b="-3"/>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D429D6C-7A81-B633-0026-4A168A473C7A}"/>
              </a:ext>
            </a:extLst>
          </p:cNvPr>
          <p:cNvSpPr>
            <a:spLocks noGrp="1"/>
          </p:cNvSpPr>
          <p:nvPr>
            <p:ph type="title"/>
          </p:nvPr>
        </p:nvSpPr>
        <p:spPr>
          <a:xfrm>
            <a:off x="5827048" y="407987"/>
            <a:ext cx="5721484" cy="1325563"/>
          </a:xfrm>
        </p:spPr>
        <p:txBody>
          <a:bodyPr>
            <a:normAutofit/>
          </a:bodyPr>
          <a:lstStyle/>
          <a:p>
            <a:r>
              <a:rPr lang="en-US">
                <a:cs typeface="Aharoni"/>
              </a:rPr>
              <a:t>Planning for uncertain times</a:t>
            </a:r>
            <a:endParaRPr lang="en-US"/>
          </a:p>
        </p:txBody>
      </p:sp>
      <p:sp>
        <p:nvSpPr>
          <p:cNvPr id="3" name="Content Placeholder 2">
            <a:extLst>
              <a:ext uri="{FF2B5EF4-FFF2-40B4-BE49-F238E27FC236}">
                <a16:creationId xmlns:a16="http://schemas.microsoft.com/office/drawing/2014/main" id="{DF1AE564-8592-9A96-80C9-332B4DF30A1D}"/>
              </a:ext>
            </a:extLst>
          </p:cNvPr>
          <p:cNvSpPr>
            <a:spLocks noGrp="1"/>
          </p:cNvSpPr>
          <p:nvPr>
            <p:ph idx="1"/>
          </p:nvPr>
        </p:nvSpPr>
        <p:spPr>
          <a:xfrm>
            <a:off x="5827048" y="1868487"/>
            <a:ext cx="5721484" cy="4351338"/>
          </a:xfrm>
        </p:spPr>
        <p:txBody>
          <a:bodyPr vert="horz" lIns="91440" tIns="45720" rIns="91440" bIns="45720" rtlCol="0" anchor="t">
            <a:normAutofit/>
          </a:bodyPr>
          <a:lstStyle/>
          <a:p>
            <a:r>
              <a:rPr lang="en-US"/>
              <a:t>Contingency planning and disaster prepredness plans </a:t>
            </a:r>
          </a:p>
          <a:p>
            <a:r>
              <a:rPr lang="en-US"/>
              <a:t>Identification of risk</a:t>
            </a:r>
            <a:endParaRPr lang="en-US" dirty="0"/>
          </a:p>
          <a:p>
            <a:r>
              <a:rPr lang="en-US"/>
              <a:t>Stakeholder identification</a:t>
            </a:r>
            <a:endParaRPr lang="en-US" dirty="0"/>
          </a:p>
          <a:p>
            <a:r>
              <a:rPr lang="en-US"/>
              <a:t>Action plans, comms channels</a:t>
            </a:r>
            <a:endParaRPr lang="en-US" dirty="0"/>
          </a:p>
          <a:p>
            <a:r>
              <a:rPr lang="en-US"/>
              <a:t>Back up systems for critical infrastructure</a:t>
            </a:r>
            <a:endParaRPr lang="en-US" dirty="0"/>
          </a:p>
          <a:p>
            <a:r>
              <a:rPr lang="en-US"/>
              <a:t>Stockpile essentials</a:t>
            </a:r>
            <a:endParaRPr lang="en-US" dirty="0"/>
          </a:p>
          <a:p>
            <a:r>
              <a:rPr lang="en-US"/>
              <a:t>Culture of resilience</a:t>
            </a:r>
            <a:endParaRPr lang="en-US" dirty="0"/>
          </a:p>
          <a:p>
            <a:pPr lvl="1">
              <a:buFont typeface="Courier New" panose="020B0604020202020204" pitchFamily="34" charset="0"/>
              <a:buChar char="o"/>
            </a:pPr>
            <a:endParaRPr lang="en-US" dirty="0"/>
          </a:p>
        </p:txBody>
      </p:sp>
    </p:spTree>
    <p:extLst>
      <p:ext uri="{BB962C8B-B14F-4D97-AF65-F5344CB8AC3E}">
        <p14:creationId xmlns:p14="http://schemas.microsoft.com/office/powerpoint/2010/main" val="144513434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Test tube with blood">
            <a:extLst>
              <a:ext uri="{FF2B5EF4-FFF2-40B4-BE49-F238E27FC236}">
                <a16:creationId xmlns:a16="http://schemas.microsoft.com/office/drawing/2014/main" id="{871CF771-8765-7AF4-0A0C-E048DA220F7D}"/>
              </a:ext>
            </a:extLst>
          </p:cNvPr>
          <p:cNvPicPr>
            <a:picLocks noChangeAspect="1"/>
          </p:cNvPicPr>
          <p:nvPr/>
        </p:nvPicPr>
        <p:blipFill rotWithShape="1">
          <a:blip r:embed="rId2"/>
          <a:srcRect l="44363" r="8446" b="-3"/>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7145CD5-4662-DA93-FA02-5218168FC052}"/>
              </a:ext>
            </a:extLst>
          </p:cNvPr>
          <p:cNvSpPr>
            <a:spLocks noGrp="1"/>
          </p:cNvSpPr>
          <p:nvPr>
            <p:ph type="title"/>
          </p:nvPr>
        </p:nvSpPr>
        <p:spPr>
          <a:xfrm>
            <a:off x="5827048" y="407987"/>
            <a:ext cx="5721484" cy="1325563"/>
          </a:xfrm>
        </p:spPr>
        <p:txBody>
          <a:bodyPr>
            <a:normAutofit/>
          </a:bodyPr>
          <a:lstStyle/>
          <a:p>
            <a:r>
              <a:rPr lang="en-US">
                <a:cs typeface="Aharoni"/>
              </a:rPr>
              <a:t>Pfizer Case Study - Covid</a:t>
            </a:r>
            <a:endParaRPr lang="en-US"/>
          </a:p>
        </p:txBody>
      </p:sp>
      <p:sp>
        <p:nvSpPr>
          <p:cNvPr id="3" name="Content Placeholder 2">
            <a:extLst>
              <a:ext uri="{FF2B5EF4-FFF2-40B4-BE49-F238E27FC236}">
                <a16:creationId xmlns:a16="http://schemas.microsoft.com/office/drawing/2014/main" id="{D479F897-2F83-1939-B752-CB3871001012}"/>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sz="2400"/>
              <a:t>Focus on business continuity with measures</a:t>
            </a:r>
          </a:p>
          <a:p>
            <a:r>
              <a:rPr lang="en-US" sz="2400"/>
              <a:t>Leveraged global supply chain to ramp up production of critical meds and vaccine development</a:t>
            </a:r>
          </a:p>
          <a:p>
            <a:r>
              <a:rPr lang="en-US" sz="2400"/>
              <a:t>Collaborated with stakeholders, pooling expertise and resources</a:t>
            </a:r>
          </a:p>
          <a:p>
            <a:r>
              <a:rPr lang="en-US" sz="2400"/>
              <a:t>Engaged with governments and IOs to ensure equitable access to vaccines across the world</a:t>
            </a:r>
          </a:p>
          <a:p>
            <a:r>
              <a:rPr lang="en-US" sz="2400"/>
              <a:t>Demonstrated Corporate Citizenship</a:t>
            </a:r>
          </a:p>
        </p:txBody>
      </p:sp>
    </p:spTree>
    <p:extLst>
      <p:ext uri="{BB962C8B-B14F-4D97-AF65-F5344CB8AC3E}">
        <p14:creationId xmlns:p14="http://schemas.microsoft.com/office/powerpoint/2010/main" val="26473934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5522D8ED-F0CD-EF33-B901-F573F8670E88}"/>
              </a:ext>
            </a:extLst>
          </p:cNvPr>
          <p:cNvSpPr>
            <a:spLocks noGrp="1"/>
          </p:cNvSpPr>
          <p:nvPr>
            <p:ph type="title"/>
          </p:nvPr>
        </p:nvSpPr>
        <p:spPr>
          <a:xfrm>
            <a:off x="838200" y="459863"/>
            <a:ext cx="10515600" cy="1004594"/>
          </a:xfrm>
        </p:spPr>
        <p:txBody>
          <a:bodyPr>
            <a:normAutofit/>
          </a:bodyPr>
          <a:lstStyle/>
          <a:p>
            <a:pPr algn="ctr"/>
            <a:r>
              <a:rPr lang="en-US">
                <a:solidFill>
                  <a:srgbClr val="FFFFFF"/>
                </a:solidFill>
                <a:cs typeface="Aharoni"/>
              </a:rPr>
              <a:t>Corporate Citizenship</a:t>
            </a:r>
            <a:endParaRPr lang="en-US">
              <a:solidFill>
                <a:srgbClr val="FFFFFF"/>
              </a:solidFill>
            </a:endParaRP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53C21CC5-6275-068C-A0FB-ED702A1E80F5}"/>
              </a:ext>
            </a:extLst>
          </p:cNvPr>
          <p:cNvGraphicFramePr>
            <a:graphicFrameLocks noGrp="1"/>
          </p:cNvGraphicFramePr>
          <p:nvPr>
            <p:ph idx="1"/>
            <p:extLst>
              <p:ext uri="{D42A27DB-BD31-4B8C-83A1-F6EECF244321}">
                <p14:modId xmlns:p14="http://schemas.microsoft.com/office/powerpoint/2010/main" val="247816708"/>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35593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Sunset silhouette of scaffolding in construction site">
            <a:extLst>
              <a:ext uri="{FF2B5EF4-FFF2-40B4-BE49-F238E27FC236}">
                <a16:creationId xmlns:a16="http://schemas.microsoft.com/office/drawing/2014/main" id="{AC87C0EB-8110-8844-294C-44BC812C288A}"/>
              </a:ext>
            </a:extLst>
          </p:cNvPr>
          <p:cNvPicPr>
            <a:picLocks noChangeAspect="1"/>
          </p:cNvPicPr>
          <p:nvPr/>
        </p:nvPicPr>
        <p:blipFill rotWithShape="1">
          <a:blip r:embed="rId2"/>
          <a:srcRect l="33031" r="19712" b="4"/>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F67D9DA-C1E0-2B46-7110-0AEE20E4A635}"/>
              </a:ext>
            </a:extLst>
          </p:cNvPr>
          <p:cNvSpPr>
            <a:spLocks noGrp="1"/>
          </p:cNvSpPr>
          <p:nvPr>
            <p:ph type="title"/>
          </p:nvPr>
        </p:nvSpPr>
        <p:spPr>
          <a:xfrm>
            <a:off x="5827048" y="407987"/>
            <a:ext cx="5721484" cy="1325563"/>
          </a:xfrm>
        </p:spPr>
        <p:txBody>
          <a:bodyPr>
            <a:normAutofit/>
          </a:bodyPr>
          <a:lstStyle/>
          <a:p>
            <a:r>
              <a:rPr lang="en-US">
                <a:cs typeface="Aharoni"/>
              </a:rPr>
              <a:t>Origins </a:t>
            </a:r>
            <a:endParaRPr lang="en-US"/>
          </a:p>
        </p:txBody>
      </p:sp>
      <p:sp>
        <p:nvSpPr>
          <p:cNvPr id="3" name="Content Placeholder 2">
            <a:extLst>
              <a:ext uri="{FF2B5EF4-FFF2-40B4-BE49-F238E27FC236}">
                <a16:creationId xmlns:a16="http://schemas.microsoft.com/office/drawing/2014/main" id="{DE457B7D-0782-92DD-5A29-0A3DA1D920D8}"/>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sz="2000"/>
              <a:t>Gained prominence in 1990s as businesses faced pressure to be socially responsble </a:t>
            </a:r>
          </a:p>
          <a:p>
            <a:r>
              <a:rPr lang="en-US" sz="2000"/>
              <a:t>Logan et al (1997) defined it as the conduct of business in ways that reflect proactive, responsible behaviour in business...and with respect to communities, society and natural environment generally.</a:t>
            </a:r>
          </a:p>
          <a:p>
            <a:r>
              <a:rPr lang="en-US" sz="2000"/>
              <a:t>Matten and Crane (2003) "the social role of business"</a:t>
            </a:r>
          </a:p>
          <a:p>
            <a:r>
              <a:rPr lang="en-US" sz="2000"/>
              <a:t>ISO: introduced a voluntaty code for CSR in 2010</a:t>
            </a:r>
          </a:p>
        </p:txBody>
      </p:sp>
    </p:spTree>
    <p:extLst>
      <p:ext uri="{BB962C8B-B14F-4D97-AF65-F5344CB8AC3E}">
        <p14:creationId xmlns:p14="http://schemas.microsoft.com/office/powerpoint/2010/main" val="36528853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901648AF-00AF-91B4-9698-B482DBD0065F}"/>
              </a:ext>
            </a:extLst>
          </p:cNvPr>
          <p:cNvSpPr>
            <a:spLocks noGrp="1"/>
          </p:cNvSpPr>
          <p:nvPr>
            <p:ph type="title"/>
          </p:nvPr>
        </p:nvSpPr>
        <p:spPr>
          <a:xfrm>
            <a:off x="838200" y="643467"/>
            <a:ext cx="2951205" cy="5571066"/>
          </a:xfrm>
        </p:spPr>
        <p:txBody>
          <a:bodyPr>
            <a:normAutofit/>
          </a:bodyPr>
          <a:lstStyle/>
          <a:p>
            <a:r>
              <a:rPr lang="en-US">
                <a:solidFill>
                  <a:srgbClr val="FFFFFF"/>
                </a:solidFill>
                <a:cs typeface="Aharoni"/>
              </a:rPr>
              <a:t>Measuring CSR</a:t>
            </a:r>
            <a:endParaRPr lang="en-US">
              <a:solidFill>
                <a:srgbClr val="FFFFFF"/>
              </a:solidFill>
            </a:endParaRPr>
          </a:p>
        </p:txBody>
      </p:sp>
      <p:graphicFrame>
        <p:nvGraphicFramePr>
          <p:cNvPr id="5" name="Content Placeholder 2">
            <a:extLst>
              <a:ext uri="{FF2B5EF4-FFF2-40B4-BE49-F238E27FC236}">
                <a16:creationId xmlns:a16="http://schemas.microsoft.com/office/drawing/2014/main" id="{68B2AFD6-C315-2FE4-64D5-77A908F168F9}"/>
              </a:ext>
            </a:extLst>
          </p:cNvPr>
          <p:cNvGraphicFramePr>
            <a:graphicFrameLocks noGrp="1"/>
          </p:cNvGraphicFramePr>
          <p:nvPr>
            <p:ph idx="1"/>
            <p:extLst>
              <p:ext uri="{D42A27DB-BD31-4B8C-83A1-F6EECF244321}">
                <p14:modId xmlns:p14="http://schemas.microsoft.com/office/powerpoint/2010/main" val="1895968774"/>
              </p:ext>
            </p:extLst>
          </p:nvPr>
        </p:nvGraphicFramePr>
        <p:xfrm>
          <a:off x="5237018" y="653693"/>
          <a:ext cx="6303729" cy="5560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923212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8A7BA06D-B3FF-4E91-8639-B4569AE3A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ahLst/>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2B30C86D-5A07-48BC-9C9D-6F9A2DB1E9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555710"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E2CFBC99-FB8F-41F7-A81D-A5288D688D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Line of sheep walking on a grassy field">
            <a:extLst>
              <a:ext uri="{FF2B5EF4-FFF2-40B4-BE49-F238E27FC236}">
                <a16:creationId xmlns:a16="http://schemas.microsoft.com/office/drawing/2014/main" id="{CF8BF57F-88C2-E46F-C2F1-E24596D1482D}"/>
              </a:ext>
            </a:extLst>
          </p:cNvPr>
          <p:cNvPicPr>
            <a:picLocks noChangeAspect="1"/>
          </p:cNvPicPr>
          <p:nvPr/>
        </p:nvPicPr>
        <p:blipFill rotWithShape="1">
          <a:blip r:embed="rId2"/>
          <a:srcRect t="15706" r="6" b="6"/>
          <a:stretch/>
        </p:blipFill>
        <p:spPr>
          <a:xfrm>
            <a:off x="20" y="10"/>
            <a:ext cx="12188932" cy="6857990"/>
          </a:xfrm>
          <a:prstGeom prst="rect">
            <a:avLst/>
          </a:prstGeom>
        </p:spPr>
      </p:pic>
      <p:sp>
        <p:nvSpPr>
          <p:cNvPr id="15" name="Rectangle 14">
            <a:extLst>
              <a:ext uri="{FF2B5EF4-FFF2-40B4-BE49-F238E27FC236}">
                <a16:creationId xmlns:a16="http://schemas.microsoft.com/office/drawing/2014/main" id="{1EF86BFA-9133-4F6B-98BE-1CBB87EB62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07" y="3666683"/>
            <a:ext cx="12188952" cy="3191317"/>
          </a:xfrm>
          <a:prstGeom prst="rect">
            <a:avLst/>
          </a:prstGeom>
          <a:gradFill>
            <a:gsLst>
              <a:gs pos="42000">
                <a:schemeClr val="bg1">
                  <a:alpha val="23000"/>
                </a:schemeClr>
              </a:gs>
              <a:gs pos="0">
                <a:schemeClr val="bg1">
                  <a:alpha val="0"/>
                </a:schemeClr>
              </a:gs>
              <a:gs pos="100000">
                <a:schemeClr val="bg1">
                  <a:alpha val="36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591AA77-4149-9ECE-770A-6F378C8CC5B0}"/>
              </a:ext>
            </a:extLst>
          </p:cNvPr>
          <p:cNvSpPr>
            <a:spLocks noGrp="1"/>
          </p:cNvSpPr>
          <p:nvPr>
            <p:ph type="title"/>
          </p:nvPr>
        </p:nvSpPr>
        <p:spPr>
          <a:xfrm>
            <a:off x="843630" y="3826292"/>
            <a:ext cx="5257800" cy="1701570"/>
          </a:xfrm>
        </p:spPr>
        <p:txBody>
          <a:bodyPr vert="horz" lIns="91440" tIns="45720" rIns="91440" bIns="45720" rtlCol="0" anchor="b">
            <a:normAutofit/>
          </a:bodyPr>
          <a:lstStyle/>
          <a:p>
            <a:r>
              <a:rPr lang="en-US" sz="4400" kern="1200">
                <a:solidFill>
                  <a:schemeClr val="tx1"/>
                </a:solidFill>
                <a:latin typeface="+mj-lt"/>
                <a:ea typeface="+mj-ea"/>
                <a:cs typeface="+mj-cs"/>
              </a:rPr>
              <a:t>Responsible Stewardship</a:t>
            </a:r>
          </a:p>
        </p:txBody>
      </p:sp>
    </p:spTree>
    <p:extLst>
      <p:ext uri="{BB962C8B-B14F-4D97-AF65-F5344CB8AC3E}">
        <p14:creationId xmlns:p14="http://schemas.microsoft.com/office/powerpoint/2010/main" val="3965221652"/>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a:extLst>
              <a:ext uri="{FF2B5EF4-FFF2-40B4-BE49-F238E27FC236}">
                <a16:creationId xmlns:a16="http://schemas.microsoft.com/office/drawing/2014/main" id="{D3F3A98B-FC65-4638-942D-043D90701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Lock with a love heart">
            <a:extLst>
              <a:ext uri="{FF2B5EF4-FFF2-40B4-BE49-F238E27FC236}">
                <a16:creationId xmlns:a16="http://schemas.microsoft.com/office/drawing/2014/main" id="{E1058EEC-E64E-064F-C942-8E535C42B4AA}"/>
              </a:ext>
            </a:extLst>
          </p:cNvPr>
          <p:cNvPicPr>
            <a:picLocks noChangeAspect="1"/>
          </p:cNvPicPr>
          <p:nvPr/>
        </p:nvPicPr>
        <p:blipFill rotWithShape="1">
          <a:blip r:embed="rId2">
            <a:alphaModFix amt="35000"/>
          </a:blip>
          <a:srcRect t="87" r="-2" b="-2"/>
          <a:stretch/>
        </p:blipFill>
        <p:spPr>
          <a:xfrm>
            <a:off x="20" y="10"/>
            <a:ext cx="12191980" cy="6857990"/>
          </a:xfrm>
          <a:prstGeom prst="rect">
            <a:avLst/>
          </a:prstGeom>
        </p:spPr>
      </p:pic>
      <p:sp>
        <p:nvSpPr>
          <p:cNvPr id="11" name="Arc 10">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790889" flipH="1">
            <a:off x="715850" y="795372"/>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2396" y="1119031"/>
            <a:ext cx="4619938" cy="46199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1BD3678-D42D-233E-C184-C17D9339C84F}"/>
              </a:ext>
            </a:extLst>
          </p:cNvPr>
          <p:cNvSpPr>
            <a:spLocks noGrp="1"/>
          </p:cNvSpPr>
          <p:nvPr>
            <p:ph type="title"/>
          </p:nvPr>
        </p:nvSpPr>
        <p:spPr>
          <a:xfrm>
            <a:off x="7474281" y="1396686"/>
            <a:ext cx="3240506" cy="4064628"/>
          </a:xfrm>
        </p:spPr>
        <p:txBody>
          <a:bodyPr>
            <a:normAutofit/>
          </a:bodyPr>
          <a:lstStyle/>
          <a:p>
            <a:r>
              <a:rPr lang="en-US">
                <a:cs typeface="Aharoni"/>
              </a:rPr>
              <a:t>Defined</a:t>
            </a:r>
            <a:endParaRPr lang="en-US"/>
          </a:p>
        </p:txBody>
      </p:sp>
      <p:sp>
        <p:nvSpPr>
          <p:cNvPr id="3" name="Content Placeholder 2">
            <a:extLst>
              <a:ext uri="{FF2B5EF4-FFF2-40B4-BE49-F238E27FC236}">
                <a16:creationId xmlns:a16="http://schemas.microsoft.com/office/drawing/2014/main" id="{D8A4946E-93A4-C424-8D93-79AAE2AA52F3}"/>
              </a:ext>
            </a:extLst>
          </p:cNvPr>
          <p:cNvSpPr>
            <a:spLocks noGrp="1"/>
          </p:cNvSpPr>
          <p:nvPr>
            <p:ph idx="1"/>
          </p:nvPr>
        </p:nvSpPr>
        <p:spPr>
          <a:xfrm>
            <a:off x="838200" y="1461360"/>
            <a:ext cx="5536397" cy="3935281"/>
          </a:xfrm>
        </p:spPr>
        <p:txBody>
          <a:bodyPr vert="horz" lIns="91440" tIns="45720" rIns="91440" bIns="45720" rtlCol="0">
            <a:normAutofit/>
          </a:bodyPr>
          <a:lstStyle/>
          <a:p>
            <a:r>
              <a:rPr lang="en-US">
                <a:solidFill>
                  <a:srgbClr val="FFFFFF"/>
                </a:solidFill>
              </a:rPr>
              <a:t>The use of influence by instituional investors to maximise overall long-term value including the value of common economic, social and environmental assets, on which returns and clients' and benficiaries' interests depend</a:t>
            </a:r>
          </a:p>
        </p:txBody>
      </p:sp>
      <p:sp>
        <p:nvSpPr>
          <p:cNvPr id="15" name="Oval 14">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17460" y="4737713"/>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68669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B1BD54D5-12B9-10BB-5570-DEAB96EFF4F5}"/>
              </a:ext>
            </a:extLst>
          </p:cNvPr>
          <p:cNvPicPr>
            <a:picLocks noChangeAspect="1"/>
          </p:cNvPicPr>
          <p:nvPr/>
        </p:nvPicPr>
        <p:blipFill rotWithShape="1">
          <a:blip r:embed="rId3"/>
          <a:srcRect l="25719" r="36944" b="6250"/>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CA6CDE1-E7D7-D8D8-B142-C3ECE55AE355}"/>
              </a:ext>
            </a:extLst>
          </p:cNvPr>
          <p:cNvSpPr>
            <a:spLocks noGrp="1"/>
          </p:cNvSpPr>
          <p:nvPr>
            <p:ph type="title"/>
          </p:nvPr>
        </p:nvSpPr>
        <p:spPr>
          <a:xfrm>
            <a:off x="5827048" y="407987"/>
            <a:ext cx="5721484" cy="1325563"/>
          </a:xfrm>
        </p:spPr>
        <p:txBody>
          <a:bodyPr>
            <a:normAutofit/>
          </a:bodyPr>
          <a:lstStyle/>
          <a:p>
            <a:r>
              <a:rPr lang="en-US">
                <a:cs typeface="Aharoni"/>
              </a:rPr>
              <a:t>Some examples</a:t>
            </a:r>
            <a:endParaRPr lang="en-US"/>
          </a:p>
        </p:txBody>
      </p:sp>
      <p:sp>
        <p:nvSpPr>
          <p:cNvPr id="3" name="Content Placeholder 2">
            <a:extLst>
              <a:ext uri="{FF2B5EF4-FFF2-40B4-BE49-F238E27FC236}">
                <a16:creationId xmlns:a16="http://schemas.microsoft.com/office/drawing/2014/main" id="{87086151-42E5-E2B3-584B-8C126D38FE7A}"/>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sz="2400"/>
              <a:t>Environmental: using sustainable materials, renewable energy</a:t>
            </a:r>
          </a:p>
          <a:p>
            <a:r>
              <a:rPr lang="en-US" sz="2400"/>
              <a:t>Corporate: focusing on long-term sustainability</a:t>
            </a:r>
          </a:p>
          <a:p>
            <a:r>
              <a:rPr lang="en-US" sz="2400"/>
              <a:t>Organisational: one's role as a steward to pass on the organisation to future generations in a better shape</a:t>
            </a:r>
          </a:p>
          <a:p>
            <a:r>
              <a:rPr lang="en-US" sz="2400"/>
              <a:t>Investors: using their influence to maximise long-term value, including the value of common economic, social and environmental assets</a:t>
            </a:r>
          </a:p>
        </p:txBody>
      </p:sp>
    </p:spTree>
    <p:extLst>
      <p:ext uri="{BB962C8B-B14F-4D97-AF65-F5344CB8AC3E}">
        <p14:creationId xmlns:p14="http://schemas.microsoft.com/office/powerpoint/2010/main" val="320734399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 name="Rectangle 5">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White paper ships being led by a yellow ship">
            <a:extLst>
              <a:ext uri="{FF2B5EF4-FFF2-40B4-BE49-F238E27FC236}">
                <a16:creationId xmlns:a16="http://schemas.microsoft.com/office/drawing/2014/main" id="{15E87063-E846-0FC8-69A8-90F6A9C184BF}"/>
              </a:ext>
            </a:extLst>
          </p:cNvPr>
          <p:cNvPicPr>
            <a:picLocks noChangeAspect="1"/>
          </p:cNvPicPr>
          <p:nvPr/>
        </p:nvPicPr>
        <p:blipFill rotWithShape="1">
          <a:blip r:embed="rId3"/>
          <a:srcRect l="40251" r="12558" b="-3"/>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8"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25C5861-F56A-782B-DF4E-4871D9D9DC34}"/>
              </a:ext>
            </a:extLst>
          </p:cNvPr>
          <p:cNvSpPr>
            <a:spLocks noGrp="1"/>
          </p:cNvSpPr>
          <p:nvPr>
            <p:ph type="title"/>
          </p:nvPr>
        </p:nvSpPr>
        <p:spPr>
          <a:xfrm>
            <a:off x="5827048" y="407987"/>
            <a:ext cx="5721484" cy="1325563"/>
          </a:xfrm>
        </p:spPr>
        <p:txBody>
          <a:bodyPr>
            <a:normAutofit/>
          </a:bodyPr>
          <a:lstStyle/>
          <a:p>
            <a:r>
              <a:rPr lang="en-US">
                <a:cs typeface="Aharoni"/>
              </a:rPr>
              <a:t>International Business Ethics</a:t>
            </a:r>
            <a:endParaRPr lang="en-US"/>
          </a:p>
        </p:txBody>
      </p:sp>
      <p:sp>
        <p:nvSpPr>
          <p:cNvPr id="3" name="Content Placeholder 2">
            <a:extLst>
              <a:ext uri="{FF2B5EF4-FFF2-40B4-BE49-F238E27FC236}">
                <a16:creationId xmlns:a16="http://schemas.microsoft.com/office/drawing/2014/main" id="{87999A6B-E5A8-18F9-FD09-905C0B4828C4}"/>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a:t>Moral principles and values that guide decision-making and behaviour </a:t>
            </a:r>
            <a:endParaRPr lang="en-US" dirty="0"/>
          </a:p>
          <a:p>
            <a:pPr lvl="1">
              <a:buFont typeface="Courier New" panose="020B0604020202020204" pitchFamily="34" charset="0"/>
              <a:buChar char="o"/>
            </a:pPr>
            <a:r>
              <a:rPr lang="en-US"/>
              <a:t>Compliance with local laws and customs</a:t>
            </a:r>
            <a:endParaRPr lang="en-US" dirty="0"/>
          </a:p>
          <a:p>
            <a:pPr lvl="1">
              <a:buFont typeface="Courier New" panose="020B0604020202020204" pitchFamily="34" charset="0"/>
              <a:buChar char="o"/>
            </a:pPr>
            <a:r>
              <a:rPr lang="en-US"/>
              <a:t>Respect for cultural differences</a:t>
            </a:r>
            <a:endParaRPr lang="en-US" dirty="0"/>
          </a:p>
          <a:p>
            <a:pPr lvl="1">
              <a:buFont typeface="Courier New" panose="020B0604020202020204" pitchFamily="34" charset="0"/>
              <a:buChar char="o"/>
            </a:pPr>
            <a:r>
              <a:rPr lang="en-US"/>
              <a:t>Fair employment practices</a:t>
            </a:r>
            <a:endParaRPr lang="en-US" dirty="0"/>
          </a:p>
          <a:p>
            <a:pPr lvl="1">
              <a:buFont typeface="Courier New" panose="020B0604020202020204" pitchFamily="34" charset="0"/>
              <a:buChar char="o"/>
            </a:pPr>
            <a:r>
              <a:rPr lang="en-US"/>
              <a:t>Avoiding bribery and corruption, even if common </a:t>
            </a:r>
            <a:endParaRPr lang="en-US" dirty="0"/>
          </a:p>
          <a:p>
            <a:pPr lvl="1">
              <a:buFont typeface="Courier New" panose="020B0604020202020204" pitchFamily="34" charset="0"/>
              <a:buChar char="o"/>
            </a:pPr>
            <a:r>
              <a:rPr lang="en-US"/>
              <a:t>Protecting the environment </a:t>
            </a:r>
            <a:endParaRPr lang="en-US" dirty="0"/>
          </a:p>
          <a:p>
            <a:pPr lvl="1">
              <a:buFont typeface="Courier New" panose="020B0604020202020204" pitchFamily="34" charset="0"/>
              <a:buChar char="o"/>
            </a:pPr>
            <a:r>
              <a:rPr lang="en-US"/>
              <a:t>Truthful adverising and integtity </a:t>
            </a:r>
            <a:endParaRPr lang="en-US" dirty="0"/>
          </a:p>
          <a:p>
            <a:pPr lvl="1">
              <a:buFont typeface="Courier New" panose="020B0604020202020204" pitchFamily="34" charset="0"/>
              <a:buChar char="o"/>
            </a:pPr>
            <a:endParaRPr lang="en-US" dirty="0"/>
          </a:p>
        </p:txBody>
      </p:sp>
    </p:spTree>
    <p:extLst>
      <p:ext uri="{BB962C8B-B14F-4D97-AF65-F5344CB8AC3E}">
        <p14:creationId xmlns:p14="http://schemas.microsoft.com/office/powerpoint/2010/main" val="19704419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A3F9DB-B144-47A4-9DB2-706C3908B2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a:extLst>
              <a:ext uri="{FF2B5EF4-FFF2-40B4-BE49-F238E27FC236}">
                <a16:creationId xmlns:a16="http://schemas.microsoft.com/office/drawing/2014/main" id="{3D9A74CD-249A-437B-A289-413676038C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Yellow paper ship leading among white ships">
            <a:extLst>
              <a:ext uri="{FF2B5EF4-FFF2-40B4-BE49-F238E27FC236}">
                <a16:creationId xmlns:a16="http://schemas.microsoft.com/office/drawing/2014/main" id="{8746BFCF-23E3-06D9-7639-44FBDDD4241D}"/>
              </a:ext>
            </a:extLst>
          </p:cNvPr>
          <p:cNvPicPr>
            <a:picLocks noChangeAspect="1"/>
          </p:cNvPicPr>
          <p:nvPr/>
        </p:nvPicPr>
        <p:blipFill rotWithShape="1">
          <a:blip r:embed="rId3">
            <a:alphaModFix amt="35000"/>
          </a:blip>
          <a:srcRect t="15605" r="-2" b="-2"/>
          <a:stretch/>
        </p:blipFill>
        <p:spPr>
          <a:xfrm>
            <a:off x="20" y="10"/>
            <a:ext cx="12191980" cy="6857990"/>
          </a:xfrm>
          <a:prstGeom prst="rect">
            <a:avLst/>
          </a:prstGeom>
        </p:spPr>
      </p:pic>
      <p:sp>
        <p:nvSpPr>
          <p:cNvPr id="13" name="Oval 12">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D0B8D96-4522-0897-85C6-6BBFF10E283E}"/>
              </a:ext>
            </a:extLst>
          </p:cNvPr>
          <p:cNvSpPr>
            <a:spLocks noGrp="1"/>
          </p:cNvSpPr>
          <p:nvPr>
            <p:ph type="title"/>
          </p:nvPr>
        </p:nvSpPr>
        <p:spPr>
          <a:xfrm>
            <a:off x="1171074" y="1396686"/>
            <a:ext cx="3240506" cy="4064628"/>
          </a:xfrm>
        </p:spPr>
        <p:txBody>
          <a:bodyPr>
            <a:normAutofit/>
          </a:bodyPr>
          <a:lstStyle/>
          <a:p>
            <a:r>
              <a:rPr lang="en-US">
                <a:cs typeface="Aharoni"/>
              </a:rPr>
              <a:t>Ethical Dilemma</a:t>
            </a:r>
            <a:endParaRPr lang="en-US"/>
          </a:p>
        </p:txBody>
      </p:sp>
      <p:sp>
        <p:nvSpPr>
          <p:cNvPr id="3" name="Content Placeholder 2">
            <a:extLst>
              <a:ext uri="{FF2B5EF4-FFF2-40B4-BE49-F238E27FC236}">
                <a16:creationId xmlns:a16="http://schemas.microsoft.com/office/drawing/2014/main" id="{B9539787-1341-071F-8B56-4004D499A1A2}"/>
              </a:ext>
            </a:extLst>
          </p:cNvPr>
          <p:cNvSpPr>
            <a:spLocks noGrp="1"/>
          </p:cNvSpPr>
          <p:nvPr>
            <p:ph idx="1"/>
          </p:nvPr>
        </p:nvSpPr>
        <p:spPr>
          <a:xfrm>
            <a:off x="5370153" y="1526033"/>
            <a:ext cx="5536397" cy="3935281"/>
          </a:xfrm>
        </p:spPr>
        <p:txBody>
          <a:bodyPr vert="horz" lIns="91440" tIns="45720" rIns="91440" bIns="45720" rtlCol="0">
            <a:normAutofit/>
          </a:bodyPr>
          <a:lstStyle/>
          <a:p>
            <a:r>
              <a:rPr lang="en-US">
                <a:solidFill>
                  <a:srgbClr val="FFFFFF"/>
                </a:solidFill>
                <a:ea typeface="+mn-lt"/>
                <a:cs typeface="+mn-lt"/>
              </a:rPr>
              <a:t>Child labor: A company may find that a foreign subsidiary has hired underage workers, violating the company's policy against child labor. However, the local manager explains that the child is an orphan with no other means of support and would likely become homeless if fired</a:t>
            </a:r>
            <a:endParaRPr lang="en-US">
              <a:solidFill>
                <a:srgbClr val="FFFFFF"/>
              </a:solidFill>
            </a:endParaRPr>
          </a:p>
        </p:txBody>
      </p:sp>
      <p:sp>
        <p:nvSpPr>
          <p:cNvPr id="15" name="Arc 14">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894002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Pipes over the sea">
            <a:extLst>
              <a:ext uri="{FF2B5EF4-FFF2-40B4-BE49-F238E27FC236}">
                <a16:creationId xmlns:a16="http://schemas.microsoft.com/office/drawing/2014/main" id="{6667155D-E86B-81FD-EC57-35B3C3BA9FCB}"/>
              </a:ext>
            </a:extLst>
          </p:cNvPr>
          <p:cNvPicPr>
            <a:picLocks noChangeAspect="1"/>
          </p:cNvPicPr>
          <p:nvPr/>
        </p:nvPicPr>
        <p:blipFill rotWithShape="1">
          <a:blip r:embed="rId2"/>
          <a:srcRect l="20501" r="26328" b="-1"/>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09B2ED5-7819-F163-B297-339C63BBD1B2}"/>
              </a:ext>
            </a:extLst>
          </p:cNvPr>
          <p:cNvSpPr>
            <a:spLocks noGrp="1"/>
          </p:cNvSpPr>
          <p:nvPr>
            <p:ph type="title"/>
          </p:nvPr>
        </p:nvSpPr>
        <p:spPr>
          <a:xfrm>
            <a:off x="5827048" y="407987"/>
            <a:ext cx="5721484" cy="1325563"/>
          </a:xfrm>
        </p:spPr>
        <p:txBody>
          <a:bodyPr>
            <a:normAutofit/>
          </a:bodyPr>
          <a:lstStyle/>
          <a:p>
            <a:r>
              <a:rPr lang="en-US">
                <a:cs typeface="Aharoni"/>
              </a:rPr>
              <a:t>Ethical dilemma</a:t>
            </a:r>
            <a:endParaRPr lang="en-US"/>
          </a:p>
        </p:txBody>
      </p:sp>
      <p:sp>
        <p:nvSpPr>
          <p:cNvPr id="3" name="Content Placeholder 2">
            <a:extLst>
              <a:ext uri="{FF2B5EF4-FFF2-40B4-BE49-F238E27FC236}">
                <a16:creationId xmlns:a16="http://schemas.microsoft.com/office/drawing/2014/main" id="{A985835B-42B9-3CB9-39EE-0EC3DEA2F1A2}"/>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a:ea typeface="+mn-lt"/>
                <a:cs typeface="+mn-lt"/>
              </a:rPr>
              <a:t>Environmental standards: A company may find that environmental regulations are lax in a foreign country, allowing them to pollute more cheaply. However, this could damage the local environment and the company's reputation</a:t>
            </a:r>
            <a:endParaRPr lang="en-US"/>
          </a:p>
        </p:txBody>
      </p:sp>
    </p:spTree>
    <p:extLst>
      <p:ext uri="{BB962C8B-B14F-4D97-AF65-F5344CB8AC3E}">
        <p14:creationId xmlns:p14="http://schemas.microsoft.com/office/powerpoint/2010/main" val="28261549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6E4723F1-1FF5-DB18-E0EE-C42EFD4956FC}"/>
              </a:ext>
            </a:extLst>
          </p:cNvPr>
          <p:cNvSpPr>
            <a:spLocks noGrp="1"/>
          </p:cNvSpPr>
          <p:nvPr>
            <p:ph type="title"/>
          </p:nvPr>
        </p:nvSpPr>
        <p:spPr>
          <a:xfrm>
            <a:off x="838200" y="459863"/>
            <a:ext cx="10515600" cy="1004594"/>
          </a:xfrm>
        </p:spPr>
        <p:txBody>
          <a:bodyPr>
            <a:normAutofit/>
          </a:bodyPr>
          <a:lstStyle/>
          <a:p>
            <a:pPr algn="ctr"/>
            <a:r>
              <a:rPr lang="en-US">
                <a:solidFill>
                  <a:srgbClr val="FFFFFF"/>
                </a:solidFill>
                <a:cs typeface="Aharoni"/>
              </a:rPr>
              <a:t>The role of the Ethics Officer</a:t>
            </a:r>
            <a:endParaRPr lang="en-US">
              <a:solidFill>
                <a:srgbClr val="FFFFFF"/>
              </a:solidFill>
            </a:endParaRP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9496" y="1587970"/>
            <a:ext cx="11033008"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04436169-BE58-9494-E5F8-51694F8A7282}"/>
              </a:ext>
            </a:extLst>
          </p:cNvPr>
          <p:cNvGraphicFramePr>
            <a:graphicFrameLocks noGrp="1"/>
          </p:cNvGraphicFramePr>
          <p:nvPr>
            <p:ph idx="1"/>
            <p:extLst>
              <p:ext uri="{D42A27DB-BD31-4B8C-83A1-F6EECF244321}">
                <p14:modId xmlns:p14="http://schemas.microsoft.com/office/powerpoint/2010/main" val="1085611945"/>
              </p:ext>
            </p:extLst>
          </p:nvPr>
        </p:nvGraphicFramePr>
        <p:xfrm>
          <a:off x="838200" y="1800911"/>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862609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6A3F9DB-B144-47A4-9DB2-706C3908B2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a:extLst>
              <a:ext uri="{FF2B5EF4-FFF2-40B4-BE49-F238E27FC236}">
                <a16:creationId xmlns:a16="http://schemas.microsoft.com/office/drawing/2014/main" id="{3D9A74CD-249A-437B-A289-413676038C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White bulbs with a yellow one standing out">
            <a:extLst>
              <a:ext uri="{FF2B5EF4-FFF2-40B4-BE49-F238E27FC236}">
                <a16:creationId xmlns:a16="http://schemas.microsoft.com/office/drawing/2014/main" id="{436E521D-D211-D15D-889F-E1FB5215871B}"/>
              </a:ext>
            </a:extLst>
          </p:cNvPr>
          <p:cNvPicPr>
            <a:picLocks noChangeAspect="1"/>
          </p:cNvPicPr>
          <p:nvPr/>
        </p:nvPicPr>
        <p:blipFill rotWithShape="1">
          <a:blip r:embed="rId2">
            <a:alphaModFix amt="35000"/>
          </a:blip>
          <a:srcRect r="-2" b="15603"/>
          <a:stretch/>
        </p:blipFill>
        <p:spPr>
          <a:xfrm>
            <a:off x="20" y="10"/>
            <a:ext cx="12191980" cy="6857990"/>
          </a:xfrm>
          <a:prstGeom prst="rect">
            <a:avLst/>
          </a:prstGeom>
        </p:spPr>
      </p:pic>
      <p:sp>
        <p:nvSpPr>
          <p:cNvPr id="13" name="Oval 12">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E0DA1F5-8A66-69CB-37E0-F9E1E8A7F8E2}"/>
              </a:ext>
            </a:extLst>
          </p:cNvPr>
          <p:cNvSpPr>
            <a:spLocks noGrp="1"/>
          </p:cNvSpPr>
          <p:nvPr>
            <p:ph type="title"/>
          </p:nvPr>
        </p:nvSpPr>
        <p:spPr>
          <a:xfrm>
            <a:off x="1171074" y="1396686"/>
            <a:ext cx="3240506" cy="4064628"/>
          </a:xfrm>
        </p:spPr>
        <p:txBody>
          <a:bodyPr>
            <a:normAutofit/>
          </a:bodyPr>
          <a:lstStyle/>
          <a:p>
            <a:r>
              <a:rPr lang="en-US" sz="3100">
                <a:cs typeface="Aharoni"/>
              </a:rPr>
              <a:t>Theories of international communication</a:t>
            </a:r>
            <a:endParaRPr lang="en-US" sz="3100"/>
          </a:p>
        </p:txBody>
      </p:sp>
      <p:sp>
        <p:nvSpPr>
          <p:cNvPr id="3" name="Content Placeholder 2">
            <a:extLst>
              <a:ext uri="{FF2B5EF4-FFF2-40B4-BE49-F238E27FC236}">
                <a16:creationId xmlns:a16="http://schemas.microsoft.com/office/drawing/2014/main" id="{AA2A0F57-4763-8512-7127-A544E157C4F4}"/>
              </a:ext>
            </a:extLst>
          </p:cNvPr>
          <p:cNvSpPr>
            <a:spLocks noGrp="1"/>
          </p:cNvSpPr>
          <p:nvPr>
            <p:ph idx="1"/>
          </p:nvPr>
        </p:nvSpPr>
        <p:spPr>
          <a:xfrm>
            <a:off x="5370153" y="1526033"/>
            <a:ext cx="5536397" cy="3935281"/>
          </a:xfrm>
        </p:spPr>
        <p:txBody>
          <a:bodyPr vert="horz" lIns="91440" tIns="45720" rIns="91440" bIns="45720" rtlCol="0">
            <a:normAutofit/>
          </a:bodyPr>
          <a:lstStyle/>
          <a:p>
            <a:r>
              <a:rPr lang="en-US" sz="2000">
                <a:solidFill>
                  <a:srgbClr val="FFFFFF"/>
                </a:solidFill>
              </a:rPr>
              <a:t>It's the exchange of messages and information across international borders, encompassing political, economic, social, cultural and military concerns</a:t>
            </a:r>
          </a:p>
          <a:p>
            <a:r>
              <a:rPr lang="en-US" sz="2000">
                <a:solidFill>
                  <a:srgbClr val="FFFFFF"/>
                </a:solidFill>
              </a:rPr>
              <a:t>Gained importance due to globalisation, and the high demand for professionals skilled in communicating across cultures</a:t>
            </a:r>
          </a:p>
          <a:p>
            <a:r>
              <a:rPr lang="en-US" sz="2000">
                <a:solidFill>
                  <a:srgbClr val="FFFFFF"/>
                </a:solidFill>
              </a:rPr>
              <a:t>Covers "government to government" "B2B" and "people to people" interactions at a global level</a:t>
            </a:r>
          </a:p>
        </p:txBody>
      </p:sp>
      <p:sp>
        <p:nvSpPr>
          <p:cNvPr id="15" name="Arc 14">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7" name="Oval 16">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06754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45D489D-16E1-484D-867B-144368D74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49A496F5-B01E-4BF8-9D1E-C4E53B6F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2257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Arc 12">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46107">
            <a:off x="2906963" y="1348064"/>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E5DD12B-822A-2A18-E4CA-54564CDC4525}"/>
              </a:ext>
            </a:extLst>
          </p:cNvPr>
          <p:cNvSpPr>
            <a:spLocks noGrp="1"/>
          </p:cNvSpPr>
          <p:nvPr>
            <p:ph type="title"/>
          </p:nvPr>
        </p:nvSpPr>
        <p:spPr>
          <a:xfrm>
            <a:off x="838200" y="643467"/>
            <a:ext cx="2951205" cy="5571066"/>
          </a:xfrm>
        </p:spPr>
        <p:txBody>
          <a:bodyPr>
            <a:normAutofit/>
          </a:bodyPr>
          <a:lstStyle/>
          <a:p>
            <a:r>
              <a:rPr lang="en-US" sz="3700">
                <a:solidFill>
                  <a:srgbClr val="FFFFFF"/>
                </a:solidFill>
                <a:cs typeface="Aharoni"/>
              </a:rPr>
              <a:t>Free flow of information theory</a:t>
            </a:r>
            <a:endParaRPr lang="en-US" sz="3700">
              <a:solidFill>
                <a:srgbClr val="FFFFFF"/>
              </a:solidFill>
            </a:endParaRPr>
          </a:p>
        </p:txBody>
      </p:sp>
      <p:graphicFrame>
        <p:nvGraphicFramePr>
          <p:cNvPr id="5" name="Content Placeholder 2">
            <a:extLst>
              <a:ext uri="{FF2B5EF4-FFF2-40B4-BE49-F238E27FC236}">
                <a16:creationId xmlns:a16="http://schemas.microsoft.com/office/drawing/2014/main" id="{BAB1249C-CE0A-1918-5A5F-146D02BD0025}"/>
              </a:ext>
            </a:extLst>
          </p:cNvPr>
          <p:cNvGraphicFramePr>
            <a:graphicFrameLocks noGrp="1"/>
          </p:cNvGraphicFramePr>
          <p:nvPr>
            <p:ph idx="1"/>
            <p:extLst>
              <p:ext uri="{D42A27DB-BD31-4B8C-83A1-F6EECF244321}">
                <p14:modId xmlns:p14="http://schemas.microsoft.com/office/powerpoint/2010/main" val="2802519461"/>
              </p:ext>
            </p:extLst>
          </p:nvPr>
        </p:nvGraphicFramePr>
        <p:xfrm>
          <a:off x="5237018" y="653693"/>
          <a:ext cx="6303729" cy="556083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22743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B03C18-7AAB-9157-D408-257F29ED062A}"/>
              </a:ext>
            </a:extLst>
          </p:cNvPr>
          <p:cNvSpPr>
            <a:spLocks noGrp="1"/>
          </p:cNvSpPr>
          <p:nvPr>
            <p:ph type="title"/>
          </p:nvPr>
        </p:nvSpPr>
        <p:spPr/>
        <p:txBody>
          <a:bodyPr/>
          <a:lstStyle/>
          <a:p>
            <a:r>
              <a:rPr lang="en-US">
                <a:cs typeface="Aharoni"/>
              </a:rPr>
              <a:t>Modernization theory</a:t>
            </a:r>
            <a:endParaRPr lang="en-US"/>
          </a:p>
        </p:txBody>
      </p:sp>
      <p:sp>
        <p:nvSpPr>
          <p:cNvPr id="3" name="Content Placeholder 2">
            <a:extLst>
              <a:ext uri="{FF2B5EF4-FFF2-40B4-BE49-F238E27FC236}">
                <a16:creationId xmlns:a16="http://schemas.microsoft.com/office/drawing/2014/main" id="{70954E8E-7B06-2F5C-1C33-CF23E3A5E320}"/>
              </a:ext>
            </a:extLst>
          </p:cNvPr>
          <p:cNvSpPr>
            <a:spLocks noGrp="1"/>
          </p:cNvSpPr>
          <p:nvPr>
            <p:ph idx="1"/>
          </p:nvPr>
        </p:nvSpPr>
        <p:spPr/>
        <p:txBody>
          <a:bodyPr vert="horz" lIns="91440" tIns="45720" rIns="91440" bIns="45720" rtlCol="0" anchor="t">
            <a:normAutofit/>
          </a:bodyPr>
          <a:lstStyle/>
          <a:p>
            <a:r>
              <a:rPr lang="en-US"/>
              <a:t>Developing countries can make progress by emulating devloping paths of Western industrialised nations</a:t>
            </a:r>
          </a:p>
          <a:p>
            <a:r>
              <a:rPr lang="en-US"/>
              <a:t>Enabled the spread of tech &amp; ideas</a:t>
            </a:r>
            <a:endParaRPr lang="en-US" dirty="0"/>
          </a:p>
          <a:p>
            <a:r>
              <a:rPr lang="en-US"/>
              <a:t>Allowed for global value chains where different stages of production are located in different nations</a:t>
            </a:r>
          </a:p>
          <a:p>
            <a:r>
              <a:rPr lang="en-US"/>
              <a:t>Allowed increased trade in services</a:t>
            </a:r>
          </a:p>
          <a:p>
            <a:endParaRPr lang="en-US" dirty="0"/>
          </a:p>
        </p:txBody>
      </p:sp>
    </p:spTree>
    <p:extLst>
      <p:ext uri="{BB962C8B-B14F-4D97-AF65-F5344CB8AC3E}">
        <p14:creationId xmlns:p14="http://schemas.microsoft.com/office/powerpoint/2010/main" val="212658210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7D4E70-764D-7777-0A16-2DF7CA7CD9EB}"/>
              </a:ext>
            </a:extLst>
          </p:cNvPr>
          <p:cNvSpPr>
            <a:spLocks noGrp="1"/>
          </p:cNvSpPr>
          <p:nvPr>
            <p:ph type="title"/>
          </p:nvPr>
        </p:nvSpPr>
        <p:spPr/>
        <p:txBody>
          <a:bodyPr/>
          <a:lstStyle/>
          <a:p>
            <a:r>
              <a:rPr lang="en-US">
                <a:cs typeface="Aharoni"/>
              </a:rPr>
              <a:t>Dependency Theory</a:t>
            </a:r>
            <a:endParaRPr lang="en-US"/>
          </a:p>
        </p:txBody>
      </p:sp>
      <p:sp>
        <p:nvSpPr>
          <p:cNvPr id="3" name="Content Placeholder 2">
            <a:extLst>
              <a:ext uri="{FF2B5EF4-FFF2-40B4-BE49-F238E27FC236}">
                <a16:creationId xmlns:a16="http://schemas.microsoft.com/office/drawing/2014/main" id="{E25ADE4E-D5BF-51A9-1D20-679F37612354}"/>
              </a:ext>
            </a:extLst>
          </p:cNvPr>
          <p:cNvSpPr>
            <a:spLocks noGrp="1"/>
          </p:cNvSpPr>
          <p:nvPr>
            <p:ph idx="1"/>
          </p:nvPr>
        </p:nvSpPr>
        <p:spPr/>
        <p:txBody>
          <a:bodyPr vert="horz" lIns="91440" tIns="45720" rIns="91440" bIns="45720" rtlCol="0" anchor="t">
            <a:normAutofit/>
          </a:bodyPr>
          <a:lstStyle/>
          <a:p>
            <a:r>
              <a:rPr lang="en-US"/>
              <a:t>Free flow of global communication reinforces the economic dependency of developing nations</a:t>
            </a:r>
          </a:p>
          <a:p>
            <a:r>
              <a:rPr lang="en-US"/>
              <a:t>Criticises modernisation theory, contending that global media and cultural products from the West perpetute inequalities and hinder development of the global South</a:t>
            </a:r>
            <a:endParaRPr lang="en-US" dirty="0"/>
          </a:p>
        </p:txBody>
      </p:sp>
    </p:spTree>
    <p:extLst>
      <p:ext uri="{BB962C8B-B14F-4D97-AF65-F5344CB8AC3E}">
        <p14:creationId xmlns:p14="http://schemas.microsoft.com/office/powerpoint/2010/main" val="2545310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162243-8ECD-6B9A-A28B-6BBC4C64B7DA}"/>
              </a:ext>
            </a:extLst>
          </p:cNvPr>
          <p:cNvSpPr>
            <a:spLocks noGrp="1"/>
          </p:cNvSpPr>
          <p:nvPr>
            <p:ph type="title"/>
          </p:nvPr>
        </p:nvSpPr>
        <p:spPr/>
        <p:txBody>
          <a:bodyPr/>
          <a:lstStyle/>
          <a:p>
            <a:r>
              <a:rPr lang="en-US">
                <a:cs typeface="Aharoni"/>
              </a:rPr>
              <a:t>World Systems Theory</a:t>
            </a:r>
            <a:endParaRPr lang="en-US"/>
          </a:p>
        </p:txBody>
      </p:sp>
      <p:sp>
        <p:nvSpPr>
          <p:cNvPr id="3" name="Content Placeholder 2">
            <a:extLst>
              <a:ext uri="{FF2B5EF4-FFF2-40B4-BE49-F238E27FC236}">
                <a16:creationId xmlns:a16="http://schemas.microsoft.com/office/drawing/2014/main" id="{18A05344-C2DE-D3C7-1D24-7CC34284B5A5}"/>
              </a:ext>
            </a:extLst>
          </p:cNvPr>
          <p:cNvSpPr>
            <a:spLocks noGrp="1"/>
          </p:cNvSpPr>
          <p:nvPr>
            <p:ph idx="1"/>
          </p:nvPr>
        </p:nvSpPr>
        <p:spPr/>
        <p:txBody>
          <a:bodyPr vert="horz" lIns="91440" tIns="45720" rIns="91440" bIns="45720" rtlCol="0" anchor="t">
            <a:normAutofit/>
          </a:bodyPr>
          <a:lstStyle/>
          <a:p>
            <a:r>
              <a:rPr lang="en-US"/>
              <a:t>World is divided: core of wealthy nations and a periphery of poor nations</a:t>
            </a:r>
          </a:p>
          <a:p>
            <a:r>
              <a:rPr lang="en-US"/>
              <a:t>Global communication and media reflect and reinforce this unequal economic order and power dynamics</a:t>
            </a:r>
            <a:endParaRPr lang="en-US" dirty="0"/>
          </a:p>
          <a:p>
            <a:pPr marL="0" indent="0">
              <a:buNone/>
            </a:pPr>
            <a:endParaRPr lang="en-US" dirty="0"/>
          </a:p>
        </p:txBody>
      </p:sp>
    </p:spTree>
    <p:extLst>
      <p:ext uri="{BB962C8B-B14F-4D97-AF65-F5344CB8AC3E}">
        <p14:creationId xmlns:p14="http://schemas.microsoft.com/office/powerpoint/2010/main" val="14745976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60B0EFB-53ED-4F35-B05D-F658EA021C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Digital financial graphs in 3D">
            <a:extLst>
              <a:ext uri="{FF2B5EF4-FFF2-40B4-BE49-F238E27FC236}">
                <a16:creationId xmlns:a16="http://schemas.microsoft.com/office/drawing/2014/main" id="{67DEBDC7-0C27-2C1A-893B-3252F3EC4EE2}"/>
              </a:ext>
            </a:extLst>
          </p:cNvPr>
          <p:cNvPicPr>
            <a:picLocks noChangeAspect="1"/>
          </p:cNvPicPr>
          <p:nvPr/>
        </p:nvPicPr>
        <p:blipFill rotWithShape="1">
          <a:blip r:embed="rId3"/>
          <a:srcRect l="35097" r="9792" b="-9"/>
          <a:stretch/>
        </p:blipFill>
        <p:spPr>
          <a:xfrm>
            <a:off x="-7366" y="10"/>
            <a:ext cx="4855591" cy="6857990"/>
          </a:xfrm>
          <a:custGeom>
            <a:avLst/>
            <a:gdLst/>
            <a:ahLst/>
            <a:cxnLst/>
            <a:rect l="l" t="t" r="r" b="b"/>
            <a:pathLst>
              <a:path w="4636517" h="6858000">
                <a:moveTo>
                  <a:pt x="0" y="0"/>
                </a:moveTo>
                <a:lnTo>
                  <a:pt x="4636517" y="0"/>
                </a:lnTo>
                <a:lnTo>
                  <a:pt x="4636517" y="6858000"/>
                </a:lnTo>
                <a:lnTo>
                  <a:pt x="0" y="6858000"/>
                </a:lnTo>
                <a:close/>
              </a:path>
            </a:pathLst>
          </a:custGeom>
        </p:spPr>
      </p:pic>
      <p:sp>
        <p:nvSpPr>
          <p:cNvPr id="11" name="!!Arc">
            <a:extLst>
              <a:ext uri="{FF2B5EF4-FFF2-40B4-BE49-F238E27FC236}">
                <a16:creationId xmlns:a16="http://schemas.microsoft.com/office/drawing/2014/main" id="{835EF3DD-7D43-4A27-8967-A92FD8CC93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73531" y="407987"/>
            <a:ext cx="2987899" cy="2987899"/>
          </a:xfrm>
          <a:prstGeom prst="arc">
            <a:avLst>
              <a:gd name="adj1" fmla="val 16200000"/>
              <a:gd name="adj2" fmla="val 2563720"/>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18AD783-4814-797D-DAFB-04BF71A2C955}"/>
              </a:ext>
            </a:extLst>
          </p:cNvPr>
          <p:cNvSpPr>
            <a:spLocks noGrp="1"/>
          </p:cNvSpPr>
          <p:nvPr>
            <p:ph type="title"/>
          </p:nvPr>
        </p:nvSpPr>
        <p:spPr>
          <a:xfrm>
            <a:off x="5827048" y="407987"/>
            <a:ext cx="5721484" cy="1325563"/>
          </a:xfrm>
        </p:spPr>
        <p:txBody>
          <a:bodyPr>
            <a:normAutofit/>
          </a:bodyPr>
          <a:lstStyle/>
          <a:p>
            <a:r>
              <a:rPr lang="en-US">
                <a:cs typeface="Aharoni"/>
              </a:rPr>
              <a:t>AI &amp; World Trade</a:t>
            </a:r>
            <a:endParaRPr lang="en-US" dirty="0">
              <a:cs typeface="Aharoni"/>
            </a:endParaRPr>
          </a:p>
        </p:txBody>
      </p:sp>
      <p:sp>
        <p:nvSpPr>
          <p:cNvPr id="3" name="Content Placeholder 2">
            <a:extLst>
              <a:ext uri="{FF2B5EF4-FFF2-40B4-BE49-F238E27FC236}">
                <a16:creationId xmlns:a16="http://schemas.microsoft.com/office/drawing/2014/main" id="{59C1C731-CBC6-1224-2644-ADFE343A7250}"/>
              </a:ext>
            </a:extLst>
          </p:cNvPr>
          <p:cNvSpPr>
            <a:spLocks noGrp="1"/>
          </p:cNvSpPr>
          <p:nvPr>
            <p:ph idx="1"/>
          </p:nvPr>
        </p:nvSpPr>
        <p:spPr>
          <a:xfrm>
            <a:off x="5827048" y="1868487"/>
            <a:ext cx="5721484" cy="4351338"/>
          </a:xfrm>
        </p:spPr>
        <p:txBody>
          <a:bodyPr vert="horz" lIns="91440" tIns="45720" rIns="91440" bIns="45720" rtlCol="0">
            <a:normAutofit/>
          </a:bodyPr>
          <a:lstStyle/>
          <a:p>
            <a:r>
              <a:rPr lang="en-US"/>
              <a:t>AI refers to the development of computer systems capable of performing tasks that typically require human intelligence</a:t>
            </a:r>
          </a:p>
          <a:p>
            <a:r>
              <a:rPr lang="en-US"/>
              <a:t>What are the potential benefits and challenges of AI on global trade?</a:t>
            </a:r>
            <a:endParaRPr lang="en-US" dirty="0"/>
          </a:p>
        </p:txBody>
      </p:sp>
    </p:spTree>
    <p:extLst>
      <p:ext uri="{BB962C8B-B14F-4D97-AF65-F5344CB8AC3E}">
        <p14:creationId xmlns:p14="http://schemas.microsoft.com/office/powerpoint/2010/main" val="30336622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7CCE8D-6ED5-0708-B81C-FD3CC9D696A8}"/>
              </a:ext>
            </a:extLst>
          </p:cNvPr>
          <p:cNvSpPr>
            <a:spLocks noGrp="1"/>
          </p:cNvSpPr>
          <p:nvPr>
            <p:ph type="title"/>
          </p:nvPr>
        </p:nvSpPr>
        <p:spPr/>
        <p:txBody>
          <a:bodyPr/>
          <a:lstStyle/>
          <a:p>
            <a:r>
              <a:rPr lang="en-US">
                <a:cs typeface="Aharoni"/>
              </a:rPr>
              <a:t>AI &amp; the media</a:t>
            </a:r>
            <a:endParaRPr lang="en-US"/>
          </a:p>
        </p:txBody>
      </p:sp>
      <p:pic>
        <p:nvPicPr>
          <p:cNvPr id="4" name="Online Media 3" title="The potentially dangerous implications of an AI tool creating extremely realistic video">
            <a:hlinkClick r:id="" action="ppaction://media"/>
            <a:extLst>
              <a:ext uri="{FF2B5EF4-FFF2-40B4-BE49-F238E27FC236}">
                <a16:creationId xmlns:a16="http://schemas.microsoft.com/office/drawing/2014/main" id="{063F11C2-1486-0C6F-472D-7A174E12D2F2}"/>
              </a:ext>
            </a:extLst>
          </p:cNvPr>
          <p:cNvPicPr>
            <a:picLocks noGrp="1" noRot="1" noChangeAspect="1"/>
          </p:cNvPicPr>
          <p:nvPr>
            <p:ph idx="1"/>
            <a:videoFile r:link="rId1"/>
          </p:nvPr>
        </p:nvPicPr>
        <p:blipFill>
          <a:blip r:embed="rId3"/>
          <a:stretch>
            <a:fillRect/>
          </a:stretch>
        </p:blipFill>
        <p:spPr>
          <a:xfrm>
            <a:off x="2681288" y="1825625"/>
            <a:ext cx="6829425" cy="3859213"/>
          </a:xfrm>
        </p:spPr>
      </p:pic>
    </p:spTree>
    <p:extLst>
      <p:ext uri="{BB962C8B-B14F-4D97-AF65-F5344CB8AC3E}">
        <p14:creationId xmlns:p14="http://schemas.microsoft.com/office/powerpoint/2010/main" val="15522579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a:extLst>
              <a:ext uri="{FF2B5EF4-FFF2-40B4-BE49-F238E27FC236}">
                <a16:creationId xmlns:a16="http://schemas.microsoft.com/office/drawing/2014/main" id="{D3F3A98B-FC65-4638-942D-043D907013A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1999" cy="6866467"/>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16" name="Picture 15" descr="Graph">
            <a:extLst>
              <a:ext uri="{FF2B5EF4-FFF2-40B4-BE49-F238E27FC236}">
                <a16:creationId xmlns:a16="http://schemas.microsoft.com/office/drawing/2014/main" id="{839D82A2-5EE7-3777-C477-A003D2457C7C}"/>
              </a:ext>
            </a:extLst>
          </p:cNvPr>
          <p:cNvPicPr>
            <a:picLocks noChangeAspect="1"/>
          </p:cNvPicPr>
          <p:nvPr/>
        </p:nvPicPr>
        <p:blipFill rotWithShape="1">
          <a:blip r:embed="rId2">
            <a:alphaModFix amt="35000"/>
          </a:blip>
          <a:srcRect t="6172" r="-2" b="3826"/>
          <a:stretch/>
        </p:blipFill>
        <p:spPr>
          <a:xfrm>
            <a:off x="20" y="10"/>
            <a:ext cx="12191980" cy="6857990"/>
          </a:xfrm>
          <a:prstGeom prst="rect">
            <a:avLst/>
          </a:prstGeom>
        </p:spPr>
      </p:pic>
      <p:sp>
        <p:nvSpPr>
          <p:cNvPr id="17" name="Arc 16">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790889" flipH="1">
            <a:off x="715850" y="795372"/>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92396" y="1119031"/>
            <a:ext cx="4619938" cy="461993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chemeClr val="tx1"/>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AF58F87-8376-C9AE-5D4A-44909595291D}"/>
              </a:ext>
            </a:extLst>
          </p:cNvPr>
          <p:cNvSpPr>
            <a:spLocks noGrp="1"/>
          </p:cNvSpPr>
          <p:nvPr>
            <p:ph type="title"/>
          </p:nvPr>
        </p:nvSpPr>
        <p:spPr>
          <a:xfrm>
            <a:off x="7474281" y="1396686"/>
            <a:ext cx="3240506" cy="4064628"/>
          </a:xfrm>
        </p:spPr>
        <p:txBody>
          <a:bodyPr>
            <a:normAutofit/>
          </a:bodyPr>
          <a:lstStyle/>
          <a:p>
            <a:r>
              <a:rPr lang="en-US">
                <a:cs typeface="Aharoni"/>
              </a:rPr>
              <a:t>Benefits</a:t>
            </a:r>
            <a:endParaRPr lang="en-US"/>
          </a:p>
        </p:txBody>
      </p:sp>
      <p:sp>
        <p:nvSpPr>
          <p:cNvPr id="3" name="Content Placeholder 2">
            <a:extLst>
              <a:ext uri="{FF2B5EF4-FFF2-40B4-BE49-F238E27FC236}">
                <a16:creationId xmlns:a16="http://schemas.microsoft.com/office/drawing/2014/main" id="{D21976E1-EEBA-DD17-6118-7D8A998C9531}"/>
              </a:ext>
            </a:extLst>
          </p:cNvPr>
          <p:cNvSpPr>
            <a:spLocks noGrp="1"/>
          </p:cNvSpPr>
          <p:nvPr>
            <p:ph idx="1"/>
          </p:nvPr>
        </p:nvSpPr>
        <p:spPr>
          <a:xfrm>
            <a:off x="838200" y="1461360"/>
            <a:ext cx="5536397" cy="3935281"/>
          </a:xfrm>
        </p:spPr>
        <p:txBody>
          <a:bodyPr vert="horz" lIns="91440" tIns="45720" rIns="91440" bIns="45720" rtlCol="0">
            <a:normAutofit/>
          </a:bodyPr>
          <a:lstStyle/>
          <a:p>
            <a:r>
              <a:rPr lang="en-US" sz="2200">
                <a:solidFill>
                  <a:srgbClr val="FFFFFF"/>
                </a:solidFill>
              </a:rPr>
              <a:t>Increased operational efficiency from automation</a:t>
            </a:r>
          </a:p>
          <a:p>
            <a:r>
              <a:rPr lang="en-US" sz="2200">
                <a:solidFill>
                  <a:srgbClr val="FFFFFF"/>
                </a:solidFill>
              </a:rPr>
              <a:t>Predictive analytics will improve supply chain efficiency and forecasting</a:t>
            </a:r>
          </a:p>
          <a:p>
            <a:r>
              <a:rPr lang="en-US" sz="2200">
                <a:solidFill>
                  <a:srgbClr val="FFFFFF"/>
                </a:solidFill>
              </a:rPr>
              <a:t>Enhanced customer experience (chat bots etc)</a:t>
            </a:r>
          </a:p>
          <a:p>
            <a:r>
              <a:rPr lang="en-US" sz="2200">
                <a:solidFill>
                  <a:srgbClr val="FFFFFF"/>
                </a:solidFill>
              </a:rPr>
              <a:t>Enable innovation, identify new markets, analyse data</a:t>
            </a:r>
          </a:p>
          <a:p>
            <a:r>
              <a:rPr lang="en-US" sz="2200">
                <a:solidFill>
                  <a:srgbClr val="FFFFFF"/>
                </a:solidFill>
              </a:rPr>
              <a:t>Enable data-driven decision-making</a:t>
            </a:r>
          </a:p>
          <a:p>
            <a:r>
              <a:rPr lang="en-US" sz="2200">
                <a:solidFill>
                  <a:srgbClr val="FFFFFF"/>
                </a:solidFill>
              </a:rPr>
              <a:t>Enable agility</a:t>
            </a:r>
          </a:p>
        </p:txBody>
      </p:sp>
      <p:sp>
        <p:nvSpPr>
          <p:cNvPr id="15" name="Oval 14">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17460" y="4737713"/>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55368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5A632B-B15A-489E-8337-BC0F40DBC2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Arc 10">
            <a:extLst>
              <a:ext uri="{FF2B5EF4-FFF2-40B4-BE49-F238E27FC236}">
                <a16:creationId xmlns:a16="http://schemas.microsoft.com/office/drawing/2014/main" id="{6E895C8D-1379-40B8-8B1B-B6F5AEAF0A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05262" y="859948"/>
            <a:ext cx="2987899" cy="2987899"/>
          </a:xfrm>
          <a:prstGeom prst="arc">
            <a:avLst>
              <a:gd name="adj1" fmla="val 14612914"/>
              <a:gd name="adj2" fmla="val 0"/>
            </a:avLst>
          </a:prstGeom>
          <a:ln w="127000" cap="rnd">
            <a:solidFill>
              <a:schemeClr val="accent2">
                <a:lumMod val="7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B80E965-EB97-454C-2673-B3DBA1A014AE}"/>
              </a:ext>
            </a:extLst>
          </p:cNvPr>
          <p:cNvSpPr>
            <a:spLocks noGrp="1"/>
          </p:cNvSpPr>
          <p:nvPr>
            <p:ph type="title"/>
          </p:nvPr>
        </p:nvSpPr>
        <p:spPr>
          <a:xfrm>
            <a:off x="838200" y="643467"/>
            <a:ext cx="2951205" cy="5571066"/>
          </a:xfrm>
        </p:spPr>
        <p:txBody>
          <a:bodyPr>
            <a:normAutofit/>
          </a:bodyPr>
          <a:lstStyle/>
          <a:p>
            <a:r>
              <a:rPr lang="en-US">
                <a:solidFill>
                  <a:srgbClr val="FFFFFF"/>
                </a:solidFill>
                <a:cs typeface="Aharoni"/>
              </a:rPr>
              <a:t>Anticipated benefits</a:t>
            </a:r>
            <a:endParaRPr lang="en-US">
              <a:solidFill>
                <a:srgbClr val="FFFFFF"/>
              </a:solidFill>
            </a:endParaRPr>
          </a:p>
        </p:txBody>
      </p:sp>
      <p:sp>
        <p:nvSpPr>
          <p:cNvPr id="13" name="Rectangle: Rounded Corners 12">
            <a:extLst>
              <a:ext uri="{FF2B5EF4-FFF2-40B4-BE49-F238E27FC236}">
                <a16:creationId xmlns:a16="http://schemas.microsoft.com/office/drawing/2014/main" id="{651547D7-AD18-407B-A5F4-F8225B5DCF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85452" y="434266"/>
            <a:ext cx="7217701" cy="5922084"/>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5" name="Content Placeholder 2">
            <a:extLst>
              <a:ext uri="{FF2B5EF4-FFF2-40B4-BE49-F238E27FC236}">
                <a16:creationId xmlns:a16="http://schemas.microsoft.com/office/drawing/2014/main" id="{493CC7D6-67E5-09A8-BEAF-32A9BBEAE740}"/>
              </a:ext>
            </a:extLst>
          </p:cNvPr>
          <p:cNvGraphicFramePr>
            <a:graphicFrameLocks noGrp="1"/>
          </p:cNvGraphicFramePr>
          <p:nvPr>
            <p:ph idx="1"/>
            <p:extLst>
              <p:ext uri="{D42A27DB-BD31-4B8C-83A1-F6EECF244321}">
                <p14:modId xmlns:p14="http://schemas.microsoft.com/office/powerpoint/2010/main" val="1716844249"/>
              </p:ext>
            </p:extLst>
          </p:nvPr>
        </p:nvGraphicFramePr>
        <p:xfrm>
          <a:off x="4763911" y="609600"/>
          <a:ext cx="6735443" cy="556460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986457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5D152-5C69-984C-AF9E-CF5642E581D8}"/>
              </a:ext>
            </a:extLst>
          </p:cNvPr>
          <p:cNvSpPr>
            <a:spLocks noGrp="1"/>
          </p:cNvSpPr>
          <p:nvPr>
            <p:ph type="title"/>
          </p:nvPr>
        </p:nvSpPr>
        <p:spPr/>
        <p:txBody>
          <a:bodyPr/>
          <a:lstStyle/>
          <a:p>
            <a:r>
              <a:rPr lang="en-US">
                <a:cs typeface="Aharoni"/>
              </a:rPr>
              <a:t>Role of IOs</a:t>
            </a:r>
            <a:endParaRPr lang="en-US" dirty="0">
              <a:cs typeface="Aharoni"/>
            </a:endParaRPr>
          </a:p>
        </p:txBody>
      </p:sp>
      <p:sp>
        <p:nvSpPr>
          <p:cNvPr id="3" name="Content Placeholder 2">
            <a:extLst>
              <a:ext uri="{FF2B5EF4-FFF2-40B4-BE49-F238E27FC236}">
                <a16:creationId xmlns:a16="http://schemas.microsoft.com/office/drawing/2014/main" id="{C1151FE2-A668-D2BE-5C61-CD26D80A3CE7}"/>
              </a:ext>
            </a:extLst>
          </p:cNvPr>
          <p:cNvSpPr>
            <a:spLocks noGrp="1"/>
          </p:cNvSpPr>
          <p:nvPr>
            <p:ph idx="1"/>
          </p:nvPr>
        </p:nvSpPr>
        <p:spPr/>
        <p:txBody>
          <a:bodyPr vert="horz" lIns="91440" tIns="45720" rIns="91440" bIns="45720" rtlCol="0" anchor="t">
            <a:normAutofit/>
          </a:bodyPr>
          <a:lstStyle/>
          <a:p>
            <a:r>
              <a:rPr lang="en-US"/>
              <a:t>Address policy gaps, decrease the impact of fragmentation</a:t>
            </a:r>
          </a:p>
          <a:p>
            <a:r>
              <a:rPr lang="en-US"/>
              <a:t>UN: sees AI as an opportunity for sustainable development</a:t>
            </a:r>
            <a:endParaRPr lang="en-US" dirty="0"/>
          </a:p>
          <a:p>
            <a:r>
              <a:rPr lang="en-US"/>
              <a:t>Compliance &amp; montioring</a:t>
            </a:r>
            <a:endParaRPr lang="en-US" dirty="0"/>
          </a:p>
          <a:p>
            <a:r>
              <a:rPr lang="en-US"/>
              <a:t>UN sees impact of AI as compensating for the impact of the ageing population</a:t>
            </a:r>
            <a:endParaRPr lang="en-US" dirty="0"/>
          </a:p>
          <a:p>
            <a:r>
              <a:rPr lang="en-US"/>
              <a:t>EU countries behind US and China in R&amp;D tech</a:t>
            </a:r>
            <a:endParaRPr lang="en-US" dirty="0"/>
          </a:p>
          <a:p>
            <a:endParaRPr lang="en-US" dirty="0"/>
          </a:p>
        </p:txBody>
      </p:sp>
    </p:spTree>
    <p:extLst>
      <p:ext uri="{BB962C8B-B14F-4D97-AF65-F5344CB8AC3E}">
        <p14:creationId xmlns:p14="http://schemas.microsoft.com/office/powerpoint/2010/main" val="33213350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166E71-8C7F-7FD1-6B54-28F61AEC249C}"/>
              </a:ext>
            </a:extLst>
          </p:cNvPr>
          <p:cNvSpPr>
            <a:spLocks noGrp="1"/>
          </p:cNvSpPr>
          <p:nvPr>
            <p:ph type="title"/>
          </p:nvPr>
        </p:nvSpPr>
        <p:spPr/>
        <p:txBody>
          <a:bodyPr/>
          <a:lstStyle/>
          <a:p>
            <a:r>
              <a:rPr lang="en-US">
                <a:cs typeface="Aharoni"/>
              </a:rPr>
              <a:t>AI principles (UN)</a:t>
            </a:r>
            <a:endParaRPr lang="en-US"/>
          </a:p>
        </p:txBody>
      </p:sp>
      <p:sp>
        <p:nvSpPr>
          <p:cNvPr id="3" name="Content Placeholder 2">
            <a:extLst>
              <a:ext uri="{FF2B5EF4-FFF2-40B4-BE49-F238E27FC236}">
                <a16:creationId xmlns:a16="http://schemas.microsoft.com/office/drawing/2014/main" id="{A56A097E-5F90-DBC5-D514-02E63DEA83AB}"/>
              </a:ext>
            </a:extLst>
          </p:cNvPr>
          <p:cNvSpPr>
            <a:spLocks noGrp="1"/>
          </p:cNvSpPr>
          <p:nvPr>
            <p:ph idx="1"/>
          </p:nvPr>
        </p:nvSpPr>
        <p:spPr/>
        <p:txBody>
          <a:bodyPr vert="horz" lIns="91440" tIns="45720" rIns="91440" bIns="45720" rtlCol="0" anchor="t">
            <a:normAutofit lnSpcReduction="10000"/>
          </a:bodyPr>
          <a:lstStyle/>
          <a:p>
            <a:r>
              <a:rPr lang="en-US"/>
              <a:t>Intepretability</a:t>
            </a:r>
          </a:p>
          <a:p>
            <a:r>
              <a:rPr lang="en-US"/>
              <a:t>Robustness and security</a:t>
            </a:r>
          </a:p>
          <a:p>
            <a:r>
              <a:rPr lang="en-US"/>
              <a:t>Accountability</a:t>
            </a:r>
          </a:p>
          <a:p>
            <a:r>
              <a:rPr lang="en-US"/>
              <a:t>Auditability and transparency</a:t>
            </a:r>
          </a:p>
          <a:p>
            <a:r>
              <a:rPr lang="en-US"/>
              <a:t>Data protection &amp; privacy</a:t>
            </a:r>
          </a:p>
          <a:p>
            <a:r>
              <a:rPr lang="en-US"/>
              <a:t>Human agency</a:t>
            </a:r>
            <a:endParaRPr lang="en-US" dirty="0"/>
          </a:p>
          <a:p>
            <a:r>
              <a:rPr lang="en-US"/>
              <a:t>Fairness</a:t>
            </a:r>
            <a:endParaRPr lang="en-US" dirty="0"/>
          </a:p>
          <a:p>
            <a:r>
              <a:rPr lang="en-US"/>
              <a:t>lawful</a:t>
            </a:r>
            <a:endParaRPr lang="en-US" dirty="0"/>
          </a:p>
          <a:p>
            <a:endParaRPr lang="en-US" dirty="0"/>
          </a:p>
          <a:p>
            <a:pPr marL="0" indent="0">
              <a:buNone/>
            </a:pPr>
            <a:endParaRPr lang="en-US" dirty="0"/>
          </a:p>
        </p:txBody>
      </p:sp>
    </p:spTree>
    <p:extLst>
      <p:ext uri="{BB962C8B-B14F-4D97-AF65-F5344CB8AC3E}">
        <p14:creationId xmlns:p14="http://schemas.microsoft.com/office/powerpoint/2010/main" val="214388062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7F553-AF80-036F-E211-B4813CA02F79}"/>
              </a:ext>
            </a:extLst>
          </p:cNvPr>
          <p:cNvSpPr>
            <a:spLocks noGrp="1"/>
          </p:cNvSpPr>
          <p:nvPr>
            <p:ph type="title"/>
          </p:nvPr>
        </p:nvSpPr>
        <p:spPr/>
        <p:txBody>
          <a:bodyPr/>
          <a:lstStyle/>
          <a:p>
            <a:r>
              <a:rPr lang="en-US">
                <a:cs typeface="Aharoni"/>
              </a:rPr>
              <a:t>Who is responsible?</a:t>
            </a:r>
            <a:endParaRPr lang="en-US"/>
          </a:p>
        </p:txBody>
      </p:sp>
      <p:sp>
        <p:nvSpPr>
          <p:cNvPr id="3" name="Content Placeholder 2">
            <a:extLst>
              <a:ext uri="{FF2B5EF4-FFF2-40B4-BE49-F238E27FC236}">
                <a16:creationId xmlns:a16="http://schemas.microsoft.com/office/drawing/2014/main" id="{66289F23-1D73-10C5-61A3-5ABF18CD5092}"/>
              </a:ext>
            </a:extLst>
          </p:cNvPr>
          <p:cNvSpPr>
            <a:spLocks noGrp="1"/>
          </p:cNvSpPr>
          <p:nvPr>
            <p:ph idx="1"/>
          </p:nvPr>
        </p:nvSpPr>
        <p:spPr/>
        <p:txBody>
          <a:bodyPr vert="horz" lIns="91440" tIns="45720" rIns="91440" bIns="45720" rtlCol="0" anchor="t">
            <a:normAutofit/>
          </a:bodyPr>
          <a:lstStyle/>
          <a:p>
            <a:r>
              <a:rPr lang="en-US" sz="2000">
                <a:ea typeface="+mn-lt"/>
                <a:cs typeface="+mn-lt"/>
              </a:rPr>
              <a:t>In March 2016, Microsoft released a chatbot named Tay who could interact and learn from real users on social platforms.  Soon Tay was exposed to nasty tweets and ended up becoming mean and racist on her own.</a:t>
            </a:r>
            <a:endParaRPr lang="en-US" sz="2000"/>
          </a:p>
          <a:p>
            <a:pPr marL="0" indent="0">
              <a:buNone/>
            </a:pPr>
            <a:endParaRPr lang="en-US" sz="2000" dirty="0">
              <a:ea typeface="+mn-lt"/>
              <a:cs typeface="+mn-lt"/>
            </a:endParaRPr>
          </a:p>
          <a:p>
            <a:r>
              <a:rPr lang="en-US" sz="2000">
                <a:ea typeface="+mn-lt"/>
                <a:cs typeface="+mn-lt"/>
              </a:rPr>
              <a:t>In March 2018, an Uber self-driving vehicle killed a pedestrian.  Who is responsible: the distracted driver, the pedestrian, Uber, the developers who wrote the code, a sensor manufacturer? It's unrealistic to expect AI systems to be perfect, but determining liability isn't trivial.</a:t>
            </a:r>
            <a:endParaRPr lang="en-US" sz="2000"/>
          </a:p>
          <a:p>
            <a:endParaRPr lang="en-US" sz="2000" dirty="0">
              <a:ea typeface="+mn-lt"/>
              <a:cs typeface="+mn-lt"/>
            </a:endParaRPr>
          </a:p>
          <a:p>
            <a:r>
              <a:rPr lang="en-US" sz="2000">
                <a:ea typeface="+mn-lt"/>
                <a:cs typeface="+mn-lt"/>
              </a:rPr>
              <a:t>In 2015, Amazon found that their machine-learning-driven recruiting tool was showing bias against women applicants. They ended up scrapping the tool.</a:t>
            </a:r>
            <a:endParaRPr lang="en-US" sz="2000"/>
          </a:p>
          <a:p>
            <a:endParaRPr lang="en-US" sz="2000" dirty="0"/>
          </a:p>
        </p:txBody>
      </p:sp>
    </p:spTree>
    <p:extLst>
      <p:ext uri="{BB962C8B-B14F-4D97-AF65-F5344CB8AC3E}">
        <p14:creationId xmlns:p14="http://schemas.microsoft.com/office/powerpoint/2010/main" val="113477853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563436-8AAC-6976-751F-15A05DDFC40C}"/>
              </a:ext>
            </a:extLst>
          </p:cNvPr>
          <p:cNvSpPr>
            <a:spLocks noGrp="1"/>
          </p:cNvSpPr>
          <p:nvPr>
            <p:ph type="title"/>
          </p:nvPr>
        </p:nvSpPr>
        <p:spPr/>
        <p:txBody>
          <a:bodyPr/>
          <a:lstStyle/>
          <a:p>
            <a:r>
              <a:rPr lang="en-US">
                <a:cs typeface="Aharoni"/>
              </a:rPr>
              <a:t>Who is responsible? </a:t>
            </a:r>
            <a:endParaRPr lang="en-US"/>
          </a:p>
        </p:txBody>
      </p:sp>
      <p:sp>
        <p:nvSpPr>
          <p:cNvPr id="3" name="Content Placeholder 2">
            <a:extLst>
              <a:ext uri="{FF2B5EF4-FFF2-40B4-BE49-F238E27FC236}">
                <a16:creationId xmlns:a16="http://schemas.microsoft.com/office/drawing/2014/main" id="{38338583-74E7-3F4D-EF27-C22B2965D048}"/>
              </a:ext>
            </a:extLst>
          </p:cNvPr>
          <p:cNvSpPr>
            <a:spLocks noGrp="1"/>
          </p:cNvSpPr>
          <p:nvPr>
            <p:ph idx="1"/>
          </p:nvPr>
        </p:nvSpPr>
        <p:spPr/>
        <p:txBody>
          <a:bodyPr vert="horz" lIns="91440" tIns="45720" rIns="91440" bIns="45720" rtlCol="0" anchor="t">
            <a:normAutofit/>
          </a:bodyPr>
          <a:lstStyle/>
          <a:p>
            <a:r>
              <a:rPr lang="en-US"/>
              <a:t>Business leaders?</a:t>
            </a:r>
          </a:p>
          <a:p>
            <a:r>
              <a:rPr lang="en-US"/>
              <a:t>The AI developers?</a:t>
            </a:r>
          </a:p>
          <a:p>
            <a:r>
              <a:rPr lang="en-US"/>
              <a:t>Consumers?</a:t>
            </a:r>
          </a:p>
          <a:p>
            <a:r>
              <a:rPr lang="en-US"/>
              <a:t>Government?</a:t>
            </a:r>
            <a:endParaRPr lang="en-US" dirty="0"/>
          </a:p>
        </p:txBody>
      </p:sp>
    </p:spTree>
    <p:extLst>
      <p:ext uri="{BB962C8B-B14F-4D97-AF65-F5344CB8AC3E}">
        <p14:creationId xmlns:p14="http://schemas.microsoft.com/office/powerpoint/2010/main" val="335663886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BBB18-6AB5-BE02-E655-90AC87B6E52A}"/>
              </a:ext>
            </a:extLst>
          </p:cNvPr>
          <p:cNvSpPr>
            <a:spLocks noGrp="1"/>
          </p:cNvSpPr>
          <p:nvPr>
            <p:ph type="title"/>
          </p:nvPr>
        </p:nvSpPr>
        <p:spPr/>
        <p:txBody>
          <a:bodyPr/>
          <a:lstStyle/>
          <a:p>
            <a:r>
              <a:rPr lang="en-US">
                <a:cs typeface="Aharoni"/>
              </a:rPr>
              <a:t>Challenges</a:t>
            </a:r>
            <a:endParaRPr lang="en-US"/>
          </a:p>
        </p:txBody>
      </p:sp>
      <p:sp>
        <p:nvSpPr>
          <p:cNvPr id="3" name="Content Placeholder 2">
            <a:extLst>
              <a:ext uri="{FF2B5EF4-FFF2-40B4-BE49-F238E27FC236}">
                <a16:creationId xmlns:a16="http://schemas.microsoft.com/office/drawing/2014/main" id="{40A04580-15B6-EABA-89A6-DAF969F50C23}"/>
              </a:ext>
            </a:extLst>
          </p:cNvPr>
          <p:cNvSpPr>
            <a:spLocks noGrp="1"/>
          </p:cNvSpPr>
          <p:nvPr>
            <p:ph idx="1"/>
          </p:nvPr>
        </p:nvSpPr>
        <p:spPr/>
        <p:txBody>
          <a:bodyPr vert="horz" lIns="91440" tIns="45720" rIns="91440" bIns="45720" rtlCol="0" anchor="t">
            <a:normAutofit/>
          </a:bodyPr>
          <a:lstStyle/>
          <a:p>
            <a:r>
              <a:rPr lang="en-US"/>
              <a:t>Regulatory fragmentation</a:t>
            </a:r>
          </a:p>
          <a:p>
            <a:r>
              <a:rPr lang="en-US"/>
              <a:t>Data-sharing across borders</a:t>
            </a:r>
          </a:p>
          <a:p>
            <a:r>
              <a:rPr lang="en-US"/>
              <a:t>Biases in training data</a:t>
            </a:r>
          </a:p>
          <a:p>
            <a:r>
              <a:rPr lang="en-US"/>
              <a:t>Ethical considerations</a:t>
            </a:r>
            <a:endParaRPr lang="en-US" dirty="0"/>
          </a:p>
        </p:txBody>
      </p:sp>
    </p:spTree>
    <p:extLst>
      <p:ext uri="{BB962C8B-B14F-4D97-AF65-F5344CB8AC3E}">
        <p14:creationId xmlns:p14="http://schemas.microsoft.com/office/powerpoint/2010/main" val="10762404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5CD8E9-AA47-45B1-9CF0-08292532BF57}"/>
              </a:ext>
            </a:extLst>
          </p:cNvPr>
          <p:cNvSpPr>
            <a:spLocks noGrp="1"/>
          </p:cNvSpPr>
          <p:nvPr>
            <p:ph type="title"/>
          </p:nvPr>
        </p:nvSpPr>
        <p:spPr/>
        <p:txBody>
          <a:bodyPr/>
          <a:lstStyle/>
          <a:p>
            <a:r>
              <a:rPr lang="en-US" dirty="0">
                <a:cs typeface="Aharoni"/>
              </a:rPr>
              <a:t>How do organisations identify &amp; deliver </a:t>
            </a:r>
            <a:r>
              <a:rPr lang="en-US">
                <a:cs typeface="Aharoni"/>
              </a:rPr>
              <a:t>learning and development?</a:t>
            </a:r>
            <a:endParaRPr lang="en-US"/>
          </a:p>
        </p:txBody>
      </p:sp>
      <p:sp>
        <p:nvSpPr>
          <p:cNvPr id="3" name="Content Placeholder 2">
            <a:extLst>
              <a:ext uri="{FF2B5EF4-FFF2-40B4-BE49-F238E27FC236}">
                <a16:creationId xmlns:a16="http://schemas.microsoft.com/office/drawing/2014/main" id="{08352E12-128E-4538-3C78-8BA53580C2F0}"/>
              </a:ext>
            </a:extLst>
          </p:cNvPr>
          <p:cNvSpPr>
            <a:spLocks noGrp="1"/>
          </p:cNvSpPr>
          <p:nvPr>
            <p:ph idx="1"/>
          </p:nvPr>
        </p:nvSpPr>
        <p:spPr/>
        <p:txBody>
          <a:bodyPr vert="horz" lIns="91440" tIns="45720" rIns="91440" bIns="45720" rtlCol="0" anchor="t">
            <a:normAutofit/>
          </a:bodyPr>
          <a:lstStyle/>
          <a:p>
            <a:r>
              <a:rPr lang="en-US"/>
              <a:t>Workforce planning and talent management</a:t>
            </a:r>
            <a:endParaRPr lang="en-US" dirty="0"/>
          </a:p>
          <a:p>
            <a:r>
              <a:rPr lang="en-US"/>
              <a:t>War for talent</a:t>
            </a:r>
            <a:endParaRPr lang="en-US" dirty="0"/>
          </a:p>
          <a:p>
            <a:r>
              <a:rPr lang="en-US"/>
              <a:t>Identify &amp; support high potential talent</a:t>
            </a:r>
          </a:p>
          <a:p>
            <a:r>
              <a:rPr lang="en-US"/>
              <a:t>Provide diverse experiences</a:t>
            </a:r>
          </a:p>
          <a:p>
            <a:r>
              <a:rPr lang="en-US"/>
              <a:t>Coaching</a:t>
            </a:r>
            <a:endParaRPr lang="en-US" dirty="0"/>
          </a:p>
          <a:p>
            <a:r>
              <a:rPr lang="en-US"/>
              <a:t>Networking</a:t>
            </a:r>
            <a:endParaRPr lang="en-US" dirty="0"/>
          </a:p>
          <a:p>
            <a:r>
              <a:rPr lang="en-US"/>
              <a:t>Soft skills</a:t>
            </a:r>
            <a:endParaRPr lang="en-US" dirty="0"/>
          </a:p>
          <a:p>
            <a:endParaRPr lang="en-US" dirty="0"/>
          </a:p>
        </p:txBody>
      </p:sp>
    </p:spTree>
    <p:extLst>
      <p:ext uri="{BB962C8B-B14F-4D97-AF65-F5344CB8AC3E}">
        <p14:creationId xmlns:p14="http://schemas.microsoft.com/office/powerpoint/2010/main" val="292058607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1FDDA-FA60-8252-DDF0-8765F4FA89F6}"/>
              </a:ext>
            </a:extLst>
          </p:cNvPr>
          <p:cNvSpPr>
            <a:spLocks noGrp="1"/>
          </p:cNvSpPr>
          <p:nvPr>
            <p:ph type="title"/>
          </p:nvPr>
        </p:nvSpPr>
        <p:spPr/>
        <p:txBody>
          <a:bodyPr/>
          <a:lstStyle/>
          <a:p>
            <a:r>
              <a:rPr lang="en-US">
                <a:cs typeface="Aharoni"/>
              </a:rPr>
              <a:t>Global Mindset </a:t>
            </a:r>
            <a:endParaRPr lang="en-US"/>
          </a:p>
        </p:txBody>
      </p:sp>
      <p:sp>
        <p:nvSpPr>
          <p:cNvPr id="3" name="Content Placeholder 2">
            <a:extLst>
              <a:ext uri="{FF2B5EF4-FFF2-40B4-BE49-F238E27FC236}">
                <a16:creationId xmlns:a16="http://schemas.microsoft.com/office/drawing/2014/main" id="{7AFB80D8-C54E-BF53-2631-96EB72E13899}"/>
              </a:ext>
            </a:extLst>
          </p:cNvPr>
          <p:cNvSpPr>
            <a:spLocks noGrp="1"/>
          </p:cNvSpPr>
          <p:nvPr>
            <p:ph idx="1"/>
          </p:nvPr>
        </p:nvSpPr>
        <p:spPr/>
        <p:txBody>
          <a:bodyPr vert="horz" lIns="91440" tIns="45720" rIns="91440" bIns="45720" rtlCol="0" anchor="t">
            <a:normAutofit/>
          </a:bodyPr>
          <a:lstStyle/>
          <a:p>
            <a:r>
              <a:rPr lang="en-US"/>
              <a:t>Takes a global view of business and people</a:t>
            </a:r>
          </a:p>
          <a:p>
            <a:r>
              <a:rPr lang="en-US"/>
              <a:t>Can account for local cultures and customs</a:t>
            </a:r>
          </a:p>
          <a:p>
            <a:r>
              <a:rPr lang="en-US"/>
              <a:t>Can anticipate global trends</a:t>
            </a:r>
          </a:p>
          <a:p>
            <a:r>
              <a:rPr lang="en-US"/>
              <a:t>Cultural competence</a:t>
            </a:r>
            <a:endParaRPr lang="en-US" dirty="0"/>
          </a:p>
        </p:txBody>
      </p:sp>
    </p:spTree>
    <p:extLst>
      <p:ext uri="{BB962C8B-B14F-4D97-AF65-F5344CB8AC3E}">
        <p14:creationId xmlns:p14="http://schemas.microsoft.com/office/powerpoint/2010/main" val="3258114397"/>
      </p:ext>
    </p:extLst>
  </p:cSld>
  <p:clrMapOvr>
    <a:masterClrMapping/>
  </p:clrMapOvr>
</p:sld>
</file>

<file path=ppt/theme/theme1.xml><?xml version="1.0" encoding="utf-8"?>
<a:theme xmlns:a="http://schemas.openxmlformats.org/drawingml/2006/main" name="ShapesVTI">
  <a:themeElements>
    <a:clrScheme name="Frame">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Festival">
      <a:majorFont>
        <a:latin typeface="Aharon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Frame</Template>
  <TotalTime>0</TotalTime>
  <Words>0</Words>
  <Application>Microsoft Office PowerPoint</Application>
  <PresentationFormat>Widescreen</PresentationFormat>
  <Paragraphs>0</Paragraphs>
  <Slides>46</Slides>
  <Notes>7</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ShapesVTI</vt:lpstr>
      <vt:lpstr>Global Leadership </vt:lpstr>
      <vt:lpstr>Agenda</vt:lpstr>
      <vt:lpstr>Cultural Differences</vt:lpstr>
      <vt:lpstr>Promote cultural intelligence</vt:lpstr>
      <vt:lpstr>What steps can organisations take?</vt:lpstr>
      <vt:lpstr>How can leaders foster unity in diverse teams?</vt:lpstr>
      <vt:lpstr>Tuckman</vt:lpstr>
      <vt:lpstr>Lencioni</vt:lpstr>
      <vt:lpstr>PowerPoint Presentation</vt:lpstr>
      <vt:lpstr>Managing the tension between global and local approaches</vt:lpstr>
      <vt:lpstr>Geopolitics – where to begin</vt:lpstr>
      <vt:lpstr>Factors impacting on geopolitics</vt:lpstr>
      <vt:lpstr>War in Ukraine</vt:lpstr>
      <vt:lpstr>Elections</vt:lpstr>
      <vt:lpstr>Trade Agreements</vt:lpstr>
      <vt:lpstr>Trump &amp; Global Trade</vt:lpstr>
      <vt:lpstr>Trump &amp; European trade</vt:lpstr>
      <vt:lpstr>And what about relations with China?</vt:lpstr>
      <vt:lpstr>Planning for uncertain times</vt:lpstr>
      <vt:lpstr>Pfizer Case Study - Covid</vt:lpstr>
      <vt:lpstr>Corporate Citizenship</vt:lpstr>
      <vt:lpstr>Origins </vt:lpstr>
      <vt:lpstr>Measuring CSR</vt:lpstr>
      <vt:lpstr>Responsible Stewardship</vt:lpstr>
      <vt:lpstr>Defined</vt:lpstr>
      <vt:lpstr>Some examples</vt:lpstr>
      <vt:lpstr>International Business Ethics</vt:lpstr>
      <vt:lpstr>Ethical Dilemma</vt:lpstr>
      <vt:lpstr>Ethical dilemma</vt:lpstr>
      <vt:lpstr>The role of the Ethics Officer</vt:lpstr>
      <vt:lpstr>Theories of international communication</vt:lpstr>
      <vt:lpstr>Free flow of information theory</vt:lpstr>
      <vt:lpstr>Modernization theory</vt:lpstr>
      <vt:lpstr>Dependency Theory</vt:lpstr>
      <vt:lpstr>World Systems Theory</vt:lpstr>
      <vt:lpstr>AI &amp; World Trade</vt:lpstr>
      <vt:lpstr>AI &amp; the media</vt:lpstr>
      <vt:lpstr>Benefits</vt:lpstr>
      <vt:lpstr>Anticipated benefits</vt:lpstr>
      <vt:lpstr>Role of IOs</vt:lpstr>
      <vt:lpstr>AI principles (UN)</vt:lpstr>
      <vt:lpstr>Who is responsible?</vt:lpstr>
      <vt:lpstr>Who is responsible? </vt:lpstr>
      <vt:lpstr>Challenges</vt:lpstr>
      <vt:lpstr>How do organisations identify &amp; deliver learning and development?</vt:lpstr>
      <vt:lpstr>Global Mindset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768</cp:revision>
  <dcterms:created xsi:type="dcterms:W3CDTF">2024-06-17T10:56:49Z</dcterms:created>
  <dcterms:modified xsi:type="dcterms:W3CDTF">2024-06-18T08:36:27Z</dcterms:modified>
</cp:coreProperties>
</file>