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84" r:id="rId3"/>
    <p:sldId id="304" r:id="rId4"/>
    <p:sldId id="280" r:id="rId5"/>
    <p:sldId id="285" r:id="rId6"/>
    <p:sldId id="286" r:id="rId7"/>
    <p:sldId id="310" r:id="rId8"/>
    <p:sldId id="311" r:id="rId9"/>
    <p:sldId id="287" r:id="rId10"/>
    <p:sldId id="313" r:id="rId11"/>
    <p:sldId id="314" r:id="rId12"/>
    <p:sldId id="288" r:id="rId13"/>
    <p:sldId id="265" r:id="rId14"/>
    <p:sldId id="289" r:id="rId15"/>
    <p:sldId id="290" r:id="rId16"/>
    <p:sldId id="291" r:id="rId17"/>
    <p:sldId id="292" r:id="rId18"/>
    <p:sldId id="293" r:id="rId19"/>
    <p:sldId id="294" r:id="rId20"/>
    <p:sldId id="295" r:id="rId21"/>
    <p:sldId id="296" r:id="rId22"/>
    <p:sldId id="297" r:id="rId23"/>
    <p:sldId id="315" r:id="rId24"/>
    <p:sldId id="282" r:id="rId25"/>
    <p:sldId id="298" r:id="rId26"/>
    <p:sldId id="305" r:id="rId27"/>
    <p:sldId id="299" r:id="rId28"/>
    <p:sldId id="306" r:id="rId29"/>
    <p:sldId id="307" r:id="rId30"/>
    <p:sldId id="308" r:id="rId31"/>
    <p:sldId id="300" r:id="rId32"/>
    <p:sldId id="312" r:id="rId33"/>
    <p:sldId id="31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60421-E99E-49E4-BF2C-D181F4F6B5E1}" type="datetimeFigureOut">
              <a:rPr lang="en-GB" smtClean="0"/>
              <a:t>29/01/2025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C8F6D-79B3-4771-BB5D-6C28CB594ED4}" type="slidenum">
              <a:rPr lang="en-GB" smtClean="0"/>
              <a:t>‹#›</a:t>
            </a:fld>
            <a:endParaRPr lang="en-GB"/>
          </a:p>
        </p:txBody>
      </p:sp>
    </p:spTree>
    <p:extLst>
      <p:ext uri="{BB962C8B-B14F-4D97-AF65-F5344CB8AC3E}">
        <p14:creationId xmlns:p14="http://schemas.microsoft.com/office/powerpoint/2010/main" val="2502813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160942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4081271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164978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499549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119857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365101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112080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860492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219770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5051190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5536A-209D-E47D-A87D-F430EF1003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3B3883-5E7F-B521-9DAB-540E529238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6D9528-B69F-7A6B-56E3-5B2BD618F7AE}"/>
              </a:ext>
            </a:extLst>
          </p:cNvPr>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Providing opportunities for continuous learning </a:t>
            </a:r>
          </a:p>
          <a:p>
            <a:r>
              <a:rPr lang="en-GB" sz="1200" dirty="0">
                <a:latin typeface="Arial" panose="020B0604020202020204" pitchFamily="34" charset="0"/>
                <a:cs typeface="Arial" panose="020B0604020202020204" pitchFamily="34" charset="0"/>
              </a:rPr>
              <a:t>A job where learning and creativity is encouraged – therefore keep you interested with clear and new goals available.</a:t>
            </a:r>
          </a:p>
          <a:p>
            <a:r>
              <a:rPr lang="en-GB" sz="1200" b="1" dirty="0">
                <a:latin typeface="Arial" panose="020B0604020202020204" pitchFamily="34" charset="0"/>
                <a:cs typeface="Arial" panose="020B0604020202020204" pitchFamily="34" charset="0"/>
              </a:rPr>
              <a:t>Culture and trust </a:t>
            </a:r>
          </a:p>
          <a:p>
            <a:r>
              <a:rPr lang="en-GB" sz="1200" b="0" dirty="0">
                <a:latin typeface="Arial" panose="020B0604020202020204" pitchFamily="34" charset="0"/>
                <a:cs typeface="Arial" panose="020B0604020202020204" pitchFamily="34" charset="0"/>
              </a:rPr>
              <a:t>A workplace culture where leaders are ethical, trustworthy and also respect and acknowledge your personal input in order to improve performance. </a:t>
            </a:r>
          </a:p>
          <a:p>
            <a:r>
              <a:rPr lang="en-GB" sz="1200" b="1" dirty="0">
                <a:latin typeface="Arial" panose="020B0604020202020204" pitchFamily="34" charset="0"/>
                <a:cs typeface="Arial" panose="020B0604020202020204" pitchFamily="34" charset="0"/>
              </a:rPr>
              <a:t>Work life balance</a:t>
            </a:r>
          </a:p>
          <a:p>
            <a:r>
              <a:rPr lang="en-GB" sz="1200" b="0" dirty="0">
                <a:latin typeface="Arial" panose="020B0604020202020204" pitchFamily="34" charset="0"/>
                <a:cs typeface="Arial" panose="020B0604020202020204" pitchFamily="34" charset="0"/>
              </a:rPr>
              <a:t>Having support, being offered flexibility, and respect your work and personal/family responsibilities. Well-being is key.</a:t>
            </a:r>
          </a:p>
          <a:p>
            <a:r>
              <a:rPr lang="en-GB" sz="1200" b="1" dirty="0">
                <a:latin typeface="Arial" panose="020B0604020202020204" pitchFamily="34" charset="0"/>
                <a:cs typeface="Arial" panose="020B0604020202020204" pitchFamily="34" charset="0"/>
              </a:rPr>
              <a:t>Support </a:t>
            </a:r>
          </a:p>
          <a:p>
            <a:r>
              <a:rPr lang="en-GB" sz="1200" dirty="0">
                <a:latin typeface="Arial" panose="020B0604020202020204" pitchFamily="34" charset="0"/>
                <a:cs typeface="Arial" panose="020B0604020202020204" pitchFamily="34" charset="0"/>
              </a:rPr>
              <a:t>Leaders who provide you with honest and relevant information to do your job well and who recognise you when a job is well done. Leaders who also supports you (have your back) when you face issues/problems. </a:t>
            </a:r>
          </a:p>
          <a:p>
            <a:r>
              <a:rPr lang="en-GB" sz="1200" b="1" dirty="0">
                <a:latin typeface="Arial" panose="020B0604020202020204" pitchFamily="34" charset="0"/>
                <a:cs typeface="Arial" panose="020B0604020202020204" pitchFamily="34" charset="0"/>
              </a:rPr>
              <a:t>Autonomy</a:t>
            </a:r>
          </a:p>
          <a:p>
            <a:r>
              <a:rPr lang="en-GB" sz="1200" b="0" dirty="0">
                <a:latin typeface="Arial" panose="020B0604020202020204" pitchFamily="34" charset="0"/>
                <a:cs typeface="Arial" panose="020B0604020202020204" pitchFamily="34" charset="0"/>
              </a:rPr>
              <a:t>The ability to decide or have input into what your role involves, how it is done, and to be true to yourself while doing it. </a:t>
            </a:r>
          </a:p>
          <a:p>
            <a:r>
              <a:rPr lang="en-GB" sz="1200" b="1" dirty="0">
                <a:latin typeface="Arial" panose="020B0604020202020204" pitchFamily="34" charset="0"/>
                <a:cs typeface="Arial" panose="020B0604020202020204" pitchFamily="34" charset="0"/>
              </a:rPr>
              <a:t>Satisfaction </a:t>
            </a:r>
          </a:p>
          <a:p>
            <a:r>
              <a:rPr lang="en-GB" dirty="0"/>
              <a:t>Having reasonable benefits and adequate opportunities for advancement. </a:t>
            </a:r>
          </a:p>
          <a:p>
            <a:endParaRPr lang="en-GB" dirty="0"/>
          </a:p>
          <a:p>
            <a:r>
              <a:rPr lang="en-GB" dirty="0"/>
              <a:t>www.whenworkworks.org</a:t>
            </a:r>
          </a:p>
          <a:p>
            <a:endParaRPr lang="en-GB" dirty="0"/>
          </a:p>
        </p:txBody>
      </p:sp>
      <p:sp>
        <p:nvSpPr>
          <p:cNvPr id="4" name="Slide Number Placeholder 3">
            <a:extLst>
              <a:ext uri="{FF2B5EF4-FFF2-40B4-BE49-F238E27FC236}">
                <a16:creationId xmlns:a16="http://schemas.microsoft.com/office/drawing/2014/main" id="{3BAC121A-B9C6-FCCB-29A4-6DA6C5B1C51B}"/>
              </a:ext>
            </a:extLst>
          </p:cNvPr>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624740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29/01/2025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29/01/2025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29/01/2025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29/01/2025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hyperlink" Target="https://geerthofstede.com/culture-geert-hofstede-gert-jan-hofstede/6d-model-of-national-culture/"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search-proquest-com.ezproxy.uwtsd.ac.uk/docview/1539798840?pq-origsite=primo&amp;accountid=130472" TargetMode="External"/><Relationship Id="rId2" Type="http://schemas.openxmlformats.org/officeDocument/2006/relationships/hyperlink" Target="https://panmore.com/southwest-airlines-co-organizational-culture-characteristics-analysis"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jstor-org.ezproxy.uwtsd.ac.uk/stable/25146225?seq=1#metadata_info_tab_contents" TargetMode="External"/><Relationship Id="rId2" Type="http://schemas.openxmlformats.org/officeDocument/2006/relationships/hyperlink" Target="https://www.helioshr.com/blog/what-leaders-need-to-know-about-organizational-subcultures"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geerthofstede.com/culture-geert-hofstede-gert-jan-hofstede/6d-model-of-national-culture/" TargetMode="External"/><Relationship Id="rId2" Type="http://schemas.openxmlformats.org/officeDocument/2006/relationships/hyperlink" Target="https://www-jstor-org.ezproxy.uwtsd.ac.uk/stable/2635127?sid=primo&amp;seq=2#metadata_info_tab_contents"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cdn.sanity.io/files/ow8usu72/production/52e947bc1875eb9be0707cb980e7f33370aa6027.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familiesandwork.org/"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course/view.php?id=12710&amp;section=4"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academic.oup.com/book/12404/chapter-abstract/162019544?redirectedFrom=fulltext&amp;login=true#no-access-message#no-access-message" TargetMode="External"/><Relationship Id="rId7" Type="http://schemas.openxmlformats.org/officeDocument/2006/relationships/hyperlink" Target="https://geerthofstede.com/culture-geert-hofstede-gert-jan-hofstede/6d-model-of-national-culture/" TargetMode="External"/><Relationship Id="rId2" Type="http://schemas.openxmlformats.org/officeDocument/2006/relationships/hyperlink" Target="https://panmore.com/southwest-airlines-co-organizational-culture-characteristics-analysis" TargetMode="External"/><Relationship Id="rId1" Type="http://schemas.openxmlformats.org/officeDocument/2006/relationships/slideLayout" Target="../slideLayouts/slideLayout6.xml"/><Relationship Id="rId6" Type="http://schemas.openxmlformats.org/officeDocument/2006/relationships/hyperlink" Target="https://cdn.sanity.io/files/ow8usu72/production/52e947bc1875eb9be0707cb980e7f33370aa6027.pdf" TargetMode="External"/><Relationship Id="rId5" Type="http://schemas.openxmlformats.org/officeDocument/2006/relationships/hyperlink" Target="https://www.cipd.org/uk/knowledge/factsheets/organisation-culture-change-factsheet/#gref" TargetMode="External"/><Relationship Id="rId4" Type="http://schemas.openxmlformats.org/officeDocument/2006/relationships/hyperlink" Target="https://www.cipd.org/globalassets/media/knowledge/knowledge-hub/reports/developing-organisation-culture_2011-six-case-studies_tcm18-10885.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proquest.com/docview/1844293452?accountid=130472&amp;parentSessionId=uDB7aMVIsLm1aa2eoMrKYsqBFBOGS8GJNCyxK%2F5GY74%3D&amp;pq-origsite=primo&amp;sourcetype=Scholarly%20Journals" TargetMode="External"/><Relationship Id="rId7" Type="http://schemas.openxmlformats.org/officeDocument/2006/relationships/hyperlink" Target="https://www-jstor-org.ezproxy.uwtsd.ac.uk/stable/2635127?sid=primo&amp;seq=2#metadata_info_tab_contents" TargetMode="External"/><Relationship Id="rId2" Type="http://schemas.openxmlformats.org/officeDocument/2006/relationships/hyperlink" Target="https://www-jstor-org.ezproxy.uwtsd.ac.uk/stable/25146225?seq=1#metadata_info_tab_contents" TargetMode="External"/><Relationship Id="rId1" Type="http://schemas.openxmlformats.org/officeDocument/2006/relationships/slideLayout" Target="../slideLayouts/slideLayout6.xml"/><Relationship Id="rId6" Type="http://schemas.openxmlformats.org/officeDocument/2006/relationships/hyperlink" Target="https://academic.oup.com/book/54563?login=true#login-purchase#login-purchase" TargetMode="External"/><Relationship Id="rId5" Type="http://schemas.openxmlformats.org/officeDocument/2006/relationships/hyperlink" Target="https://www.helioshr.com/blog/what-leaders-need-to-know-about-organizational-subcultures" TargetMode="External"/><Relationship Id="rId4" Type="http://schemas.openxmlformats.org/officeDocument/2006/relationships/hyperlink" Target="https://www.oxfordreference.com/display/10.1093/acref/9780199684984.001.0001/acref-9780199684984"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oecd.org/en/publications/oecd-guidelines-on-measuring-the-quality-of-the-working-environment_9789264278240-en.html" TargetMode="External"/><Relationship Id="rId2" Type="http://schemas.openxmlformats.org/officeDocument/2006/relationships/hyperlink" Target="https://www.proquest.com/docview/1539798840?accountid=130472&amp;parentSessionId=4HahCOk1BcmzOFdaN3efaO6xqewMFrx%2FsHgRraKi0Qc%3D&amp;pq-origsite=primo&amp;sourcetype=Scholarly%20Journal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ECGE6002Q: Skills for Life: Employability and Future Pathways</a:t>
            </a:r>
          </a:p>
        </p:txBody>
      </p:sp>
      <p:sp>
        <p:nvSpPr>
          <p:cNvPr id="18" name="TextBox 17"/>
          <p:cNvSpPr txBox="1"/>
          <p:nvPr/>
        </p:nvSpPr>
        <p:spPr>
          <a:xfrm>
            <a:off x="338948" y="5343599"/>
            <a:ext cx="8496944" cy="830997"/>
          </a:xfrm>
          <a:prstGeom prst="rect">
            <a:avLst/>
          </a:prstGeom>
          <a:noFill/>
        </p:spPr>
        <p:txBody>
          <a:bodyPr wrap="square" rtlCol="0">
            <a:spAutoFit/>
          </a:bodyPr>
          <a:lstStyle/>
          <a:p>
            <a:r>
              <a:rPr lang="en-GB" sz="2400" b="1" dirty="0"/>
              <a:t>Theme 2: : Professional Aspects of Employability</a:t>
            </a:r>
          </a:p>
          <a:p>
            <a:pPr algn="r"/>
            <a:r>
              <a:rPr lang="en-GB" sz="2400" b="1" dirty="0"/>
              <a:t>Part 2: Organisational Culture</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78098"/>
          </a:xfrm>
        </p:spPr>
        <p:txBody>
          <a:bodyPr>
            <a:noAutofit/>
          </a:bodyPr>
          <a:lstStyle/>
          <a:p>
            <a:r>
              <a:rPr lang="en-GB" sz="3600" b="1" dirty="0"/>
              <a:t>Organisational Culture &amp; Professional Behaviours</a:t>
            </a:r>
          </a:p>
        </p:txBody>
      </p:sp>
      <p:sp>
        <p:nvSpPr>
          <p:cNvPr id="3" name="TextBox 2"/>
          <p:cNvSpPr txBox="1"/>
          <p:nvPr/>
        </p:nvSpPr>
        <p:spPr>
          <a:xfrm>
            <a:off x="251520" y="1268760"/>
            <a:ext cx="8712968"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Part 1 of this Theme, we have focused on individual behaviours.</a:t>
            </a:r>
          </a:p>
          <a:p>
            <a:pPr marL="342900" indent="-342900">
              <a:spcBef>
                <a:spcPts val="600"/>
              </a:spcBef>
              <a:spcAft>
                <a:spcPts val="600"/>
              </a:spcAft>
              <a:buFont typeface="Arial" panose="020B0604020202020204" pitchFamily="34" charset="0"/>
              <a:buChar char="•"/>
            </a:pPr>
            <a:r>
              <a:rPr lang="en-GB" sz="2400" dirty="0"/>
              <a:t>However, in our final discussion we began to discuss the role that an organisation has in promoting such behaviours</a:t>
            </a:r>
          </a:p>
          <a:p>
            <a:pPr marL="342900" indent="-342900">
              <a:spcBef>
                <a:spcPts val="600"/>
              </a:spcBef>
              <a:spcAft>
                <a:spcPts val="600"/>
              </a:spcAft>
              <a:buFont typeface="Arial" panose="020B0604020202020204" pitchFamily="34" charset="0"/>
              <a:buChar char="•"/>
            </a:pPr>
            <a:r>
              <a:rPr lang="en-GB" sz="2400" dirty="0"/>
              <a:t>It is important to note that individual staff will find it difficult to adopt and develop professional behaviours unless the </a:t>
            </a:r>
            <a:r>
              <a:rPr lang="en-GB" sz="2400" b="1" dirty="0"/>
              <a:t>culture</a:t>
            </a:r>
            <a:r>
              <a:rPr lang="en-GB" sz="2400" dirty="0"/>
              <a:t> of the organisation allows them to do this</a:t>
            </a:r>
          </a:p>
          <a:p>
            <a:pPr marL="342900" indent="-342900">
              <a:spcBef>
                <a:spcPts val="600"/>
              </a:spcBef>
              <a:spcAft>
                <a:spcPts val="600"/>
              </a:spcAft>
              <a:buFont typeface="Arial" panose="020B0604020202020204" pitchFamily="34" charset="0"/>
              <a:buChar char="•"/>
            </a:pPr>
            <a:r>
              <a:rPr lang="en-GB" sz="2400" dirty="0"/>
              <a:t>Indeed, as Mullins &amp; Christy (2013, p.3) argue; organisational ‘culture has important repercussions for the effective management of people and the study and understanding of workplace behaviour’.</a:t>
            </a:r>
          </a:p>
          <a:p>
            <a:pPr marL="342900" indent="-342900">
              <a:spcBef>
                <a:spcPts val="600"/>
              </a:spcBef>
              <a:spcAft>
                <a:spcPts val="600"/>
              </a:spcAft>
              <a:buFont typeface="Arial" panose="020B0604020202020204" pitchFamily="34" charset="0"/>
              <a:buChar char="•"/>
            </a:pPr>
            <a:r>
              <a:rPr lang="en-GB" sz="2400" i="1" dirty="0"/>
              <a:t>What do we mean by the term </a:t>
            </a:r>
            <a:r>
              <a:rPr lang="en-GB" sz="2400" b="1" i="1" dirty="0"/>
              <a:t>culture?</a:t>
            </a:r>
            <a:endParaRPr lang="en-GB" sz="2400" i="1" dirty="0"/>
          </a:p>
        </p:txBody>
      </p:sp>
    </p:spTree>
    <p:extLst>
      <p:ext uri="{BB962C8B-B14F-4D97-AF65-F5344CB8AC3E}">
        <p14:creationId xmlns:p14="http://schemas.microsoft.com/office/powerpoint/2010/main" val="355388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78098"/>
          </a:xfrm>
        </p:spPr>
        <p:txBody>
          <a:bodyPr/>
          <a:lstStyle/>
          <a:p>
            <a:r>
              <a:rPr lang="en-GB" b="1" dirty="0"/>
              <a:t>Organisational Culture</a:t>
            </a:r>
          </a:p>
        </p:txBody>
      </p:sp>
      <p:sp>
        <p:nvSpPr>
          <p:cNvPr id="3" name="TextBox 2"/>
          <p:cNvSpPr txBox="1"/>
          <p:nvPr/>
        </p:nvSpPr>
        <p:spPr>
          <a:xfrm>
            <a:off x="251520" y="980728"/>
            <a:ext cx="8712968" cy="510909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It can be argued that, in order to allow staff to develop professional behaviours, an organisation needs to have certain characteristics</a:t>
            </a:r>
          </a:p>
          <a:p>
            <a:pPr marL="342900" indent="-342900">
              <a:spcBef>
                <a:spcPts val="600"/>
              </a:spcBef>
              <a:spcAft>
                <a:spcPts val="600"/>
              </a:spcAft>
              <a:buFont typeface="Arial" panose="020B0604020202020204" pitchFamily="34" charset="0"/>
              <a:buChar char="•"/>
            </a:pPr>
            <a:r>
              <a:rPr lang="en-GB" sz="2200" dirty="0"/>
              <a:t>This is because ‘every organisation is made up of human relationships and human interactions’. (CIPD, 2020)</a:t>
            </a:r>
          </a:p>
          <a:p>
            <a:pPr marL="342900" indent="-342900">
              <a:spcBef>
                <a:spcPts val="600"/>
              </a:spcBef>
              <a:spcAft>
                <a:spcPts val="600"/>
              </a:spcAft>
              <a:buFont typeface="Arial" panose="020B0604020202020204" pitchFamily="34" charset="0"/>
              <a:buChar char="•"/>
            </a:pPr>
            <a:r>
              <a:rPr lang="en-GB" sz="2200" dirty="0"/>
              <a:t>‘Culture is therefore central to the role of the profession and must be managed and developed accordingly’. (CIPD, 2020)</a:t>
            </a:r>
          </a:p>
          <a:p>
            <a:pPr marL="342900" indent="-342900">
              <a:spcBef>
                <a:spcPts val="600"/>
              </a:spcBef>
              <a:spcAft>
                <a:spcPts val="600"/>
              </a:spcAft>
              <a:buFont typeface="Arial" panose="020B0604020202020204" pitchFamily="34" charset="0"/>
              <a:buChar char="•"/>
            </a:pPr>
            <a:r>
              <a:rPr lang="en-GB" sz="2200" dirty="0"/>
              <a:t>The culture of the organisation gives a steer to employees as to what is acceptable and what is not, what values and behaviours are expected and how much influence the employees have.</a:t>
            </a:r>
          </a:p>
          <a:p>
            <a:pPr marL="342900" indent="-342900">
              <a:spcBef>
                <a:spcPts val="600"/>
              </a:spcBef>
              <a:spcAft>
                <a:spcPts val="600"/>
              </a:spcAft>
              <a:buFont typeface="Arial" panose="020B0604020202020204" pitchFamily="34" charset="0"/>
              <a:buChar char="•"/>
            </a:pPr>
            <a:r>
              <a:rPr lang="en-GB" sz="2200" dirty="0"/>
              <a:t>‘It’s also important to continually assess that culture, as the organisation’s purpose and values will affect the standard of its customer service and influence the engagement and retention of its people’. (CIPD, 2020)</a:t>
            </a:r>
          </a:p>
        </p:txBody>
      </p:sp>
    </p:spTree>
    <p:extLst>
      <p:ext uri="{BB962C8B-B14F-4D97-AF65-F5344CB8AC3E}">
        <p14:creationId xmlns:p14="http://schemas.microsoft.com/office/powerpoint/2010/main" val="2945306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78098"/>
          </a:xfrm>
        </p:spPr>
        <p:txBody>
          <a:bodyPr/>
          <a:lstStyle/>
          <a:p>
            <a:r>
              <a:rPr lang="en-GB" b="1" dirty="0"/>
              <a:t>Organisational Culture</a:t>
            </a:r>
          </a:p>
        </p:txBody>
      </p:sp>
      <p:sp>
        <p:nvSpPr>
          <p:cNvPr id="3" name="TextBox 2"/>
          <p:cNvSpPr txBox="1"/>
          <p:nvPr/>
        </p:nvSpPr>
        <p:spPr>
          <a:xfrm>
            <a:off x="107504" y="1268760"/>
            <a:ext cx="9036496" cy="390876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Organisational culture has been described as a set of ‘beliefs, values, and norms learnt and shared by a group of people via their common experiences’ (</a:t>
            </a:r>
            <a:r>
              <a:rPr lang="en-GB" sz="2200" dirty="0">
                <a:hlinkClick r:id="rId2"/>
              </a:rPr>
              <a:t>Hofstede</a:t>
            </a:r>
            <a:r>
              <a:rPr lang="en-GB" sz="2200" dirty="0"/>
              <a:t>, 1998 </a:t>
            </a:r>
            <a:r>
              <a:rPr lang="en-GB" sz="2200" i="1" dirty="0"/>
              <a:t>cited in </a:t>
            </a:r>
            <a:r>
              <a:rPr lang="en-GB" sz="2200" dirty="0"/>
              <a:t>Ng &amp; Ng, 2014)</a:t>
            </a:r>
          </a:p>
          <a:p>
            <a:pPr marL="342900" indent="-342900">
              <a:spcBef>
                <a:spcPts val="600"/>
              </a:spcBef>
              <a:spcAft>
                <a:spcPts val="600"/>
              </a:spcAft>
              <a:buFont typeface="Arial" panose="020B0604020202020204" pitchFamily="34" charset="0"/>
              <a:buChar char="•"/>
            </a:pPr>
            <a:r>
              <a:rPr lang="en-GB" sz="2200" dirty="0"/>
              <a:t>Martin (1992) goes on to identify three distinct types of organisational culture, namely;</a:t>
            </a:r>
          </a:p>
          <a:p>
            <a:pPr marL="342900" indent="-342900">
              <a:spcBef>
                <a:spcPts val="600"/>
              </a:spcBef>
              <a:spcAft>
                <a:spcPts val="600"/>
              </a:spcAft>
              <a:buFont typeface="Arial" panose="020B0604020202020204" pitchFamily="34" charset="0"/>
              <a:buChar char="•"/>
            </a:pPr>
            <a:r>
              <a:rPr lang="en-GB" sz="2200" dirty="0"/>
              <a:t>An </a:t>
            </a:r>
            <a:r>
              <a:rPr lang="en-GB" sz="2200" b="1" dirty="0"/>
              <a:t>integrative</a:t>
            </a:r>
            <a:r>
              <a:rPr lang="en-GB" sz="2200" dirty="0"/>
              <a:t> culture</a:t>
            </a:r>
          </a:p>
          <a:p>
            <a:pPr marL="342900" indent="-342900">
              <a:spcBef>
                <a:spcPts val="600"/>
              </a:spcBef>
              <a:spcAft>
                <a:spcPts val="600"/>
              </a:spcAft>
              <a:buFont typeface="Arial" panose="020B0604020202020204" pitchFamily="34" charset="0"/>
              <a:buChar char="•"/>
            </a:pPr>
            <a:r>
              <a:rPr lang="en-GB" sz="2200" dirty="0"/>
              <a:t>A </a:t>
            </a:r>
            <a:r>
              <a:rPr lang="en-GB" sz="2200" b="1" dirty="0"/>
              <a:t>differentiated</a:t>
            </a:r>
            <a:r>
              <a:rPr lang="en-GB" sz="2200" dirty="0"/>
              <a:t> culture</a:t>
            </a:r>
          </a:p>
          <a:p>
            <a:pPr marL="342900" indent="-342900">
              <a:spcBef>
                <a:spcPts val="600"/>
              </a:spcBef>
              <a:spcAft>
                <a:spcPts val="600"/>
              </a:spcAft>
              <a:buFont typeface="Arial" panose="020B0604020202020204" pitchFamily="34" charset="0"/>
              <a:buChar char="•"/>
            </a:pPr>
            <a:r>
              <a:rPr lang="en-GB" sz="2200" dirty="0"/>
              <a:t>A </a:t>
            </a:r>
            <a:r>
              <a:rPr lang="en-GB" sz="2200" b="1" dirty="0"/>
              <a:t>fragmentation </a:t>
            </a:r>
            <a:r>
              <a:rPr lang="en-GB" sz="2200" dirty="0"/>
              <a:t>culture</a:t>
            </a:r>
          </a:p>
          <a:p>
            <a:pPr marL="342900" indent="-342900">
              <a:spcBef>
                <a:spcPts val="600"/>
              </a:spcBef>
              <a:spcAft>
                <a:spcPts val="600"/>
              </a:spcAft>
              <a:buFont typeface="Arial" panose="020B0604020202020204" pitchFamily="34" charset="0"/>
              <a:buChar char="•"/>
            </a:pPr>
            <a:r>
              <a:rPr lang="en-GB" sz="2200" dirty="0"/>
              <a:t>We will look at each of these in turn</a:t>
            </a:r>
          </a:p>
        </p:txBody>
      </p:sp>
    </p:spTree>
    <p:extLst>
      <p:ext uri="{BB962C8B-B14F-4D97-AF65-F5344CB8AC3E}">
        <p14:creationId xmlns:p14="http://schemas.microsoft.com/office/powerpoint/2010/main" val="407120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78098"/>
          </a:xfrm>
        </p:spPr>
        <p:txBody>
          <a:bodyPr/>
          <a:lstStyle/>
          <a:p>
            <a:r>
              <a:rPr lang="en-GB" b="1" dirty="0"/>
              <a:t>An Integrative Culture</a:t>
            </a:r>
          </a:p>
        </p:txBody>
      </p:sp>
      <p:sp>
        <p:nvSpPr>
          <p:cNvPr id="3" name="TextBox 2"/>
          <p:cNvSpPr txBox="1"/>
          <p:nvPr/>
        </p:nvSpPr>
        <p:spPr>
          <a:xfrm>
            <a:off x="302941" y="902325"/>
            <a:ext cx="8712968" cy="526297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An integrative culture is one in which ‘the objective is to obtain a consensus regarding the values and basic assumptions of the organization and to produce consistent actions’. (Law, 2016)</a:t>
            </a:r>
          </a:p>
          <a:p>
            <a:pPr marL="342900" indent="-342900">
              <a:spcBef>
                <a:spcPts val="600"/>
              </a:spcBef>
              <a:spcAft>
                <a:spcPts val="600"/>
              </a:spcAft>
              <a:buFont typeface="Arial" panose="020B0604020202020204" pitchFamily="34" charset="0"/>
              <a:buChar char="•"/>
            </a:pPr>
            <a:r>
              <a:rPr lang="en-GB" sz="2200" dirty="0"/>
              <a:t>This integration brings unity, predictability, and clarity to work experiences (Law, 2016). And is, therefore, seen as best practice.</a:t>
            </a:r>
          </a:p>
          <a:p>
            <a:pPr marL="342900" indent="-342900">
              <a:spcBef>
                <a:spcPts val="600"/>
              </a:spcBef>
              <a:spcAft>
                <a:spcPts val="600"/>
              </a:spcAft>
              <a:buFont typeface="Arial" panose="020B0604020202020204" pitchFamily="34" charset="0"/>
              <a:buChar char="•"/>
            </a:pPr>
            <a:r>
              <a:rPr lang="en-GB" sz="2200" dirty="0"/>
              <a:t>In an integrative organisation the management model the principles that the organisation upholds and the employees feel included in decision making</a:t>
            </a:r>
          </a:p>
          <a:p>
            <a:pPr marL="342900" indent="-342900">
              <a:spcBef>
                <a:spcPts val="600"/>
              </a:spcBef>
              <a:spcAft>
                <a:spcPts val="600"/>
              </a:spcAft>
              <a:buFont typeface="Arial" panose="020B0604020202020204" pitchFamily="34" charset="0"/>
              <a:buChar char="•"/>
            </a:pPr>
            <a:r>
              <a:rPr lang="en-GB" sz="2200" dirty="0"/>
              <a:t>The values of the organisation are integrated into its everyday practice which means that they are consistent and fully embedded</a:t>
            </a:r>
          </a:p>
          <a:p>
            <a:pPr marL="342900" indent="-342900">
              <a:spcBef>
                <a:spcPts val="600"/>
              </a:spcBef>
              <a:spcAft>
                <a:spcPts val="600"/>
              </a:spcAft>
              <a:buFont typeface="Arial" panose="020B0604020202020204" pitchFamily="34" charset="0"/>
              <a:buChar char="•"/>
            </a:pPr>
            <a:r>
              <a:rPr lang="en-GB" sz="2200" dirty="0"/>
              <a:t>An example would be the Southwest Airlines in the USA (</a:t>
            </a:r>
            <a:r>
              <a:rPr lang="en-GB" sz="2200" dirty="0">
                <a:hlinkClick r:id="rId2"/>
              </a:rPr>
              <a:t>Brown, L. 2024</a:t>
            </a:r>
            <a:r>
              <a:rPr lang="en-GB" sz="2200" dirty="0"/>
              <a:t>)</a:t>
            </a:r>
          </a:p>
          <a:p>
            <a:pPr marL="342900" indent="-342900">
              <a:spcBef>
                <a:spcPts val="600"/>
              </a:spcBef>
              <a:spcAft>
                <a:spcPts val="600"/>
              </a:spcAft>
              <a:buFont typeface="Arial" panose="020B0604020202020204" pitchFamily="34" charset="0"/>
              <a:buChar char="•"/>
            </a:pPr>
            <a:endParaRPr lang="en-GB" sz="2200" dirty="0"/>
          </a:p>
        </p:txBody>
      </p:sp>
      <p:sp>
        <p:nvSpPr>
          <p:cNvPr id="4" name="TextBox 3"/>
          <p:cNvSpPr txBox="1"/>
          <p:nvPr/>
        </p:nvSpPr>
        <p:spPr>
          <a:xfrm>
            <a:off x="3831454" y="6165304"/>
            <a:ext cx="4752528" cy="369332"/>
          </a:xfrm>
          <a:prstGeom prst="rect">
            <a:avLst/>
          </a:prstGeom>
          <a:noFill/>
        </p:spPr>
        <p:txBody>
          <a:bodyPr wrap="square" rtlCol="0">
            <a:spAutoFit/>
          </a:bodyPr>
          <a:lstStyle/>
          <a:p>
            <a:pPr algn="r"/>
            <a:r>
              <a:rPr lang="en-GB" dirty="0"/>
              <a:t>(See for example </a:t>
            </a:r>
            <a:r>
              <a:rPr lang="en-GB" dirty="0">
                <a:hlinkClick r:id="rId3"/>
              </a:rPr>
              <a:t>Ng &amp; Ng</a:t>
            </a:r>
            <a:r>
              <a:rPr lang="en-GB" dirty="0"/>
              <a:t>, 2014) </a:t>
            </a:r>
          </a:p>
        </p:txBody>
      </p:sp>
    </p:spTree>
    <p:extLst>
      <p:ext uri="{BB962C8B-B14F-4D97-AF65-F5344CB8AC3E}">
        <p14:creationId xmlns:p14="http://schemas.microsoft.com/office/powerpoint/2010/main" val="40643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78098"/>
          </a:xfrm>
        </p:spPr>
        <p:txBody>
          <a:bodyPr/>
          <a:lstStyle/>
          <a:p>
            <a:r>
              <a:rPr lang="en-GB" b="1" dirty="0"/>
              <a:t>A Differentiated Culture</a:t>
            </a:r>
          </a:p>
        </p:txBody>
      </p:sp>
      <p:sp>
        <p:nvSpPr>
          <p:cNvPr id="3" name="TextBox 2"/>
          <p:cNvSpPr txBox="1"/>
          <p:nvPr/>
        </p:nvSpPr>
        <p:spPr>
          <a:xfrm>
            <a:off x="107504" y="894730"/>
            <a:ext cx="8712968" cy="56630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a differentiated culture, different Departments and teams have their own, separate, consensus and internal sub-cultures</a:t>
            </a:r>
          </a:p>
          <a:p>
            <a:pPr marL="342900" indent="-342900">
              <a:spcBef>
                <a:spcPts val="600"/>
              </a:spcBef>
              <a:spcAft>
                <a:spcPts val="600"/>
              </a:spcAft>
              <a:buFont typeface="Arial" panose="020B0604020202020204" pitchFamily="34" charset="0"/>
              <a:buChar char="•"/>
            </a:pPr>
            <a:r>
              <a:rPr lang="en-GB" sz="2400" dirty="0"/>
              <a:t>This is common in very large organisations with much specialisation and where teams and departments do not mix or integrate</a:t>
            </a:r>
          </a:p>
          <a:p>
            <a:pPr marL="342900" indent="-342900">
              <a:spcBef>
                <a:spcPts val="600"/>
              </a:spcBef>
              <a:spcAft>
                <a:spcPts val="600"/>
              </a:spcAft>
              <a:buFont typeface="Arial" panose="020B0604020202020204" pitchFamily="34" charset="0"/>
              <a:buChar char="•"/>
            </a:pPr>
            <a:r>
              <a:rPr lang="en-GB" sz="2400" dirty="0"/>
              <a:t>Sub-cultures with very different goals (e.g. sales and accounts) will inevitably develop different cultures (e.g. maximising sales vs minimising overheads)</a:t>
            </a:r>
          </a:p>
          <a:p>
            <a:pPr marL="342900" indent="-342900">
              <a:spcBef>
                <a:spcPts val="600"/>
              </a:spcBef>
              <a:spcAft>
                <a:spcPts val="600"/>
              </a:spcAft>
              <a:buFont typeface="Arial" panose="020B0604020202020204" pitchFamily="34" charset="0"/>
              <a:buChar char="•"/>
            </a:pPr>
            <a:r>
              <a:rPr lang="en-GB" sz="2400" dirty="0"/>
              <a:t>The organisation may have common values but these will be interpreted differently by different sub-cultures</a:t>
            </a:r>
          </a:p>
          <a:p>
            <a:pPr marL="342900" indent="-342900">
              <a:spcBef>
                <a:spcPts val="600"/>
              </a:spcBef>
              <a:spcAft>
                <a:spcPts val="600"/>
              </a:spcAft>
              <a:buFont typeface="Arial" panose="020B0604020202020204" pitchFamily="34" charset="0"/>
              <a:buChar char="•"/>
            </a:pPr>
            <a:r>
              <a:rPr lang="en-GB" sz="2400" dirty="0"/>
              <a:t>In some cases, this is seen as a positive situation, for example in the case of Amazon</a:t>
            </a:r>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234475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E0EB1-7714-6F61-0585-468F8706A1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BA4FDE-3CA4-F970-1FF9-40474E6C6815}"/>
              </a:ext>
            </a:extLst>
          </p:cNvPr>
          <p:cNvSpPr>
            <a:spLocks noGrp="1"/>
          </p:cNvSpPr>
          <p:nvPr>
            <p:ph type="title"/>
          </p:nvPr>
        </p:nvSpPr>
        <p:spPr>
          <a:xfrm>
            <a:off x="323528" y="116632"/>
            <a:ext cx="8229600" cy="778098"/>
          </a:xfrm>
        </p:spPr>
        <p:txBody>
          <a:bodyPr/>
          <a:lstStyle/>
          <a:p>
            <a:r>
              <a:rPr lang="en-GB" b="1" dirty="0"/>
              <a:t>A Differentiated Culture</a:t>
            </a:r>
          </a:p>
        </p:txBody>
      </p:sp>
      <p:sp>
        <p:nvSpPr>
          <p:cNvPr id="3" name="TextBox 2">
            <a:extLst>
              <a:ext uri="{FF2B5EF4-FFF2-40B4-BE49-F238E27FC236}">
                <a16:creationId xmlns:a16="http://schemas.microsoft.com/office/drawing/2014/main" id="{D61ECE50-4168-B10A-E6D2-165FF1AE87EC}"/>
              </a:ext>
            </a:extLst>
          </p:cNvPr>
          <p:cNvSpPr txBox="1"/>
          <p:nvPr/>
        </p:nvSpPr>
        <p:spPr>
          <a:xfrm>
            <a:off x="107504" y="1186719"/>
            <a:ext cx="8712968" cy="47705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Given its vast and diverse operations, different departments within Amazon have developed their own unique sub-cultures:</a:t>
            </a:r>
          </a:p>
          <a:p>
            <a:pPr marL="285750" indent="-285750">
              <a:spcBef>
                <a:spcPts val="600"/>
              </a:spcBef>
              <a:spcAft>
                <a:spcPts val="600"/>
              </a:spcAft>
              <a:buFont typeface="Arial" panose="020B0604020202020204" pitchFamily="34" charset="0"/>
              <a:buChar char="•"/>
            </a:pPr>
            <a:r>
              <a:rPr lang="en-GB" sz="2200" b="1" dirty="0"/>
              <a:t>Amazon Web Services (AWS)</a:t>
            </a:r>
            <a:r>
              <a:rPr lang="en-GB" sz="2200" dirty="0"/>
              <a:t>: This department has a culture focused on innovation, technical excellence, and customer obsession. </a:t>
            </a:r>
          </a:p>
          <a:p>
            <a:pPr marL="285750" indent="-285750">
              <a:spcBef>
                <a:spcPts val="600"/>
              </a:spcBef>
              <a:spcAft>
                <a:spcPts val="600"/>
              </a:spcAft>
              <a:buFont typeface="Arial" panose="020B0604020202020204" pitchFamily="34" charset="0"/>
              <a:buChar char="•"/>
            </a:pPr>
            <a:r>
              <a:rPr lang="en-GB" sz="2200" b="1" dirty="0"/>
              <a:t>Retail Operations</a:t>
            </a:r>
            <a:r>
              <a:rPr lang="en-GB" sz="2200" dirty="0"/>
              <a:t>: The retail side of Amazon is highly customer-focused, with a culture </a:t>
            </a:r>
            <a:r>
              <a:rPr lang="en-GB" sz="2200" dirty="0" err="1"/>
              <a:t>centered</a:t>
            </a:r>
            <a:r>
              <a:rPr lang="en-GB" sz="2200" dirty="0"/>
              <a:t> around efficiency, scalability, and logistics. This department prioritizes operational excellence and cost-effectiveness to ensure timely delivery and customer satisfaction.</a:t>
            </a:r>
          </a:p>
          <a:p>
            <a:pPr marL="285750" indent="-285750">
              <a:spcBef>
                <a:spcPts val="600"/>
              </a:spcBef>
              <a:spcAft>
                <a:spcPts val="600"/>
              </a:spcAft>
              <a:buFont typeface="Arial" panose="020B0604020202020204" pitchFamily="34" charset="0"/>
              <a:buChar char="•"/>
            </a:pPr>
            <a:r>
              <a:rPr lang="en-GB" sz="2200" b="1" dirty="0"/>
              <a:t>Corporate Headquarters</a:t>
            </a:r>
            <a:r>
              <a:rPr lang="en-GB" sz="2200" dirty="0"/>
              <a:t>: The corporate offices, including departments like HR, finance, and marketing, have a more traditional corporate culture</a:t>
            </a:r>
          </a:p>
          <a:p>
            <a:pPr marL="342900" indent="-342900">
              <a:spcBef>
                <a:spcPts val="600"/>
              </a:spcBef>
              <a:spcAft>
                <a:spcPts val="600"/>
              </a:spcAft>
              <a:buFont typeface="Arial" panose="020B0604020202020204" pitchFamily="34" charset="0"/>
              <a:buChar char="•"/>
            </a:pPr>
            <a:endParaRPr lang="en-GB" sz="2200" dirty="0"/>
          </a:p>
        </p:txBody>
      </p:sp>
      <p:sp>
        <p:nvSpPr>
          <p:cNvPr id="4" name="TextBox 3">
            <a:extLst>
              <a:ext uri="{FF2B5EF4-FFF2-40B4-BE49-F238E27FC236}">
                <a16:creationId xmlns:a16="http://schemas.microsoft.com/office/drawing/2014/main" id="{9B96B804-AE43-FE02-6FC7-89BD372F7D42}"/>
              </a:ext>
            </a:extLst>
          </p:cNvPr>
          <p:cNvSpPr txBox="1"/>
          <p:nvPr/>
        </p:nvSpPr>
        <p:spPr>
          <a:xfrm>
            <a:off x="4067944" y="6237312"/>
            <a:ext cx="4752528" cy="369332"/>
          </a:xfrm>
          <a:prstGeom prst="rect">
            <a:avLst/>
          </a:prstGeom>
          <a:noFill/>
        </p:spPr>
        <p:txBody>
          <a:bodyPr wrap="square" rtlCol="0">
            <a:spAutoFit/>
          </a:bodyPr>
          <a:lstStyle/>
          <a:p>
            <a:pPr algn="r"/>
            <a:r>
              <a:rPr lang="en-GB" dirty="0"/>
              <a:t>(</a:t>
            </a:r>
            <a:r>
              <a:rPr lang="de-DE" dirty="0"/>
              <a:t>Leary, B. 2023</a:t>
            </a:r>
            <a:r>
              <a:rPr lang="en-GB" dirty="0"/>
              <a:t> ) </a:t>
            </a:r>
          </a:p>
        </p:txBody>
      </p:sp>
    </p:spTree>
    <p:extLst>
      <p:ext uri="{BB962C8B-B14F-4D97-AF65-F5344CB8AC3E}">
        <p14:creationId xmlns:p14="http://schemas.microsoft.com/office/powerpoint/2010/main" val="228327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2F119-8197-8F11-89C2-C6224601A6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3F025-950D-284F-AA8A-97FD4FDCB75B}"/>
              </a:ext>
            </a:extLst>
          </p:cNvPr>
          <p:cNvSpPr>
            <a:spLocks noGrp="1"/>
          </p:cNvSpPr>
          <p:nvPr>
            <p:ph type="title"/>
          </p:nvPr>
        </p:nvSpPr>
        <p:spPr>
          <a:xfrm>
            <a:off x="323528" y="116632"/>
            <a:ext cx="8229600" cy="778098"/>
          </a:xfrm>
        </p:spPr>
        <p:txBody>
          <a:bodyPr/>
          <a:lstStyle/>
          <a:p>
            <a:r>
              <a:rPr lang="en-GB" b="1" dirty="0"/>
              <a:t>A Differentiated Culture</a:t>
            </a:r>
          </a:p>
        </p:txBody>
      </p:sp>
      <p:sp>
        <p:nvSpPr>
          <p:cNvPr id="3" name="TextBox 2">
            <a:extLst>
              <a:ext uri="{FF2B5EF4-FFF2-40B4-BE49-F238E27FC236}">
                <a16:creationId xmlns:a16="http://schemas.microsoft.com/office/drawing/2014/main" id="{473F31A3-CACE-593D-7C98-C5A17CE25518}"/>
              </a:ext>
            </a:extLst>
          </p:cNvPr>
          <p:cNvSpPr txBox="1"/>
          <p:nvPr/>
        </p:nvSpPr>
        <p:spPr>
          <a:xfrm>
            <a:off x="107504" y="894730"/>
            <a:ext cx="8928992"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In a differentiated culture, different Departments and teams have their own, separate, consensus and internal sub-cultures</a:t>
            </a:r>
          </a:p>
          <a:p>
            <a:pPr marL="342900" indent="-342900">
              <a:spcBef>
                <a:spcPts val="600"/>
              </a:spcBef>
              <a:spcAft>
                <a:spcPts val="600"/>
              </a:spcAft>
              <a:buFont typeface="Arial" panose="020B0604020202020204" pitchFamily="34" charset="0"/>
              <a:buChar char="•"/>
            </a:pPr>
            <a:r>
              <a:rPr lang="en-GB" sz="2200" dirty="0"/>
              <a:t>Law (2016) argues values and norms can ‘differ greatly between each subculture’; </a:t>
            </a:r>
          </a:p>
          <a:p>
            <a:pPr marL="342900" indent="-342900">
              <a:spcBef>
                <a:spcPts val="600"/>
              </a:spcBef>
              <a:spcAft>
                <a:spcPts val="600"/>
              </a:spcAft>
              <a:buFont typeface="Arial" panose="020B0604020202020204" pitchFamily="34" charset="0"/>
              <a:buChar char="•"/>
            </a:pPr>
            <a:r>
              <a:rPr lang="en-GB" sz="2200" dirty="0"/>
              <a:t>‘This [in turn] produces </a:t>
            </a:r>
            <a:r>
              <a:rPr lang="en-GB" sz="2200" b="1" dirty="0"/>
              <a:t>inconsistencies</a:t>
            </a:r>
            <a:r>
              <a:rPr lang="en-GB" sz="2200" dirty="0"/>
              <a:t> throughout the organization’. (Law, 2016)</a:t>
            </a:r>
          </a:p>
          <a:p>
            <a:pPr marL="342900" indent="-342900">
              <a:spcBef>
                <a:spcPts val="600"/>
              </a:spcBef>
              <a:spcAft>
                <a:spcPts val="600"/>
              </a:spcAft>
              <a:buFont typeface="Arial" panose="020B0604020202020204" pitchFamily="34" charset="0"/>
              <a:buChar char="•"/>
            </a:pPr>
            <a:r>
              <a:rPr lang="en-GB" sz="2200" dirty="0"/>
              <a:t>This is common in very large organisations with much specialisation and where teams and departments do not mix or integrate</a:t>
            </a:r>
          </a:p>
          <a:p>
            <a:pPr marL="342900" indent="-342900">
              <a:spcBef>
                <a:spcPts val="600"/>
              </a:spcBef>
              <a:spcAft>
                <a:spcPts val="600"/>
              </a:spcAft>
              <a:buFont typeface="Arial" panose="020B0604020202020204" pitchFamily="34" charset="0"/>
              <a:buChar char="•"/>
            </a:pPr>
            <a:r>
              <a:rPr lang="en-GB" sz="2200" dirty="0"/>
              <a:t>This can lead to the development of ‘toxic subcultures’ or counter-culture which is a concern in the field of Human Resources (</a:t>
            </a:r>
            <a:r>
              <a:rPr lang="en-GB" sz="2200" dirty="0">
                <a:hlinkClick r:id="rId2"/>
              </a:rPr>
              <a:t>Leary, B. 2023</a:t>
            </a:r>
            <a:r>
              <a:rPr lang="en-GB" sz="2200" dirty="0"/>
              <a:t>)</a:t>
            </a:r>
          </a:p>
          <a:p>
            <a:pPr marL="342900" indent="-342900">
              <a:spcBef>
                <a:spcPts val="600"/>
              </a:spcBef>
              <a:spcAft>
                <a:spcPts val="600"/>
              </a:spcAft>
              <a:buFont typeface="Arial" panose="020B0604020202020204" pitchFamily="34" charset="0"/>
              <a:buChar char="•"/>
            </a:pPr>
            <a:r>
              <a:rPr lang="en-GB" sz="2200" dirty="0"/>
              <a:t>And work is being done on moving a differentiated organisation towards integration (see for example </a:t>
            </a:r>
            <a:r>
              <a:rPr lang="en-GB" sz="2200" dirty="0">
                <a:hlinkClick r:id="rId3"/>
              </a:rPr>
              <a:t>Kretschmer &amp; Puranam, 2008</a:t>
            </a:r>
            <a:r>
              <a:rPr lang="en-GB" sz="2200" dirty="0"/>
              <a:t>)</a:t>
            </a:r>
          </a:p>
        </p:txBody>
      </p:sp>
    </p:spTree>
    <p:extLst>
      <p:ext uri="{BB962C8B-B14F-4D97-AF65-F5344CB8AC3E}">
        <p14:creationId xmlns:p14="http://schemas.microsoft.com/office/powerpoint/2010/main" val="314011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78098"/>
          </a:xfrm>
        </p:spPr>
        <p:txBody>
          <a:bodyPr/>
          <a:lstStyle/>
          <a:p>
            <a:r>
              <a:rPr lang="en-GB" b="1" dirty="0"/>
              <a:t>A Fragmented Culture</a:t>
            </a:r>
          </a:p>
        </p:txBody>
      </p:sp>
      <p:sp>
        <p:nvSpPr>
          <p:cNvPr id="4" name="TextBox 3"/>
          <p:cNvSpPr txBox="1"/>
          <p:nvPr/>
        </p:nvSpPr>
        <p:spPr>
          <a:xfrm>
            <a:off x="4067944" y="6237312"/>
            <a:ext cx="4752528" cy="369332"/>
          </a:xfrm>
          <a:prstGeom prst="rect">
            <a:avLst/>
          </a:prstGeom>
          <a:noFill/>
        </p:spPr>
        <p:txBody>
          <a:bodyPr wrap="square" rtlCol="0">
            <a:spAutoFit/>
          </a:bodyPr>
          <a:lstStyle/>
          <a:p>
            <a:pPr algn="r"/>
            <a:r>
              <a:rPr lang="en-GB" dirty="0"/>
              <a:t>(See for example </a:t>
            </a:r>
            <a:r>
              <a:rPr lang="en-GB" dirty="0">
                <a:hlinkClick r:id="rId2"/>
              </a:rPr>
              <a:t>Martin</a:t>
            </a:r>
            <a:r>
              <a:rPr lang="en-GB" dirty="0"/>
              <a:t> 1995 ) </a:t>
            </a:r>
          </a:p>
        </p:txBody>
      </p:sp>
      <p:sp>
        <p:nvSpPr>
          <p:cNvPr id="5" name="TextBox 4"/>
          <p:cNvSpPr txBox="1"/>
          <p:nvPr/>
        </p:nvSpPr>
        <p:spPr>
          <a:xfrm>
            <a:off x="251520" y="908720"/>
            <a:ext cx="8496944" cy="473975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Law (2016) describes this type of culture as having ‘multiple interpretations of values and assumptions, which produce great ambiguity’. </a:t>
            </a:r>
          </a:p>
          <a:p>
            <a:pPr marL="342900" indent="-342900">
              <a:spcBef>
                <a:spcPts val="600"/>
              </a:spcBef>
              <a:spcAft>
                <a:spcPts val="600"/>
              </a:spcAft>
              <a:buFont typeface="Arial" panose="020B0604020202020204" pitchFamily="34" charset="0"/>
              <a:buChar char="•"/>
            </a:pPr>
            <a:r>
              <a:rPr lang="en-GB" sz="2200" dirty="0"/>
              <a:t>In this type of organisational culture there is no </a:t>
            </a:r>
            <a:r>
              <a:rPr lang="en-GB" sz="2200" b="1" dirty="0"/>
              <a:t>consistency of values</a:t>
            </a:r>
            <a:r>
              <a:rPr lang="en-GB" sz="2200" dirty="0"/>
              <a:t>, </a:t>
            </a:r>
            <a:r>
              <a:rPr lang="en-GB" sz="2200" b="1" dirty="0"/>
              <a:t>approach or behaviours</a:t>
            </a:r>
            <a:r>
              <a:rPr lang="en-GB" sz="2200" dirty="0"/>
              <a:t>.</a:t>
            </a:r>
          </a:p>
          <a:p>
            <a:pPr marL="342900" indent="-342900">
              <a:spcBef>
                <a:spcPts val="600"/>
              </a:spcBef>
              <a:spcAft>
                <a:spcPts val="600"/>
              </a:spcAft>
              <a:buFont typeface="Arial" panose="020B0604020202020204" pitchFamily="34" charset="0"/>
              <a:buChar char="•"/>
            </a:pPr>
            <a:r>
              <a:rPr lang="en-GB" sz="2200" dirty="0"/>
              <a:t>Law (2016) goes on to point out that this can arise from;</a:t>
            </a:r>
          </a:p>
          <a:p>
            <a:pPr marL="342900" indent="-342900">
              <a:spcBef>
                <a:spcPts val="600"/>
              </a:spcBef>
              <a:spcAft>
                <a:spcPts val="600"/>
              </a:spcAft>
              <a:buFont typeface="Arial" panose="020B0604020202020204" pitchFamily="34" charset="0"/>
              <a:buChar char="•"/>
            </a:pPr>
            <a:r>
              <a:rPr lang="en-GB" sz="2200" dirty="0"/>
              <a:t>‘fast changes within the organization,’</a:t>
            </a:r>
          </a:p>
          <a:p>
            <a:pPr marL="342900" indent="-342900">
              <a:spcBef>
                <a:spcPts val="600"/>
              </a:spcBef>
              <a:spcAft>
                <a:spcPts val="600"/>
              </a:spcAft>
              <a:buFont typeface="Arial" panose="020B0604020202020204" pitchFamily="34" charset="0"/>
              <a:buChar char="•"/>
            </a:pPr>
            <a:r>
              <a:rPr lang="en-GB" sz="2200" dirty="0"/>
              <a:t>‘the growing diversity of the workforce, and </a:t>
            </a:r>
          </a:p>
          <a:p>
            <a:pPr marL="342900" indent="-342900">
              <a:spcBef>
                <a:spcPts val="600"/>
              </a:spcBef>
              <a:spcAft>
                <a:spcPts val="600"/>
              </a:spcAft>
              <a:buFont typeface="Arial" panose="020B0604020202020204" pitchFamily="34" charset="0"/>
              <a:buChar char="•"/>
            </a:pPr>
            <a:r>
              <a:rPr lang="en-GB" sz="2200" dirty="0"/>
              <a:t>‘the increasingly global environment with which organizations are faced’.</a:t>
            </a:r>
          </a:p>
          <a:p>
            <a:pPr marL="342900" indent="-342900">
              <a:spcBef>
                <a:spcPts val="600"/>
              </a:spcBef>
              <a:spcAft>
                <a:spcPts val="600"/>
              </a:spcAft>
              <a:buFont typeface="Arial" panose="020B0604020202020204" pitchFamily="34" charset="0"/>
              <a:buChar char="•"/>
            </a:pPr>
            <a:r>
              <a:rPr lang="en-GB" sz="2200" dirty="0"/>
              <a:t>This last point has been part of the work of </a:t>
            </a:r>
            <a:r>
              <a:rPr lang="en-GB" sz="2200" dirty="0">
                <a:hlinkClick r:id="rId3"/>
              </a:rPr>
              <a:t>Geert Hofstede</a:t>
            </a:r>
            <a:endParaRPr lang="en-GB" sz="2200" dirty="0"/>
          </a:p>
        </p:txBody>
      </p:sp>
    </p:spTree>
    <p:extLst>
      <p:ext uri="{BB962C8B-B14F-4D97-AF65-F5344CB8AC3E}">
        <p14:creationId xmlns:p14="http://schemas.microsoft.com/office/powerpoint/2010/main" val="255858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0D954-1084-6416-A5F2-EC78B85213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DC2E9-E9AA-484E-3588-2FDFBF8D4B72}"/>
              </a:ext>
            </a:extLst>
          </p:cNvPr>
          <p:cNvSpPr>
            <a:spLocks noGrp="1"/>
          </p:cNvSpPr>
          <p:nvPr>
            <p:ph type="title"/>
          </p:nvPr>
        </p:nvSpPr>
        <p:spPr>
          <a:xfrm>
            <a:off x="323528" y="116632"/>
            <a:ext cx="8229600" cy="778098"/>
          </a:xfrm>
        </p:spPr>
        <p:txBody>
          <a:bodyPr/>
          <a:lstStyle/>
          <a:p>
            <a:r>
              <a:rPr lang="en-GB" b="1" dirty="0"/>
              <a:t>A Fragmented Culture</a:t>
            </a:r>
          </a:p>
        </p:txBody>
      </p:sp>
      <p:sp>
        <p:nvSpPr>
          <p:cNvPr id="5" name="TextBox 4">
            <a:extLst>
              <a:ext uri="{FF2B5EF4-FFF2-40B4-BE49-F238E27FC236}">
                <a16:creationId xmlns:a16="http://schemas.microsoft.com/office/drawing/2014/main" id="{DD9BD35E-1F4E-920F-590D-33C3005A291E}"/>
              </a:ext>
            </a:extLst>
          </p:cNvPr>
          <p:cNvSpPr txBox="1"/>
          <p:nvPr/>
        </p:nvSpPr>
        <p:spPr>
          <a:xfrm>
            <a:off x="251520" y="908720"/>
            <a:ext cx="8712968" cy="495520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A fragmented culture can negatively affect an organisation in the following ways:</a:t>
            </a:r>
          </a:p>
          <a:p>
            <a:pPr marL="342900" indent="-342900">
              <a:spcBef>
                <a:spcPts val="600"/>
              </a:spcBef>
              <a:spcAft>
                <a:spcPts val="600"/>
              </a:spcAft>
              <a:buFont typeface="Arial" panose="020B0604020202020204" pitchFamily="34" charset="0"/>
              <a:buChar char="•"/>
            </a:pPr>
            <a:r>
              <a:rPr lang="en-GB" sz="2200" b="1" dirty="0"/>
              <a:t>Poor Communication</a:t>
            </a:r>
            <a:r>
              <a:rPr lang="en-GB" sz="2200" dirty="0"/>
              <a:t>: When departments or teams operate in silos, communication breakdowns are common. This can result in misunderstandings, duplicated efforts, and missed opportunities for collaboration.</a:t>
            </a:r>
          </a:p>
          <a:p>
            <a:pPr marL="342900" indent="-342900">
              <a:spcBef>
                <a:spcPts val="600"/>
              </a:spcBef>
              <a:spcAft>
                <a:spcPts val="600"/>
              </a:spcAft>
              <a:buFont typeface="Arial" panose="020B0604020202020204" pitchFamily="34" charset="0"/>
              <a:buChar char="•"/>
            </a:pPr>
            <a:r>
              <a:rPr lang="en-GB" sz="2200" b="1" dirty="0"/>
              <a:t>Lack of Cohesion</a:t>
            </a:r>
            <a:r>
              <a:rPr lang="en-GB" sz="2200" dirty="0"/>
              <a:t>: Fragmentation can create a sense of disunity within the organization. Employees may feel disconnected from the company's overall mission and goals, leading to lower morale and engagement.</a:t>
            </a:r>
          </a:p>
          <a:p>
            <a:pPr marL="342900" indent="-342900">
              <a:spcBef>
                <a:spcPts val="600"/>
              </a:spcBef>
              <a:spcAft>
                <a:spcPts val="600"/>
              </a:spcAft>
              <a:buFont typeface="Arial" panose="020B0604020202020204" pitchFamily="34" charset="0"/>
              <a:buChar char="•"/>
            </a:pPr>
            <a:r>
              <a:rPr lang="en-GB" sz="2200" b="1" dirty="0"/>
              <a:t>Inefficiency</a:t>
            </a:r>
            <a:r>
              <a:rPr lang="en-GB" sz="2200" dirty="0"/>
              <a:t>: Without a cohesive culture, processes and workflows can become disjointed. This can lead to inefficiencies, as different parts of the organization may develop their own ways of doing things, which may not align with each other.</a:t>
            </a:r>
          </a:p>
        </p:txBody>
      </p:sp>
      <p:sp>
        <p:nvSpPr>
          <p:cNvPr id="3" name="TextBox 2">
            <a:extLst>
              <a:ext uri="{FF2B5EF4-FFF2-40B4-BE49-F238E27FC236}">
                <a16:creationId xmlns:a16="http://schemas.microsoft.com/office/drawing/2014/main" id="{C37E3354-BE17-1EE3-FA3F-3B100B1D2BF8}"/>
              </a:ext>
            </a:extLst>
          </p:cNvPr>
          <p:cNvSpPr txBox="1"/>
          <p:nvPr/>
        </p:nvSpPr>
        <p:spPr>
          <a:xfrm>
            <a:off x="4067944" y="6237312"/>
            <a:ext cx="4752528" cy="369332"/>
          </a:xfrm>
          <a:prstGeom prst="rect">
            <a:avLst/>
          </a:prstGeom>
          <a:noFill/>
        </p:spPr>
        <p:txBody>
          <a:bodyPr wrap="square" rtlCol="0">
            <a:spAutoFit/>
          </a:bodyPr>
          <a:lstStyle/>
          <a:p>
            <a:pPr algn="r"/>
            <a:r>
              <a:rPr lang="en-GB" dirty="0"/>
              <a:t>(Based on </a:t>
            </a:r>
            <a:r>
              <a:rPr lang="en-GB" dirty="0" err="1"/>
              <a:t>Cebul</a:t>
            </a:r>
            <a:r>
              <a:rPr lang="en-GB" dirty="0"/>
              <a:t> </a:t>
            </a:r>
            <a:r>
              <a:rPr lang="en-GB" i="1" dirty="0"/>
              <a:t>et al</a:t>
            </a:r>
            <a:r>
              <a:rPr lang="en-GB" dirty="0"/>
              <a:t>, 2010) </a:t>
            </a:r>
          </a:p>
        </p:txBody>
      </p:sp>
    </p:spTree>
    <p:extLst>
      <p:ext uri="{BB962C8B-B14F-4D97-AF65-F5344CB8AC3E}">
        <p14:creationId xmlns:p14="http://schemas.microsoft.com/office/powerpoint/2010/main" val="123447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69314-8ACD-B10E-01CA-A17E29C173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92FF3E-A6BA-B8FE-AB81-DBFD1B185600}"/>
              </a:ext>
            </a:extLst>
          </p:cNvPr>
          <p:cNvSpPr>
            <a:spLocks noGrp="1"/>
          </p:cNvSpPr>
          <p:nvPr>
            <p:ph type="title"/>
          </p:nvPr>
        </p:nvSpPr>
        <p:spPr>
          <a:xfrm>
            <a:off x="323528" y="116632"/>
            <a:ext cx="8229600" cy="778098"/>
          </a:xfrm>
        </p:spPr>
        <p:txBody>
          <a:bodyPr/>
          <a:lstStyle/>
          <a:p>
            <a:r>
              <a:rPr lang="en-GB" b="1" dirty="0"/>
              <a:t>A Fragmented Culture</a:t>
            </a:r>
          </a:p>
        </p:txBody>
      </p:sp>
      <p:sp>
        <p:nvSpPr>
          <p:cNvPr id="5" name="TextBox 4">
            <a:extLst>
              <a:ext uri="{FF2B5EF4-FFF2-40B4-BE49-F238E27FC236}">
                <a16:creationId xmlns:a16="http://schemas.microsoft.com/office/drawing/2014/main" id="{BCC55F65-CAD0-168C-B52C-60DB298BCA7A}"/>
              </a:ext>
            </a:extLst>
          </p:cNvPr>
          <p:cNvSpPr txBox="1"/>
          <p:nvPr/>
        </p:nvSpPr>
        <p:spPr>
          <a:xfrm>
            <a:off x="251520" y="908720"/>
            <a:ext cx="8496944" cy="378565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A fragmented culture can negatively affect an organisation in the following ways:</a:t>
            </a:r>
          </a:p>
          <a:p>
            <a:pPr marL="342900" indent="-342900">
              <a:spcBef>
                <a:spcPts val="600"/>
              </a:spcBef>
              <a:spcAft>
                <a:spcPts val="600"/>
              </a:spcAft>
              <a:buFont typeface="Arial" panose="020B0604020202020204" pitchFamily="34" charset="0"/>
              <a:buChar char="•"/>
            </a:pPr>
            <a:r>
              <a:rPr lang="en-GB" sz="2200" b="1" dirty="0"/>
              <a:t>Inconsistent Customer/Service User Experience</a:t>
            </a:r>
            <a:r>
              <a:rPr lang="en-GB" sz="2200" dirty="0"/>
              <a:t>: A fragmented culture can result in inconsistent customer service and product quality. Different departments may have varying standards and practices, leading to a lack of uniformity in the customer experience.</a:t>
            </a:r>
          </a:p>
          <a:p>
            <a:pPr marL="342900" indent="-342900">
              <a:spcBef>
                <a:spcPts val="600"/>
              </a:spcBef>
              <a:spcAft>
                <a:spcPts val="600"/>
              </a:spcAft>
              <a:buFont typeface="Arial" panose="020B0604020202020204" pitchFamily="34" charset="0"/>
              <a:buChar char="•"/>
            </a:pPr>
            <a:r>
              <a:rPr lang="en-GB" sz="2200" b="1" dirty="0"/>
              <a:t>Difficulty in Implementing Change</a:t>
            </a:r>
            <a:r>
              <a:rPr lang="en-GB" sz="2200" dirty="0"/>
              <a:t>: When an organization lacks a unified culture, implementing changes can be challenging. Resistance to change may be higher, and aligning different parts of the organization towards a common goal can be difficult.</a:t>
            </a:r>
          </a:p>
        </p:txBody>
      </p:sp>
      <p:sp>
        <p:nvSpPr>
          <p:cNvPr id="3" name="TextBox 2">
            <a:extLst>
              <a:ext uri="{FF2B5EF4-FFF2-40B4-BE49-F238E27FC236}">
                <a16:creationId xmlns:a16="http://schemas.microsoft.com/office/drawing/2014/main" id="{254C83A2-DCBD-21E8-953D-3D5BDA522142}"/>
              </a:ext>
            </a:extLst>
          </p:cNvPr>
          <p:cNvSpPr txBox="1"/>
          <p:nvPr/>
        </p:nvSpPr>
        <p:spPr>
          <a:xfrm>
            <a:off x="4067944" y="6237312"/>
            <a:ext cx="4752528" cy="369332"/>
          </a:xfrm>
          <a:prstGeom prst="rect">
            <a:avLst/>
          </a:prstGeom>
          <a:noFill/>
        </p:spPr>
        <p:txBody>
          <a:bodyPr wrap="square" rtlCol="0">
            <a:spAutoFit/>
          </a:bodyPr>
          <a:lstStyle/>
          <a:p>
            <a:pPr algn="r"/>
            <a:r>
              <a:rPr lang="en-GB" dirty="0"/>
              <a:t>(Based on </a:t>
            </a:r>
            <a:r>
              <a:rPr lang="en-GB" dirty="0" err="1"/>
              <a:t>Cebul</a:t>
            </a:r>
            <a:r>
              <a:rPr lang="en-GB" dirty="0"/>
              <a:t> </a:t>
            </a:r>
            <a:r>
              <a:rPr lang="en-GB" i="1" dirty="0"/>
              <a:t>et al</a:t>
            </a:r>
            <a:r>
              <a:rPr lang="en-GB" dirty="0"/>
              <a:t>, 2010) </a:t>
            </a:r>
          </a:p>
        </p:txBody>
      </p:sp>
    </p:spTree>
    <p:extLst>
      <p:ext uri="{BB962C8B-B14F-4D97-AF65-F5344CB8AC3E}">
        <p14:creationId xmlns:p14="http://schemas.microsoft.com/office/powerpoint/2010/main" val="3317732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50106"/>
          </a:xfrm>
        </p:spPr>
        <p:txBody>
          <a:bodyPr>
            <a:normAutofit/>
          </a:bodyPr>
          <a:lstStyle/>
          <a:p>
            <a:r>
              <a:rPr lang="en-GB" sz="3600" b="1" dirty="0"/>
              <a:t>Discussion Point</a:t>
            </a:r>
          </a:p>
        </p:txBody>
      </p:sp>
      <p:sp>
        <p:nvSpPr>
          <p:cNvPr id="3" name="TextBox 2"/>
          <p:cNvSpPr txBox="1"/>
          <p:nvPr/>
        </p:nvSpPr>
        <p:spPr>
          <a:xfrm>
            <a:off x="827584" y="1124744"/>
            <a:ext cx="7488832" cy="1354217"/>
          </a:xfrm>
          <a:prstGeom prst="rect">
            <a:avLst/>
          </a:prstGeom>
          <a:noFill/>
        </p:spPr>
        <p:txBody>
          <a:bodyPr wrap="square" rtlCol="0">
            <a:spAutoFit/>
          </a:bodyPr>
          <a:lstStyle/>
          <a:p>
            <a:pPr algn="ctr">
              <a:spcBef>
                <a:spcPts val="600"/>
              </a:spcBef>
              <a:spcAft>
                <a:spcPts val="600"/>
              </a:spcAft>
            </a:pPr>
            <a:r>
              <a:rPr lang="en-GB" sz="2400" i="1" dirty="0"/>
              <a:t>Take a moment to think about each of these organisational cultures.</a:t>
            </a:r>
          </a:p>
          <a:p>
            <a:pPr algn="ctr">
              <a:spcBef>
                <a:spcPts val="600"/>
              </a:spcBef>
              <a:spcAft>
                <a:spcPts val="600"/>
              </a:spcAft>
            </a:pPr>
            <a:r>
              <a:rPr lang="en-GB" sz="2400" i="1" dirty="0"/>
              <a:t>Which do you think is preferable?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8583" y="2636967"/>
            <a:ext cx="926833" cy="926833"/>
          </a:xfrm>
          <a:prstGeom prst="rect">
            <a:avLst/>
          </a:prstGeom>
        </p:spPr>
      </p:pic>
      <p:sp>
        <p:nvSpPr>
          <p:cNvPr id="5" name="TextBox 4">
            <a:extLst>
              <a:ext uri="{FF2B5EF4-FFF2-40B4-BE49-F238E27FC236}">
                <a16:creationId xmlns:a16="http://schemas.microsoft.com/office/drawing/2014/main" id="{C6945BB3-3D2E-9E24-52E1-194B92B4B8EC}"/>
              </a:ext>
            </a:extLst>
          </p:cNvPr>
          <p:cNvSpPr txBox="1"/>
          <p:nvPr/>
        </p:nvSpPr>
        <p:spPr>
          <a:xfrm>
            <a:off x="765920" y="3789040"/>
            <a:ext cx="7488832" cy="1354217"/>
          </a:xfrm>
          <a:prstGeom prst="rect">
            <a:avLst/>
          </a:prstGeom>
          <a:noFill/>
        </p:spPr>
        <p:txBody>
          <a:bodyPr wrap="square" rtlCol="0">
            <a:spAutoFit/>
          </a:bodyPr>
          <a:lstStyle/>
          <a:p>
            <a:pPr algn="ctr">
              <a:spcBef>
                <a:spcPts val="600"/>
              </a:spcBef>
              <a:spcAft>
                <a:spcPts val="600"/>
              </a:spcAft>
            </a:pPr>
            <a:r>
              <a:rPr lang="en-GB" sz="2400" i="1" dirty="0"/>
              <a:t>Recognising the culture of the organisation you work for can help your career planning.</a:t>
            </a:r>
          </a:p>
          <a:p>
            <a:pPr algn="ctr">
              <a:spcBef>
                <a:spcPts val="600"/>
              </a:spcBef>
              <a:spcAft>
                <a:spcPts val="600"/>
              </a:spcAft>
            </a:pPr>
            <a:r>
              <a:rPr lang="en-GB" sz="2400" i="1" dirty="0"/>
              <a:t>How do you think it can help?</a:t>
            </a:r>
          </a:p>
        </p:txBody>
      </p:sp>
      <p:pic>
        <p:nvPicPr>
          <p:cNvPr id="6" name="Picture 5">
            <a:extLst>
              <a:ext uri="{FF2B5EF4-FFF2-40B4-BE49-F238E27FC236}">
                <a16:creationId xmlns:a16="http://schemas.microsoft.com/office/drawing/2014/main" id="{76A8B60C-3155-EDB9-766F-5A6C7A435F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1960" y="5379743"/>
            <a:ext cx="926833" cy="926833"/>
          </a:xfrm>
          <a:prstGeom prst="rect">
            <a:avLst/>
          </a:prstGeom>
        </p:spPr>
      </p:pic>
    </p:spTree>
    <p:extLst>
      <p:ext uri="{BB962C8B-B14F-4D97-AF65-F5344CB8AC3E}">
        <p14:creationId xmlns:p14="http://schemas.microsoft.com/office/powerpoint/2010/main" val="369409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971600" y="2085577"/>
            <a:ext cx="7543750" cy="3024336"/>
          </a:xfrm>
        </p:spPr>
        <p:txBody>
          <a:bodyPr>
            <a:normAutofit lnSpcReduction="10000"/>
          </a:bodyPr>
          <a:lstStyle/>
          <a:p>
            <a:r>
              <a:rPr lang="en-GB" sz="2200" dirty="0">
                <a:latin typeface="Calibri" panose="020F0502020204030204" pitchFamily="34" charset="0"/>
                <a:cs typeface="Calibri" panose="020F0502020204030204" pitchFamily="34" charset="0"/>
              </a:rPr>
              <a:t>Job Challenge and Learning Opportunities</a:t>
            </a:r>
          </a:p>
          <a:p>
            <a:r>
              <a:rPr lang="en-GB" sz="2200" dirty="0">
                <a:latin typeface="Calibri" panose="020F0502020204030204" pitchFamily="34" charset="0"/>
                <a:cs typeface="Calibri" panose="020F0502020204030204" pitchFamily="34" charset="0"/>
              </a:rPr>
              <a:t>Supervisor Support for Job Success </a:t>
            </a:r>
          </a:p>
          <a:p>
            <a:r>
              <a:rPr lang="en-GB" sz="2200" dirty="0">
                <a:latin typeface="Calibri" panose="020F0502020204030204" pitchFamily="34" charset="0"/>
                <a:cs typeface="Calibri" panose="020F0502020204030204" pitchFamily="34" charset="0"/>
              </a:rPr>
              <a:t>Autonomy </a:t>
            </a:r>
          </a:p>
          <a:p>
            <a:r>
              <a:rPr lang="en-GB" sz="2200" dirty="0">
                <a:latin typeface="Calibri" panose="020F0502020204030204" pitchFamily="34" charset="0"/>
                <a:cs typeface="Calibri" panose="020F0502020204030204" pitchFamily="34" charset="0"/>
              </a:rPr>
              <a:t>Culture of Respect, Trust, and Belonging</a:t>
            </a:r>
          </a:p>
          <a:p>
            <a:r>
              <a:rPr lang="en-GB" sz="2200" dirty="0">
                <a:latin typeface="Calibri" panose="020F0502020204030204" pitchFamily="34" charset="0"/>
                <a:cs typeface="Calibri" panose="020F0502020204030204" pitchFamily="34" charset="0"/>
              </a:rPr>
              <a:t>Work-Life Fit </a:t>
            </a:r>
          </a:p>
          <a:p>
            <a:r>
              <a:rPr lang="en-GB" sz="2200" dirty="0">
                <a:latin typeface="Calibri" panose="020F0502020204030204" pitchFamily="34" charset="0"/>
                <a:cs typeface="Calibri" panose="020F0502020204030204" pitchFamily="34" charset="0"/>
              </a:rPr>
              <a:t>Satisfaction with Wages, Benefits, and Opportunities to Advance</a:t>
            </a:r>
          </a:p>
          <a:p>
            <a:r>
              <a:rPr lang="en-GB" sz="2200" dirty="0">
                <a:latin typeface="Calibri" panose="020F0502020204030204" pitchFamily="34" charset="0"/>
                <a:cs typeface="Calibri" panose="020F0502020204030204" pitchFamily="34" charset="0"/>
              </a:rPr>
              <a:t>Co-worker Support for Job Success</a:t>
            </a:r>
          </a:p>
        </p:txBody>
      </p:sp>
      <p:sp>
        <p:nvSpPr>
          <p:cNvPr id="3" name="TextBox 2"/>
          <p:cNvSpPr txBox="1"/>
          <p:nvPr/>
        </p:nvSpPr>
        <p:spPr>
          <a:xfrm>
            <a:off x="467544" y="1196752"/>
            <a:ext cx="8335838" cy="769441"/>
          </a:xfrm>
          <a:prstGeom prst="rect">
            <a:avLst/>
          </a:prstGeom>
          <a:noFill/>
        </p:spPr>
        <p:txBody>
          <a:bodyPr wrap="square" rtlCol="0">
            <a:spAutoFit/>
          </a:bodyPr>
          <a:lstStyle/>
          <a:p>
            <a:r>
              <a:rPr lang="en-GB" sz="2200" b="1" dirty="0"/>
              <a:t>In their </a:t>
            </a:r>
            <a:r>
              <a:rPr lang="en-GB" sz="2200" b="1" i="1" dirty="0">
                <a:hlinkClick r:id="rId4"/>
              </a:rPr>
              <a:t>Effective Workplace Index 2020</a:t>
            </a:r>
            <a:r>
              <a:rPr lang="en-GB" sz="2200" b="1" dirty="0">
                <a:hlinkClick r:id="rId4"/>
              </a:rPr>
              <a:t> </a:t>
            </a:r>
            <a:r>
              <a:rPr lang="en-GB" sz="2200" b="1" dirty="0"/>
              <a:t>the FWI list 7 components of an effective workplace, namely;</a:t>
            </a:r>
            <a:endParaRPr lang="en-GB" sz="2200" b="1" i="1" dirty="0"/>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a:t>
            </a:r>
          </a:p>
        </p:txBody>
      </p:sp>
      <p:sp>
        <p:nvSpPr>
          <p:cNvPr id="6" name="TextBox 5"/>
          <p:cNvSpPr txBox="1"/>
          <p:nvPr/>
        </p:nvSpPr>
        <p:spPr>
          <a:xfrm>
            <a:off x="755576" y="5229200"/>
            <a:ext cx="8335838" cy="430887"/>
          </a:xfrm>
          <a:prstGeom prst="rect">
            <a:avLst/>
          </a:prstGeom>
          <a:noFill/>
        </p:spPr>
        <p:txBody>
          <a:bodyPr wrap="square" rtlCol="0">
            <a:spAutoFit/>
          </a:bodyPr>
          <a:lstStyle/>
          <a:p>
            <a:r>
              <a:rPr lang="en-GB" sz="2200" dirty="0"/>
              <a:t>We will now look at each of these in turn</a:t>
            </a:r>
            <a:endParaRPr lang="en-GB" sz="2200" i="1" dirty="0"/>
          </a:p>
        </p:txBody>
      </p:sp>
    </p:spTree>
    <p:extLst>
      <p:ext uri="{BB962C8B-B14F-4D97-AF65-F5344CB8AC3E}">
        <p14:creationId xmlns:p14="http://schemas.microsoft.com/office/powerpoint/2010/main" val="48812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1187624" y="2276872"/>
            <a:ext cx="7543750" cy="3024336"/>
          </a:xfrm>
        </p:spPr>
        <p:txBody>
          <a:bodyPr>
            <a:normAutofit lnSpcReduction="10000"/>
          </a:bodyPr>
          <a:lstStyle/>
          <a:p>
            <a:pPr>
              <a:spcBef>
                <a:spcPts val="600"/>
              </a:spcBef>
              <a:spcAft>
                <a:spcPts val="600"/>
              </a:spcAft>
            </a:pPr>
            <a:r>
              <a:rPr lang="en-GB" sz="2400" dirty="0">
                <a:latin typeface="Calibri" panose="020F0502020204030204" pitchFamily="34" charset="0"/>
                <a:cs typeface="Calibri" panose="020F0502020204030204" pitchFamily="34" charset="0"/>
              </a:rPr>
              <a:t>My job lets me use my skills and abilities.</a:t>
            </a:r>
          </a:p>
          <a:p>
            <a:pPr>
              <a:spcBef>
                <a:spcPts val="600"/>
              </a:spcBef>
              <a:spcAft>
                <a:spcPts val="600"/>
              </a:spcAft>
            </a:pPr>
            <a:r>
              <a:rPr lang="en-GB" sz="2400" dirty="0">
                <a:latin typeface="Calibri" panose="020F0502020204030204" pitchFamily="34" charset="0"/>
                <a:cs typeface="Calibri" panose="020F0502020204030204" pitchFamily="34" charset="0"/>
              </a:rPr>
              <a:t>The work I do on my job is meaningful to me.</a:t>
            </a:r>
          </a:p>
          <a:p>
            <a:pPr>
              <a:spcBef>
                <a:spcPts val="600"/>
              </a:spcBef>
              <a:spcAft>
                <a:spcPts val="600"/>
              </a:spcAft>
            </a:pPr>
            <a:r>
              <a:rPr lang="en-GB" sz="2400" dirty="0">
                <a:latin typeface="Calibri" panose="020F0502020204030204" pitchFamily="34" charset="0"/>
                <a:cs typeface="Calibri" panose="020F0502020204030204" pitchFamily="34" charset="0"/>
              </a:rPr>
              <a:t>My job requires that I be creative.</a:t>
            </a:r>
          </a:p>
          <a:p>
            <a:pPr>
              <a:spcBef>
                <a:spcPts val="600"/>
              </a:spcBef>
              <a:spcAft>
                <a:spcPts val="600"/>
              </a:spcAft>
            </a:pPr>
            <a:r>
              <a:rPr lang="en-GB" sz="2400" dirty="0">
                <a:latin typeface="Calibri" panose="020F0502020204030204" pitchFamily="34" charset="0"/>
                <a:cs typeface="Calibri" panose="020F0502020204030204" pitchFamily="34" charset="0"/>
              </a:rPr>
              <a:t>I get to do a number of different things on my job.</a:t>
            </a:r>
          </a:p>
          <a:p>
            <a:pPr>
              <a:spcBef>
                <a:spcPts val="600"/>
              </a:spcBef>
              <a:spcAft>
                <a:spcPts val="600"/>
              </a:spcAft>
            </a:pPr>
            <a:r>
              <a:rPr lang="en-GB" sz="2400" dirty="0">
                <a:latin typeface="Calibri" panose="020F0502020204030204" pitchFamily="34" charset="0"/>
                <a:cs typeface="Calibri" panose="020F0502020204030204" pitchFamily="34" charset="0"/>
              </a:rPr>
              <a:t>My job requires that I keep learning new things.</a:t>
            </a:r>
          </a:p>
          <a:p>
            <a:pPr>
              <a:spcBef>
                <a:spcPts val="600"/>
              </a:spcBef>
              <a:spcAft>
                <a:spcPts val="600"/>
              </a:spcAft>
            </a:pPr>
            <a:r>
              <a:rPr lang="en-GB" sz="2400" dirty="0">
                <a:latin typeface="Calibri" panose="020F0502020204030204" pitchFamily="34" charset="0"/>
                <a:cs typeface="Calibri" panose="020F0502020204030204" pitchFamily="34" charset="0"/>
              </a:rPr>
              <a:t>My job lets me develop new skills and abilities.</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Job Challenge and </a:t>
            </a:r>
            <a:r>
              <a:rPr lang="en-GB" sz="2400" b="1" dirty="0">
                <a:latin typeface="Calibri" panose="020F0502020204030204" pitchFamily="34" charset="0"/>
                <a:cs typeface="Calibri" panose="020F0502020204030204" pitchFamily="34" charset="0"/>
              </a:rPr>
              <a:t>Learning</a:t>
            </a:r>
            <a:r>
              <a:rPr lang="en-GB" sz="2400" b="1" dirty="0">
                <a:latin typeface="Arial" panose="020B0604020202020204" pitchFamily="34" charset="0"/>
                <a:cs typeface="Arial" panose="020B0604020202020204" pitchFamily="34" charset="0"/>
              </a:rPr>
              <a:t> Opportunities</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3)</a:t>
            </a:r>
          </a:p>
        </p:txBody>
      </p:sp>
    </p:spTree>
    <p:extLst>
      <p:ext uri="{BB962C8B-B14F-4D97-AF65-F5344CB8AC3E}">
        <p14:creationId xmlns:p14="http://schemas.microsoft.com/office/powerpoint/2010/main" val="68291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99592" y="2060848"/>
            <a:ext cx="7543750" cy="3024336"/>
          </a:xfrm>
        </p:spPr>
        <p:txBody>
          <a:bodyPr>
            <a:noAutofit/>
          </a:bodyPr>
          <a:lstStyle/>
          <a:p>
            <a:pPr>
              <a:spcBef>
                <a:spcPts val="600"/>
              </a:spcBef>
              <a:spcAft>
                <a:spcPts val="600"/>
              </a:spcAft>
            </a:pPr>
            <a:r>
              <a:rPr lang="en-GB" sz="2400" dirty="0">
                <a:latin typeface="Arial" panose="020B0604020202020204" pitchFamily="34" charset="0"/>
                <a:cs typeface="Arial" panose="020B0604020202020204" pitchFamily="34" charset="0"/>
              </a:rPr>
              <a:t>My supervisor or manager is supportive when I have a work problem.</a:t>
            </a:r>
          </a:p>
          <a:p>
            <a:pPr>
              <a:spcBef>
                <a:spcPts val="600"/>
              </a:spcBef>
              <a:spcAft>
                <a:spcPts val="600"/>
              </a:spcAft>
            </a:pPr>
            <a:r>
              <a:rPr lang="en-GB" sz="2400" dirty="0">
                <a:latin typeface="Arial" panose="020B0604020202020204" pitchFamily="34" charset="0"/>
                <a:cs typeface="Arial" panose="020B0604020202020204" pitchFamily="34" charset="0"/>
              </a:rPr>
              <a:t>My supervisor or manager recognizes when I do a good job.</a:t>
            </a:r>
          </a:p>
          <a:p>
            <a:pPr>
              <a:spcBef>
                <a:spcPts val="600"/>
              </a:spcBef>
              <a:spcAft>
                <a:spcPts val="600"/>
              </a:spcAft>
            </a:pPr>
            <a:r>
              <a:rPr lang="en-GB" sz="2400" dirty="0">
                <a:latin typeface="Arial" panose="020B0604020202020204" pitchFamily="34" charset="0"/>
                <a:cs typeface="Arial" panose="020B0604020202020204" pitchFamily="34" charset="0"/>
              </a:rPr>
              <a:t>My supervisor or manager keeps me informed of the things I need to know to do my job well.</a:t>
            </a:r>
          </a:p>
          <a:p>
            <a:pPr>
              <a:spcBef>
                <a:spcPts val="600"/>
              </a:spcBef>
              <a:spcAft>
                <a:spcPts val="600"/>
              </a:spcAft>
            </a:pPr>
            <a:r>
              <a:rPr lang="en-GB" sz="2400" dirty="0">
                <a:latin typeface="Arial" panose="020B0604020202020204" pitchFamily="34" charset="0"/>
                <a:cs typeface="Arial" panose="020B0604020202020204" pitchFamily="34" charset="0"/>
              </a:rPr>
              <a:t>My supervisor provides me with feedback that helps me to improve my performance.</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Supervisor Support for Job Success </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3)</a:t>
            </a:r>
          </a:p>
        </p:txBody>
      </p:sp>
    </p:spTree>
    <p:extLst>
      <p:ext uri="{BB962C8B-B14F-4D97-AF65-F5344CB8AC3E}">
        <p14:creationId xmlns:p14="http://schemas.microsoft.com/office/powerpoint/2010/main" val="133797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99592" y="2060848"/>
            <a:ext cx="7543750" cy="3024336"/>
          </a:xfrm>
        </p:spPr>
        <p:txBody>
          <a:bodyPr>
            <a:noAutofit/>
          </a:bodyPr>
          <a:lstStyle/>
          <a:p>
            <a:pPr>
              <a:spcBef>
                <a:spcPts val="600"/>
              </a:spcBef>
              <a:spcAft>
                <a:spcPts val="600"/>
              </a:spcAft>
            </a:pPr>
            <a:r>
              <a:rPr lang="en-GB" sz="2400" dirty="0">
                <a:latin typeface="Arial" panose="020B0604020202020204" pitchFamily="34" charset="0"/>
                <a:cs typeface="Arial" panose="020B0604020202020204" pitchFamily="34" charset="0"/>
              </a:rPr>
              <a:t>I have a lot of say about what happens on my job.</a:t>
            </a:r>
          </a:p>
          <a:p>
            <a:pPr>
              <a:spcBef>
                <a:spcPts val="600"/>
              </a:spcBef>
              <a:spcAft>
                <a:spcPts val="600"/>
              </a:spcAft>
            </a:pPr>
            <a:r>
              <a:rPr lang="en-GB" sz="2400" dirty="0">
                <a:latin typeface="Arial" panose="020B0604020202020204" pitchFamily="34" charset="0"/>
                <a:cs typeface="Arial" panose="020B0604020202020204" pitchFamily="34" charset="0"/>
              </a:rPr>
              <a:t>I have the freedom to decide what I do on my job.</a:t>
            </a:r>
          </a:p>
          <a:p>
            <a:pPr>
              <a:spcBef>
                <a:spcPts val="600"/>
              </a:spcBef>
              <a:spcAft>
                <a:spcPts val="600"/>
              </a:spcAft>
            </a:pPr>
            <a:r>
              <a:rPr lang="en-GB" sz="2400" dirty="0">
                <a:latin typeface="Arial" panose="020B0604020202020204" pitchFamily="34" charset="0"/>
                <a:cs typeface="Arial" panose="020B0604020202020204" pitchFamily="34" charset="0"/>
              </a:rPr>
              <a:t>I feel I can really be myself on my job</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Autonomy</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3)</a:t>
            </a:r>
          </a:p>
        </p:txBody>
      </p:sp>
    </p:spTree>
    <p:extLst>
      <p:ext uri="{BB962C8B-B14F-4D97-AF65-F5344CB8AC3E}">
        <p14:creationId xmlns:p14="http://schemas.microsoft.com/office/powerpoint/2010/main" val="147652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63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Managers at my workplace actively seek out information and new ideas from employees at all levels of the organization to guide their decision making.</a:t>
            </a:r>
          </a:p>
          <a:p>
            <a:pPr>
              <a:spcBef>
                <a:spcPts val="600"/>
              </a:spcBef>
              <a:spcAft>
                <a:spcPts val="600"/>
              </a:spcAft>
            </a:pPr>
            <a:r>
              <a:rPr lang="en-GB" sz="2200" dirty="0">
                <a:latin typeface="Arial" panose="020B0604020202020204" pitchFamily="34" charset="0"/>
                <a:cs typeface="Arial" panose="020B0604020202020204" pitchFamily="34" charset="0"/>
              </a:rPr>
              <a:t>I can trust what managers say in my organization.</a:t>
            </a:r>
          </a:p>
          <a:p>
            <a:pPr>
              <a:spcBef>
                <a:spcPts val="600"/>
              </a:spcBef>
              <a:spcAft>
                <a:spcPts val="600"/>
              </a:spcAft>
            </a:pPr>
            <a:r>
              <a:rPr lang="en-GB" sz="2200" dirty="0">
                <a:latin typeface="Arial" panose="020B0604020202020204" pitchFamily="34" charset="0"/>
                <a:cs typeface="Arial" panose="020B0604020202020204" pitchFamily="34" charset="0"/>
              </a:rPr>
              <a:t>I can openly share my ideas and opinions with any level of management.</a:t>
            </a:r>
          </a:p>
          <a:p>
            <a:pPr>
              <a:spcBef>
                <a:spcPts val="600"/>
              </a:spcBef>
              <a:spcAft>
                <a:spcPts val="600"/>
              </a:spcAft>
            </a:pPr>
            <a:r>
              <a:rPr lang="en-GB" sz="2200" dirty="0">
                <a:latin typeface="Arial" panose="020B0604020202020204" pitchFamily="34" charset="0"/>
                <a:cs typeface="Arial" panose="020B0604020202020204" pitchFamily="34" charset="0"/>
              </a:rPr>
              <a:t>My supervisor treats me with respect.</a:t>
            </a:r>
          </a:p>
          <a:p>
            <a:pPr marL="0" indent="0" algn="r">
              <a:spcBef>
                <a:spcPts val="600"/>
              </a:spcBef>
              <a:spcAft>
                <a:spcPts val="600"/>
              </a:spcAft>
              <a:buNone/>
            </a:pPr>
            <a:r>
              <a:rPr lang="en-GB" sz="2200" dirty="0">
                <a:latin typeface="Arial" panose="020B0604020202020204" pitchFamily="34" charset="0"/>
                <a:cs typeface="Arial" panose="020B0604020202020204" pitchFamily="34" charset="0"/>
              </a:rPr>
              <a:t>Continued.</a:t>
            </a:r>
          </a:p>
        </p:txBody>
      </p:sp>
      <p:sp>
        <p:nvSpPr>
          <p:cNvPr id="3" name="TextBox 2"/>
          <p:cNvSpPr txBox="1"/>
          <p:nvPr/>
        </p:nvSpPr>
        <p:spPr>
          <a:xfrm>
            <a:off x="539552" y="120657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Culture of Respect, Trust, and Belonging</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4)</a:t>
            </a:r>
          </a:p>
        </p:txBody>
      </p:sp>
    </p:spTree>
    <p:extLst>
      <p:ext uri="{BB962C8B-B14F-4D97-AF65-F5344CB8AC3E}">
        <p14:creationId xmlns:p14="http://schemas.microsoft.com/office/powerpoint/2010/main" val="698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63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can trust what the highest level of management in my organization says.</a:t>
            </a:r>
          </a:p>
          <a:p>
            <a:pPr>
              <a:spcBef>
                <a:spcPts val="600"/>
              </a:spcBef>
              <a:spcAft>
                <a:spcPts val="600"/>
              </a:spcAft>
            </a:pPr>
            <a:r>
              <a:rPr lang="en-GB" sz="2200" dirty="0">
                <a:latin typeface="Arial" panose="020B0604020202020204" pitchFamily="34" charset="0"/>
                <a:cs typeface="Arial" panose="020B0604020202020204" pitchFamily="34" charset="0"/>
              </a:rPr>
              <a:t>I can trust what my immediate supervisor says.</a:t>
            </a:r>
          </a:p>
          <a:p>
            <a:pPr>
              <a:spcBef>
                <a:spcPts val="600"/>
              </a:spcBef>
              <a:spcAft>
                <a:spcPts val="600"/>
              </a:spcAft>
            </a:pPr>
            <a:r>
              <a:rPr lang="en-GB" sz="2200" dirty="0">
                <a:latin typeface="Arial" panose="020B0604020202020204" pitchFamily="34" charset="0"/>
                <a:cs typeface="Arial" panose="020B0604020202020204" pitchFamily="34" charset="0"/>
              </a:rPr>
              <a:t>I can trust what my co-workers say.</a:t>
            </a:r>
          </a:p>
          <a:p>
            <a:pPr>
              <a:spcBef>
                <a:spcPts val="600"/>
              </a:spcBef>
              <a:spcAft>
                <a:spcPts val="600"/>
              </a:spcAft>
            </a:pPr>
            <a:r>
              <a:rPr lang="en-GB" sz="2200" dirty="0">
                <a:latin typeface="Arial" panose="020B0604020202020204" pitchFamily="34" charset="0"/>
                <a:cs typeface="Arial" panose="020B0604020202020204" pitchFamily="34" charset="0"/>
              </a:rPr>
              <a:t>I feel I am really a part of the group of people I work with.</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Culture of Respect, Trust, and Belonging (contd.)</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4)</a:t>
            </a:r>
          </a:p>
        </p:txBody>
      </p:sp>
    </p:spTree>
    <p:extLst>
      <p:ext uri="{BB962C8B-B14F-4D97-AF65-F5344CB8AC3E}">
        <p14:creationId xmlns:p14="http://schemas.microsoft.com/office/powerpoint/2010/main" val="48649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63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My supervisor or manager really cares about the effects that work demands have on my personal and family life.</a:t>
            </a:r>
          </a:p>
          <a:p>
            <a:pPr>
              <a:spcBef>
                <a:spcPts val="600"/>
              </a:spcBef>
              <a:spcAft>
                <a:spcPts val="600"/>
              </a:spcAft>
            </a:pPr>
            <a:r>
              <a:rPr lang="en-GB" sz="2200" dirty="0">
                <a:latin typeface="Arial" panose="020B0604020202020204" pitchFamily="34" charset="0"/>
                <a:cs typeface="Arial" panose="020B0604020202020204" pitchFamily="34" charset="0"/>
              </a:rPr>
              <a:t>My supervisor or manager is responsive to my needs when I have family or personal business to take care of.</a:t>
            </a:r>
          </a:p>
          <a:p>
            <a:pPr>
              <a:spcBef>
                <a:spcPts val="600"/>
              </a:spcBef>
              <a:spcAft>
                <a:spcPts val="600"/>
              </a:spcAft>
            </a:pPr>
            <a:r>
              <a:rPr lang="en-GB" sz="2200" dirty="0">
                <a:latin typeface="Arial" panose="020B0604020202020204" pitchFamily="34" charset="0"/>
                <a:cs typeface="Arial" panose="020B0604020202020204" pitchFamily="34" charset="0"/>
              </a:rPr>
              <a:t>I have support from co-workers that helps me to manage my work and personal or family life.</a:t>
            </a:r>
          </a:p>
          <a:p>
            <a:pPr marL="0" indent="0" algn="r">
              <a:spcBef>
                <a:spcPts val="600"/>
              </a:spcBef>
              <a:spcAft>
                <a:spcPts val="600"/>
              </a:spcAft>
              <a:buNone/>
            </a:pPr>
            <a:r>
              <a:rPr lang="en-GB" sz="2200" dirty="0">
                <a:latin typeface="Arial" panose="020B0604020202020204" pitchFamily="34" charset="0"/>
                <a:cs typeface="Arial" panose="020B0604020202020204" pitchFamily="34" charset="0"/>
              </a:rPr>
              <a:t>Continued.</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Work-Life Fit</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4)</a:t>
            </a:r>
          </a:p>
        </p:txBody>
      </p:sp>
    </p:spTree>
    <p:extLst>
      <p:ext uri="{BB962C8B-B14F-4D97-AF65-F5344CB8AC3E}">
        <p14:creationId xmlns:p14="http://schemas.microsoft.com/office/powerpoint/2010/main" val="76585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63588" y="2060848"/>
            <a:ext cx="7543750" cy="3024336"/>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have the schedule flexibility I need at work to manage my personal and family responsibilities.</a:t>
            </a:r>
          </a:p>
          <a:p>
            <a:pPr>
              <a:spcBef>
                <a:spcPts val="600"/>
              </a:spcBef>
              <a:spcAft>
                <a:spcPts val="600"/>
              </a:spcAft>
            </a:pPr>
            <a:r>
              <a:rPr lang="en-GB" sz="2200" dirty="0">
                <a:latin typeface="Arial" panose="020B0604020202020204" pitchFamily="34" charset="0"/>
                <a:cs typeface="Arial" panose="020B0604020202020204" pitchFamily="34" charset="0"/>
              </a:rPr>
              <a:t>My work schedule or shift meets my needs.</a:t>
            </a:r>
          </a:p>
          <a:p>
            <a:pPr>
              <a:spcBef>
                <a:spcPts val="600"/>
              </a:spcBef>
              <a:spcAft>
                <a:spcPts val="600"/>
              </a:spcAft>
            </a:pPr>
            <a:r>
              <a:rPr lang="en-GB" sz="2200" dirty="0">
                <a:latin typeface="Arial" panose="020B0604020202020204" pitchFamily="34" charset="0"/>
                <a:cs typeface="Arial" panose="020B0604020202020204" pitchFamily="34" charset="0"/>
              </a:rPr>
              <a:t>My job lets me do the things in my personal life that I find meaningful.</a:t>
            </a:r>
          </a:p>
          <a:p>
            <a:pPr>
              <a:spcBef>
                <a:spcPts val="600"/>
              </a:spcBef>
              <a:spcAft>
                <a:spcPts val="600"/>
              </a:spcAft>
            </a:pPr>
            <a:r>
              <a:rPr lang="en-GB" sz="2200" dirty="0">
                <a:latin typeface="Arial" panose="020B0604020202020204" pitchFamily="34" charset="0"/>
                <a:cs typeface="Arial" panose="020B0604020202020204" pitchFamily="34" charset="0"/>
              </a:rPr>
              <a:t>I consider my immediate supervisor a role model for how to manage work and personal life.</a:t>
            </a:r>
          </a:p>
          <a:p>
            <a:pPr marL="0" indent="0" algn="r">
              <a:spcBef>
                <a:spcPts val="600"/>
              </a:spcBef>
              <a:spcAft>
                <a:spcPts val="600"/>
              </a:spcAft>
              <a:buNone/>
            </a:pPr>
            <a:r>
              <a:rPr lang="en-GB" sz="2200" dirty="0">
                <a:latin typeface="Arial" panose="020B0604020202020204" pitchFamily="34" charset="0"/>
                <a:cs typeface="Arial" panose="020B0604020202020204" pitchFamily="34" charset="0"/>
              </a:rPr>
              <a:t>Continued.</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Work-Life Fit (contd.)</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4)</a:t>
            </a:r>
          </a:p>
        </p:txBody>
      </p:sp>
    </p:spTree>
    <p:extLst>
      <p:ext uri="{BB962C8B-B14F-4D97-AF65-F5344CB8AC3E}">
        <p14:creationId xmlns:p14="http://schemas.microsoft.com/office/powerpoint/2010/main" val="4118441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899592" y="2564904"/>
            <a:ext cx="7543750" cy="1728192"/>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am satisfied with how much I earn in my job.</a:t>
            </a:r>
          </a:p>
          <a:p>
            <a:pPr>
              <a:spcBef>
                <a:spcPts val="600"/>
              </a:spcBef>
              <a:spcAft>
                <a:spcPts val="600"/>
              </a:spcAft>
            </a:pPr>
            <a:r>
              <a:rPr lang="en-GB" sz="2200" dirty="0">
                <a:latin typeface="Arial" panose="020B0604020202020204" pitchFamily="34" charset="0"/>
                <a:cs typeface="Arial" panose="020B0604020202020204" pitchFamily="34" charset="0"/>
              </a:rPr>
              <a:t>I am satisfied with the benefits my job provides.</a:t>
            </a:r>
          </a:p>
          <a:p>
            <a:pPr>
              <a:spcBef>
                <a:spcPts val="600"/>
              </a:spcBef>
              <a:spcAft>
                <a:spcPts val="600"/>
              </a:spcAft>
            </a:pPr>
            <a:r>
              <a:rPr lang="en-GB" sz="2200" dirty="0">
                <a:latin typeface="Arial" panose="020B0604020202020204" pitchFamily="34" charset="0"/>
                <a:cs typeface="Arial" panose="020B0604020202020204" pitchFamily="34" charset="0"/>
              </a:rPr>
              <a:t>I am satisfied with my opportunities for advancement.</a:t>
            </a:r>
          </a:p>
        </p:txBody>
      </p:sp>
      <p:sp>
        <p:nvSpPr>
          <p:cNvPr id="3" name="TextBox 2"/>
          <p:cNvSpPr txBox="1"/>
          <p:nvPr/>
        </p:nvSpPr>
        <p:spPr>
          <a:xfrm>
            <a:off x="467544" y="1196752"/>
            <a:ext cx="8335838" cy="83099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Satisfaction with Wages, Benefits, and Opportunities to Advance</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5)</a:t>
            </a:r>
          </a:p>
        </p:txBody>
      </p:sp>
    </p:spTree>
    <p:extLst>
      <p:ext uri="{BB962C8B-B14F-4D97-AF65-F5344CB8AC3E}">
        <p14:creationId xmlns:p14="http://schemas.microsoft.com/office/powerpoint/2010/main" val="698506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188640"/>
            <a:ext cx="7866764" cy="759618"/>
          </a:xfrm>
        </p:spPr>
        <p:txBody>
          <a:bodyPr>
            <a:normAutofit/>
          </a:bodyPr>
          <a:lstStyle/>
          <a:p>
            <a:r>
              <a:rPr lang="en-GB" sz="3600" b="1" dirty="0">
                <a:latin typeface="Arial" panose="020B0604020202020204" pitchFamily="34" charset="0"/>
                <a:cs typeface="Arial" panose="020B0604020202020204" pitchFamily="34" charset="0"/>
              </a:rPr>
              <a:t>Families and Work Institute (</a:t>
            </a:r>
            <a:r>
              <a:rPr lang="en-GB" sz="3600" b="1" dirty="0">
                <a:latin typeface="Arial" panose="020B0604020202020204" pitchFamily="34" charset="0"/>
                <a:cs typeface="Arial" panose="020B0604020202020204" pitchFamily="34" charset="0"/>
                <a:hlinkClick r:id="rId3"/>
              </a:rPr>
              <a:t>FWI</a:t>
            </a:r>
            <a:r>
              <a:rPr lang="en-GB" sz="3600" b="1"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971600" y="1844824"/>
            <a:ext cx="7543750" cy="1728192"/>
          </a:xfrm>
        </p:spPr>
        <p:txBody>
          <a:bodyPr>
            <a:noAutofit/>
          </a:bodyPr>
          <a:lstStyle/>
          <a:p>
            <a:pPr>
              <a:spcBef>
                <a:spcPts val="600"/>
              </a:spcBef>
              <a:spcAft>
                <a:spcPts val="600"/>
              </a:spcAft>
            </a:pPr>
            <a:r>
              <a:rPr lang="en-GB" sz="2200" dirty="0">
                <a:latin typeface="Arial" panose="020B0604020202020204" pitchFamily="34" charset="0"/>
                <a:cs typeface="Arial" panose="020B0604020202020204" pitchFamily="34" charset="0"/>
              </a:rPr>
              <a:t>I have the support from co-workers that I need to do a good job.</a:t>
            </a:r>
          </a:p>
          <a:p>
            <a:pPr>
              <a:spcBef>
                <a:spcPts val="600"/>
              </a:spcBef>
              <a:spcAft>
                <a:spcPts val="600"/>
              </a:spcAft>
            </a:pPr>
            <a:r>
              <a:rPr lang="en-GB" sz="2200" dirty="0">
                <a:latin typeface="Arial" panose="020B0604020202020204" pitchFamily="34" charset="0"/>
                <a:cs typeface="Arial" panose="020B0604020202020204" pitchFamily="34" charset="0"/>
              </a:rPr>
              <a:t>My co-workers and I work well together.</a:t>
            </a:r>
          </a:p>
          <a:p>
            <a:pPr>
              <a:spcBef>
                <a:spcPts val="600"/>
              </a:spcBef>
              <a:spcAft>
                <a:spcPts val="600"/>
              </a:spcAft>
            </a:pPr>
            <a:r>
              <a:rPr lang="en-GB" sz="2200" dirty="0">
                <a:latin typeface="Arial" panose="020B0604020202020204" pitchFamily="34" charset="0"/>
                <a:cs typeface="Arial" panose="020B0604020202020204" pitchFamily="34" charset="0"/>
              </a:rPr>
              <a:t>My co-workers and I appropriately share credit for success and responsibility for shortcomings.</a:t>
            </a:r>
          </a:p>
          <a:p>
            <a:pPr>
              <a:spcBef>
                <a:spcPts val="600"/>
              </a:spcBef>
              <a:spcAft>
                <a:spcPts val="600"/>
              </a:spcAft>
            </a:pPr>
            <a:r>
              <a:rPr lang="en-GB" sz="2200" dirty="0">
                <a:latin typeface="Arial" panose="020B0604020202020204" pitchFamily="34" charset="0"/>
                <a:cs typeface="Arial" panose="020B0604020202020204" pitchFamily="34" charset="0"/>
              </a:rPr>
              <a:t>My co-workers and I generally resolve conflicts with respect and attention to everyone’s needs.</a:t>
            </a:r>
          </a:p>
        </p:txBody>
      </p:sp>
      <p:sp>
        <p:nvSpPr>
          <p:cNvPr id="3" name="TextBox 2"/>
          <p:cNvSpPr txBox="1"/>
          <p:nvPr/>
        </p:nvSpPr>
        <p:spPr>
          <a:xfrm>
            <a:off x="467544" y="1196752"/>
            <a:ext cx="83358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Co-worker Support for Job Success</a:t>
            </a:r>
          </a:p>
        </p:txBody>
      </p:sp>
      <p:sp>
        <p:nvSpPr>
          <p:cNvPr id="5" name="TextBox 4"/>
          <p:cNvSpPr txBox="1"/>
          <p:nvPr/>
        </p:nvSpPr>
        <p:spPr>
          <a:xfrm>
            <a:off x="5796136" y="6309320"/>
            <a:ext cx="2719214" cy="369332"/>
          </a:xfrm>
          <a:prstGeom prst="rect">
            <a:avLst/>
          </a:prstGeom>
          <a:noFill/>
        </p:spPr>
        <p:txBody>
          <a:bodyPr wrap="square" rtlCol="0">
            <a:spAutoFit/>
          </a:bodyPr>
          <a:lstStyle/>
          <a:p>
            <a:pPr algn="r"/>
            <a:r>
              <a:rPr lang="en-GB" dirty="0"/>
              <a:t>(FWI, 2020, p. 5)</a:t>
            </a:r>
          </a:p>
        </p:txBody>
      </p:sp>
      <p:sp>
        <p:nvSpPr>
          <p:cNvPr id="6" name="TextBox 5"/>
          <p:cNvSpPr txBox="1"/>
          <p:nvPr/>
        </p:nvSpPr>
        <p:spPr>
          <a:xfrm>
            <a:off x="644849" y="5085184"/>
            <a:ext cx="8191822" cy="646331"/>
          </a:xfrm>
          <a:prstGeom prst="rect">
            <a:avLst/>
          </a:prstGeom>
          <a:noFill/>
        </p:spPr>
        <p:txBody>
          <a:bodyPr wrap="square" rtlCol="0">
            <a:spAutoFit/>
          </a:bodyPr>
          <a:lstStyle/>
          <a:p>
            <a:pPr algn="ctr"/>
            <a:r>
              <a:rPr lang="en-GB" i="1" dirty="0"/>
              <a:t>N.B. This seventh component is a relatively recent addition. Why do you think it was added?</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88070" y="5848222"/>
            <a:ext cx="638801" cy="638801"/>
          </a:xfrm>
          <a:prstGeom prst="rect">
            <a:avLst/>
          </a:prstGeom>
        </p:spPr>
      </p:pic>
    </p:spTree>
    <p:extLst>
      <p:ext uri="{BB962C8B-B14F-4D97-AF65-F5344CB8AC3E}">
        <p14:creationId xmlns:p14="http://schemas.microsoft.com/office/powerpoint/2010/main" val="267395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6175C-F4EC-C5B1-B466-2A312F1BCA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7FF0DA-3969-73A2-47AA-8EA13F076AC3}"/>
              </a:ext>
            </a:extLst>
          </p:cNvPr>
          <p:cNvSpPr>
            <a:spLocks noGrp="1"/>
          </p:cNvSpPr>
          <p:nvPr>
            <p:ph type="title"/>
          </p:nvPr>
        </p:nvSpPr>
        <p:spPr>
          <a:xfrm>
            <a:off x="648586" y="188640"/>
            <a:ext cx="7866764" cy="759618"/>
          </a:xfrm>
        </p:spPr>
        <p:txBody>
          <a:bodyPr>
            <a:normAutofit fontScale="90000"/>
          </a:bodyPr>
          <a:lstStyle/>
          <a:p>
            <a:r>
              <a:rPr lang="en-GB" sz="3600" b="1" dirty="0">
                <a:latin typeface="Arial" panose="020B0604020202020204" pitchFamily="34" charset="0"/>
                <a:cs typeface="Arial" panose="020B0604020202020204" pitchFamily="34" charset="0"/>
              </a:rPr>
              <a:t>Effective Workplace Self-Evaluation</a:t>
            </a:r>
          </a:p>
        </p:txBody>
      </p:sp>
      <p:sp>
        <p:nvSpPr>
          <p:cNvPr id="3" name="TextBox 2">
            <a:extLst>
              <a:ext uri="{FF2B5EF4-FFF2-40B4-BE49-F238E27FC236}">
                <a16:creationId xmlns:a16="http://schemas.microsoft.com/office/drawing/2014/main" id="{256B430F-FE6D-4D9A-9F3A-B8873EF67F84}"/>
              </a:ext>
            </a:extLst>
          </p:cNvPr>
          <p:cNvSpPr txBox="1"/>
          <p:nvPr/>
        </p:nvSpPr>
        <p:spPr>
          <a:xfrm>
            <a:off x="467544" y="1196752"/>
            <a:ext cx="8335838" cy="3816429"/>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Guided Study</a:t>
            </a:r>
          </a:p>
          <a:p>
            <a:pPr algn="ctr"/>
            <a:endParaRPr lang="en-GB" sz="2400" b="1" dirty="0">
              <a:latin typeface="Arial" panose="020B0604020202020204" pitchFamily="34" charset="0"/>
              <a:cs typeface="Arial" panose="020B0604020202020204" pitchFamily="34" charset="0"/>
            </a:endParaRPr>
          </a:p>
          <a:p>
            <a:pPr algn="ctr">
              <a:spcBef>
                <a:spcPts val="600"/>
              </a:spcBef>
              <a:spcAft>
                <a:spcPts val="600"/>
              </a:spcAft>
            </a:pPr>
            <a:r>
              <a:rPr lang="en-GB" sz="2000" i="1" dirty="0">
                <a:latin typeface="Arial" panose="020B0604020202020204" pitchFamily="34" charset="0"/>
                <a:cs typeface="Arial" panose="020B0604020202020204" pitchFamily="34" charset="0"/>
              </a:rPr>
              <a:t>This self-evaluation, based on the Families and Work Institute ‘Effective Workplace Index’ (2020) allows you to evaluate your feelings about  current organisation to assist your career planning.</a:t>
            </a:r>
          </a:p>
          <a:p>
            <a:pPr algn="ctr">
              <a:spcBef>
                <a:spcPts val="600"/>
              </a:spcBef>
              <a:spcAft>
                <a:spcPts val="600"/>
              </a:spcAft>
            </a:pPr>
            <a:r>
              <a:rPr lang="en-GB" sz="2000" i="1" dirty="0">
                <a:latin typeface="Arial" panose="020B0604020202020204" pitchFamily="34" charset="0"/>
                <a:cs typeface="Arial" panose="020B0604020202020204" pitchFamily="34" charset="0"/>
              </a:rPr>
              <a:t>Once you have completed the self-evaluation you can decide whether your current organisation is meeting your needs as an employee.</a:t>
            </a:r>
          </a:p>
          <a:p>
            <a:pPr algn="ctr">
              <a:spcBef>
                <a:spcPts val="600"/>
              </a:spcBef>
              <a:spcAft>
                <a:spcPts val="600"/>
              </a:spcAft>
            </a:pPr>
            <a:r>
              <a:rPr lang="en-GB" sz="2000" i="1" dirty="0">
                <a:latin typeface="Arial" panose="020B0604020202020204" pitchFamily="34" charset="0"/>
                <a:cs typeface="Arial" panose="020B0604020202020204" pitchFamily="34" charset="0"/>
              </a:rPr>
              <a:t>This will be </a:t>
            </a:r>
            <a:r>
              <a:rPr lang="en-GB" sz="2000" b="1" i="1" dirty="0">
                <a:latin typeface="Arial" panose="020B0604020202020204" pitchFamily="34" charset="0"/>
                <a:cs typeface="Arial" panose="020B0604020202020204" pitchFamily="34" charset="0"/>
              </a:rPr>
              <a:t>your</a:t>
            </a:r>
            <a:r>
              <a:rPr lang="en-GB" sz="2000" i="1" dirty="0">
                <a:latin typeface="Arial" panose="020B0604020202020204" pitchFamily="34" charset="0"/>
                <a:cs typeface="Arial" panose="020B0604020202020204" pitchFamily="34" charset="0"/>
              </a:rPr>
              <a:t> evaluation. Some of the categories may not apply or be important to you.</a:t>
            </a:r>
          </a:p>
          <a:p>
            <a:pPr algn="ctr"/>
            <a:endParaRPr lang="en-GB" sz="2400" b="1" dirty="0">
              <a:latin typeface="Arial" panose="020B0604020202020204" pitchFamily="34" charset="0"/>
              <a:cs typeface="Arial" panose="020B0604020202020204" pitchFamily="34" charset="0"/>
            </a:endParaRPr>
          </a:p>
        </p:txBody>
      </p:sp>
      <p:pic>
        <p:nvPicPr>
          <p:cNvPr id="11" name="Picture 10" descr="A button with a check mark on it&#10;&#10;Description automatically generated">
            <a:hlinkClick r:id="rId3"/>
            <a:extLst>
              <a:ext uri="{FF2B5EF4-FFF2-40B4-BE49-F238E27FC236}">
                <a16:creationId xmlns:a16="http://schemas.microsoft.com/office/drawing/2014/main" id="{B5013F55-7032-0C7C-021A-510AC593463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20998" y="4869160"/>
            <a:ext cx="1028930" cy="1028930"/>
          </a:xfrm>
          <a:prstGeom prst="rect">
            <a:avLst/>
          </a:prstGeom>
        </p:spPr>
      </p:pic>
    </p:spTree>
    <p:extLst>
      <p:ext uri="{BB962C8B-B14F-4D97-AF65-F5344CB8AC3E}">
        <p14:creationId xmlns:p14="http://schemas.microsoft.com/office/powerpoint/2010/main" val="370650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b="1" dirty="0"/>
              <a:t>OECD Guidelines</a:t>
            </a:r>
          </a:p>
        </p:txBody>
      </p:sp>
      <p:sp>
        <p:nvSpPr>
          <p:cNvPr id="4" name="TextBox 3"/>
          <p:cNvSpPr txBox="1"/>
          <p:nvPr/>
        </p:nvSpPr>
        <p:spPr>
          <a:xfrm>
            <a:off x="539552" y="1124744"/>
            <a:ext cx="8280920" cy="769441"/>
          </a:xfrm>
          <a:prstGeom prst="rect">
            <a:avLst/>
          </a:prstGeom>
          <a:noFill/>
        </p:spPr>
        <p:txBody>
          <a:bodyPr wrap="square" rtlCol="0">
            <a:spAutoFit/>
          </a:bodyPr>
          <a:lstStyle/>
          <a:p>
            <a:pPr marL="285750" indent="-285750">
              <a:buFont typeface="Arial" panose="020B0604020202020204" pitchFamily="34" charset="0"/>
              <a:buChar char="•"/>
            </a:pPr>
            <a:r>
              <a:rPr lang="en-GB" sz="2200" dirty="0"/>
              <a:t>Another model for measuring the characteristics of an effective workplace has been produced by the OECD</a:t>
            </a:r>
          </a:p>
        </p:txBody>
      </p:sp>
      <p:sp>
        <p:nvSpPr>
          <p:cNvPr id="5" name="TextBox 4"/>
          <p:cNvSpPr txBox="1"/>
          <p:nvPr/>
        </p:nvSpPr>
        <p:spPr>
          <a:xfrm>
            <a:off x="827584" y="2492896"/>
            <a:ext cx="7488832" cy="1938992"/>
          </a:xfrm>
          <a:prstGeom prst="rect">
            <a:avLst/>
          </a:prstGeom>
          <a:noFill/>
        </p:spPr>
        <p:txBody>
          <a:bodyPr wrap="square" rtlCol="0">
            <a:spAutoFit/>
          </a:bodyPr>
          <a:lstStyle/>
          <a:p>
            <a:pPr algn="ctr"/>
            <a:r>
              <a:rPr lang="en-GB" sz="2400" i="1" dirty="0"/>
              <a:t>We have come across the OECD before in our studies.</a:t>
            </a:r>
          </a:p>
          <a:p>
            <a:pPr algn="ctr"/>
            <a:endParaRPr lang="en-GB" sz="2400" i="1" dirty="0"/>
          </a:p>
          <a:p>
            <a:pPr algn="ctr"/>
            <a:r>
              <a:rPr lang="en-GB" sz="2400" i="1" dirty="0"/>
              <a:t>Why do you think they are being used as a source here?</a:t>
            </a:r>
          </a:p>
          <a:p>
            <a:pPr algn="ctr"/>
            <a:endParaRPr lang="en-GB" sz="2400" i="1" dirty="0"/>
          </a:p>
          <a:p>
            <a:pPr algn="ctr"/>
            <a:r>
              <a:rPr lang="en-GB" sz="2400" i="1" dirty="0"/>
              <a:t>Be prepared to share your reasoning.</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6919" y="5229200"/>
            <a:ext cx="926833" cy="926833"/>
          </a:xfrm>
          <a:prstGeom prst="rect">
            <a:avLst/>
          </a:prstGeom>
        </p:spPr>
      </p:pic>
    </p:spTree>
    <p:extLst>
      <p:ext uri="{BB962C8B-B14F-4D97-AF65-F5344CB8AC3E}">
        <p14:creationId xmlns:p14="http://schemas.microsoft.com/office/powerpoint/2010/main" val="255014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b="1" dirty="0"/>
              <a:t>OECD Guidelines</a:t>
            </a:r>
          </a:p>
        </p:txBody>
      </p:sp>
      <p:sp>
        <p:nvSpPr>
          <p:cNvPr id="3" name="TextBox 2"/>
          <p:cNvSpPr txBox="1"/>
          <p:nvPr/>
        </p:nvSpPr>
        <p:spPr>
          <a:xfrm>
            <a:off x="395536" y="1052736"/>
            <a:ext cx="8424936" cy="406265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 OECD Guidelines on Measuring the Quality of the Working Environment (2017) lists six ‘job characteristics’  to measure the effectiveness of the workplace culture, namely;</a:t>
            </a:r>
          </a:p>
          <a:p>
            <a:pPr marL="342900" indent="-342900">
              <a:spcBef>
                <a:spcPts val="600"/>
              </a:spcBef>
              <a:spcAft>
                <a:spcPts val="600"/>
              </a:spcAft>
              <a:buFont typeface="Arial" panose="020B0604020202020204" pitchFamily="34" charset="0"/>
              <a:buChar char="•"/>
            </a:pPr>
            <a:r>
              <a:rPr lang="en-GB" sz="2200" dirty="0"/>
              <a:t>the physical and social environment of work</a:t>
            </a:r>
          </a:p>
          <a:p>
            <a:pPr marL="342900" indent="-342900">
              <a:spcBef>
                <a:spcPts val="600"/>
              </a:spcBef>
              <a:spcAft>
                <a:spcPts val="600"/>
              </a:spcAft>
              <a:buFont typeface="Arial" panose="020B0604020202020204" pitchFamily="34" charset="0"/>
              <a:buChar char="•"/>
            </a:pPr>
            <a:r>
              <a:rPr lang="en-GB" sz="2200" dirty="0"/>
              <a:t>job tasks</a:t>
            </a:r>
          </a:p>
          <a:p>
            <a:pPr marL="342900" indent="-342900">
              <a:spcBef>
                <a:spcPts val="600"/>
              </a:spcBef>
              <a:spcAft>
                <a:spcPts val="600"/>
              </a:spcAft>
              <a:buFont typeface="Arial" panose="020B0604020202020204" pitchFamily="34" charset="0"/>
              <a:buChar char="•"/>
            </a:pPr>
            <a:r>
              <a:rPr lang="en-GB" sz="2200" dirty="0"/>
              <a:t>organisational characteristics</a:t>
            </a:r>
          </a:p>
          <a:p>
            <a:pPr marL="342900" indent="-342900">
              <a:spcBef>
                <a:spcPts val="600"/>
              </a:spcBef>
              <a:spcAft>
                <a:spcPts val="600"/>
              </a:spcAft>
              <a:buFont typeface="Arial" panose="020B0604020202020204" pitchFamily="34" charset="0"/>
              <a:buChar char="•"/>
            </a:pPr>
            <a:r>
              <a:rPr lang="en-GB" sz="2200" dirty="0"/>
              <a:t>working-time arrangements</a:t>
            </a:r>
          </a:p>
          <a:p>
            <a:pPr marL="342900" indent="-342900">
              <a:spcBef>
                <a:spcPts val="600"/>
              </a:spcBef>
              <a:spcAft>
                <a:spcPts val="600"/>
              </a:spcAft>
              <a:buFont typeface="Arial" panose="020B0604020202020204" pitchFamily="34" charset="0"/>
              <a:buChar char="•"/>
            </a:pPr>
            <a:r>
              <a:rPr lang="en-GB" sz="2200" dirty="0"/>
              <a:t>job prospects</a:t>
            </a:r>
          </a:p>
          <a:p>
            <a:pPr marL="342900" indent="-342900">
              <a:spcBef>
                <a:spcPts val="600"/>
              </a:spcBef>
              <a:spcAft>
                <a:spcPts val="600"/>
              </a:spcAft>
              <a:buFont typeface="Arial" panose="020B0604020202020204" pitchFamily="34" charset="0"/>
              <a:buChar char="•"/>
            </a:pPr>
            <a:r>
              <a:rPr lang="en-GB" sz="2200" dirty="0"/>
              <a:t>the intrinsic aspects of the job.</a:t>
            </a:r>
          </a:p>
        </p:txBody>
      </p:sp>
      <p:sp>
        <p:nvSpPr>
          <p:cNvPr id="4" name="TextBox 3"/>
          <p:cNvSpPr txBox="1"/>
          <p:nvPr/>
        </p:nvSpPr>
        <p:spPr>
          <a:xfrm>
            <a:off x="323528" y="5445224"/>
            <a:ext cx="8280920" cy="430887"/>
          </a:xfrm>
          <a:prstGeom prst="rect">
            <a:avLst/>
          </a:prstGeom>
          <a:noFill/>
        </p:spPr>
        <p:txBody>
          <a:bodyPr wrap="square" rtlCol="0">
            <a:spAutoFit/>
          </a:bodyPr>
          <a:lstStyle/>
          <a:p>
            <a:r>
              <a:rPr lang="en-GB" sz="2200" dirty="0"/>
              <a:t>These can be seen in the table on the next slide:</a:t>
            </a:r>
          </a:p>
        </p:txBody>
      </p:sp>
    </p:spTree>
    <p:extLst>
      <p:ext uri="{BB962C8B-B14F-4D97-AF65-F5344CB8AC3E}">
        <p14:creationId xmlns:p14="http://schemas.microsoft.com/office/powerpoint/2010/main" val="313616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b="1" dirty="0"/>
              <a:t>OECD Guidelines</a:t>
            </a:r>
          </a:p>
        </p:txBody>
      </p:sp>
      <p:pic>
        <p:nvPicPr>
          <p:cNvPr id="6" name="Picture 5"/>
          <p:cNvPicPr>
            <a:picLocks noChangeAspect="1"/>
          </p:cNvPicPr>
          <p:nvPr/>
        </p:nvPicPr>
        <p:blipFill>
          <a:blip r:embed="rId2"/>
          <a:stretch>
            <a:fillRect/>
          </a:stretch>
        </p:blipFill>
        <p:spPr>
          <a:xfrm>
            <a:off x="-5553" y="980728"/>
            <a:ext cx="9126611" cy="4714734"/>
          </a:xfrm>
          <a:prstGeom prst="rect">
            <a:avLst/>
          </a:prstGeom>
        </p:spPr>
      </p:pic>
      <p:sp>
        <p:nvSpPr>
          <p:cNvPr id="7" name="TextBox 6"/>
          <p:cNvSpPr txBox="1"/>
          <p:nvPr/>
        </p:nvSpPr>
        <p:spPr>
          <a:xfrm>
            <a:off x="5652120" y="6237312"/>
            <a:ext cx="2448272" cy="369332"/>
          </a:xfrm>
          <a:prstGeom prst="rect">
            <a:avLst/>
          </a:prstGeom>
          <a:noFill/>
        </p:spPr>
        <p:txBody>
          <a:bodyPr wrap="square" rtlCol="0">
            <a:spAutoFit/>
          </a:bodyPr>
          <a:lstStyle/>
          <a:p>
            <a:pPr algn="r"/>
            <a:r>
              <a:rPr lang="en-GB" dirty="0"/>
              <a:t>(OECD, 2017, p. 97)</a:t>
            </a:r>
          </a:p>
        </p:txBody>
      </p:sp>
    </p:spTree>
    <p:extLst>
      <p:ext uri="{BB962C8B-B14F-4D97-AF65-F5344CB8AC3E}">
        <p14:creationId xmlns:p14="http://schemas.microsoft.com/office/powerpoint/2010/main" val="3896408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864096"/>
          </a:xfrm>
        </p:spPr>
        <p:txBody>
          <a:bodyPr>
            <a:normAutofit/>
          </a:bodyPr>
          <a:lstStyle/>
          <a:p>
            <a:r>
              <a:rPr lang="en-GB" sz="3600" b="1" dirty="0"/>
              <a:t>Developing Organisational Culture</a:t>
            </a:r>
          </a:p>
        </p:txBody>
      </p:sp>
      <p:sp>
        <p:nvSpPr>
          <p:cNvPr id="3" name="TextBox 2"/>
          <p:cNvSpPr txBox="1"/>
          <p:nvPr/>
        </p:nvSpPr>
        <p:spPr>
          <a:xfrm>
            <a:off x="395536" y="1052736"/>
            <a:ext cx="8424936" cy="44319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We have seen how the culture and characteristics of an organisation can positively and negatively affect the behaviours of its workforce</a:t>
            </a:r>
          </a:p>
          <a:p>
            <a:pPr marL="342900" indent="-342900">
              <a:spcBef>
                <a:spcPts val="600"/>
              </a:spcBef>
              <a:spcAft>
                <a:spcPts val="600"/>
              </a:spcAft>
              <a:buFont typeface="Arial" panose="020B0604020202020204" pitchFamily="34" charset="0"/>
              <a:buChar char="•"/>
            </a:pPr>
            <a:r>
              <a:rPr lang="en-GB" sz="2800" dirty="0"/>
              <a:t>Much work has also been done on the steps an organisation needs to take to effectively change its culture</a:t>
            </a:r>
          </a:p>
          <a:p>
            <a:pPr marL="342900" indent="-342900">
              <a:spcBef>
                <a:spcPts val="600"/>
              </a:spcBef>
              <a:spcAft>
                <a:spcPts val="600"/>
              </a:spcAft>
              <a:buFont typeface="Arial" panose="020B0604020202020204" pitchFamily="34" charset="0"/>
              <a:buChar char="•"/>
            </a:pPr>
            <a:r>
              <a:rPr lang="en-GB" sz="2800" dirty="0"/>
              <a:t>For example, in the CIPD (2011) publication </a:t>
            </a:r>
            <a:r>
              <a:rPr lang="en-GB" sz="2800" i="1" dirty="0"/>
              <a:t>Developing organisation culture: six case studies</a:t>
            </a:r>
            <a:r>
              <a:rPr lang="en-GB" sz="2800" dirty="0"/>
              <a:t> </a:t>
            </a:r>
          </a:p>
          <a:p>
            <a:pPr marL="342900" indent="-3429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3411375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864096"/>
          </a:xfrm>
        </p:spPr>
        <p:txBody>
          <a:bodyPr>
            <a:normAutofit/>
          </a:bodyPr>
          <a:lstStyle/>
          <a:p>
            <a:r>
              <a:rPr lang="en-GB" sz="3600" b="1" dirty="0"/>
              <a:t>Developing Organisational Culture</a:t>
            </a:r>
          </a:p>
        </p:txBody>
      </p:sp>
      <p:sp>
        <p:nvSpPr>
          <p:cNvPr id="3" name="TextBox 2"/>
          <p:cNvSpPr txBox="1"/>
          <p:nvPr/>
        </p:nvSpPr>
        <p:spPr>
          <a:xfrm>
            <a:off x="179512" y="1052736"/>
            <a:ext cx="8856984" cy="48628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its ‘Culture Change Checklist’ the CIPD (2017 pp. 32-33) highlights the following;</a:t>
            </a:r>
          </a:p>
          <a:p>
            <a:pPr marL="342900" indent="-342900">
              <a:spcBef>
                <a:spcPts val="600"/>
              </a:spcBef>
              <a:spcAft>
                <a:spcPts val="600"/>
              </a:spcAft>
              <a:buFont typeface="Arial" panose="020B0604020202020204" pitchFamily="34" charset="0"/>
              <a:buChar char="•"/>
            </a:pPr>
            <a:r>
              <a:rPr lang="en-GB" sz="2400" dirty="0"/>
              <a:t>Planning the culture change</a:t>
            </a:r>
          </a:p>
          <a:p>
            <a:pPr marL="342900" indent="-342900">
              <a:spcBef>
                <a:spcPts val="600"/>
              </a:spcBef>
              <a:spcAft>
                <a:spcPts val="600"/>
              </a:spcAft>
              <a:buFont typeface="Arial" panose="020B0604020202020204" pitchFamily="34" charset="0"/>
              <a:buChar char="•"/>
            </a:pPr>
            <a:r>
              <a:rPr lang="en-GB" sz="2400" dirty="0"/>
              <a:t>Who needs to be involved in the culture change and to what extent</a:t>
            </a:r>
          </a:p>
          <a:p>
            <a:pPr marL="342900" indent="-342900">
              <a:spcBef>
                <a:spcPts val="600"/>
              </a:spcBef>
              <a:spcAft>
                <a:spcPts val="600"/>
              </a:spcAft>
              <a:buFont typeface="Arial" panose="020B0604020202020204" pitchFamily="34" charset="0"/>
              <a:buChar char="•"/>
            </a:pPr>
            <a:r>
              <a:rPr lang="en-GB" sz="2400" dirty="0"/>
              <a:t>The role of leadership</a:t>
            </a:r>
          </a:p>
          <a:p>
            <a:pPr marL="342900" indent="-342900">
              <a:spcBef>
                <a:spcPts val="600"/>
              </a:spcBef>
              <a:spcAft>
                <a:spcPts val="600"/>
              </a:spcAft>
              <a:buFont typeface="Arial" panose="020B0604020202020204" pitchFamily="34" charset="0"/>
              <a:buChar char="•"/>
            </a:pPr>
            <a:r>
              <a:rPr lang="en-GB" sz="2400" dirty="0"/>
              <a:t>Encouraging employee buy-in to the new culture</a:t>
            </a:r>
          </a:p>
          <a:p>
            <a:pPr marL="342900" indent="-342900">
              <a:spcBef>
                <a:spcPts val="600"/>
              </a:spcBef>
              <a:spcAft>
                <a:spcPts val="600"/>
              </a:spcAft>
              <a:buFont typeface="Arial" panose="020B0604020202020204" pitchFamily="34" charset="0"/>
              <a:buChar char="•"/>
            </a:pPr>
            <a:r>
              <a:rPr lang="en-GB" sz="2400" dirty="0"/>
              <a:t>Enabling culture change through the organisation’s infrastructure</a:t>
            </a:r>
          </a:p>
          <a:p>
            <a:pPr marL="342900" indent="-342900">
              <a:spcBef>
                <a:spcPts val="600"/>
              </a:spcBef>
              <a:spcAft>
                <a:spcPts val="600"/>
              </a:spcAft>
              <a:buFont typeface="Arial" panose="020B0604020202020204" pitchFamily="34" charset="0"/>
              <a:buChar char="•"/>
            </a:pPr>
            <a:r>
              <a:rPr lang="en-GB" sz="2400" dirty="0"/>
              <a:t>Developing the capabilities needed for the new way of working, and</a:t>
            </a:r>
          </a:p>
          <a:p>
            <a:pPr marL="342900" indent="-342900">
              <a:spcBef>
                <a:spcPts val="600"/>
              </a:spcBef>
              <a:spcAft>
                <a:spcPts val="600"/>
              </a:spcAft>
              <a:buFont typeface="Arial" panose="020B0604020202020204" pitchFamily="34" charset="0"/>
              <a:buChar char="•"/>
            </a:pPr>
            <a:r>
              <a:rPr lang="en-GB" sz="2400" dirty="0"/>
              <a:t>Measuring the impact of culture change</a:t>
            </a:r>
          </a:p>
        </p:txBody>
      </p:sp>
      <p:sp>
        <p:nvSpPr>
          <p:cNvPr id="4" name="TextBox 3"/>
          <p:cNvSpPr txBox="1"/>
          <p:nvPr/>
        </p:nvSpPr>
        <p:spPr>
          <a:xfrm>
            <a:off x="2627784" y="5915606"/>
            <a:ext cx="4824536" cy="830997"/>
          </a:xfrm>
          <a:prstGeom prst="rect">
            <a:avLst/>
          </a:prstGeom>
          <a:noFill/>
        </p:spPr>
        <p:txBody>
          <a:bodyPr wrap="square" rtlCol="0">
            <a:spAutoFit/>
          </a:bodyPr>
          <a:lstStyle/>
          <a:p>
            <a:pPr algn="ctr"/>
            <a:r>
              <a:rPr lang="en-GB" sz="2400" i="1" dirty="0"/>
              <a:t>Why do you think each of these is important?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7662" y="5958551"/>
            <a:ext cx="782817" cy="782817"/>
          </a:xfrm>
          <a:prstGeom prst="rect">
            <a:avLst/>
          </a:prstGeom>
        </p:spPr>
      </p:pic>
    </p:spTree>
    <p:extLst>
      <p:ext uri="{BB962C8B-B14F-4D97-AF65-F5344CB8AC3E}">
        <p14:creationId xmlns:p14="http://schemas.microsoft.com/office/powerpoint/2010/main" val="330689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78098"/>
          </a:xfrm>
        </p:spPr>
        <p:txBody>
          <a:bodyPr>
            <a:noAutofit/>
          </a:bodyPr>
          <a:lstStyle/>
          <a:p>
            <a:r>
              <a:rPr lang="en-GB" sz="2800" b="1" dirty="0"/>
              <a:t>That’s all very well, but what does it have to do with us?</a:t>
            </a:r>
          </a:p>
        </p:txBody>
      </p:sp>
      <p:sp>
        <p:nvSpPr>
          <p:cNvPr id="3" name="TextBox 2"/>
          <p:cNvSpPr txBox="1"/>
          <p:nvPr/>
        </p:nvSpPr>
        <p:spPr>
          <a:xfrm>
            <a:off x="251520" y="1196752"/>
            <a:ext cx="8280920"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Aim of this module is to;</a:t>
            </a:r>
          </a:p>
          <a:p>
            <a:pPr algn="ctr">
              <a:spcBef>
                <a:spcPts val="600"/>
              </a:spcBef>
              <a:spcAft>
                <a:spcPts val="600"/>
              </a:spcAft>
            </a:pPr>
            <a:r>
              <a:rPr lang="en-GB" sz="2400" i="1" dirty="0"/>
              <a:t>foster a range of behaviours, attitudes and competencies which develop enterprising thinking and an employability </a:t>
            </a:r>
            <a:r>
              <a:rPr lang="en-GB" sz="2400" i="1" dirty="0" err="1"/>
              <a:t>mindset</a:t>
            </a:r>
            <a:r>
              <a:rPr lang="en-GB" sz="2400" i="1" dirty="0"/>
              <a:t> and enhance students’ ability to critically reflect on their own development needs</a:t>
            </a:r>
          </a:p>
          <a:p>
            <a:pPr marL="342900" indent="-342900">
              <a:spcBef>
                <a:spcPts val="600"/>
              </a:spcBef>
              <a:spcAft>
                <a:spcPts val="600"/>
              </a:spcAft>
              <a:buFont typeface="Arial" panose="020B0604020202020204" pitchFamily="34" charset="0"/>
              <a:buChar char="•"/>
            </a:pPr>
            <a:r>
              <a:rPr lang="en-GB" sz="2400" dirty="0"/>
              <a:t>And one of the Learning Outcomes is that students will be able to;</a:t>
            </a:r>
          </a:p>
          <a:p>
            <a:pPr algn="ctr">
              <a:spcBef>
                <a:spcPts val="600"/>
              </a:spcBef>
              <a:spcAft>
                <a:spcPts val="600"/>
              </a:spcAft>
            </a:pPr>
            <a:r>
              <a:rPr lang="en-GB" sz="2400" i="1" dirty="0"/>
              <a:t>critically reflect on the importance of continual learning and future thinking for  own personal development and employability;</a:t>
            </a:r>
          </a:p>
          <a:p>
            <a:pPr marL="342900" indent="-342900">
              <a:spcBef>
                <a:spcPts val="600"/>
              </a:spcBef>
              <a:spcAft>
                <a:spcPts val="600"/>
              </a:spcAft>
              <a:buFont typeface="Arial" panose="020B0604020202020204" pitchFamily="34" charset="0"/>
              <a:buChar char="•"/>
            </a:pPr>
            <a:r>
              <a:rPr lang="en-GB" sz="2400" dirty="0"/>
              <a:t>Therefore……….</a:t>
            </a:r>
          </a:p>
        </p:txBody>
      </p:sp>
    </p:spTree>
    <p:extLst>
      <p:ext uri="{BB962C8B-B14F-4D97-AF65-F5344CB8AC3E}">
        <p14:creationId xmlns:p14="http://schemas.microsoft.com/office/powerpoint/2010/main" val="349703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78098"/>
          </a:xfrm>
        </p:spPr>
        <p:txBody>
          <a:bodyPr>
            <a:noAutofit/>
          </a:bodyPr>
          <a:lstStyle/>
          <a:p>
            <a:r>
              <a:rPr lang="en-GB" sz="2800" b="1" dirty="0"/>
              <a:t>That’s all very well, but what does it have to do with us?</a:t>
            </a:r>
          </a:p>
        </p:txBody>
      </p:sp>
      <p:sp>
        <p:nvSpPr>
          <p:cNvPr id="3" name="TextBox 2"/>
          <p:cNvSpPr txBox="1"/>
          <p:nvPr/>
        </p:nvSpPr>
        <p:spPr>
          <a:xfrm>
            <a:off x="251520" y="1196752"/>
            <a:ext cx="8280920" cy="409342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If you are in an organisation with an </a:t>
            </a:r>
            <a:r>
              <a:rPr lang="en-GB" sz="2400" b="1" dirty="0"/>
              <a:t>integrative culture</a:t>
            </a:r>
            <a:r>
              <a:rPr lang="en-GB" sz="2400" dirty="0"/>
              <a:t> then you should ensure that you use this to support your own reflective practice and development</a:t>
            </a:r>
          </a:p>
          <a:p>
            <a:pPr marL="285750" indent="-285750">
              <a:spcBef>
                <a:spcPts val="600"/>
              </a:spcBef>
              <a:spcAft>
                <a:spcPts val="600"/>
              </a:spcAft>
              <a:buFont typeface="Arial" panose="020B0604020202020204" pitchFamily="34" charset="0"/>
              <a:buChar char="•"/>
            </a:pPr>
            <a:r>
              <a:rPr lang="en-GB" sz="2400" dirty="0"/>
              <a:t>If you are in an organisation with a </a:t>
            </a:r>
            <a:r>
              <a:rPr lang="en-GB" sz="2400" b="1" dirty="0"/>
              <a:t>differentiated</a:t>
            </a:r>
            <a:r>
              <a:rPr lang="en-GB" sz="2400" dirty="0"/>
              <a:t> or </a:t>
            </a:r>
            <a:r>
              <a:rPr lang="en-GB" sz="2400" b="1" dirty="0"/>
              <a:t>fragmentation culture</a:t>
            </a:r>
            <a:r>
              <a:rPr lang="en-GB" sz="2400" dirty="0"/>
              <a:t> then you are unlikely to be experiencing self-realisation and should use this knowledge to be proactive in planning what you will do to change this, and</a:t>
            </a:r>
          </a:p>
          <a:p>
            <a:pPr marL="285750" indent="-285750">
              <a:spcBef>
                <a:spcPts val="600"/>
              </a:spcBef>
              <a:spcAft>
                <a:spcPts val="600"/>
              </a:spcAft>
              <a:buFont typeface="Arial" panose="020B0604020202020204" pitchFamily="34" charset="0"/>
              <a:buChar char="•"/>
            </a:pPr>
            <a:r>
              <a:rPr lang="en-GB" sz="2400" dirty="0"/>
              <a:t>If you are in a Supervisory or Management role then you should use this knowledge to ensure that you are contributing to a positive culture</a:t>
            </a:r>
          </a:p>
        </p:txBody>
      </p:sp>
    </p:spTree>
    <p:extLst>
      <p:ext uri="{BB962C8B-B14F-4D97-AF65-F5344CB8AC3E}">
        <p14:creationId xmlns:p14="http://schemas.microsoft.com/office/powerpoint/2010/main" val="418592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048" y="116632"/>
            <a:ext cx="8229600" cy="706090"/>
          </a:xfrm>
        </p:spPr>
        <p:txBody>
          <a:bodyPr>
            <a:normAutofit fontScale="90000"/>
          </a:bodyPr>
          <a:lstStyle/>
          <a:p>
            <a:r>
              <a:rPr lang="en-GB" b="1" dirty="0"/>
              <a:t>References</a:t>
            </a:r>
          </a:p>
        </p:txBody>
      </p:sp>
      <p:sp>
        <p:nvSpPr>
          <p:cNvPr id="6" name="TextBox 5"/>
          <p:cNvSpPr txBox="1"/>
          <p:nvPr/>
        </p:nvSpPr>
        <p:spPr>
          <a:xfrm>
            <a:off x="323528" y="822722"/>
            <a:ext cx="8712968" cy="4955203"/>
          </a:xfrm>
          <a:prstGeom prst="rect">
            <a:avLst/>
          </a:prstGeom>
          <a:noFill/>
        </p:spPr>
        <p:txBody>
          <a:bodyPr wrap="square" rtlCol="0">
            <a:spAutoFit/>
          </a:bodyPr>
          <a:lstStyle/>
          <a:p>
            <a:pPr>
              <a:spcBef>
                <a:spcPts val="600"/>
              </a:spcBef>
              <a:spcAft>
                <a:spcPts val="600"/>
              </a:spcAft>
            </a:pPr>
            <a:r>
              <a:rPr lang="en-GB" sz="1600" dirty="0"/>
              <a:t>Brown, L. (2024) </a:t>
            </a:r>
            <a:r>
              <a:rPr lang="en-GB" sz="1600" i="1" dirty="0"/>
              <a:t>Southwest Airlines’ Organizational Culture &amp; Its Characteristics </a:t>
            </a:r>
            <a:r>
              <a:rPr lang="en-GB" sz="1600" dirty="0"/>
              <a:t>Available at: </a:t>
            </a:r>
            <a:r>
              <a:rPr lang="en-GB" sz="1600" dirty="0">
                <a:hlinkClick r:id="rId2"/>
              </a:rPr>
              <a:t>Southwest Airlines’ Organizational Culture &amp; Its Characteristics - </a:t>
            </a:r>
            <a:r>
              <a:rPr lang="en-GB" sz="1600" dirty="0" err="1">
                <a:hlinkClick r:id="rId2"/>
              </a:rPr>
              <a:t>Panmore</a:t>
            </a:r>
            <a:r>
              <a:rPr lang="en-GB" sz="1600" dirty="0">
                <a:hlinkClick r:id="rId2"/>
              </a:rPr>
              <a:t> Institute </a:t>
            </a:r>
            <a:r>
              <a:rPr lang="en-GB" sz="1600" dirty="0"/>
              <a:t>[Accessed 29/01/2025]</a:t>
            </a:r>
          </a:p>
          <a:p>
            <a:pPr>
              <a:spcBef>
                <a:spcPts val="600"/>
              </a:spcBef>
              <a:spcAft>
                <a:spcPts val="600"/>
              </a:spcAft>
            </a:pPr>
            <a:r>
              <a:rPr lang="en-GB" sz="1600" dirty="0" err="1"/>
              <a:t>Cebul</a:t>
            </a:r>
            <a:r>
              <a:rPr lang="en-GB" sz="1600" dirty="0"/>
              <a:t>, R. </a:t>
            </a:r>
            <a:r>
              <a:rPr lang="en-GB" sz="1600" i="1" dirty="0"/>
              <a:t>et </a:t>
            </a:r>
            <a:r>
              <a:rPr lang="en-GB" sz="1600" dirty="0"/>
              <a:t>al (2010) 'Organizational Fragmentation and Care Quality in the U.S. Health Care </a:t>
            </a:r>
            <a:r>
              <a:rPr lang="en-GB" sz="1600" dirty="0" err="1"/>
              <a:t>System’,in</a:t>
            </a:r>
            <a:r>
              <a:rPr lang="en-GB" sz="1600" dirty="0"/>
              <a:t>  </a:t>
            </a:r>
            <a:r>
              <a:rPr lang="en-GB" sz="1600" i="1" dirty="0"/>
              <a:t>The Fragmentation of U.S. Health Care: Causes and Solutions </a:t>
            </a:r>
            <a:r>
              <a:rPr lang="en-GB" sz="1600" dirty="0"/>
              <a:t>(online ed.) Oxford Academic; New York Available at: </a:t>
            </a:r>
            <a:r>
              <a:rPr lang="en-GB" sz="1600" dirty="0">
                <a:hlinkClick r:id="rId3"/>
              </a:rPr>
              <a:t>Organizational Fragmentation and Care Quality in the U.S. Health Care System | The Fragmentation of U.S. Health Care: Causes and Solutions | Oxford Academic </a:t>
            </a:r>
            <a:r>
              <a:rPr lang="en-GB" sz="1600" dirty="0"/>
              <a:t> [Accessed 29/01/2025]</a:t>
            </a:r>
          </a:p>
          <a:p>
            <a:pPr>
              <a:spcBef>
                <a:spcPts val="600"/>
              </a:spcBef>
              <a:spcAft>
                <a:spcPts val="600"/>
              </a:spcAft>
            </a:pPr>
            <a:r>
              <a:rPr lang="en-GB" sz="1600" dirty="0"/>
              <a:t>CIPD (2011) </a:t>
            </a:r>
            <a:r>
              <a:rPr lang="en-GB" sz="1600" i="1" dirty="0"/>
              <a:t>Developing organisation culture: six case studies  </a:t>
            </a:r>
            <a:r>
              <a:rPr lang="en-GB" sz="1600" dirty="0"/>
              <a:t>Available at: </a:t>
            </a:r>
            <a:r>
              <a:rPr lang="en-GB" sz="1600" dirty="0">
                <a:hlinkClick r:id="rId4"/>
              </a:rPr>
              <a:t>developing-organisation-culture_2011-six-case-studies_tcm18-10885.pdf</a:t>
            </a:r>
            <a:r>
              <a:rPr lang="en-GB" sz="1600" dirty="0"/>
              <a:t> [Accessed 29/01/2025]</a:t>
            </a:r>
          </a:p>
          <a:p>
            <a:pPr>
              <a:spcBef>
                <a:spcPts val="600"/>
              </a:spcBef>
              <a:spcAft>
                <a:spcPts val="600"/>
              </a:spcAft>
            </a:pPr>
            <a:r>
              <a:rPr lang="en-GB" sz="1600" dirty="0"/>
              <a:t>CIPD (2020) </a:t>
            </a:r>
            <a:r>
              <a:rPr lang="fr-FR" sz="1600" i="1" dirty="0" err="1"/>
              <a:t>Organisational</a:t>
            </a:r>
            <a:r>
              <a:rPr lang="fr-FR" sz="1600" i="1" dirty="0"/>
              <a:t> </a:t>
            </a:r>
            <a:r>
              <a:rPr lang="fr-FR" sz="1600" i="1" dirty="0" err="1"/>
              <a:t>climate</a:t>
            </a:r>
            <a:r>
              <a:rPr lang="fr-FR" sz="1600" i="1" dirty="0"/>
              <a:t> and culture</a:t>
            </a:r>
            <a:r>
              <a:rPr lang="en-GB" sz="1600" i="1" dirty="0"/>
              <a:t> </a:t>
            </a:r>
            <a:r>
              <a:rPr lang="en-GB" sz="1600" dirty="0"/>
              <a:t>Available at: </a:t>
            </a:r>
            <a:r>
              <a:rPr lang="en-GB" sz="1600" dirty="0">
                <a:hlinkClick r:id="rId5"/>
              </a:rPr>
              <a:t>Organisational climate and culture | Factsheets | CIPD </a:t>
            </a:r>
            <a:r>
              <a:rPr lang="en-GB" sz="1600" dirty="0"/>
              <a:t>[Accessed 29/01/2025]</a:t>
            </a:r>
          </a:p>
          <a:p>
            <a:pPr>
              <a:spcBef>
                <a:spcPts val="600"/>
              </a:spcBef>
              <a:spcAft>
                <a:spcPts val="600"/>
              </a:spcAft>
            </a:pPr>
            <a:r>
              <a:rPr lang="en-GB" sz="1600" dirty="0"/>
              <a:t>Families and Work Institute (2020) </a:t>
            </a:r>
            <a:r>
              <a:rPr lang="en-GB" sz="1600" i="1" dirty="0"/>
              <a:t>Effective Workplace Index 2020</a:t>
            </a:r>
            <a:r>
              <a:rPr lang="en-GB" sz="1600" dirty="0"/>
              <a:t> Available at: </a:t>
            </a:r>
            <a:r>
              <a:rPr lang="en-GB" sz="1600" dirty="0">
                <a:hlinkClick r:id="rId6"/>
              </a:rPr>
              <a:t>2020 Effective Workplace Index: Creating a Workplace that Works for Employees and Employers </a:t>
            </a:r>
            <a:r>
              <a:rPr lang="en-GB" sz="1600" dirty="0"/>
              <a:t> [Accessed 29/01/2025]</a:t>
            </a:r>
          </a:p>
          <a:p>
            <a:pPr>
              <a:spcBef>
                <a:spcPts val="600"/>
              </a:spcBef>
              <a:spcAft>
                <a:spcPts val="600"/>
              </a:spcAft>
            </a:pPr>
            <a:r>
              <a:rPr lang="en-GB" sz="1600" dirty="0"/>
              <a:t>Hofstede, G. (No Date) </a:t>
            </a:r>
            <a:r>
              <a:rPr lang="en-GB" sz="1600" i="1" dirty="0"/>
              <a:t>The 6-D model of national culture</a:t>
            </a:r>
            <a:r>
              <a:rPr lang="en-GB" sz="1600" dirty="0"/>
              <a:t> Available at: </a:t>
            </a:r>
            <a:r>
              <a:rPr lang="en-GB" sz="1600" dirty="0">
                <a:hlinkClick r:id="rId7"/>
              </a:rPr>
              <a:t>The 6 dimensions model of national culture by Geert Hofstede</a:t>
            </a:r>
            <a:r>
              <a:rPr lang="en-GB" sz="1600" dirty="0"/>
              <a:t> [Accessed 29/01/2025]</a:t>
            </a:r>
            <a:endParaRPr lang="en-GB" sz="1600" i="1" dirty="0"/>
          </a:p>
          <a:p>
            <a:pPr>
              <a:spcBef>
                <a:spcPts val="600"/>
              </a:spcBef>
              <a:spcAft>
                <a:spcPts val="600"/>
              </a:spcAft>
            </a:pPr>
            <a:endParaRPr lang="en-GB" sz="1600" dirty="0"/>
          </a:p>
        </p:txBody>
      </p:sp>
    </p:spTree>
    <p:extLst>
      <p:ext uri="{BB962C8B-B14F-4D97-AF65-F5344CB8AC3E}">
        <p14:creationId xmlns:p14="http://schemas.microsoft.com/office/powerpoint/2010/main" val="39686693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4E152-3FB4-B21E-C141-26F21DEC53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1C5A8B-91C5-F3DA-590F-5E2CC76FEDC8}"/>
              </a:ext>
            </a:extLst>
          </p:cNvPr>
          <p:cNvSpPr>
            <a:spLocks noGrp="1"/>
          </p:cNvSpPr>
          <p:nvPr>
            <p:ph type="title"/>
          </p:nvPr>
        </p:nvSpPr>
        <p:spPr>
          <a:xfrm>
            <a:off x="428048" y="116632"/>
            <a:ext cx="8229600" cy="706090"/>
          </a:xfrm>
        </p:spPr>
        <p:txBody>
          <a:bodyPr>
            <a:normAutofit fontScale="90000"/>
          </a:bodyPr>
          <a:lstStyle/>
          <a:p>
            <a:r>
              <a:rPr lang="en-GB" b="1" dirty="0"/>
              <a:t>References</a:t>
            </a:r>
          </a:p>
        </p:txBody>
      </p:sp>
      <p:sp>
        <p:nvSpPr>
          <p:cNvPr id="6" name="TextBox 5">
            <a:extLst>
              <a:ext uri="{FF2B5EF4-FFF2-40B4-BE49-F238E27FC236}">
                <a16:creationId xmlns:a16="http://schemas.microsoft.com/office/drawing/2014/main" id="{AEE6CD95-61C1-C466-1384-77EB0056C784}"/>
              </a:ext>
            </a:extLst>
          </p:cNvPr>
          <p:cNvSpPr txBox="1"/>
          <p:nvPr/>
        </p:nvSpPr>
        <p:spPr>
          <a:xfrm>
            <a:off x="251520" y="812281"/>
            <a:ext cx="8712968" cy="5447645"/>
          </a:xfrm>
          <a:prstGeom prst="rect">
            <a:avLst/>
          </a:prstGeom>
          <a:noFill/>
        </p:spPr>
        <p:txBody>
          <a:bodyPr wrap="square" rtlCol="0">
            <a:spAutoFit/>
          </a:bodyPr>
          <a:lstStyle/>
          <a:p>
            <a:pPr>
              <a:spcBef>
                <a:spcPts val="600"/>
              </a:spcBef>
              <a:spcAft>
                <a:spcPts val="600"/>
              </a:spcAft>
            </a:pPr>
            <a:r>
              <a:rPr lang="en-GB" sz="1600" dirty="0"/>
              <a:t>Kretschmer, T. &amp; Puranam, P. (2008) ‘Integration Through Incentives Within Differentiated Organizations’. </a:t>
            </a:r>
            <a:r>
              <a:rPr lang="en-GB" sz="1600" i="1" dirty="0"/>
              <a:t>Organization science </a:t>
            </a:r>
            <a:r>
              <a:rPr lang="en-GB" sz="1600" dirty="0"/>
              <a:t>(Providence, R.I.), 19(6), pp.860–875. Available at: </a:t>
            </a:r>
            <a:r>
              <a:rPr lang="en-GB" sz="1600" dirty="0">
                <a:hlinkClick r:id="rId2"/>
              </a:rPr>
              <a:t>Integration through Incentives within Differentiated Organizations on JSTOR </a:t>
            </a:r>
            <a:r>
              <a:rPr lang="en-GB" sz="1600" dirty="0"/>
              <a:t> [Accessed 29/01/2025]</a:t>
            </a:r>
          </a:p>
          <a:p>
            <a:pPr>
              <a:spcBef>
                <a:spcPts val="600"/>
              </a:spcBef>
              <a:spcAft>
                <a:spcPts val="600"/>
              </a:spcAft>
            </a:pPr>
            <a:r>
              <a:rPr lang="en-GB" sz="1600" dirty="0"/>
              <a:t>Kundu, Subhash C et al., 2016. ‘Impact of workplace characteristics on work-family conflict of dual-career couples’. </a:t>
            </a:r>
            <a:r>
              <a:rPr lang="en-GB" sz="1600" i="1" dirty="0"/>
              <a:t>International journal of organizational analysis (2005)</a:t>
            </a:r>
            <a:r>
              <a:rPr lang="en-GB" sz="1600" dirty="0"/>
              <a:t>, 24(5), pp.883–907. </a:t>
            </a:r>
            <a:r>
              <a:rPr lang="en-GB" sz="1600" dirty="0">
                <a:hlinkClick r:id="rId3"/>
              </a:rPr>
              <a:t>Impact of workplace characteristics on work-family conflict of dual-career couples – ProQuest</a:t>
            </a:r>
            <a:r>
              <a:rPr lang="en-GB" sz="1600" dirty="0"/>
              <a:t> [Accessed 29/01/2025]</a:t>
            </a:r>
          </a:p>
          <a:p>
            <a:pPr>
              <a:spcBef>
                <a:spcPts val="600"/>
              </a:spcBef>
              <a:spcAft>
                <a:spcPts val="600"/>
              </a:spcAft>
            </a:pPr>
            <a:r>
              <a:rPr lang="en-GB" sz="1600" dirty="0"/>
              <a:t>Law, J. (2016) </a:t>
            </a:r>
            <a:r>
              <a:rPr lang="en-GB" sz="1600" i="1" dirty="0"/>
              <a:t>A Dictionary of Business and Management</a:t>
            </a:r>
            <a:r>
              <a:rPr lang="en-GB" sz="1600" dirty="0"/>
              <a:t>, Oxford: Oxford University Press, Incorporated. Available at: </a:t>
            </a:r>
            <a:r>
              <a:rPr lang="en-GB" sz="1600" dirty="0">
                <a:hlinkClick r:id="rId4"/>
              </a:rPr>
              <a:t>Dictionary of Business and Management - Oxford Reference </a:t>
            </a:r>
            <a:r>
              <a:rPr lang="en-GB" sz="1600" dirty="0"/>
              <a:t>[Accessed 29/01/2025]</a:t>
            </a:r>
          </a:p>
          <a:p>
            <a:pPr>
              <a:spcBef>
                <a:spcPts val="600"/>
              </a:spcBef>
              <a:spcAft>
                <a:spcPts val="600"/>
              </a:spcAft>
            </a:pPr>
            <a:r>
              <a:rPr lang="en-GB" sz="1600" dirty="0"/>
              <a:t>Leary, B. (2023) </a:t>
            </a:r>
            <a:r>
              <a:rPr lang="en-GB" sz="1600" i="1" dirty="0"/>
              <a:t>What Leaders Need to Know About Organizational Subcultures </a:t>
            </a:r>
            <a:r>
              <a:rPr lang="en-GB" sz="1600" dirty="0"/>
              <a:t>Helios HR Available at: </a:t>
            </a:r>
            <a:r>
              <a:rPr lang="en-GB" sz="1600" dirty="0">
                <a:hlinkClick r:id="rId5"/>
              </a:rPr>
              <a:t>What Leaders Need to Know About Organizational Subcultures</a:t>
            </a:r>
            <a:r>
              <a:rPr lang="en-GB" sz="1600" dirty="0"/>
              <a:t> [Accessed 29/01/2025]</a:t>
            </a:r>
            <a:endParaRPr lang="en-GB" sz="1600" i="1" dirty="0"/>
          </a:p>
          <a:p>
            <a:pPr>
              <a:spcBef>
                <a:spcPts val="600"/>
              </a:spcBef>
              <a:spcAft>
                <a:spcPts val="600"/>
              </a:spcAft>
            </a:pPr>
            <a:r>
              <a:rPr lang="en-GB" sz="1600" dirty="0"/>
              <a:t>Martin, J. (1992). </a:t>
            </a:r>
            <a:r>
              <a:rPr lang="en-GB" sz="1600" i="1" dirty="0"/>
              <a:t>Cultures in organizations: Three perspectives</a:t>
            </a:r>
            <a:r>
              <a:rPr lang="en-GB" sz="1600" dirty="0"/>
              <a:t>. Oxford, UK: Oxford University Press. Available at: </a:t>
            </a:r>
            <a:r>
              <a:rPr lang="en-GB" sz="1600" dirty="0">
                <a:hlinkClick r:id="rId6"/>
              </a:rPr>
              <a:t>Cultures In Organizations: Three Perspectives | Oxford Academic</a:t>
            </a:r>
            <a:r>
              <a:rPr lang="en-GB" sz="1600" dirty="0"/>
              <a:t> [Accessed 29/01/2025]</a:t>
            </a:r>
          </a:p>
          <a:p>
            <a:pPr>
              <a:spcBef>
                <a:spcPts val="600"/>
              </a:spcBef>
              <a:spcAft>
                <a:spcPts val="600"/>
              </a:spcAft>
            </a:pPr>
            <a:r>
              <a:rPr lang="en-GB" sz="1600" dirty="0"/>
              <a:t>Martin, J. 1995. ‘The Style and Structure of Cultures in Organizations: Three Perspectives’. </a:t>
            </a:r>
            <a:r>
              <a:rPr lang="en-GB" sz="1600" i="1" dirty="0"/>
              <a:t>Organization science </a:t>
            </a:r>
            <a:r>
              <a:rPr lang="en-GB" sz="1600" dirty="0"/>
              <a:t>(Providence, R.I.), 6(2), pp.230–232. Available at: </a:t>
            </a:r>
            <a:r>
              <a:rPr lang="en-GB" sz="1600" dirty="0">
                <a:hlinkClick r:id="rId7"/>
              </a:rPr>
              <a:t>The Style and Structure of Cultures in Organizations: Three Perspectives on JSTOR</a:t>
            </a:r>
            <a:r>
              <a:rPr lang="en-GB" sz="1600" dirty="0"/>
              <a:t>  [Accessed 29/01/2025]</a:t>
            </a:r>
          </a:p>
          <a:p>
            <a:pPr>
              <a:spcBef>
                <a:spcPts val="600"/>
              </a:spcBef>
              <a:spcAft>
                <a:spcPts val="600"/>
              </a:spcAft>
            </a:pPr>
            <a:endParaRPr lang="en-GB" sz="1600" dirty="0"/>
          </a:p>
        </p:txBody>
      </p:sp>
    </p:spTree>
    <p:extLst>
      <p:ext uri="{BB962C8B-B14F-4D97-AF65-F5344CB8AC3E}">
        <p14:creationId xmlns:p14="http://schemas.microsoft.com/office/powerpoint/2010/main" val="31266409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3359F-9B6C-AC05-5330-82F7E08425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0494F7-16BA-1B39-DE3C-2D2170C616E6}"/>
              </a:ext>
            </a:extLst>
          </p:cNvPr>
          <p:cNvSpPr>
            <a:spLocks noGrp="1"/>
          </p:cNvSpPr>
          <p:nvPr>
            <p:ph type="title"/>
          </p:nvPr>
        </p:nvSpPr>
        <p:spPr>
          <a:xfrm>
            <a:off x="428048" y="116632"/>
            <a:ext cx="8229600" cy="706090"/>
          </a:xfrm>
        </p:spPr>
        <p:txBody>
          <a:bodyPr>
            <a:normAutofit fontScale="90000"/>
          </a:bodyPr>
          <a:lstStyle/>
          <a:p>
            <a:r>
              <a:rPr lang="en-GB" b="1" dirty="0"/>
              <a:t>References</a:t>
            </a:r>
          </a:p>
        </p:txBody>
      </p:sp>
      <p:sp>
        <p:nvSpPr>
          <p:cNvPr id="6" name="TextBox 5">
            <a:extLst>
              <a:ext uri="{FF2B5EF4-FFF2-40B4-BE49-F238E27FC236}">
                <a16:creationId xmlns:a16="http://schemas.microsoft.com/office/drawing/2014/main" id="{AECF87B9-6AB8-F769-D9C7-70699E5901AA}"/>
              </a:ext>
            </a:extLst>
          </p:cNvPr>
          <p:cNvSpPr txBox="1"/>
          <p:nvPr/>
        </p:nvSpPr>
        <p:spPr>
          <a:xfrm>
            <a:off x="251520" y="812281"/>
            <a:ext cx="8712968" cy="2923877"/>
          </a:xfrm>
          <a:prstGeom prst="rect">
            <a:avLst/>
          </a:prstGeom>
          <a:noFill/>
        </p:spPr>
        <p:txBody>
          <a:bodyPr wrap="square" rtlCol="0">
            <a:spAutoFit/>
          </a:bodyPr>
          <a:lstStyle/>
          <a:p>
            <a:pPr>
              <a:spcBef>
                <a:spcPts val="600"/>
              </a:spcBef>
              <a:spcAft>
                <a:spcPts val="600"/>
              </a:spcAft>
            </a:pPr>
            <a:r>
              <a:rPr lang="en-GB" sz="1600" dirty="0"/>
              <a:t>Mullins, L. J. &amp; Christy, G. (2013) </a:t>
            </a:r>
            <a:r>
              <a:rPr lang="en-GB" sz="1600" i="1" dirty="0"/>
              <a:t>Management and organisational behaviour </a:t>
            </a:r>
            <a:r>
              <a:rPr lang="en-GB" sz="1600" dirty="0"/>
              <a:t>London: Pearson</a:t>
            </a:r>
          </a:p>
          <a:p>
            <a:pPr>
              <a:spcBef>
                <a:spcPts val="600"/>
              </a:spcBef>
              <a:spcAft>
                <a:spcPts val="600"/>
              </a:spcAft>
            </a:pPr>
            <a:r>
              <a:rPr lang="en-GB" sz="1600" dirty="0"/>
              <a:t>Ng, J. C. Y &amp; Ng, K. Y. N. (2014) ‘Culture, organisational culture and organisational climate: an integrative approach’. </a:t>
            </a:r>
            <a:r>
              <a:rPr lang="en-GB" sz="1600" i="1" dirty="0"/>
              <a:t>Indian journal of commerce and management studies</a:t>
            </a:r>
            <a:r>
              <a:rPr lang="en-GB" sz="1600" dirty="0"/>
              <a:t>, 5(2), p.18. Available at: </a:t>
            </a:r>
            <a:r>
              <a:rPr lang="en-GB" sz="1600" dirty="0">
                <a:hlinkClick r:id="rId2"/>
              </a:rPr>
              <a:t>CULTURE, ORGANISATIONAL CULTURE AND ORGANISATIONAL CLIMATE: AN INTEGRATIVE APPROACH - </a:t>
            </a:r>
            <a:r>
              <a:rPr lang="en-GB" sz="1600" dirty="0" err="1">
                <a:hlinkClick r:id="rId2"/>
              </a:rPr>
              <a:t>proquest</a:t>
            </a:r>
            <a:r>
              <a:rPr lang="en-GB" sz="1600" dirty="0">
                <a:hlinkClick r:id="rId2"/>
              </a:rPr>
              <a:t> </a:t>
            </a:r>
            <a:r>
              <a:rPr lang="en-GB" sz="1600" dirty="0"/>
              <a:t>[Accessed 29/01/2025]</a:t>
            </a:r>
          </a:p>
          <a:p>
            <a:pPr>
              <a:spcBef>
                <a:spcPts val="600"/>
              </a:spcBef>
              <a:spcAft>
                <a:spcPts val="600"/>
              </a:spcAft>
            </a:pPr>
            <a:r>
              <a:rPr lang="en-GB" sz="1600" dirty="0"/>
              <a:t>OECD (2017) </a:t>
            </a:r>
            <a:r>
              <a:rPr lang="en-GB" sz="1600" i="1" dirty="0"/>
              <a:t>OECD Guidelines on Measuring the Quality of the Working Environment  </a:t>
            </a:r>
            <a:r>
              <a:rPr lang="en-GB" sz="1600" dirty="0"/>
              <a:t>Available at: </a:t>
            </a:r>
            <a:r>
              <a:rPr lang="en-GB" sz="1600" dirty="0">
                <a:hlinkClick r:id="rId3"/>
              </a:rPr>
              <a:t>OECD Guidelines on Measuring the Quality of the Working Environment | OECD</a:t>
            </a:r>
            <a:r>
              <a:rPr lang="en-GB" sz="1600" dirty="0"/>
              <a:t> [Accessed 29/01/2025]</a:t>
            </a:r>
          </a:p>
          <a:p>
            <a:pPr>
              <a:spcBef>
                <a:spcPts val="600"/>
              </a:spcBef>
              <a:spcAft>
                <a:spcPts val="600"/>
              </a:spcAft>
            </a:pPr>
            <a:endParaRPr lang="en-GB" sz="1600" dirty="0"/>
          </a:p>
          <a:p>
            <a:pPr>
              <a:spcBef>
                <a:spcPts val="600"/>
              </a:spcBef>
              <a:spcAft>
                <a:spcPts val="600"/>
              </a:spcAft>
            </a:pPr>
            <a:endParaRPr lang="en-GB" sz="1600" dirty="0"/>
          </a:p>
        </p:txBody>
      </p:sp>
    </p:spTree>
    <p:extLst>
      <p:ext uri="{BB962C8B-B14F-4D97-AF65-F5344CB8AC3E}">
        <p14:creationId xmlns:p14="http://schemas.microsoft.com/office/powerpoint/2010/main" val="2431440371"/>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1349</TotalTime>
  <Words>4933</Words>
  <Application>Microsoft Office PowerPoint</Application>
  <PresentationFormat>On-screen Show (4:3)</PresentationFormat>
  <Paragraphs>381</Paragraphs>
  <Slides>33</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Calibri</vt:lpstr>
      <vt:lpstr>UWTSD blue background</vt:lpstr>
      <vt:lpstr>PowerPoint Presentation</vt:lpstr>
      <vt:lpstr>Organisational Culture &amp; Professional Behaviours</vt:lpstr>
      <vt:lpstr>Organisational Culture</vt:lpstr>
      <vt:lpstr>Organisational Culture</vt:lpstr>
      <vt:lpstr>An Integrative Culture</vt:lpstr>
      <vt:lpstr>A Differentiated Culture</vt:lpstr>
      <vt:lpstr>A Differentiated Culture</vt:lpstr>
      <vt:lpstr>A Differentiated Culture</vt:lpstr>
      <vt:lpstr>A Fragmented Culture</vt:lpstr>
      <vt:lpstr>A Fragmented Culture</vt:lpstr>
      <vt:lpstr>A Fragmented Culture</vt:lpstr>
      <vt:lpstr>Discussion Point</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Effective Workplace Self-Evaluation</vt:lpstr>
      <vt:lpstr>OECD Guidelines</vt:lpstr>
      <vt:lpstr>OECD Guidelines</vt:lpstr>
      <vt:lpstr>OECD Guidelines</vt:lpstr>
      <vt:lpstr>Developing Organisational Culture</vt:lpstr>
      <vt:lpstr>Developing Organisational Culture</vt:lpstr>
      <vt:lpstr>That’s all very well, but what does it have to do with us?</vt:lpstr>
      <vt:lpstr>That’s all very well, but what does it have to do with us?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73</cp:revision>
  <dcterms:created xsi:type="dcterms:W3CDTF">2021-02-09T14:04:40Z</dcterms:created>
  <dcterms:modified xsi:type="dcterms:W3CDTF">2025-01-29T14:41:09Z</dcterms:modified>
</cp:coreProperties>
</file>