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9601200" cy="12801600" type="A3"/>
  <p:notesSz cx="6858000" cy="9144000"/>
  <p:embeddedFontLst>
    <p:embeddedFont>
      <p:font typeface="Engravers MT" panose="02090707080505020304" pitchFamily="18" charset="0"/>
      <p:regular r:id="rId3"/>
    </p:embeddedFont>
  </p:embeddedFontLst>
  <p:defaultTextStyle>
    <a:defPPr>
      <a:defRPr lang="en-US"/>
    </a:defPPr>
    <a:lvl1pPr marL="0" algn="l" defTabSz="1122426" rtl="0" eaLnBrk="1" latinLnBrk="0" hangingPunct="1">
      <a:defRPr sz="2210" kern="1200">
        <a:solidFill>
          <a:schemeClr val="tx1"/>
        </a:solidFill>
        <a:latin typeface="+mn-lt"/>
        <a:ea typeface="+mn-ea"/>
        <a:cs typeface="+mn-cs"/>
      </a:defRPr>
    </a:lvl1pPr>
    <a:lvl2pPr marL="561213" algn="l" defTabSz="1122426" rtl="0" eaLnBrk="1" latinLnBrk="0" hangingPunct="1">
      <a:defRPr sz="2210" kern="1200">
        <a:solidFill>
          <a:schemeClr val="tx1"/>
        </a:solidFill>
        <a:latin typeface="+mn-lt"/>
        <a:ea typeface="+mn-ea"/>
        <a:cs typeface="+mn-cs"/>
      </a:defRPr>
    </a:lvl2pPr>
    <a:lvl3pPr marL="1122426" algn="l" defTabSz="1122426" rtl="0" eaLnBrk="1" latinLnBrk="0" hangingPunct="1">
      <a:defRPr sz="2210" kern="1200">
        <a:solidFill>
          <a:schemeClr val="tx1"/>
        </a:solidFill>
        <a:latin typeface="+mn-lt"/>
        <a:ea typeface="+mn-ea"/>
        <a:cs typeface="+mn-cs"/>
      </a:defRPr>
    </a:lvl3pPr>
    <a:lvl4pPr marL="1683639" algn="l" defTabSz="1122426" rtl="0" eaLnBrk="1" latinLnBrk="0" hangingPunct="1">
      <a:defRPr sz="2210" kern="1200">
        <a:solidFill>
          <a:schemeClr val="tx1"/>
        </a:solidFill>
        <a:latin typeface="+mn-lt"/>
        <a:ea typeface="+mn-ea"/>
        <a:cs typeface="+mn-cs"/>
      </a:defRPr>
    </a:lvl4pPr>
    <a:lvl5pPr marL="2244852" algn="l" defTabSz="1122426" rtl="0" eaLnBrk="1" latinLnBrk="0" hangingPunct="1">
      <a:defRPr sz="2210" kern="1200">
        <a:solidFill>
          <a:schemeClr val="tx1"/>
        </a:solidFill>
        <a:latin typeface="+mn-lt"/>
        <a:ea typeface="+mn-ea"/>
        <a:cs typeface="+mn-cs"/>
      </a:defRPr>
    </a:lvl5pPr>
    <a:lvl6pPr marL="2806065" algn="l" defTabSz="1122426" rtl="0" eaLnBrk="1" latinLnBrk="0" hangingPunct="1">
      <a:defRPr sz="2210" kern="1200">
        <a:solidFill>
          <a:schemeClr val="tx1"/>
        </a:solidFill>
        <a:latin typeface="+mn-lt"/>
        <a:ea typeface="+mn-ea"/>
        <a:cs typeface="+mn-cs"/>
      </a:defRPr>
    </a:lvl6pPr>
    <a:lvl7pPr marL="3367278" algn="l" defTabSz="1122426" rtl="0" eaLnBrk="1" latinLnBrk="0" hangingPunct="1">
      <a:defRPr sz="2210" kern="1200">
        <a:solidFill>
          <a:schemeClr val="tx1"/>
        </a:solidFill>
        <a:latin typeface="+mn-lt"/>
        <a:ea typeface="+mn-ea"/>
        <a:cs typeface="+mn-cs"/>
      </a:defRPr>
    </a:lvl7pPr>
    <a:lvl8pPr marL="3928491" algn="l" defTabSz="1122426" rtl="0" eaLnBrk="1" latinLnBrk="0" hangingPunct="1">
      <a:defRPr sz="2210" kern="1200">
        <a:solidFill>
          <a:schemeClr val="tx1"/>
        </a:solidFill>
        <a:latin typeface="+mn-lt"/>
        <a:ea typeface="+mn-ea"/>
        <a:cs typeface="+mn-cs"/>
      </a:defRPr>
    </a:lvl8pPr>
    <a:lvl9pPr marL="4489704" algn="l" defTabSz="1122426" rtl="0" eaLnBrk="1" latinLnBrk="0" hangingPunct="1">
      <a:defRPr sz="221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586" userDrawn="1">
          <p15:clr>
            <a:srgbClr val="A4A3A4"/>
          </p15:clr>
        </p15:guide>
        <p15:guide id="2" pos="365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9" d="100"/>
          <a:sy n="49" d="100"/>
        </p:scale>
        <p:origin x="2366" y="62"/>
      </p:cViewPr>
      <p:guideLst>
        <p:guide orient="horz" pos="2586"/>
        <p:guide pos="365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font" Target="fonts/font1.fntdata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03878C-24C0-42F5-9C23-5AEC11AB7170}" type="doc">
      <dgm:prSet loTypeId="urn:microsoft.com/office/officeart/2005/8/layout/process2" loCatId="process" qsTypeId="urn:microsoft.com/office/officeart/2005/8/quickstyle/simple4" qsCatId="simple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154A1EF4-7378-435B-8A54-744F99749A5B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Subscribe to refurbished shoes</a:t>
          </a:r>
        </a:p>
      </dgm:t>
    </dgm:pt>
    <dgm:pt modelId="{531A41B9-79A6-477E-BC58-858D3F51A286}" type="parTrans" cxnId="{934E382E-1B6A-45EF-8DF3-40A007EF4B6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1160949-CE2F-4DBF-B680-E5BB1B1E4C61}" type="sibTrans" cxnId="{934E382E-1B6A-45EF-8DF3-40A007EF4B6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98A92EA-CE33-4633-A3CD-D9137D183F05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Exchange products regularly</a:t>
          </a:r>
        </a:p>
      </dgm:t>
    </dgm:pt>
    <dgm:pt modelId="{5BBB1587-F79A-4A4D-B2A5-168AAA3610D4}" type="parTrans" cxnId="{A23273A1-A9F5-4761-9844-01D4D56F4F0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9BDE3355-99D4-4049-B7C0-13A2C909B0D3}" type="sibTrans" cxnId="{A23273A1-A9F5-4761-9844-01D4D56F4F0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18180BD-4D91-4FD6-A80E-AE94C341E492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Access repair services</a:t>
          </a:r>
        </a:p>
      </dgm:t>
    </dgm:pt>
    <dgm:pt modelId="{81C51D88-DC23-428B-94B1-2CBE118E08FE}" type="parTrans" cxnId="{1BA52138-C968-4C97-A3FC-408548F5DC4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EDD05F95-3A0E-4E64-B4C6-C11968166BD8}" type="sibTrans" cxnId="{1BA52138-C968-4C97-A3FC-408548F5DC4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6C461BB-A7A2-40EA-8FD5-4357E4B6EAE8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Return items for recycling</a:t>
          </a:r>
        </a:p>
      </dgm:t>
    </dgm:pt>
    <dgm:pt modelId="{0CD0DF57-0E76-48EA-97AC-FE8E569FB830}" type="parTrans" cxnId="{48BF3C0D-D475-40D3-AA97-BB09D6C75AF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B1A31BA-39C6-4061-9D30-DB762A2691CA}" type="sibTrans" cxnId="{48BF3C0D-D475-40D3-AA97-BB09D6C75AF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BFFBEDD-41D9-4D9C-9AA9-3EF96FFB15A0}" type="pres">
      <dgm:prSet presAssocID="{4103878C-24C0-42F5-9C23-5AEC11AB7170}" presName="linearFlow" presStyleCnt="0">
        <dgm:presLayoutVars>
          <dgm:resizeHandles val="exact"/>
        </dgm:presLayoutVars>
      </dgm:prSet>
      <dgm:spPr/>
    </dgm:pt>
    <dgm:pt modelId="{D8579CCE-E05F-4405-92C1-84012AC65132}" type="pres">
      <dgm:prSet presAssocID="{154A1EF4-7378-435B-8A54-744F99749A5B}" presName="node" presStyleLbl="node1" presStyleIdx="0" presStyleCnt="4">
        <dgm:presLayoutVars>
          <dgm:bulletEnabled val="1"/>
        </dgm:presLayoutVars>
      </dgm:prSet>
      <dgm:spPr/>
    </dgm:pt>
    <dgm:pt modelId="{66503643-F1FE-4AF9-9BE7-8CCC0DB8060B}" type="pres">
      <dgm:prSet presAssocID="{F1160949-CE2F-4DBF-B680-E5BB1B1E4C61}" presName="sibTrans" presStyleLbl="sibTrans2D1" presStyleIdx="0" presStyleCnt="3"/>
      <dgm:spPr/>
    </dgm:pt>
    <dgm:pt modelId="{FAC65688-0079-4324-993F-2933ED9C4D36}" type="pres">
      <dgm:prSet presAssocID="{F1160949-CE2F-4DBF-B680-E5BB1B1E4C61}" presName="connectorText" presStyleLbl="sibTrans2D1" presStyleIdx="0" presStyleCnt="3"/>
      <dgm:spPr/>
    </dgm:pt>
    <dgm:pt modelId="{AEB36BD2-BC8D-4292-832A-DD44D601E424}" type="pres">
      <dgm:prSet presAssocID="{298A92EA-CE33-4633-A3CD-D9137D183F05}" presName="node" presStyleLbl="node1" presStyleIdx="1" presStyleCnt="4">
        <dgm:presLayoutVars>
          <dgm:bulletEnabled val="1"/>
        </dgm:presLayoutVars>
      </dgm:prSet>
      <dgm:spPr/>
    </dgm:pt>
    <dgm:pt modelId="{8BF9FC2D-BB9B-40DC-AFA0-19F9486EB901}" type="pres">
      <dgm:prSet presAssocID="{9BDE3355-99D4-4049-B7C0-13A2C909B0D3}" presName="sibTrans" presStyleLbl="sibTrans2D1" presStyleIdx="1" presStyleCnt="3"/>
      <dgm:spPr/>
    </dgm:pt>
    <dgm:pt modelId="{7C37F817-F05A-4D88-AFA2-618FE91C18E1}" type="pres">
      <dgm:prSet presAssocID="{9BDE3355-99D4-4049-B7C0-13A2C909B0D3}" presName="connectorText" presStyleLbl="sibTrans2D1" presStyleIdx="1" presStyleCnt="3"/>
      <dgm:spPr/>
    </dgm:pt>
    <dgm:pt modelId="{132FA1FB-4AAB-4F61-99F5-0BF3BFE8AA88}" type="pres">
      <dgm:prSet presAssocID="{C18180BD-4D91-4FD6-A80E-AE94C341E492}" presName="node" presStyleLbl="node1" presStyleIdx="2" presStyleCnt="4">
        <dgm:presLayoutVars>
          <dgm:bulletEnabled val="1"/>
        </dgm:presLayoutVars>
      </dgm:prSet>
      <dgm:spPr/>
    </dgm:pt>
    <dgm:pt modelId="{1A5BFBE7-16C4-4A2C-824A-29D0DB4BEFD7}" type="pres">
      <dgm:prSet presAssocID="{EDD05F95-3A0E-4E64-B4C6-C11968166BD8}" presName="sibTrans" presStyleLbl="sibTrans2D1" presStyleIdx="2" presStyleCnt="3"/>
      <dgm:spPr/>
    </dgm:pt>
    <dgm:pt modelId="{A0639966-FD87-433D-8712-10A8B95754C2}" type="pres">
      <dgm:prSet presAssocID="{EDD05F95-3A0E-4E64-B4C6-C11968166BD8}" presName="connectorText" presStyleLbl="sibTrans2D1" presStyleIdx="2" presStyleCnt="3"/>
      <dgm:spPr/>
    </dgm:pt>
    <dgm:pt modelId="{1570C274-8C66-426A-8928-412D6D932D11}" type="pres">
      <dgm:prSet presAssocID="{66C461BB-A7A2-40EA-8FD5-4357E4B6EAE8}" presName="node" presStyleLbl="node1" presStyleIdx="3" presStyleCnt="4">
        <dgm:presLayoutVars>
          <dgm:bulletEnabled val="1"/>
        </dgm:presLayoutVars>
      </dgm:prSet>
      <dgm:spPr/>
    </dgm:pt>
  </dgm:ptLst>
  <dgm:cxnLst>
    <dgm:cxn modelId="{48BF3C0D-D475-40D3-AA97-BB09D6C75AF4}" srcId="{4103878C-24C0-42F5-9C23-5AEC11AB7170}" destId="{66C461BB-A7A2-40EA-8FD5-4357E4B6EAE8}" srcOrd="3" destOrd="0" parTransId="{0CD0DF57-0E76-48EA-97AC-FE8E569FB830}" sibTransId="{BB1A31BA-39C6-4061-9D30-DB762A2691CA}"/>
    <dgm:cxn modelId="{51EA2218-EF06-4C39-951D-F2E826BAE719}" type="presOf" srcId="{C18180BD-4D91-4FD6-A80E-AE94C341E492}" destId="{132FA1FB-4AAB-4F61-99F5-0BF3BFE8AA88}" srcOrd="0" destOrd="0" presId="urn:microsoft.com/office/officeart/2005/8/layout/process2"/>
    <dgm:cxn modelId="{F8FED22C-A3FB-45BF-8880-BD7EC314759F}" type="presOf" srcId="{4103878C-24C0-42F5-9C23-5AEC11AB7170}" destId="{2BFFBEDD-41D9-4D9C-9AA9-3EF96FFB15A0}" srcOrd="0" destOrd="0" presId="urn:microsoft.com/office/officeart/2005/8/layout/process2"/>
    <dgm:cxn modelId="{934E382E-1B6A-45EF-8DF3-40A007EF4B66}" srcId="{4103878C-24C0-42F5-9C23-5AEC11AB7170}" destId="{154A1EF4-7378-435B-8A54-744F99749A5B}" srcOrd="0" destOrd="0" parTransId="{531A41B9-79A6-477E-BC58-858D3F51A286}" sibTransId="{F1160949-CE2F-4DBF-B680-E5BB1B1E4C61}"/>
    <dgm:cxn modelId="{1BA52138-C968-4C97-A3FC-408548F5DC41}" srcId="{4103878C-24C0-42F5-9C23-5AEC11AB7170}" destId="{C18180BD-4D91-4FD6-A80E-AE94C341E492}" srcOrd="2" destOrd="0" parTransId="{81C51D88-DC23-428B-94B1-2CBE118E08FE}" sibTransId="{EDD05F95-3A0E-4E64-B4C6-C11968166BD8}"/>
    <dgm:cxn modelId="{58C8765D-49EB-413B-9336-3A2A2DA4BAFA}" type="presOf" srcId="{F1160949-CE2F-4DBF-B680-E5BB1B1E4C61}" destId="{FAC65688-0079-4324-993F-2933ED9C4D36}" srcOrd="1" destOrd="0" presId="urn:microsoft.com/office/officeart/2005/8/layout/process2"/>
    <dgm:cxn modelId="{981F4E66-1D5B-4884-A35F-3FD4DCE03BB7}" type="presOf" srcId="{66C461BB-A7A2-40EA-8FD5-4357E4B6EAE8}" destId="{1570C274-8C66-426A-8928-412D6D932D11}" srcOrd="0" destOrd="0" presId="urn:microsoft.com/office/officeart/2005/8/layout/process2"/>
    <dgm:cxn modelId="{A2607176-8943-42E2-AEB6-C6812D508644}" type="presOf" srcId="{EDD05F95-3A0E-4E64-B4C6-C11968166BD8}" destId="{A0639966-FD87-433D-8712-10A8B95754C2}" srcOrd="1" destOrd="0" presId="urn:microsoft.com/office/officeart/2005/8/layout/process2"/>
    <dgm:cxn modelId="{4A26CD77-0EA4-4F22-8F75-C2FDCCD34C25}" type="presOf" srcId="{F1160949-CE2F-4DBF-B680-E5BB1B1E4C61}" destId="{66503643-F1FE-4AF9-9BE7-8CCC0DB8060B}" srcOrd="0" destOrd="0" presId="urn:microsoft.com/office/officeart/2005/8/layout/process2"/>
    <dgm:cxn modelId="{01933679-219F-46F8-97DB-A759430B2F6C}" type="presOf" srcId="{154A1EF4-7378-435B-8A54-744F99749A5B}" destId="{D8579CCE-E05F-4405-92C1-84012AC65132}" srcOrd="0" destOrd="0" presId="urn:microsoft.com/office/officeart/2005/8/layout/process2"/>
    <dgm:cxn modelId="{9B610E5A-5593-4CCE-8127-0DC2E120A68C}" type="presOf" srcId="{9BDE3355-99D4-4049-B7C0-13A2C909B0D3}" destId="{7C37F817-F05A-4D88-AFA2-618FE91C18E1}" srcOrd="1" destOrd="0" presId="urn:microsoft.com/office/officeart/2005/8/layout/process2"/>
    <dgm:cxn modelId="{D5264794-AFC1-42D0-BF1C-E284C7C57725}" type="presOf" srcId="{EDD05F95-3A0E-4E64-B4C6-C11968166BD8}" destId="{1A5BFBE7-16C4-4A2C-824A-29D0DB4BEFD7}" srcOrd="0" destOrd="0" presId="urn:microsoft.com/office/officeart/2005/8/layout/process2"/>
    <dgm:cxn modelId="{A23273A1-A9F5-4761-9844-01D4D56F4F01}" srcId="{4103878C-24C0-42F5-9C23-5AEC11AB7170}" destId="{298A92EA-CE33-4633-A3CD-D9137D183F05}" srcOrd="1" destOrd="0" parTransId="{5BBB1587-F79A-4A4D-B2A5-168AAA3610D4}" sibTransId="{9BDE3355-99D4-4049-B7C0-13A2C909B0D3}"/>
    <dgm:cxn modelId="{99D14ABF-CA44-46F6-B12F-237E58763B78}" type="presOf" srcId="{9BDE3355-99D4-4049-B7C0-13A2C909B0D3}" destId="{8BF9FC2D-BB9B-40DC-AFA0-19F9486EB901}" srcOrd="0" destOrd="0" presId="urn:microsoft.com/office/officeart/2005/8/layout/process2"/>
    <dgm:cxn modelId="{BEDEA1EF-304D-424C-B062-E19389B9C1E7}" type="presOf" srcId="{298A92EA-CE33-4633-A3CD-D9137D183F05}" destId="{AEB36BD2-BC8D-4292-832A-DD44D601E424}" srcOrd="0" destOrd="0" presId="urn:microsoft.com/office/officeart/2005/8/layout/process2"/>
    <dgm:cxn modelId="{75D8505C-7DE3-4BAD-AD47-E4BFD125C5F5}" type="presParOf" srcId="{2BFFBEDD-41D9-4D9C-9AA9-3EF96FFB15A0}" destId="{D8579CCE-E05F-4405-92C1-84012AC65132}" srcOrd="0" destOrd="0" presId="urn:microsoft.com/office/officeart/2005/8/layout/process2"/>
    <dgm:cxn modelId="{F6BEDB20-5FA4-4328-B48D-C088C166BF1A}" type="presParOf" srcId="{2BFFBEDD-41D9-4D9C-9AA9-3EF96FFB15A0}" destId="{66503643-F1FE-4AF9-9BE7-8CCC0DB8060B}" srcOrd="1" destOrd="0" presId="urn:microsoft.com/office/officeart/2005/8/layout/process2"/>
    <dgm:cxn modelId="{7A8A4BBA-73BB-4517-A5C5-BAF928512ABE}" type="presParOf" srcId="{66503643-F1FE-4AF9-9BE7-8CCC0DB8060B}" destId="{FAC65688-0079-4324-993F-2933ED9C4D36}" srcOrd="0" destOrd="0" presId="urn:microsoft.com/office/officeart/2005/8/layout/process2"/>
    <dgm:cxn modelId="{01C3D1D2-854F-4B6D-BC81-E679A49A5895}" type="presParOf" srcId="{2BFFBEDD-41D9-4D9C-9AA9-3EF96FFB15A0}" destId="{AEB36BD2-BC8D-4292-832A-DD44D601E424}" srcOrd="2" destOrd="0" presId="urn:microsoft.com/office/officeart/2005/8/layout/process2"/>
    <dgm:cxn modelId="{420D9578-3954-4901-8091-7C8C3A2B8D82}" type="presParOf" srcId="{2BFFBEDD-41D9-4D9C-9AA9-3EF96FFB15A0}" destId="{8BF9FC2D-BB9B-40DC-AFA0-19F9486EB901}" srcOrd="3" destOrd="0" presId="urn:microsoft.com/office/officeart/2005/8/layout/process2"/>
    <dgm:cxn modelId="{40668AC6-9AB6-473D-AA01-F6156A40D548}" type="presParOf" srcId="{8BF9FC2D-BB9B-40DC-AFA0-19F9486EB901}" destId="{7C37F817-F05A-4D88-AFA2-618FE91C18E1}" srcOrd="0" destOrd="0" presId="urn:microsoft.com/office/officeart/2005/8/layout/process2"/>
    <dgm:cxn modelId="{1B580F09-D5F2-43DB-9EA7-176116C558E1}" type="presParOf" srcId="{2BFFBEDD-41D9-4D9C-9AA9-3EF96FFB15A0}" destId="{132FA1FB-4AAB-4F61-99F5-0BF3BFE8AA88}" srcOrd="4" destOrd="0" presId="urn:microsoft.com/office/officeart/2005/8/layout/process2"/>
    <dgm:cxn modelId="{062BFEAB-639D-445C-86F8-B00921CD4D44}" type="presParOf" srcId="{2BFFBEDD-41D9-4D9C-9AA9-3EF96FFB15A0}" destId="{1A5BFBE7-16C4-4A2C-824A-29D0DB4BEFD7}" srcOrd="5" destOrd="0" presId="urn:microsoft.com/office/officeart/2005/8/layout/process2"/>
    <dgm:cxn modelId="{80968F6B-9A70-4E0D-8933-8C566661A6F9}" type="presParOf" srcId="{1A5BFBE7-16C4-4A2C-824A-29D0DB4BEFD7}" destId="{A0639966-FD87-433D-8712-10A8B95754C2}" srcOrd="0" destOrd="0" presId="urn:microsoft.com/office/officeart/2005/8/layout/process2"/>
    <dgm:cxn modelId="{AE7CC4AD-ACA5-4D94-9A0D-6A04DBB36D55}" type="presParOf" srcId="{2BFFBEDD-41D9-4D9C-9AA9-3EF96FFB15A0}" destId="{1570C274-8C66-426A-8928-412D6D932D11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579CCE-E05F-4405-92C1-84012AC65132}">
      <dsp:nvSpPr>
        <dsp:cNvPr id="0" name=""/>
        <dsp:cNvSpPr/>
      </dsp:nvSpPr>
      <dsp:spPr>
        <a:xfrm>
          <a:off x="139706" y="2083"/>
          <a:ext cx="1861443" cy="7750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Subscribe to refurbished shoes</a:t>
          </a:r>
        </a:p>
      </dsp:txBody>
      <dsp:txXfrm>
        <a:off x="162408" y="24785"/>
        <a:ext cx="1816039" cy="729692"/>
      </dsp:txXfrm>
    </dsp:sp>
    <dsp:sp modelId="{66503643-F1FE-4AF9-9BE7-8CCC0DB8060B}">
      <dsp:nvSpPr>
        <dsp:cNvPr id="0" name=""/>
        <dsp:cNvSpPr/>
      </dsp:nvSpPr>
      <dsp:spPr>
        <a:xfrm rot="5400000">
          <a:off x="925097" y="796557"/>
          <a:ext cx="290661" cy="3487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shade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>
            <a:solidFill>
              <a:schemeClr val="tx1"/>
            </a:solidFill>
          </a:endParaRPr>
        </a:p>
      </dsp:txBody>
      <dsp:txXfrm rot="-5400000">
        <a:off x="965790" y="825623"/>
        <a:ext cx="209275" cy="203463"/>
      </dsp:txXfrm>
    </dsp:sp>
    <dsp:sp modelId="{AEB36BD2-BC8D-4292-832A-DD44D601E424}">
      <dsp:nvSpPr>
        <dsp:cNvPr id="0" name=""/>
        <dsp:cNvSpPr/>
      </dsp:nvSpPr>
      <dsp:spPr>
        <a:xfrm>
          <a:off x="139706" y="1164728"/>
          <a:ext cx="1861443" cy="7750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50000"/>
                <a:hueOff val="133778"/>
                <a:satOff val="-2135"/>
                <a:lumOff val="20553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33778"/>
                <a:satOff val="-2135"/>
                <a:lumOff val="20553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33778"/>
                <a:satOff val="-2135"/>
                <a:lumOff val="2055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Exchange products regularly</a:t>
          </a:r>
        </a:p>
      </dsp:txBody>
      <dsp:txXfrm>
        <a:off x="162408" y="1187430"/>
        <a:ext cx="1816039" cy="729692"/>
      </dsp:txXfrm>
    </dsp:sp>
    <dsp:sp modelId="{8BF9FC2D-BB9B-40DC-AFA0-19F9486EB901}">
      <dsp:nvSpPr>
        <dsp:cNvPr id="0" name=""/>
        <dsp:cNvSpPr/>
      </dsp:nvSpPr>
      <dsp:spPr>
        <a:xfrm rot="5400000">
          <a:off x="925097" y="1959203"/>
          <a:ext cx="290661" cy="3487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shade val="90000"/>
                <a:hueOff val="186893"/>
                <a:satOff val="-4005"/>
                <a:lumOff val="20541"/>
                <a:alphaOff val="0"/>
                <a:shade val="51000"/>
                <a:satMod val="130000"/>
              </a:schemeClr>
            </a:gs>
            <a:gs pos="80000">
              <a:schemeClr val="accent3">
                <a:shade val="90000"/>
                <a:hueOff val="186893"/>
                <a:satOff val="-4005"/>
                <a:lumOff val="20541"/>
                <a:alphaOff val="0"/>
                <a:shade val="93000"/>
                <a:satMod val="130000"/>
              </a:schemeClr>
            </a:gs>
            <a:gs pos="100000">
              <a:schemeClr val="accent3">
                <a:shade val="90000"/>
                <a:hueOff val="186893"/>
                <a:satOff val="-4005"/>
                <a:lumOff val="2054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>
            <a:solidFill>
              <a:schemeClr val="tx1"/>
            </a:solidFill>
          </a:endParaRPr>
        </a:p>
      </dsp:txBody>
      <dsp:txXfrm rot="-5400000">
        <a:off x="965790" y="1988269"/>
        <a:ext cx="209275" cy="203463"/>
      </dsp:txXfrm>
    </dsp:sp>
    <dsp:sp modelId="{132FA1FB-4AAB-4F61-99F5-0BF3BFE8AA88}">
      <dsp:nvSpPr>
        <dsp:cNvPr id="0" name=""/>
        <dsp:cNvSpPr/>
      </dsp:nvSpPr>
      <dsp:spPr>
        <a:xfrm>
          <a:off x="139706" y="2327374"/>
          <a:ext cx="1861443" cy="7750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50000"/>
                <a:hueOff val="267556"/>
                <a:satOff val="-4269"/>
                <a:lumOff val="41107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267556"/>
                <a:satOff val="-4269"/>
                <a:lumOff val="41107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267556"/>
                <a:satOff val="-4269"/>
                <a:lumOff val="4110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Access repair services</a:t>
          </a:r>
        </a:p>
      </dsp:txBody>
      <dsp:txXfrm>
        <a:off x="162408" y="2350076"/>
        <a:ext cx="1816039" cy="729692"/>
      </dsp:txXfrm>
    </dsp:sp>
    <dsp:sp modelId="{1A5BFBE7-16C4-4A2C-824A-29D0DB4BEFD7}">
      <dsp:nvSpPr>
        <dsp:cNvPr id="0" name=""/>
        <dsp:cNvSpPr/>
      </dsp:nvSpPr>
      <dsp:spPr>
        <a:xfrm rot="5400000">
          <a:off x="925097" y="3121848"/>
          <a:ext cx="290661" cy="3487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shade val="90000"/>
                <a:hueOff val="186893"/>
                <a:satOff val="-4005"/>
                <a:lumOff val="20541"/>
                <a:alphaOff val="0"/>
                <a:shade val="51000"/>
                <a:satMod val="130000"/>
              </a:schemeClr>
            </a:gs>
            <a:gs pos="80000">
              <a:schemeClr val="accent3">
                <a:shade val="90000"/>
                <a:hueOff val="186893"/>
                <a:satOff val="-4005"/>
                <a:lumOff val="20541"/>
                <a:alphaOff val="0"/>
                <a:shade val="93000"/>
                <a:satMod val="130000"/>
              </a:schemeClr>
            </a:gs>
            <a:gs pos="100000">
              <a:schemeClr val="accent3">
                <a:shade val="90000"/>
                <a:hueOff val="186893"/>
                <a:satOff val="-4005"/>
                <a:lumOff val="2054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>
            <a:solidFill>
              <a:schemeClr val="tx1"/>
            </a:solidFill>
          </a:endParaRPr>
        </a:p>
      </dsp:txBody>
      <dsp:txXfrm rot="-5400000">
        <a:off x="965790" y="3150914"/>
        <a:ext cx="209275" cy="203463"/>
      </dsp:txXfrm>
    </dsp:sp>
    <dsp:sp modelId="{1570C274-8C66-426A-8928-412D6D932D11}">
      <dsp:nvSpPr>
        <dsp:cNvPr id="0" name=""/>
        <dsp:cNvSpPr/>
      </dsp:nvSpPr>
      <dsp:spPr>
        <a:xfrm>
          <a:off x="139706" y="3490019"/>
          <a:ext cx="1861443" cy="7750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50000"/>
                <a:hueOff val="133778"/>
                <a:satOff val="-2135"/>
                <a:lumOff val="20553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33778"/>
                <a:satOff val="-2135"/>
                <a:lumOff val="20553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33778"/>
                <a:satOff val="-2135"/>
                <a:lumOff val="2055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Return items for recycling</a:t>
          </a:r>
        </a:p>
      </dsp:txBody>
      <dsp:txXfrm>
        <a:off x="162408" y="3512721"/>
        <a:ext cx="1816039" cy="7296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1369" y="2550438"/>
            <a:ext cx="9875520" cy="1759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42739" y="4652363"/>
            <a:ext cx="8132781" cy="209812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762" y="5275719"/>
            <a:ext cx="9875520" cy="1630608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762" y="3479771"/>
            <a:ext cx="9875520" cy="179594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0913" y="1915679"/>
            <a:ext cx="5131398" cy="541825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05948" y="1915679"/>
            <a:ext cx="5131398" cy="541825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0913" y="1837760"/>
            <a:ext cx="5133415" cy="76589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913" y="2603651"/>
            <a:ext cx="5133415" cy="473028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01915" y="1837760"/>
            <a:ext cx="5135432" cy="76589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01915" y="2603651"/>
            <a:ext cx="5135432" cy="473028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0914" y="326882"/>
            <a:ext cx="3822327" cy="139114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2417" y="326882"/>
            <a:ext cx="6494929" cy="70070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0914" y="1718030"/>
            <a:ext cx="3822327" cy="56159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7260" y="5747037"/>
            <a:ext cx="6970955" cy="67847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77260" y="733584"/>
            <a:ext cx="6970955" cy="49260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77260" y="6425507"/>
            <a:ext cx="6970955" cy="96354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23238" y="328783"/>
            <a:ext cx="2614108" cy="700515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80913" y="328783"/>
            <a:ext cx="7648687" cy="70051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0913" y="328783"/>
            <a:ext cx="10456433" cy="13683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0913" y="1915679"/>
            <a:ext cx="10456433" cy="5418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0913" y="7609503"/>
            <a:ext cx="2710927" cy="4371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69572" y="7609503"/>
            <a:ext cx="3679115" cy="4371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26419" y="7609503"/>
            <a:ext cx="2710927" cy="4371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image" Target="../media/image7.svg"/><Relationship Id="rId18" Type="http://schemas.openxmlformats.org/officeDocument/2006/relationships/hyperlink" Target="https://www.statista.com/statistics/1626153/shoppers-who-prefer-buying-from-sustainable-brands-uk/?srsltid=AfmBOoozg6-Knlc38493UTzL9llCXbyyfznMcSd0AKa4Y0HukkF1EjIT" TargetMode="External"/><Relationship Id="rId3" Type="http://schemas.openxmlformats.org/officeDocument/2006/relationships/image" Target="../media/image2.png"/><Relationship Id="rId7" Type="http://schemas.openxmlformats.org/officeDocument/2006/relationships/diagramData" Target="../diagrams/data1.xml"/><Relationship Id="rId12" Type="http://schemas.openxmlformats.org/officeDocument/2006/relationships/image" Target="../media/image6.svg"/><Relationship Id="rId17" Type="http://schemas.openxmlformats.org/officeDocument/2006/relationships/image" Target="../media/image11.png"/><Relationship Id="rId2" Type="http://schemas.openxmlformats.org/officeDocument/2006/relationships/image" Target="../media/image1.png"/><Relationship Id="rId16" Type="http://schemas.openxmlformats.org/officeDocument/2006/relationships/image" Target="../media/image10.png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diagramDrawing" Target="../diagrams/drawing1.xml"/><Relationship Id="rId5" Type="http://schemas.openxmlformats.org/officeDocument/2006/relationships/image" Target="../media/image4.jpeg"/><Relationship Id="rId15" Type="http://schemas.openxmlformats.org/officeDocument/2006/relationships/image" Target="../media/image9.svg"/><Relationship Id="rId10" Type="http://schemas.openxmlformats.org/officeDocument/2006/relationships/diagramColors" Target="../diagrams/colors1.xml"/><Relationship Id="rId19" Type="http://schemas.openxmlformats.org/officeDocument/2006/relationships/hyperlink" Target="https://doi.org/10.3390/accountaudit2010003" TargetMode="Externa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1.xml"/><Relationship Id="rId14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C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"/>
            <a:ext cx="9601200" cy="5199808"/>
            <a:chOff x="0" y="0"/>
            <a:chExt cx="2709333" cy="17567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709333" cy="1756720"/>
            </a:xfrm>
            <a:custGeom>
              <a:avLst/>
              <a:gdLst/>
              <a:ahLst/>
              <a:cxnLst/>
              <a:rect l="l" t="t" r="r" b="b"/>
              <a:pathLst>
                <a:path w="2709333" h="1756720">
                  <a:moveTo>
                    <a:pt x="0" y="0"/>
                  </a:moveTo>
                  <a:lnTo>
                    <a:pt x="2709333" y="0"/>
                  </a:lnTo>
                  <a:lnTo>
                    <a:pt x="2709333" y="1756720"/>
                  </a:lnTo>
                  <a:lnTo>
                    <a:pt x="0" y="1756720"/>
                  </a:lnTo>
                  <a:close/>
                </a:path>
              </a:pathLst>
            </a:custGeom>
            <a:gradFill rotWithShape="1">
              <a:gsLst>
                <a:gs pos="0">
                  <a:srgbClr val="AE110F">
                    <a:alpha val="100000"/>
                  </a:srgbClr>
                </a:gs>
                <a:gs pos="100000">
                  <a:srgbClr val="FF0000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709333" cy="17852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935260">
            <a:off x="1250583" y="6687189"/>
            <a:ext cx="5715998" cy="1496552"/>
          </a:xfrm>
          <a:custGeom>
            <a:avLst/>
            <a:gdLst/>
            <a:ahLst/>
            <a:cxnLst/>
            <a:rect l="l" t="t" r="r" b="b"/>
            <a:pathLst>
              <a:path w="5715998" h="1496552">
                <a:moveTo>
                  <a:pt x="0" y="0"/>
                </a:moveTo>
                <a:lnTo>
                  <a:pt x="5715998" y="0"/>
                </a:lnTo>
                <a:lnTo>
                  <a:pt x="5715998" y="1496552"/>
                </a:lnTo>
                <a:lnTo>
                  <a:pt x="0" y="149655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20811433">
            <a:off x="3813664" y="2372743"/>
            <a:ext cx="2378104" cy="2151640"/>
          </a:xfrm>
          <a:custGeom>
            <a:avLst/>
            <a:gdLst/>
            <a:ahLst/>
            <a:cxnLst/>
            <a:rect l="l" t="t" r="r" b="b"/>
            <a:pathLst>
              <a:path w="5558822" h="4457164">
                <a:moveTo>
                  <a:pt x="0" y="0"/>
                </a:moveTo>
                <a:lnTo>
                  <a:pt x="5558821" y="0"/>
                </a:lnTo>
                <a:lnTo>
                  <a:pt x="5558821" y="4457164"/>
                </a:lnTo>
                <a:lnTo>
                  <a:pt x="0" y="445716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7D3314DA-1711-B774-33C7-CD7F055FF689}"/>
              </a:ext>
            </a:extLst>
          </p:cNvPr>
          <p:cNvSpPr/>
          <p:nvPr/>
        </p:nvSpPr>
        <p:spPr>
          <a:xfrm>
            <a:off x="0" y="0"/>
            <a:ext cx="9601200" cy="1897175"/>
          </a:xfrm>
          <a:prstGeom prst="roundRect">
            <a:avLst/>
          </a:prstGeom>
          <a:gradFill>
            <a:gsLst>
              <a:gs pos="8399">
                <a:schemeClr val="tx1"/>
              </a:gs>
              <a:gs pos="37000">
                <a:schemeClr val="tx1"/>
              </a:gs>
              <a:gs pos="0">
                <a:schemeClr val="tx1"/>
              </a:gs>
              <a:gs pos="74000">
                <a:schemeClr val="tx1"/>
              </a:gs>
              <a:gs pos="83000">
                <a:schemeClr val="tx1"/>
              </a:gs>
              <a:gs pos="100000">
                <a:schemeClr val="bg1">
                  <a:lumMod val="95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Brand Extension</a:t>
            </a:r>
          </a:p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NIKE </a:t>
            </a:r>
            <a:r>
              <a:rPr lang="en-GB" sz="3200" b="1" dirty="0">
                <a:solidFill>
                  <a:srgbClr val="92D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CIRCULAR</a:t>
            </a:r>
          </a:p>
          <a:p>
            <a:pPr algn="ctr"/>
            <a:endParaRPr lang="en-GB" sz="3200" dirty="0">
              <a:solidFill>
                <a:srgbClr val="92D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09A0BA1-D9D1-1B98-EC12-0FCBB5F2CE1E}"/>
              </a:ext>
            </a:extLst>
          </p:cNvPr>
          <p:cNvSpPr/>
          <p:nvPr/>
        </p:nvSpPr>
        <p:spPr>
          <a:xfrm>
            <a:off x="793884" y="1246807"/>
            <a:ext cx="8013431" cy="49600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Reflecting performance through circular fashion</a:t>
            </a:r>
          </a:p>
        </p:txBody>
      </p:sp>
      <p:pic>
        <p:nvPicPr>
          <p:cNvPr id="47" name="Picture 46" descr="NIKE, Inc. Logos —">
            <a:extLst>
              <a:ext uri="{FF2B5EF4-FFF2-40B4-BE49-F238E27FC236}">
                <a16:creationId xmlns:a16="http://schemas.microsoft.com/office/drawing/2014/main" id="{4870CEC1-5FEC-828F-72E5-1B4ADDFE0F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" y="47075"/>
            <a:ext cx="1838083" cy="1011287"/>
          </a:xfrm>
          <a:prstGeom prst="rect">
            <a:avLst/>
          </a:prstGeom>
        </p:spPr>
      </p:pic>
      <p:pic>
        <p:nvPicPr>
          <p:cNvPr id="48" name="Picture 47" descr="Move To Zero - Brian Metcalf">
            <a:extLst>
              <a:ext uri="{FF2B5EF4-FFF2-40B4-BE49-F238E27FC236}">
                <a16:creationId xmlns:a16="http://schemas.microsoft.com/office/drawing/2014/main" id="{96234446-6D7B-D7AD-4C2D-DD73632BCB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3800" y="166706"/>
            <a:ext cx="1838083" cy="101128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2458E226-A8FD-6737-8C42-46E4B35628C5}"/>
              </a:ext>
            </a:extLst>
          </p:cNvPr>
          <p:cNvSpPr/>
          <p:nvPr/>
        </p:nvSpPr>
        <p:spPr>
          <a:xfrm>
            <a:off x="0" y="1981200"/>
            <a:ext cx="3581400" cy="32396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About Nike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DC640A85-8D0B-6F59-0DF8-E7C662A068AD}"/>
              </a:ext>
            </a:extLst>
          </p:cNvPr>
          <p:cNvSpPr txBox="1"/>
          <p:nvPr/>
        </p:nvSpPr>
        <p:spPr>
          <a:xfrm>
            <a:off x="76200" y="2362200"/>
            <a:ext cx="3588179" cy="2785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75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Nike is a global leader in athletic footwear and apparel, well recognised for its innovation and sustainability commitment through its net-zero carbon commitment. Nike launched initiatives such as </a:t>
            </a:r>
            <a:r>
              <a:rPr lang="en-GB" sz="175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Flyknit</a:t>
            </a:r>
            <a:r>
              <a:rPr lang="en-GB" sz="175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the Move to Zero campaign for its long-term commitment to material circularity and waste reduction (</a:t>
            </a:r>
            <a:r>
              <a:rPr lang="en-GB" sz="175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Soltanisehat</a:t>
            </a:r>
            <a:r>
              <a:rPr lang="en-GB" sz="175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75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Jestratijevic</a:t>
            </a:r>
            <a:r>
              <a:rPr lang="en-GB" sz="175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2026). </a:t>
            </a:r>
          </a:p>
        </p:txBody>
      </p:sp>
      <p:pic>
        <p:nvPicPr>
          <p:cNvPr id="56" name="Picture 55" descr="Zero waste - Free ecology and environment icons">
            <a:extLst>
              <a:ext uri="{FF2B5EF4-FFF2-40B4-BE49-F238E27FC236}">
                <a16:creationId xmlns:a16="http://schemas.microsoft.com/office/drawing/2014/main" id="{E6CA532B-650A-E066-15D9-E3277EF5BD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8258" y="8091014"/>
            <a:ext cx="1168874" cy="1168874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79E43A92-1F96-7071-D45A-E3DDD29B5C8E}"/>
              </a:ext>
            </a:extLst>
          </p:cNvPr>
          <p:cNvSpPr/>
          <p:nvPr/>
        </p:nvSpPr>
        <p:spPr>
          <a:xfrm>
            <a:off x="167602" y="5324550"/>
            <a:ext cx="2346998" cy="402249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Customers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E24E87DA-5E4C-36C5-501E-A1883704C8E5}"/>
              </a:ext>
            </a:extLst>
          </p:cNvPr>
          <p:cNvSpPr txBox="1"/>
          <p:nvPr/>
        </p:nvSpPr>
        <p:spPr>
          <a:xfrm>
            <a:off x="28108" y="5838188"/>
            <a:ext cx="263889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Affordable premium Nike products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Genuine refurbished products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Reduced environmental impacts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 Waste</a:t>
            </a:r>
          </a:p>
        </p:txBody>
      </p:sp>
      <p:graphicFrame>
        <p:nvGraphicFramePr>
          <p:cNvPr id="64" name="Diagram 63">
            <a:extLst>
              <a:ext uri="{FF2B5EF4-FFF2-40B4-BE49-F238E27FC236}">
                <a16:creationId xmlns:a16="http://schemas.microsoft.com/office/drawing/2014/main" id="{D14A0E21-BD6C-7351-7A95-AEED06BCB6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3830382"/>
              </p:ext>
            </p:extLst>
          </p:nvPr>
        </p:nvGraphicFramePr>
        <p:xfrm>
          <a:off x="6393544" y="2543506"/>
          <a:ext cx="2140856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8" name="Rectangle 67">
            <a:extLst>
              <a:ext uri="{FF2B5EF4-FFF2-40B4-BE49-F238E27FC236}">
                <a16:creationId xmlns:a16="http://schemas.microsoft.com/office/drawing/2014/main" id="{A95C41B6-E732-966B-C765-9D1BA1A222CA}"/>
              </a:ext>
            </a:extLst>
          </p:cNvPr>
          <p:cNvSpPr/>
          <p:nvPr/>
        </p:nvSpPr>
        <p:spPr>
          <a:xfrm>
            <a:off x="6112882" y="1967243"/>
            <a:ext cx="3475578" cy="411713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brand extension</a:t>
            </a:r>
          </a:p>
        </p:txBody>
      </p:sp>
      <p:pic>
        <p:nvPicPr>
          <p:cNvPr id="70" name="Graphic 69" descr="Clipboard with solid fill">
            <a:extLst>
              <a:ext uri="{FF2B5EF4-FFF2-40B4-BE49-F238E27FC236}">
                <a16:creationId xmlns:a16="http://schemas.microsoft.com/office/drawing/2014/main" id="{38DD9D12-A5CE-6178-FA4B-E7E7780B53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534400" y="2438399"/>
            <a:ext cx="914400" cy="914400"/>
          </a:xfrm>
          <a:prstGeom prst="rect">
            <a:avLst/>
          </a:prstGeom>
        </p:spPr>
      </p:pic>
      <p:pic>
        <p:nvPicPr>
          <p:cNvPr id="72" name="Graphic 71" descr="Arrow circle with solid fill">
            <a:extLst>
              <a:ext uri="{FF2B5EF4-FFF2-40B4-BE49-F238E27FC236}">
                <a16:creationId xmlns:a16="http://schemas.microsoft.com/office/drawing/2014/main" id="{BE02E3B8-59EB-33C3-49CC-BD547FCB83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610600" y="6019800"/>
            <a:ext cx="914400" cy="914400"/>
          </a:xfrm>
          <a:prstGeom prst="rect">
            <a:avLst/>
          </a:prstGeom>
        </p:spPr>
      </p:pic>
      <p:pic>
        <p:nvPicPr>
          <p:cNvPr id="74" name="Graphic 73" descr="Cloud Computing with solid fill">
            <a:extLst>
              <a:ext uri="{FF2B5EF4-FFF2-40B4-BE49-F238E27FC236}">
                <a16:creationId xmlns:a16="http://schemas.microsoft.com/office/drawing/2014/main" id="{6F92C5AE-078A-4C2A-ED7B-F08C6B8242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610600" y="4708975"/>
            <a:ext cx="914400" cy="914400"/>
          </a:xfrm>
          <a:prstGeom prst="rect">
            <a:avLst/>
          </a:prstGeom>
        </p:spPr>
      </p:pic>
      <p:pic>
        <p:nvPicPr>
          <p:cNvPr id="78" name="Graphic 77" descr="Suburban scene with solid fill">
            <a:extLst>
              <a:ext uri="{FF2B5EF4-FFF2-40B4-BE49-F238E27FC236}">
                <a16:creationId xmlns:a16="http://schemas.microsoft.com/office/drawing/2014/main" id="{C8E60018-71D5-8020-117B-147010E53D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534400" y="3592178"/>
            <a:ext cx="914400" cy="914400"/>
          </a:xfrm>
          <a:prstGeom prst="rect">
            <a:avLst/>
          </a:prstGeom>
        </p:spPr>
      </p:pic>
      <p:sp>
        <p:nvSpPr>
          <p:cNvPr id="83" name="TextBox 82">
            <a:extLst>
              <a:ext uri="{FF2B5EF4-FFF2-40B4-BE49-F238E27FC236}">
                <a16:creationId xmlns:a16="http://schemas.microsoft.com/office/drawing/2014/main" id="{387545BC-3D69-9A1F-7259-230762ED6F18}"/>
              </a:ext>
            </a:extLst>
          </p:cNvPr>
          <p:cNvSpPr txBox="1"/>
          <p:nvPr/>
        </p:nvSpPr>
        <p:spPr>
          <a:xfrm>
            <a:off x="6371081" y="6991290"/>
            <a:ext cx="212765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Trends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68A46F3E-5F47-3B3B-8C3B-F883BA0200A3}"/>
              </a:ext>
            </a:extLst>
          </p:cNvPr>
          <p:cNvSpPr txBox="1"/>
          <p:nvPr/>
        </p:nvSpPr>
        <p:spPr>
          <a:xfrm>
            <a:off x="5512184" y="7389674"/>
            <a:ext cx="401281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brand extension responds to the increasing consumer demand for sustainable fashion.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 2025, approximately 64% of Gen Z preferred to purchase from sustainable brands (Watty, 2025).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00E077EF-5ACE-1B9F-DA91-F0CD0EAF07E1}"/>
              </a:ext>
            </a:extLst>
          </p:cNvPr>
          <p:cNvSpPr/>
          <p:nvPr/>
        </p:nvSpPr>
        <p:spPr>
          <a:xfrm>
            <a:off x="2862695" y="5323933"/>
            <a:ext cx="2346998" cy="402249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Investors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4373CC1-7DF0-28FC-E3FB-438E540F868D}"/>
              </a:ext>
            </a:extLst>
          </p:cNvPr>
          <p:cNvSpPr txBox="1"/>
          <p:nvPr/>
        </p:nvSpPr>
        <p:spPr>
          <a:xfrm>
            <a:off x="2667000" y="5879002"/>
            <a:ext cx="287316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Recurring subscription revenue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customer loyalty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Long-term sustainable business growth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911EF9D-F82A-0B14-26B4-57FC1DE42E94}"/>
              </a:ext>
            </a:extLst>
          </p:cNvPr>
          <p:cNvSpPr txBox="1"/>
          <p:nvPr/>
        </p:nvSpPr>
        <p:spPr>
          <a:xfrm>
            <a:off x="5623097" y="11521885"/>
            <a:ext cx="3978103" cy="1112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FOR YOU.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FOR THE PLANET.</a:t>
            </a:r>
          </a:p>
          <a:p>
            <a:r>
              <a:rPr lang="en-US" i="1" dirty="0">
                <a:solidFill>
                  <a:srgbClr val="00B050"/>
                </a:solidFill>
                <a:latin typeface="Engravers MT" panose="02090707080505020304" pitchFamily="18" charset="0"/>
              </a:rPr>
              <a:t>MOVE IN CIRCLES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2976539-FD04-48C3-03BD-D06EBE2DFF5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-192735" y="8269727"/>
            <a:ext cx="2743200" cy="93761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F1F4AB1-DB2A-D4AD-7586-4B20DEC19881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1658" y="9408972"/>
            <a:ext cx="9443341" cy="1988992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E97E5C48-8D3D-DB01-7925-FA3B8D674615}"/>
              </a:ext>
            </a:extLst>
          </p:cNvPr>
          <p:cNvSpPr/>
          <p:nvPr/>
        </p:nvSpPr>
        <p:spPr>
          <a:xfrm>
            <a:off x="239946" y="11462652"/>
            <a:ext cx="5272237" cy="44090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A16EFC-0F1B-D4B1-9E3C-130B66DBF63E}"/>
              </a:ext>
            </a:extLst>
          </p:cNvPr>
          <p:cNvSpPr txBox="1"/>
          <p:nvPr/>
        </p:nvSpPr>
        <p:spPr>
          <a:xfrm>
            <a:off x="139004" y="11963400"/>
            <a:ext cx="54011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Watty, F. (2025) ‘Consumers who prioritise buying from brands that demonstrate sustainable and ethical practices in the United Kingdom in 2025, by generation’,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Statista,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 November. Available at: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https://www.statista.com/statistics/1626153/shoppers-who-prefer-buying-from-sustainable-brands-uk/?srsltid=AfmBOoozg6-Knlc38493UTzL9llCXbyyfznMcSd0AKa4Y0HukkF1EjIT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31 July 2026)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Soltanisehat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Jestratijevic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(2026) ‘Sustainability Reporting in the Spotlight: Exploring Evidence from Nike’s Corporate Reports’,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Accounting and Auditing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2(1), pp.1-16. Available at: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https://doi.org/10.3390/accountaudit2010003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6A8921A7-52B9-E4F1-0E09-015073D18352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929046" y="8078447"/>
            <a:ext cx="1577669" cy="128072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267</Words>
  <Application>Microsoft Office PowerPoint</Application>
  <PresentationFormat>A3 Paper (297x420 mm)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Times New Roman</vt:lpstr>
      <vt:lpstr>Arial</vt:lpstr>
      <vt:lpstr>Engravers MT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Maroon and Blue Dynamic Modern Shoes Advertisement Poster</dc:title>
  <cp:lastModifiedBy>AS</cp:lastModifiedBy>
  <cp:revision>3</cp:revision>
  <dcterms:created xsi:type="dcterms:W3CDTF">2006-08-16T00:00:00Z</dcterms:created>
  <dcterms:modified xsi:type="dcterms:W3CDTF">2026-08-01T17:15:09Z</dcterms:modified>
  <dc:identifier>DAHRCy1c4iw</dc:identifier>
</cp:coreProperties>
</file>