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3161" autoAdjust="0"/>
  </p:normalViewPr>
  <p:slideViewPr>
    <p:cSldViewPr snapToGrid="0" showGuides="1">
      <p:cViewPr varScale="1">
        <p:scale>
          <a:sx n="83" d="100"/>
          <a:sy n="83" d="100"/>
        </p:scale>
        <p:origin x="658"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8CF10B-ED10-44C3-A8EC-698A00E0E419}" type="datetimeFigureOut">
              <a:rPr lang="en-US" smtClean="0"/>
              <a:t>10/31/2025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C08841-7E81-4B0C-9457-7854FAAAC323}" type="slidenum">
              <a:rPr lang="en-US" smtClean="0"/>
              <a:t>‹#›</a:t>
            </a:fld>
            <a:endParaRPr lang="en-US"/>
          </a:p>
        </p:txBody>
      </p:sp>
    </p:spTree>
    <p:extLst>
      <p:ext uri="{BB962C8B-B14F-4D97-AF65-F5344CB8AC3E}">
        <p14:creationId xmlns:p14="http://schemas.microsoft.com/office/powerpoint/2010/main" val="2329965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am enrolled in Health and Social Care and have grown to like assisting other people either by providing direct care or as a leader. My aspiration is to be a nurse, then advance to the position of a care home manager. SWOT analysis will enable me to determine my strengths and weaknesses, areas of development and my career direction. Self-assessment instruments such as SWOT are critical towards developing leadership preparedness and career path in adult social care (Skills for Care, 2023).</a:t>
            </a:r>
          </a:p>
          <a:p>
            <a:endParaRPr lang="en-US" dirty="0"/>
          </a:p>
        </p:txBody>
      </p:sp>
      <p:sp>
        <p:nvSpPr>
          <p:cNvPr id="4" name="Slide Number Placeholder 3"/>
          <p:cNvSpPr>
            <a:spLocks noGrp="1"/>
          </p:cNvSpPr>
          <p:nvPr>
            <p:ph type="sldNum" sz="quarter" idx="5"/>
          </p:nvPr>
        </p:nvSpPr>
        <p:spPr/>
        <p:txBody>
          <a:bodyPr/>
          <a:lstStyle/>
          <a:p>
            <a:fld id="{12C08841-7E81-4B0C-9457-7854FAAAC323}" type="slidenum">
              <a:rPr lang="en-US" smtClean="0"/>
              <a:t>4</a:t>
            </a:fld>
            <a:endParaRPr lang="en-US"/>
          </a:p>
        </p:txBody>
      </p:sp>
    </p:spTree>
    <p:extLst>
      <p:ext uri="{BB962C8B-B14F-4D97-AF65-F5344CB8AC3E}">
        <p14:creationId xmlns:p14="http://schemas.microsoft.com/office/powerpoint/2010/main" val="447967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Strengths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have a number of strengths that can be used to achieve my career aspirations in health and social care. I am highly emphatic and that helps in connecting with the service users and offer them compassionate care. I am team players and capable of effectively communicating with fellow employees, clients, and practitioners. I am also not easily affected by stressful circumstances and apply problem-solving skills to deciphering challenges. These are the competencies that are critical in providing safe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and are greatly appreciated in nursing work (Healthcare Careers, 2025).</a:t>
            </a:r>
          </a:p>
          <a:p>
            <a:r>
              <a:rPr lang="en-US" sz="1200" b="1" kern="1200" dirty="0">
                <a:solidFill>
                  <a:schemeClr val="tx1"/>
                </a:solidFill>
                <a:effectLst/>
                <a:latin typeface="+mn-lt"/>
                <a:ea typeface="+mn-ea"/>
                <a:cs typeface="+mn-cs"/>
              </a:rPr>
              <a:t>Weaknesses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time management is one of the areas that I need to improve, mostly when I have busy schedules or when combining various tasks. I am also anxious to talk to the groups, and it may impact the confidence in leadership. I still do not have practical experience of clinical work that is critical to practice in nursing. It is important to identify these shortcomings as a personal development (Dyer and Firth, 2017).</a:t>
            </a:r>
          </a:p>
          <a:p>
            <a:r>
              <a:rPr lang="en-US" sz="1200" b="1" kern="1200" dirty="0">
                <a:solidFill>
                  <a:schemeClr val="tx1"/>
                </a:solidFill>
                <a:effectLst/>
                <a:latin typeface="+mn-lt"/>
                <a:ea typeface="+mn-ea"/>
                <a:cs typeface="+mn-cs"/>
              </a:rPr>
              <a:t>Opportunities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health and social care industry has good prospects of expansion. The profession of a qualified nurse is in demand and there is a systematic career ladder in advanced educational courses. Government reforms are also devoting their time in the development of leadership particularly in the adult care settings. These are the opportunities which will assist me in achieving my objectives of advancing both in nursing and management (Department of Health and Social Care, 2024).</a:t>
            </a:r>
          </a:p>
          <a:p>
            <a:r>
              <a:rPr lang="en-US" sz="1200" b="1" kern="1200" dirty="0">
                <a:solidFill>
                  <a:schemeClr val="tx1"/>
                </a:solidFill>
                <a:effectLst/>
                <a:latin typeface="+mn-lt"/>
                <a:ea typeface="+mn-ea"/>
                <a:cs typeface="+mn-cs"/>
              </a:rPr>
              <a:t>Threats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various challenges associated with entering into the sector of health and social care. Emotional fatigue and stresses are prevalent, more so in the stressful situations. More study may also be delayed due to financial barriers. The competition on the advanced roles may be tough and there is the need to improve continuously. Staff shortages and workforce pressure remain the two factors that affect the quality of service in adult care facilities (Department of Health and Social Care, 2024).</a:t>
            </a:r>
          </a:p>
          <a:p>
            <a:endParaRPr lang="en-US" dirty="0"/>
          </a:p>
        </p:txBody>
      </p:sp>
      <p:sp>
        <p:nvSpPr>
          <p:cNvPr id="4" name="Slide Number Placeholder 3"/>
          <p:cNvSpPr>
            <a:spLocks noGrp="1"/>
          </p:cNvSpPr>
          <p:nvPr>
            <p:ph type="sldNum" sz="quarter" idx="5"/>
          </p:nvPr>
        </p:nvSpPr>
        <p:spPr/>
        <p:txBody>
          <a:bodyPr/>
          <a:lstStyle/>
          <a:p>
            <a:fld id="{12C08841-7E81-4B0C-9457-7854FAAAC323}" type="slidenum">
              <a:rPr lang="en-US" smtClean="0"/>
              <a:t>6</a:t>
            </a:fld>
            <a:endParaRPr lang="en-US"/>
          </a:p>
        </p:txBody>
      </p:sp>
    </p:spTree>
    <p:extLst>
      <p:ext uri="{BB962C8B-B14F-4D97-AF65-F5344CB8AC3E}">
        <p14:creationId xmlns:p14="http://schemas.microsoft.com/office/powerpoint/2010/main" val="926083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31/10/2025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31/10/2025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31/10/2025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31/10/2025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31/10/2025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31/10/2025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31/10/2025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31/10/2025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31/10/2025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31/10/2025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31/10/2025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31/10/2025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ealthcareers.nhs.uk/we-are-the-nhs/nursing-careers" TargetMode="External"/><Relationship Id="rId2" Type="http://schemas.openxmlformats.org/officeDocument/2006/relationships/hyperlink" Target="https://www.gov.uk/government/publications/people-at-the-heart-of-care-adult-social-care-reform-white-paper?utm_source=chatgpt.com" TargetMode="External"/><Relationship Id="rId1" Type="http://schemas.openxmlformats.org/officeDocument/2006/relationships/slideLayout" Target="../slideLayouts/slideLayout2.xml"/><Relationship Id="rId4" Type="http://schemas.openxmlformats.org/officeDocument/2006/relationships/hyperlink" Target="https://www.skillsforcare.org.uk/Support-for-leaders-and-managers/Support-for-leaders-and-managers.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31/10/2025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0" y="5717308"/>
            <a:ext cx="4114800" cy="1140691"/>
          </a:xfrm>
          <a:solidFill>
            <a:schemeClr val="accent1">
              <a:lumMod val="20000"/>
              <a:lumOff val="80000"/>
            </a:schemeClr>
          </a:solidFill>
        </p:spPr>
        <p:txBody>
          <a:bodyPr/>
          <a:lstStyle/>
          <a:p>
            <a:r>
              <a:rPr lang="en-GB" altLang="en-US" sz="900" dirty="0"/>
              <a:t>Module Title: </a:t>
            </a:r>
            <a:r>
              <a:rPr lang="en-GB" altLang="en-US" sz="900" b="1" i="1" dirty="0"/>
              <a:t>Professional Career Development within H&amp;SC</a:t>
            </a:r>
          </a:p>
          <a:p>
            <a:r>
              <a:rPr lang="en-GB" altLang="en-US" sz="900" u="sng" dirty="0"/>
              <a:t>Module Number</a:t>
            </a:r>
            <a:r>
              <a:rPr lang="en-GB" altLang="en-US" sz="900" dirty="0"/>
              <a:t>: </a:t>
            </a:r>
            <a:r>
              <a:rPr lang="en-GB" altLang="en-US" sz="900" b="1" i="1" dirty="0"/>
              <a:t>LCHS 4009 (LON)</a:t>
            </a:r>
          </a:p>
          <a:p>
            <a:r>
              <a:rPr lang="en-GB" altLang="en-US" sz="900" u="sng" dirty="0"/>
              <a:t>Assignment No</a:t>
            </a:r>
            <a:r>
              <a:rPr lang="en-GB" altLang="en-US" sz="900" b="1" i="1" dirty="0"/>
              <a:t>:     ASSIGNMENT 1</a:t>
            </a:r>
          </a:p>
          <a:p>
            <a:r>
              <a:rPr lang="en-GB" altLang="en-US" sz="900" u="sng" dirty="0"/>
              <a:t>Student Name</a:t>
            </a:r>
            <a:r>
              <a:rPr lang="en-GB" altLang="en-US" sz="900" b="1" i="1" dirty="0"/>
              <a:t>:</a:t>
            </a:r>
          </a:p>
          <a:p>
            <a:r>
              <a:rPr lang="en-GB" altLang="en-US" sz="900" u="sng" dirty="0"/>
              <a:t>Student ID: </a:t>
            </a:r>
            <a:endParaRPr lang="en-GB" altLang="en-US" sz="900" b="1" i="1" dirty="0"/>
          </a:p>
          <a:p>
            <a:r>
              <a:rPr lang="en-GB" altLang="en-US" sz="900" u="sng" dirty="0"/>
              <a:t>Lecturer’s Name</a:t>
            </a:r>
            <a:r>
              <a:rPr lang="en-GB" altLang="en-US" sz="900" b="1" i="1" dirty="0"/>
              <a:t>:</a:t>
            </a:r>
          </a:p>
        </p:txBody>
      </p:sp>
      <p:sp>
        <p:nvSpPr>
          <p:cNvPr id="2" name="Content Placeholder 2">
            <a:extLst>
              <a:ext uri="{FF2B5EF4-FFF2-40B4-BE49-F238E27FC236}">
                <a16:creationId xmlns:a16="http://schemas.microsoft.com/office/drawing/2014/main" id="{E5AC9272-D9CF-4178-6E24-8A28B8256EA2}"/>
              </a:ext>
            </a:extLst>
          </p:cNvPr>
          <p:cNvSpPr txBox="1">
            <a:spLocks/>
          </p:cNvSpPr>
          <p:nvPr/>
        </p:nvSpPr>
        <p:spPr bwMode="auto">
          <a:xfrm>
            <a:off x="0" y="0"/>
            <a:ext cx="12192000" cy="1321232"/>
          </a:xfrm>
          <a:prstGeom prst="rect">
            <a:avLst/>
          </a:prstGeom>
          <a:solidFill>
            <a:schemeClr val="accent4">
              <a:lumMod val="60000"/>
              <a:lumOff val="40000"/>
            </a:schemeClr>
          </a:solidFill>
          <a:ln>
            <a:no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altLang="en-US" sz="3600" b="1" i="1" dirty="0"/>
              <a:t>Professional Career Development within H&amp;SC</a:t>
            </a:r>
          </a:p>
        </p:txBody>
      </p:sp>
      <p:pic>
        <p:nvPicPr>
          <p:cNvPr id="3" name="Picture 2">
            <a:extLst>
              <a:ext uri="{FF2B5EF4-FFF2-40B4-BE49-F238E27FC236}">
                <a16:creationId xmlns:a16="http://schemas.microsoft.com/office/drawing/2014/main" id="{F21315CE-682E-3EDC-95AF-C42B7BA82C43}"/>
              </a:ext>
            </a:extLst>
          </p:cNvPr>
          <p:cNvPicPr>
            <a:picLocks noChangeAspect="1"/>
          </p:cNvPicPr>
          <p:nvPr/>
        </p:nvPicPr>
        <p:blipFill>
          <a:blip r:embed="rId2"/>
          <a:stretch>
            <a:fillRect/>
          </a:stretch>
        </p:blipFill>
        <p:spPr>
          <a:xfrm>
            <a:off x="0" y="1256145"/>
            <a:ext cx="12192000" cy="446116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solidFill>
            <a:schemeClr val="accent1"/>
          </a:solidFill>
        </p:spPr>
        <p:txBody>
          <a:bodyPr/>
          <a:lstStyle/>
          <a:p>
            <a:r>
              <a:rPr lang="en-GB" sz="3200"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solidFill>
            <a:schemeClr val="accent1">
              <a:lumMod val="20000"/>
              <a:lumOff val="80000"/>
            </a:schemeClr>
          </a:solidFill>
        </p:spPr>
        <p:txBody>
          <a:bodyPr/>
          <a:lstStyle/>
          <a:p>
            <a:pPr marL="0" indent="0" algn="ctr">
              <a:buNone/>
            </a:pPr>
            <a:endParaRPr lang="en-US" b="1" dirty="0"/>
          </a:p>
          <a:p>
            <a:pPr marL="0" indent="0" algn="ctr">
              <a:buNone/>
            </a:pPr>
            <a:endParaRPr lang="en-US" b="1" dirty="0"/>
          </a:p>
          <a:p>
            <a:pPr marL="0" indent="0" algn="ctr">
              <a:buNone/>
            </a:pPr>
            <a:r>
              <a:rPr lang="en-US" b="1" dirty="0"/>
              <a:t>I have not in this assignment</a:t>
            </a:r>
            <a:endParaRPr lang="en-GB" b="1"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solidFill>
            <a:schemeClr val="accent1"/>
          </a:solidFill>
        </p:spPr>
        <p:txBody>
          <a:bodyPr/>
          <a:lstStyle/>
          <a:p>
            <a:r>
              <a:rPr lang="en-GB" altLang="en-US" sz="3200" b="1" dirty="0"/>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600202"/>
            <a:ext cx="8229600" cy="2135220"/>
          </a:xfrm>
          <a:solidFill>
            <a:schemeClr val="accent1">
              <a:lumMod val="20000"/>
              <a:lumOff val="80000"/>
            </a:schemeClr>
          </a:solidFill>
        </p:spPr>
        <p:txBody>
          <a:bodyPr/>
          <a:lstStyle/>
          <a:p>
            <a:pPr>
              <a:buFont typeface="+mj-lt"/>
              <a:buAutoNum type="arabicPeriod"/>
              <a:defRPr/>
            </a:pPr>
            <a:r>
              <a:rPr lang="en-GB" altLang="en-US" sz="1400" b="1" dirty="0"/>
              <a:t>Introduction </a:t>
            </a:r>
          </a:p>
          <a:p>
            <a:pPr>
              <a:buFont typeface="+mj-lt"/>
              <a:buAutoNum type="arabicPeriod"/>
              <a:defRPr/>
            </a:pPr>
            <a:r>
              <a:rPr lang="en-US" altLang="en-US" sz="1400" b="1" dirty="0"/>
              <a:t>What is a SWOT Analysis and Why Is It Important? </a:t>
            </a:r>
          </a:p>
          <a:p>
            <a:pPr>
              <a:buFont typeface="+mj-lt"/>
              <a:buAutoNum type="arabicPeriod"/>
              <a:defRPr/>
            </a:pPr>
            <a:r>
              <a:rPr lang="en-US" altLang="en-US" sz="1400" b="1" dirty="0"/>
              <a:t>Using Strengths to Overcome Weaknesses &amp; </a:t>
            </a:r>
            <a:r>
              <a:rPr lang="en-US" altLang="en-US" sz="1400" b="1" dirty="0" err="1"/>
              <a:t>Minimise</a:t>
            </a:r>
            <a:r>
              <a:rPr lang="en-US" altLang="en-US" sz="1400" b="1" dirty="0"/>
              <a:t> Threats</a:t>
            </a:r>
          </a:p>
          <a:p>
            <a:pPr>
              <a:buFont typeface="+mj-lt"/>
              <a:buAutoNum type="arabicPeriod"/>
              <a:defRPr/>
            </a:pPr>
            <a:r>
              <a:rPr lang="en-US" altLang="en-US" sz="1400" b="1" dirty="0"/>
              <a:t>Using Strengths to </a:t>
            </a:r>
            <a:r>
              <a:rPr lang="en-US" altLang="en-US" sz="1400" b="1" dirty="0" err="1"/>
              <a:t>Maximise</a:t>
            </a:r>
            <a:r>
              <a:rPr lang="en-US" altLang="en-US" sz="1400" b="1" dirty="0"/>
              <a:t> Opportunities </a:t>
            </a:r>
          </a:p>
          <a:p>
            <a:pPr>
              <a:buFont typeface="+mj-lt"/>
              <a:buAutoNum type="arabicPeriod"/>
              <a:defRPr/>
            </a:pPr>
            <a:r>
              <a:rPr lang="en-US" altLang="en-US" sz="1400" b="1" dirty="0"/>
              <a:t>Conclusion</a:t>
            </a:r>
          </a:p>
          <a:p>
            <a:pPr>
              <a:buFont typeface="+mj-lt"/>
              <a:buAutoNum type="arabicPeriod"/>
              <a:defRPr/>
            </a:pPr>
            <a:r>
              <a:rPr lang="en-US" altLang="en-US" sz="1400" b="1" dirty="0"/>
              <a:t>References</a:t>
            </a:r>
          </a:p>
          <a:p>
            <a:pPr marL="0" indent="0">
              <a:buNone/>
              <a:defRPr/>
            </a:pPr>
            <a:r>
              <a:rPr lang="en-GB" altLang="en-US" sz="1400" i="1" dirty="0"/>
              <a:t> </a:t>
            </a:r>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31/10/2025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0" y="1"/>
            <a:ext cx="12120664" cy="1276654"/>
          </a:xfrm>
          <a:solidFill>
            <a:schemeClr val="accent1"/>
          </a:solidFill>
        </p:spPr>
        <p:txBody>
          <a:bodyPr/>
          <a:lstStyle/>
          <a:p>
            <a:r>
              <a:rPr lang="en-GB" altLang="en-US" sz="3200" b="1" dirty="0"/>
              <a:t>Introduction</a:t>
            </a:r>
            <a:endParaRPr lang="en-US" altLang="en-US" sz="3200"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31/10/2025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334433" y="1685251"/>
            <a:ext cx="4967141" cy="2419822"/>
          </a:xfrm>
          <a:solidFill>
            <a:schemeClr val="accent1">
              <a:lumMod val="20000"/>
              <a:lumOff val="80000"/>
            </a:schemeClr>
          </a:solidFill>
        </p:spPr>
        <p:txBody>
          <a:bodyPr/>
          <a:lstStyle/>
          <a:p>
            <a:pPr>
              <a:lnSpc>
                <a:spcPct val="150000"/>
              </a:lnSpc>
              <a:buFont typeface="Wingdings" panose="05000000000000000000" pitchFamily="2" charset="2"/>
              <a:buChar char="v"/>
              <a:defRPr/>
            </a:pPr>
            <a:r>
              <a:rPr lang="en-US" sz="1400" dirty="0"/>
              <a:t>This presentation summarizes my career objectives of becoming a nurse and care home manager.</a:t>
            </a:r>
          </a:p>
          <a:p>
            <a:pPr>
              <a:lnSpc>
                <a:spcPct val="150000"/>
              </a:lnSpc>
              <a:buFont typeface="Wingdings" panose="05000000000000000000" pitchFamily="2" charset="2"/>
              <a:buChar char="v"/>
              <a:defRPr/>
            </a:pPr>
            <a:r>
              <a:rPr lang="en-US" sz="1400" dirty="0"/>
              <a:t>I will apply a SWOT analysis to determine my current state and how I am going to develop.</a:t>
            </a:r>
          </a:p>
          <a:p>
            <a:pPr>
              <a:lnSpc>
                <a:spcPct val="150000"/>
              </a:lnSpc>
              <a:buFont typeface="Wingdings" panose="05000000000000000000" pitchFamily="2" charset="2"/>
              <a:buChar char="v"/>
              <a:defRPr/>
            </a:pPr>
            <a:r>
              <a:rPr lang="en-US" sz="1400" dirty="0"/>
              <a:t> I would like to advance to Level 5 and 6 and, in the future, take a Master in Nursing.</a:t>
            </a:r>
          </a:p>
          <a:p>
            <a:pPr>
              <a:defRPr/>
            </a:pPr>
            <a:endParaRPr lang="en-GB" b="1" dirty="0"/>
          </a:p>
        </p:txBody>
      </p:sp>
      <p:pic>
        <p:nvPicPr>
          <p:cNvPr id="5" name="Picture 4" descr="A person wearing a blue gown and gloves&#10;&#10;AI-generated content may be incorrect.">
            <a:extLst>
              <a:ext uri="{FF2B5EF4-FFF2-40B4-BE49-F238E27FC236}">
                <a16:creationId xmlns:a16="http://schemas.microsoft.com/office/drawing/2014/main" id="{8CCA485D-40D1-0BE7-A331-005A5D79430A}"/>
              </a:ext>
            </a:extLst>
          </p:cNvPr>
          <p:cNvPicPr>
            <a:picLocks noChangeAspect="1"/>
          </p:cNvPicPr>
          <p:nvPr/>
        </p:nvPicPr>
        <p:blipFill>
          <a:blip r:embed="rId3"/>
          <a:stretch>
            <a:fillRect/>
          </a:stretch>
        </p:blipFill>
        <p:spPr>
          <a:xfrm>
            <a:off x="5984356" y="1276655"/>
            <a:ext cx="6136308" cy="3752545"/>
          </a:xfrm>
          <a:prstGeom prst="rect">
            <a:avLst/>
          </a:prstGeom>
        </p:spPr>
      </p:pic>
      <p:sp>
        <p:nvSpPr>
          <p:cNvPr id="6" name="Content Placeholder 2">
            <a:extLst>
              <a:ext uri="{FF2B5EF4-FFF2-40B4-BE49-F238E27FC236}">
                <a16:creationId xmlns:a16="http://schemas.microsoft.com/office/drawing/2014/main" id="{D629156E-F36D-52EA-BAFD-3CAA66C44776}"/>
              </a:ext>
            </a:extLst>
          </p:cNvPr>
          <p:cNvSpPr txBox="1">
            <a:spLocks/>
          </p:cNvSpPr>
          <p:nvPr/>
        </p:nvSpPr>
        <p:spPr bwMode="auto">
          <a:xfrm>
            <a:off x="7427787" y="5128299"/>
            <a:ext cx="2474969" cy="453046"/>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buNone/>
            </a:pPr>
            <a:r>
              <a:rPr lang="en-US" altLang="en-US" sz="1400" dirty="0"/>
              <a:t>(Healthcare Careers, 2025) </a:t>
            </a:r>
            <a:endParaRPr lang="en-GB" alt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0" y="0"/>
            <a:ext cx="12192000" cy="1159330"/>
          </a:xfrm>
          <a:solidFill>
            <a:schemeClr val="accent1"/>
          </a:solidFill>
        </p:spPr>
        <p:txBody>
          <a:bodyPr/>
          <a:lstStyle/>
          <a:p>
            <a:r>
              <a:rPr lang="en-GB" sz="3200" b="1" dirty="0"/>
              <a:t>What is a SWOT Analysis And Why Is It Important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31/10/2025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982133" y="1567564"/>
            <a:ext cx="5113867" cy="4103688"/>
          </a:xfrm>
          <a:prstGeom prst="rect">
            <a:avLst/>
          </a:prstGeom>
          <a:solidFill>
            <a:schemeClr val="accent1">
              <a:lumMod val="20000"/>
              <a:lumOff val="80000"/>
            </a:schemeClr>
          </a:solidFill>
          <a:ln>
            <a:no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anose="05000000000000000000" pitchFamily="2" charset="2"/>
              <a:buChar char="v"/>
              <a:defRPr/>
            </a:pPr>
            <a:r>
              <a:rPr lang="en-US" sz="1400" dirty="0"/>
              <a:t>A SWOT analysis is a self-evaluation tool that determines personal Strengths, Weaknesses, Opportunities and Threats (VonBergen, 2013). </a:t>
            </a:r>
          </a:p>
          <a:p>
            <a:pPr>
              <a:buFont typeface="Wingdings" panose="05000000000000000000" pitchFamily="2" charset="2"/>
              <a:buChar char="v"/>
              <a:defRPr/>
            </a:pPr>
            <a:r>
              <a:rPr lang="en-US" sz="1400" dirty="0"/>
              <a:t>It contributes to the professional development, as it helps individuals look back at the point they are at and where they should be. </a:t>
            </a:r>
          </a:p>
          <a:p>
            <a:pPr>
              <a:buFont typeface="Wingdings" panose="05000000000000000000" pitchFamily="2" charset="2"/>
              <a:buChar char="v"/>
              <a:defRPr/>
            </a:pPr>
            <a:r>
              <a:rPr lang="en-US" sz="1400" dirty="0"/>
              <a:t>This tool is used in health and social care to develop self-cognition and action plans to pursue a career development (Skills for Care, 2023)</a:t>
            </a:r>
            <a:endParaRPr lang="en-GB" sz="1400" dirty="0"/>
          </a:p>
        </p:txBody>
      </p:sp>
      <p:pic>
        <p:nvPicPr>
          <p:cNvPr id="3" name="Picture 2">
            <a:extLst>
              <a:ext uri="{FF2B5EF4-FFF2-40B4-BE49-F238E27FC236}">
                <a16:creationId xmlns:a16="http://schemas.microsoft.com/office/drawing/2014/main" id="{9B95CE46-2F59-047A-B05A-507DB988B016}"/>
              </a:ext>
            </a:extLst>
          </p:cNvPr>
          <p:cNvPicPr>
            <a:picLocks noChangeAspect="1"/>
          </p:cNvPicPr>
          <p:nvPr/>
        </p:nvPicPr>
        <p:blipFill>
          <a:blip r:embed="rId2"/>
          <a:stretch>
            <a:fillRect/>
          </a:stretch>
        </p:blipFill>
        <p:spPr>
          <a:xfrm>
            <a:off x="6387380" y="1395412"/>
            <a:ext cx="5668569" cy="4067175"/>
          </a:xfrm>
          <a:prstGeom prst="rect">
            <a:avLst/>
          </a:prstGeom>
        </p:spPr>
      </p:pic>
      <p:sp>
        <p:nvSpPr>
          <p:cNvPr id="6" name="TextBox 5">
            <a:extLst>
              <a:ext uri="{FF2B5EF4-FFF2-40B4-BE49-F238E27FC236}">
                <a16:creationId xmlns:a16="http://schemas.microsoft.com/office/drawing/2014/main" id="{B0ECFE24-BDF1-A2F8-A18E-CC1B65CD0711}"/>
              </a:ext>
            </a:extLst>
          </p:cNvPr>
          <p:cNvSpPr txBox="1"/>
          <p:nvPr/>
        </p:nvSpPr>
        <p:spPr>
          <a:xfrm>
            <a:off x="7833198" y="5065002"/>
            <a:ext cx="1991739" cy="31439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(VonBergen, 2013).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31/10/2025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0" y="1068"/>
            <a:ext cx="12191999" cy="859535"/>
          </a:xfrm>
          <a:solidFill>
            <a:schemeClr val="accent1"/>
          </a:solidFill>
        </p:spPr>
        <p:txBody>
          <a:bodyPr/>
          <a:lstStyle/>
          <a:p>
            <a:r>
              <a:rPr lang="en-GB" sz="3200" b="1" dirty="0"/>
              <a:t>Strengths, Weaknesses, Opportunities, and Threats</a:t>
            </a:r>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811098" y="973834"/>
            <a:ext cx="4519669" cy="2259291"/>
          </a:xfrm>
          <a:prstGeom prst="rect">
            <a:avLst/>
          </a:prstGeom>
          <a:solidFill>
            <a:schemeClr val="accent5">
              <a:lumMod val="20000"/>
              <a:lumOff val="80000"/>
            </a:schemeClr>
          </a:solidFill>
          <a:ln w="19050">
            <a:solidFill>
              <a:srgbClr val="4BACC6"/>
            </a:solidFill>
          </a:ln>
        </p:spPr>
        <p:txBody>
          <a:bodyPr wrap="square" rtlCol="0">
            <a:noAutofit/>
          </a:bodyPr>
          <a:lstStyle/>
          <a:p>
            <a:pPr>
              <a:lnSpc>
                <a:spcPct val="150000"/>
              </a:lnSpc>
            </a:pPr>
            <a:r>
              <a:rPr lang="en-GB" sz="1400" b="1" dirty="0"/>
              <a:t>STRENGTHS </a:t>
            </a:r>
            <a:endParaRPr lang="en-US" sz="1400" dirty="0"/>
          </a:p>
          <a:p>
            <a:pPr marL="171450" indent="-171450" algn="just">
              <a:lnSpc>
                <a:spcPct val="150000"/>
              </a:lnSpc>
              <a:buFont typeface="Wingdings" panose="05000000000000000000" pitchFamily="2" charset="2"/>
              <a:buChar char="v"/>
            </a:pPr>
            <a:r>
              <a:rPr lang="en-US" sz="1400" dirty="0"/>
              <a:t>Empathetic and compassionate care delivery</a:t>
            </a:r>
          </a:p>
          <a:p>
            <a:pPr marL="171450" indent="-171450" algn="just">
              <a:lnSpc>
                <a:spcPct val="150000"/>
              </a:lnSpc>
              <a:buFont typeface="Wingdings" panose="05000000000000000000" pitchFamily="2" charset="2"/>
              <a:buChar char="v"/>
            </a:pPr>
            <a:r>
              <a:rPr lang="en-US" sz="1400" dirty="0"/>
              <a:t>Strong communication and teamwork skills</a:t>
            </a:r>
          </a:p>
          <a:p>
            <a:pPr marL="171450" indent="-171450" algn="just">
              <a:lnSpc>
                <a:spcPct val="150000"/>
              </a:lnSpc>
              <a:buFont typeface="Wingdings" panose="05000000000000000000" pitchFamily="2" charset="2"/>
              <a:buChar char="v"/>
            </a:pPr>
            <a:r>
              <a:rPr lang="en-US" sz="1400" dirty="0"/>
              <a:t>Resilient under stress with solid problem-solving abilities</a:t>
            </a:r>
          </a:p>
          <a:p>
            <a:pPr marL="171450" indent="-171450" algn="just">
              <a:lnSpc>
                <a:spcPct val="150000"/>
              </a:lnSpc>
              <a:buFont typeface="Wingdings" panose="05000000000000000000" pitchFamily="2" charset="2"/>
              <a:buChar char="v"/>
            </a:pPr>
            <a:r>
              <a:rPr lang="en-US" sz="1400" dirty="0"/>
              <a:t>Committed to person-</a:t>
            </a:r>
            <a:r>
              <a:rPr lang="en-US" sz="1400" dirty="0" err="1"/>
              <a:t>centred</a:t>
            </a:r>
            <a:r>
              <a:rPr lang="en-US" sz="1400" dirty="0"/>
              <a:t> care</a:t>
            </a:r>
          </a:p>
        </p:txBody>
      </p:sp>
      <p:sp>
        <p:nvSpPr>
          <p:cNvPr id="3" name="TextBox 2">
            <a:extLst>
              <a:ext uri="{FF2B5EF4-FFF2-40B4-BE49-F238E27FC236}">
                <a16:creationId xmlns:a16="http://schemas.microsoft.com/office/drawing/2014/main" id="{A80538F9-C306-0F3E-28E1-89A72A735427}"/>
              </a:ext>
            </a:extLst>
          </p:cNvPr>
          <p:cNvSpPr txBox="1"/>
          <p:nvPr/>
        </p:nvSpPr>
        <p:spPr>
          <a:xfrm>
            <a:off x="6702358" y="973834"/>
            <a:ext cx="4393208" cy="2235526"/>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pPr>
              <a:lnSpc>
                <a:spcPct val="150000"/>
              </a:lnSpc>
            </a:pPr>
            <a:r>
              <a:rPr lang="en-GB" sz="1400" b="1" dirty="0"/>
              <a:t>WEAKNESSES</a:t>
            </a:r>
          </a:p>
          <a:p>
            <a:pPr marL="171450" indent="-171450" algn="just">
              <a:lnSpc>
                <a:spcPct val="150000"/>
              </a:lnSpc>
              <a:buFont typeface="Wingdings" panose="05000000000000000000" pitchFamily="2" charset="2"/>
              <a:buChar char="v"/>
            </a:pPr>
            <a:r>
              <a:rPr lang="en-US" sz="1400" dirty="0"/>
              <a:t>Expanding health and social care industry</a:t>
            </a:r>
          </a:p>
          <a:p>
            <a:pPr marL="171450" indent="-171450" algn="just">
              <a:lnSpc>
                <a:spcPct val="150000"/>
              </a:lnSpc>
              <a:buFont typeface="Wingdings" panose="05000000000000000000" pitchFamily="2" charset="2"/>
              <a:buChar char="v"/>
            </a:pPr>
            <a:r>
              <a:rPr lang="en-US" sz="1400" dirty="0"/>
              <a:t>High demand for qualified nurses and career advancement pathways</a:t>
            </a:r>
          </a:p>
          <a:p>
            <a:pPr marL="171450" indent="-171450" algn="just">
              <a:lnSpc>
                <a:spcPct val="150000"/>
              </a:lnSpc>
              <a:buFont typeface="Wingdings" panose="05000000000000000000" pitchFamily="2" charset="2"/>
              <a:buChar char="v"/>
            </a:pPr>
            <a:r>
              <a:rPr lang="en-US" sz="1400" dirty="0"/>
              <a:t>Government focus on leadership in adult care</a:t>
            </a:r>
          </a:p>
          <a:p>
            <a:pPr marL="171450" indent="-171450" algn="just">
              <a:buFont typeface="Wingdings" panose="05000000000000000000" pitchFamily="2" charset="2"/>
              <a:buChar char="v"/>
            </a:pPr>
            <a:endParaRPr lang="en-US" sz="1400" dirty="0"/>
          </a:p>
        </p:txBody>
      </p:sp>
      <p:sp>
        <p:nvSpPr>
          <p:cNvPr id="6" name="TextBox 5">
            <a:extLst>
              <a:ext uri="{FF2B5EF4-FFF2-40B4-BE49-F238E27FC236}">
                <a16:creationId xmlns:a16="http://schemas.microsoft.com/office/drawing/2014/main" id="{509BE14E-9AAE-B0FA-CAEF-F687324E6BA7}"/>
              </a:ext>
            </a:extLst>
          </p:cNvPr>
          <p:cNvSpPr txBox="1"/>
          <p:nvPr/>
        </p:nvSpPr>
        <p:spPr>
          <a:xfrm>
            <a:off x="811098" y="3520284"/>
            <a:ext cx="4519660" cy="2103997"/>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pPr>
              <a:lnSpc>
                <a:spcPct val="150000"/>
              </a:lnSpc>
            </a:pPr>
            <a:r>
              <a:rPr lang="en-GB" sz="1400" b="1" dirty="0"/>
              <a:t>OPPORTUNITIES</a:t>
            </a:r>
          </a:p>
          <a:p>
            <a:pPr marL="171450" indent="-171450" algn="just">
              <a:lnSpc>
                <a:spcPct val="150000"/>
              </a:lnSpc>
              <a:buFont typeface="Wingdings" panose="05000000000000000000" pitchFamily="2" charset="2"/>
              <a:buChar char="v"/>
            </a:pPr>
            <a:r>
              <a:rPr lang="en-US" sz="1400" dirty="0"/>
              <a:t>Struggles with time management under pressure</a:t>
            </a:r>
          </a:p>
          <a:p>
            <a:pPr marL="171450" indent="-171450" algn="just">
              <a:lnSpc>
                <a:spcPct val="150000"/>
              </a:lnSpc>
              <a:buFont typeface="Wingdings" panose="05000000000000000000" pitchFamily="2" charset="2"/>
              <a:buChar char="v"/>
            </a:pPr>
            <a:r>
              <a:rPr lang="en-US" sz="1400" dirty="0"/>
              <a:t>Anxiety in group communication affecting leadership</a:t>
            </a:r>
          </a:p>
          <a:p>
            <a:pPr marL="171450" indent="-171450" algn="just">
              <a:lnSpc>
                <a:spcPct val="150000"/>
              </a:lnSpc>
              <a:buFont typeface="Wingdings" panose="05000000000000000000" pitchFamily="2" charset="2"/>
              <a:buChar char="v"/>
            </a:pPr>
            <a:r>
              <a:rPr lang="en-US" sz="1400" dirty="0"/>
              <a:t>Lacks hands-on clinical experience</a:t>
            </a:r>
          </a:p>
        </p:txBody>
      </p:sp>
      <p:sp>
        <p:nvSpPr>
          <p:cNvPr id="8" name="TextBox 7">
            <a:extLst>
              <a:ext uri="{FF2B5EF4-FFF2-40B4-BE49-F238E27FC236}">
                <a16:creationId xmlns:a16="http://schemas.microsoft.com/office/drawing/2014/main" id="{0AE4A104-A4EE-B803-A9E6-7110FFC0A54D}"/>
              </a:ext>
            </a:extLst>
          </p:cNvPr>
          <p:cNvSpPr txBox="1"/>
          <p:nvPr/>
        </p:nvSpPr>
        <p:spPr>
          <a:xfrm>
            <a:off x="6596525" y="3520284"/>
            <a:ext cx="4499041" cy="2012847"/>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pPr>
              <a:lnSpc>
                <a:spcPct val="150000"/>
              </a:lnSpc>
            </a:pPr>
            <a:r>
              <a:rPr lang="en-GB" sz="1400" b="1" dirty="0"/>
              <a:t>THREATS</a:t>
            </a:r>
          </a:p>
          <a:p>
            <a:pPr marL="171450" indent="-171450" algn="just">
              <a:lnSpc>
                <a:spcPct val="150000"/>
              </a:lnSpc>
              <a:buFont typeface="Wingdings" panose="05000000000000000000" pitchFamily="2" charset="2"/>
              <a:buChar char="v"/>
            </a:pPr>
            <a:r>
              <a:rPr lang="en-US" sz="1400" dirty="0"/>
              <a:t>Emotional fatigue and stress</a:t>
            </a:r>
          </a:p>
          <a:p>
            <a:pPr marL="171450" indent="-171450" algn="just">
              <a:lnSpc>
                <a:spcPct val="150000"/>
              </a:lnSpc>
              <a:buFont typeface="Wingdings" panose="05000000000000000000" pitchFamily="2" charset="2"/>
              <a:buChar char="v"/>
            </a:pPr>
            <a:r>
              <a:rPr lang="en-US" sz="1400" dirty="0"/>
              <a:t>Financial barriers to further study</a:t>
            </a:r>
          </a:p>
          <a:p>
            <a:pPr marL="171450" indent="-171450" algn="just">
              <a:lnSpc>
                <a:spcPct val="150000"/>
              </a:lnSpc>
              <a:buFont typeface="Wingdings" panose="05000000000000000000" pitchFamily="2" charset="2"/>
              <a:buChar char="v"/>
            </a:pPr>
            <a:r>
              <a:rPr lang="en-US" sz="1400" dirty="0"/>
              <a:t>Competitive advanced roles and staff shortages</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973834"/>
            <a:ext cx="0" cy="4697392"/>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03762" y="0"/>
            <a:ext cx="11984476" cy="1143000"/>
          </a:xfrm>
          <a:solidFill>
            <a:schemeClr val="accent1"/>
          </a:solidFill>
        </p:spPr>
        <p:txBody>
          <a:bodyPr/>
          <a:lstStyle/>
          <a:p>
            <a:r>
              <a:rPr lang="en-US" sz="3200" b="1" dirty="0"/>
              <a:t>Using Strengths to Overcome Weaknesses &amp; </a:t>
            </a:r>
            <a:r>
              <a:rPr lang="en-US" sz="3200" b="1" dirty="0" err="1"/>
              <a:t>Minimise</a:t>
            </a:r>
            <a:r>
              <a:rPr lang="en-US" sz="3200" b="1" dirty="0"/>
              <a:t>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103762" y="1259733"/>
            <a:ext cx="6219217" cy="3399816"/>
          </a:xfrm>
          <a:solidFill>
            <a:schemeClr val="accent1">
              <a:lumMod val="20000"/>
              <a:lumOff val="80000"/>
            </a:schemeClr>
          </a:solidFill>
        </p:spPr>
        <p:txBody>
          <a:bodyPr/>
          <a:lstStyle/>
          <a:p>
            <a:pPr>
              <a:lnSpc>
                <a:spcPct val="150000"/>
              </a:lnSpc>
              <a:spcBef>
                <a:spcPts val="0"/>
              </a:spcBef>
              <a:buFont typeface="Wingdings" panose="05000000000000000000" pitchFamily="2" charset="2"/>
              <a:buChar char="v"/>
            </a:pPr>
            <a:r>
              <a:rPr lang="en-US" sz="1400" dirty="0"/>
              <a:t>I will be able to establish professional relationships and pursue mentorship to enhance confidence and leadership using my communication skills.</a:t>
            </a:r>
          </a:p>
          <a:p>
            <a:pPr>
              <a:lnSpc>
                <a:spcPct val="150000"/>
              </a:lnSpc>
              <a:spcBef>
                <a:spcPts val="0"/>
              </a:spcBef>
              <a:buFont typeface="Wingdings" panose="05000000000000000000" pitchFamily="2" charset="2"/>
              <a:buChar char="v"/>
            </a:pPr>
            <a:r>
              <a:rPr lang="en-US" sz="1400" dirty="0"/>
              <a:t> My problem-solving skill also makes me always remain composed in pressure and handle stress in problematic situations. </a:t>
            </a:r>
          </a:p>
          <a:p>
            <a:pPr>
              <a:lnSpc>
                <a:spcPct val="150000"/>
              </a:lnSpc>
              <a:spcBef>
                <a:spcPts val="0"/>
              </a:spcBef>
              <a:buFont typeface="Wingdings" panose="05000000000000000000" pitchFamily="2" charset="2"/>
              <a:buChar char="v"/>
            </a:pPr>
            <a:r>
              <a:rPr lang="en-US" sz="1400" dirty="0"/>
              <a:t>When I reflect on these strengths, I will gain a more adequate understanding of how to react to challenging situations during the practice and evolve professionally in the long run (Dyer and Firth, 2017).</a:t>
            </a:r>
            <a:endParaRPr lang="en-GB" sz="1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7" name="Picture 6" descr="A person wearing a white shirt&#10;&#10;AI-generated content may be incorrect.">
            <a:extLst>
              <a:ext uri="{FF2B5EF4-FFF2-40B4-BE49-F238E27FC236}">
                <a16:creationId xmlns:a16="http://schemas.microsoft.com/office/drawing/2014/main" id="{6A4656D2-75EF-97F3-6F86-23FC74105DDD}"/>
              </a:ext>
            </a:extLst>
          </p:cNvPr>
          <p:cNvPicPr>
            <a:picLocks noChangeAspect="1"/>
          </p:cNvPicPr>
          <p:nvPr/>
        </p:nvPicPr>
        <p:blipFill>
          <a:blip r:embed="rId2"/>
          <a:stretch>
            <a:fillRect/>
          </a:stretch>
        </p:blipFill>
        <p:spPr>
          <a:xfrm>
            <a:off x="6507804" y="1322962"/>
            <a:ext cx="5580434" cy="3696510"/>
          </a:xfrm>
          <a:prstGeom prst="rect">
            <a:avLst/>
          </a:prstGeom>
        </p:spPr>
      </p:pic>
      <p:sp>
        <p:nvSpPr>
          <p:cNvPr id="8" name="Content Placeholder 2">
            <a:extLst>
              <a:ext uri="{FF2B5EF4-FFF2-40B4-BE49-F238E27FC236}">
                <a16:creationId xmlns:a16="http://schemas.microsoft.com/office/drawing/2014/main" id="{35151895-2FC6-4118-E1A1-13C02C1AE596}"/>
              </a:ext>
            </a:extLst>
          </p:cNvPr>
          <p:cNvSpPr txBox="1">
            <a:spLocks/>
          </p:cNvSpPr>
          <p:nvPr/>
        </p:nvSpPr>
        <p:spPr bwMode="auto">
          <a:xfrm>
            <a:off x="8133764" y="5081992"/>
            <a:ext cx="2474969" cy="453046"/>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buNone/>
            </a:pPr>
            <a:r>
              <a:rPr lang="en-US" altLang="en-US" sz="1400" dirty="0"/>
              <a:t>(Healthcare Careers, 2025) </a:t>
            </a:r>
            <a:endParaRPr lang="en-GB" altLang="en-US" sz="1400" dirty="0"/>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0" y="0"/>
            <a:ext cx="12192000" cy="1417638"/>
          </a:xfrm>
          <a:solidFill>
            <a:schemeClr val="accent1"/>
          </a:solidFill>
        </p:spPr>
        <p:txBody>
          <a:bodyPr/>
          <a:lstStyle/>
          <a:p>
            <a:r>
              <a:rPr lang="en-US" sz="3200" b="1" dirty="0"/>
              <a:t>Using Strengths to </a:t>
            </a:r>
            <a:r>
              <a:rPr lang="en-US" sz="3200" b="1" dirty="0" err="1"/>
              <a:t>Maximise</a:t>
            </a:r>
            <a:r>
              <a:rPr lang="en-US" sz="3200" b="1" dirty="0"/>
              <a:t> Opportunities </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63680" y="1619657"/>
            <a:ext cx="5392366" cy="3098259"/>
          </a:xfrm>
          <a:solidFill>
            <a:schemeClr val="accent1">
              <a:lumMod val="20000"/>
              <a:lumOff val="80000"/>
            </a:schemeClr>
          </a:solidFill>
        </p:spPr>
        <p:txBody>
          <a:bodyPr/>
          <a:lstStyle/>
          <a:p>
            <a:pPr>
              <a:lnSpc>
                <a:spcPct val="150000"/>
              </a:lnSpc>
              <a:spcBef>
                <a:spcPts val="0"/>
              </a:spcBef>
              <a:buFont typeface="Wingdings" panose="05000000000000000000" pitchFamily="2" charset="2"/>
              <a:buChar char="v"/>
            </a:pPr>
            <a:r>
              <a:rPr lang="en-US" sz="1400" dirty="0"/>
              <a:t>I will be undertaking degree qualifications of Level 5 and 6, and I will apply my good study skills and passion to emerge successfully. </a:t>
            </a:r>
          </a:p>
          <a:p>
            <a:pPr>
              <a:lnSpc>
                <a:spcPct val="150000"/>
              </a:lnSpc>
              <a:spcBef>
                <a:spcPts val="0"/>
              </a:spcBef>
              <a:buFont typeface="Wingdings" panose="05000000000000000000" pitchFamily="2" charset="2"/>
              <a:buChar char="v"/>
            </a:pPr>
            <a:r>
              <a:rPr lang="en-US" sz="1400" dirty="0"/>
              <a:t>I will also volunteer or shadow so as to be able to practice within the care settings.</a:t>
            </a:r>
          </a:p>
          <a:p>
            <a:pPr>
              <a:lnSpc>
                <a:spcPct val="150000"/>
              </a:lnSpc>
              <a:spcBef>
                <a:spcPts val="0"/>
              </a:spcBef>
              <a:buFont typeface="Wingdings" panose="05000000000000000000" pitchFamily="2" charset="2"/>
              <a:buChar char="v"/>
            </a:pPr>
            <a:r>
              <a:rPr lang="en-US" sz="1400" dirty="0"/>
              <a:t> Leadership skills can be developed with the support </a:t>
            </a:r>
            <a:r>
              <a:rPr lang="en-US" sz="1400" dirty="0" err="1"/>
              <a:t>programmemes</a:t>
            </a:r>
            <a:r>
              <a:rPr lang="en-US" sz="1400" dirty="0"/>
              <a:t> offered, which will enable me to gain the confidence to switch to a management position (Skills for Care, 2023).</a:t>
            </a:r>
            <a:endParaRPr lang="en-GB" sz="14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31/10/2025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pic>
        <p:nvPicPr>
          <p:cNvPr id="6" name="Picture 5">
            <a:extLst>
              <a:ext uri="{FF2B5EF4-FFF2-40B4-BE49-F238E27FC236}">
                <a16:creationId xmlns:a16="http://schemas.microsoft.com/office/drawing/2014/main" id="{333EEF3E-F59E-7056-E109-543E723803DE}"/>
              </a:ext>
            </a:extLst>
          </p:cNvPr>
          <p:cNvPicPr>
            <a:picLocks noChangeAspect="1"/>
          </p:cNvPicPr>
          <p:nvPr/>
        </p:nvPicPr>
        <p:blipFill>
          <a:blip r:embed="rId2"/>
          <a:stretch>
            <a:fillRect/>
          </a:stretch>
        </p:blipFill>
        <p:spPr>
          <a:xfrm>
            <a:off x="5661499" y="1541835"/>
            <a:ext cx="6322978" cy="3613826"/>
          </a:xfrm>
          <a:prstGeom prst="rect">
            <a:avLst/>
          </a:prstGeom>
        </p:spPr>
      </p:pic>
      <p:sp>
        <p:nvSpPr>
          <p:cNvPr id="7" name="Content Placeholder 2">
            <a:extLst>
              <a:ext uri="{FF2B5EF4-FFF2-40B4-BE49-F238E27FC236}">
                <a16:creationId xmlns:a16="http://schemas.microsoft.com/office/drawing/2014/main" id="{98E7FC95-D7A3-AE80-A2DE-9916DC3D7E49}"/>
              </a:ext>
            </a:extLst>
          </p:cNvPr>
          <p:cNvSpPr txBox="1">
            <a:spLocks/>
          </p:cNvSpPr>
          <p:nvPr/>
        </p:nvSpPr>
        <p:spPr bwMode="auto">
          <a:xfrm>
            <a:off x="6863583" y="5279858"/>
            <a:ext cx="2474969" cy="308886"/>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buNone/>
            </a:pPr>
            <a:r>
              <a:rPr lang="en-US" altLang="en-US" sz="1400" dirty="0"/>
              <a:t>(Healthcare Careers, 2025) </a:t>
            </a:r>
            <a:endParaRPr lang="en-GB" altLang="en-US" sz="1400" dirty="0"/>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0" y="0"/>
            <a:ext cx="12192000" cy="1371600"/>
          </a:xfrm>
          <a:solidFill>
            <a:schemeClr val="accent1"/>
          </a:solidFill>
        </p:spPr>
        <p:txBody>
          <a:bodyPr/>
          <a:lstStyle/>
          <a:p>
            <a:r>
              <a:rPr lang="en-GB" altLang="en-US" sz="3200" b="1" dirty="0"/>
              <a:t>Conclusion</a:t>
            </a:r>
            <a:endParaRPr lang="en-GB" altLang="en-US" sz="3200"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17236" y="1952828"/>
            <a:ext cx="4536136" cy="2952344"/>
          </a:xfrm>
          <a:solidFill>
            <a:schemeClr val="accent1">
              <a:lumMod val="20000"/>
              <a:lumOff val="80000"/>
            </a:schemeClr>
          </a:solidFill>
        </p:spPr>
        <p:txBody>
          <a:bodyPr/>
          <a:lstStyle/>
          <a:p>
            <a:pPr>
              <a:lnSpc>
                <a:spcPct val="150000"/>
              </a:lnSpc>
              <a:buFont typeface="Wingdings" panose="05000000000000000000" pitchFamily="2" charset="2"/>
              <a:buChar char="v"/>
            </a:pPr>
            <a:r>
              <a:rPr lang="en-US" altLang="en-US" sz="1400" dirty="0"/>
              <a:t>The process of completing this SWOT analysis helped me to realize my personal and professional position better.</a:t>
            </a:r>
          </a:p>
          <a:p>
            <a:pPr>
              <a:lnSpc>
                <a:spcPct val="150000"/>
              </a:lnSpc>
              <a:buFont typeface="Wingdings" panose="05000000000000000000" pitchFamily="2" charset="2"/>
              <a:buChar char="v"/>
            </a:pPr>
            <a:r>
              <a:rPr lang="en-US" altLang="en-US" sz="1400" dirty="0"/>
              <a:t> I believe that I will make a successful goal to become a nurse and a care home manager and now have an effective plan to show me the way of my further development.</a:t>
            </a:r>
            <a:endParaRPr lang="en-GB" altLang="en-US" sz="1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31/10/2025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pic>
        <p:nvPicPr>
          <p:cNvPr id="2" name="Picture 1">
            <a:extLst>
              <a:ext uri="{FF2B5EF4-FFF2-40B4-BE49-F238E27FC236}">
                <a16:creationId xmlns:a16="http://schemas.microsoft.com/office/drawing/2014/main" id="{40E4DE49-0A4B-C5AB-F6AB-C9F1651EC19B}"/>
              </a:ext>
            </a:extLst>
          </p:cNvPr>
          <p:cNvPicPr>
            <a:picLocks noChangeAspect="1"/>
          </p:cNvPicPr>
          <p:nvPr/>
        </p:nvPicPr>
        <p:blipFill>
          <a:blip r:embed="rId2"/>
          <a:stretch>
            <a:fillRect/>
          </a:stretch>
        </p:blipFill>
        <p:spPr>
          <a:xfrm>
            <a:off x="5389123" y="1517515"/>
            <a:ext cx="6656782" cy="3492230"/>
          </a:xfrm>
          <a:prstGeom prst="rect">
            <a:avLst/>
          </a:prstGeom>
        </p:spPr>
      </p:pic>
      <p:sp>
        <p:nvSpPr>
          <p:cNvPr id="3" name="Content Placeholder 2">
            <a:extLst>
              <a:ext uri="{FF2B5EF4-FFF2-40B4-BE49-F238E27FC236}">
                <a16:creationId xmlns:a16="http://schemas.microsoft.com/office/drawing/2014/main" id="{AD0ED1A8-5E35-59F9-FAE4-A045DA6E7675}"/>
              </a:ext>
            </a:extLst>
          </p:cNvPr>
          <p:cNvSpPr txBox="1">
            <a:spLocks/>
          </p:cNvSpPr>
          <p:nvPr/>
        </p:nvSpPr>
        <p:spPr bwMode="auto">
          <a:xfrm>
            <a:off x="6863583" y="5135698"/>
            <a:ext cx="2474969" cy="453046"/>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buNone/>
            </a:pPr>
            <a:r>
              <a:rPr lang="en-US" altLang="en-US" sz="1400" dirty="0"/>
              <a:t>(Healthcare Careers, 2025) </a:t>
            </a:r>
            <a:endParaRPr lang="en-GB" alt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0" y="0"/>
            <a:ext cx="12192000" cy="1600200"/>
          </a:xfrm>
          <a:solidFill>
            <a:schemeClr val="accent1"/>
          </a:solidFill>
        </p:spPr>
        <p:txBody>
          <a:bodyPr/>
          <a:lstStyle/>
          <a:p>
            <a:r>
              <a:rPr lang="en-GB" altLang="en-US" sz="3200" b="1" dirty="0">
                <a:solidFill>
                  <a:srgbClr val="000000"/>
                </a:solidFill>
              </a:rPr>
              <a:t>References List</a:t>
            </a:r>
            <a:endParaRPr lang="en-GB" altLang="en-US" sz="3200"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55643" y="1600200"/>
            <a:ext cx="11916383" cy="4109935"/>
          </a:xfrm>
          <a:solidFill>
            <a:schemeClr val="accent1">
              <a:lumMod val="20000"/>
              <a:lumOff val="80000"/>
            </a:schemeClr>
          </a:solidFill>
          <a:ln>
            <a:solidFill>
              <a:schemeClr val="accent1"/>
            </a:solidFill>
          </a:ln>
        </p:spPr>
        <p:txBody>
          <a:bodyPr/>
          <a:lstStyle/>
          <a:p>
            <a:pPr marL="0" indent="0">
              <a:lnSpc>
                <a:spcPct val="150000"/>
              </a:lnSpc>
              <a:buNone/>
            </a:pPr>
            <a:r>
              <a:rPr lang="en-US" sz="1400" dirty="0"/>
              <a:t>Department of Health and Social Care (2024) </a:t>
            </a:r>
            <a:r>
              <a:rPr lang="en-US" sz="1400" i="1" dirty="0"/>
              <a:t>People at the Heart of Care: adult social care reform white paper</a:t>
            </a:r>
            <a:r>
              <a:rPr lang="en-US" sz="1400" dirty="0"/>
              <a:t>. Available at: </a:t>
            </a:r>
            <a:r>
              <a:rPr lang="en-US" sz="1400" u="sng" dirty="0">
                <a:hlinkClick r:id="rId2"/>
              </a:rPr>
              <a:t>https://www.gov.uk/government/publications/people-at-the-heart-of-care-adult-social-care-reform-white-paper</a:t>
            </a:r>
            <a:r>
              <a:rPr lang="en-US" sz="1400" dirty="0"/>
              <a:t>.</a:t>
            </a:r>
          </a:p>
          <a:p>
            <a:pPr marL="0" indent="0">
              <a:lnSpc>
                <a:spcPct val="150000"/>
              </a:lnSpc>
              <a:buNone/>
            </a:pPr>
            <a:r>
              <a:rPr lang="en-US" sz="1400" dirty="0"/>
              <a:t>Dyer, M. and Firth, N., 2017. Being a reflective practitioner. In </a:t>
            </a:r>
            <a:r>
              <a:rPr lang="en-US" sz="1400" i="1" dirty="0"/>
              <a:t>Work-based Practice in the Early Years</a:t>
            </a:r>
            <a:r>
              <a:rPr lang="en-US" sz="1400" dirty="0"/>
              <a:t> (pp. 39-52). Routledge.</a:t>
            </a:r>
          </a:p>
          <a:p>
            <a:pPr marL="0" indent="0">
              <a:lnSpc>
                <a:spcPct val="150000"/>
              </a:lnSpc>
              <a:buNone/>
            </a:pPr>
            <a:r>
              <a:rPr lang="en-US" sz="1400" dirty="0"/>
              <a:t>Healthcare Careers (2025) </a:t>
            </a:r>
            <a:r>
              <a:rPr lang="en-US" sz="1400" i="1" dirty="0"/>
              <a:t>Nursing careers</a:t>
            </a:r>
            <a:r>
              <a:rPr lang="en-US" sz="1400" dirty="0"/>
              <a:t>. Available at: </a:t>
            </a:r>
            <a:r>
              <a:rPr lang="en-US" sz="1400" u="sng" dirty="0">
                <a:hlinkClick r:id="rId3"/>
              </a:rPr>
              <a:t>https://www.healthcareers.nhs.uk/we-are-the-nhs/nursing-careers</a:t>
            </a:r>
            <a:endParaRPr lang="en-US" sz="1400" dirty="0"/>
          </a:p>
          <a:p>
            <a:pPr marL="0" indent="0">
              <a:lnSpc>
                <a:spcPct val="150000"/>
              </a:lnSpc>
              <a:buNone/>
            </a:pPr>
            <a:r>
              <a:rPr lang="en-US" sz="1400" dirty="0"/>
              <a:t>Skills for Care (2023) </a:t>
            </a:r>
            <a:r>
              <a:rPr lang="en-US" sz="1400" i="1" dirty="0"/>
              <a:t>Support for leaders and managers</a:t>
            </a:r>
            <a:r>
              <a:rPr lang="en-US" sz="1400" dirty="0"/>
              <a:t>. Available at: </a:t>
            </a:r>
            <a:r>
              <a:rPr lang="en-US" sz="1400" u="sng" dirty="0">
                <a:hlinkClick r:id="rId4"/>
              </a:rPr>
              <a:t>https://www.skillsforcare.org.uk/Support-for-leaders-and-managers/Support-for-leaders-and-managers.aspx</a:t>
            </a:r>
            <a:r>
              <a:rPr lang="en-US" sz="1400" dirty="0"/>
              <a:t>.</a:t>
            </a:r>
          </a:p>
          <a:p>
            <a:pPr marL="0" indent="0">
              <a:lnSpc>
                <a:spcPct val="150000"/>
              </a:lnSpc>
              <a:buNone/>
            </a:pPr>
            <a:r>
              <a:rPr lang="en-US" sz="1400" dirty="0"/>
              <a:t>VonBergen, C.W., 2013. </a:t>
            </a:r>
            <a:r>
              <a:rPr lang="en-US" sz="1400" i="1" dirty="0"/>
              <a:t>SWOT analysis for individuals. In United States Association for small business and entrepreneurship</a:t>
            </a:r>
            <a:r>
              <a:rPr lang="en-US" sz="1400" dirty="0"/>
              <a:t>. Conference proceedings (p. 55). United States Association for Small Business and Entrepreneurship.</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31/10/2025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110</TotalTime>
  <Words>1190</Words>
  <Application>Microsoft Office PowerPoint</Application>
  <PresentationFormat>Widescreen</PresentationFormat>
  <Paragraphs>98</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Myriad Pro</vt:lpstr>
      <vt:lpstr>Wingdings</vt:lpstr>
      <vt:lpstr>20140311PresentationUWTSDTemplate</vt:lpstr>
      <vt:lpstr>PowerPoint Presentation</vt:lpstr>
      <vt:lpstr>Acknowledge use of AI</vt:lpstr>
      <vt:lpstr>Overview</vt:lpstr>
      <vt:lpstr>Introduction</vt:lpstr>
      <vt:lpstr>What is a SWOT Analysis And Why Is It Important</vt:lpstr>
      <vt:lpstr>Strengths, Weaknesses, Opportunities, and Threats</vt:lpstr>
      <vt:lpstr>Using Strengths to Overcome Weaknesses &amp; Minimise Threats</vt:lpstr>
      <vt:lpstr>Using Strengths to Maximise Opportunities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25</cp:revision>
  <dcterms:created xsi:type="dcterms:W3CDTF">2025-02-21T18:28:54Z</dcterms:created>
  <dcterms:modified xsi:type="dcterms:W3CDTF">2025-10-31T17:08:45Z</dcterms:modified>
</cp:coreProperties>
</file>