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19"/>
  </p:notesMasterIdLst>
  <p:handoutMasterIdLst>
    <p:handoutMasterId r:id="rId20"/>
  </p:handoutMasterIdLst>
  <p:sldIdLst>
    <p:sldId id="257" r:id="rId5"/>
    <p:sldId id="287" r:id="rId6"/>
    <p:sldId id="261" r:id="rId7"/>
    <p:sldId id="277" r:id="rId8"/>
    <p:sldId id="280" r:id="rId9"/>
    <p:sldId id="278" r:id="rId10"/>
    <p:sldId id="279" r:id="rId11"/>
    <p:sldId id="282" r:id="rId12"/>
    <p:sldId id="284" r:id="rId13"/>
    <p:sldId id="285" r:id="rId14"/>
    <p:sldId id="266" r:id="rId15"/>
    <p:sldId id="276" r:id="rId16"/>
    <p:sldId id="275" r:id="rId17"/>
    <p:sldId id="273"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653"/>
    <p:restoredTop sz="94628"/>
  </p:normalViewPr>
  <p:slideViewPr>
    <p:cSldViewPr snapToGrid="0" snapToObjects="1">
      <p:cViewPr>
        <p:scale>
          <a:sx n="100" d="100"/>
          <a:sy n="100" d="100"/>
        </p:scale>
        <p:origin x="-744" y="384"/>
      </p:cViewPr>
      <p:guideLst/>
    </p:cSldViewPr>
  </p:slideViewPr>
  <p:notesTextViewPr>
    <p:cViewPr>
      <p:scale>
        <a:sx n="1" d="1"/>
        <a:sy n="1" d="1"/>
      </p:scale>
      <p:origin x="0" y="0"/>
    </p:cViewPr>
  </p:notesTextViewPr>
  <p:notesViewPr>
    <p:cSldViewPr snapToGrid="0" snapToObjects="1">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Divided costs</c:v>
                </c:pt>
              </c:strCache>
            </c:strRef>
          </c:tx>
          <c:dPt>
            <c:idx val="0"/>
            <c:bubble3D val="0"/>
            <c:spPr>
              <a:solidFill>
                <a:schemeClr val="accent5">
                  <a:lumMod val="75000"/>
                </a:schemeClr>
              </a:solidFill>
              <a:ln w="19050">
                <a:solidFill>
                  <a:schemeClr val="lt1"/>
                </a:solidFill>
              </a:ln>
              <a:effectLst/>
            </c:spPr>
            <c:extLst>
              <c:ext xmlns:c16="http://schemas.microsoft.com/office/drawing/2014/chart" uri="{C3380CC4-5D6E-409C-BE32-E72D297353CC}">
                <c16:uniqueId val="{00000001-7BF7-4E5A-932D-940FB297597B}"/>
              </c:ext>
            </c:extLst>
          </c:dPt>
          <c:dPt>
            <c:idx val="1"/>
            <c:bubble3D val="0"/>
            <c:spPr>
              <a:solidFill>
                <a:schemeClr val="accent6">
                  <a:lumMod val="75000"/>
                </a:schemeClr>
              </a:solidFill>
              <a:ln w="19050">
                <a:solidFill>
                  <a:schemeClr val="lt1"/>
                </a:solidFill>
              </a:ln>
              <a:effectLst/>
            </c:spPr>
            <c:extLst>
              <c:ext xmlns:c16="http://schemas.microsoft.com/office/drawing/2014/chart" uri="{C3380CC4-5D6E-409C-BE32-E72D297353CC}">
                <c16:uniqueId val="{00000003-7BF7-4E5A-932D-940FB297597B}"/>
              </c:ext>
            </c:extLst>
          </c:dPt>
          <c:dPt>
            <c:idx val="2"/>
            <c:bubble3D val="0"/>
            <c:spPr>
              <a:solidFill>
                <a:srgbClr val="92D050"/>
              </a:solidFill>
              <a:ln w="19050">
                <a:solidFill>
                  <a:schemeClr val="lt1"/>
                </a:solidFill>
              </a:ln>
              <a:effectLst/>
            </c:spPr>
            <c:extLst>
              <c:ext xmlns:c16="http://schemas.microsoft.com/office/drawing/2014/chart" uri="{C3380CC4-5D6E-409C-BE32-E72D297353CC}">
                <c16:uniqueId val="{00000005-7BF7-4E5A-932D-940FB297597B}"/>
              </c:ext>
            </c:extLst>
          </c:dPt>
          <c:dPt>
            <c:idx val="3"/>
            <c:bubble3D val="0"/>
            <c:spPr>
              <a:solidFill>
                <a:schemeClr val="accent4">
                  <a:shade val="58000"/>
                </a:schemeClr>
              </a:solidFill>
              <a:ln w="19050">
                <a:solidFill>
                  <a:schemeClr val="lt1"/>
                </a:solidFill>
              </a:ln>
              <a:effectLst/>
            </c:spPr>
            <c:extLst>
              <c:ext xmlns:c16="http://schemas.microsoft.com/office/drawing/2014/chart" uri="{C3380CC4-5D6E-409C-BE32-E72D297353CC}">
                <c16:uniqueId val="{00000007-7BF7-4E5A-932D-940FB297597B}"/>
              </c:ext>
            </c:extLst>
          </c:dPt>
          <c:cat>
            <c:strRef>
              <c:f>Sheet1!$A$2:$A$5</c:f>
              <c:strCache>
                <c:ptCount val="3"/>
                <c:pt idx="0">
                  <c:v>1st year coverage</c:v>
                </c:pt>
                <c:pt idx="1">
                  <c:v>equipment</c:v>
                </c:pt>
                <c:pt idx="2">
                  <c:v>Set up cost</c:v>
                </c:pt>
              </c:strCache>
            </c:strRef>
          </c:cat>
          <c:val>
            <c:numRef>
              <c:f>Sheet1!$B$2:$B$5</c:f>
              <c:numCache>
                <c:formatCode>General</c:formatCode>
                <c:ptCount val="4"/>
                <c:pt idx="0">
                  <c:v>10</c:v>
                </c:pt>
                <c:pt idx="1">
                  <c:v>3</c:v>
                </c:pt>
                <c:pt idx="2">
                  <c:v>1</c:v>
                </c:pt>
              </c:numCache>
            </c:numRef>
          </c:val>
          <c:extLst>
            <c:ext xmlns:c16="http://schemas.microsoft.com/office/drawing/2014/chart" uri="{C3380CC4-5D6E-409C-BE32-E72D297353CC}">
              <c16:uniqueId val="{00000000-F8A1-204B-BADE-0437BBAB50B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4">
  <a:schemeClr val="accent4"/>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3">
        <a:alpha val="0"/>
      </a:schemeClr>
    </dgm:fillClrLst>
    <dgm:linClrLst meth="repeat">
      <a:schemeClr val="accent3">
        <a:alpha val="0"/>
      </a:schemeClr>
    </dgm:linClrLst>
    <dgm:effectClrLst/>
    <dgm:txLinClrLst/>
    <dgm:txFillClrLst meth="repeat">
      <a:schemeClr val="accent3"/>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62DEA7-9DCD-4B2E-9DC5-BE121C266AFD}" type="doc">
      <dgm:prSet loTypeId="urn:microsoft.com/office/officeart/2018/5/layout/IconCircleLabelList" loCatId="icon" qsTypeId="urn:microsoft.com/office/officeart/2005/8/quickstyle/simple1" qsCatId="simple" csTypeId="urn:microsoft.com/office/officeart/2018/5/colors/Iconchunking_coloredtext_accent3_2" csCatId="accent3" phldr="1"/>
      <dgm:spPr/>
      <dgm:t>
        <a:bodyPr rtlCol="0"/>
        <a:lstStyle/>
        <a:p>
          <a:pPr rtl="0"/>
          <a:endParaRPr lang="en-US"/>
        </a:p>
      </dgm:t>
    </dgm:pt>
    <dgm:pt modelId="{41CDB9B8-E81E-41E7-AE89-8F6EDFC88D92}">
      <dgm:prSet/>
      <dgm:spPr/>
      <dgm:t>
        <a:bodyPr rtlCol="0"/>
        <a:lstStyle/>
        <a:p>
          <a:pPr rtl="0">
            <a:defRPr cap="all"/>
          </a:pPr>
          <a:r>
            <a:rPr lang="en-GB" noProof="0" dirty="0"/>
            <a:t>A Wildlife and adventure production team </a:t>
          </a:r>
        </a:p>
      </dgm:t>
    </dgm:pt>
    <dgm:pt modelId="{5D2FF527-BA77-40BE-9414-16FAE46386BB}" type="parTrans" cxnId="{21EB7847-13AE-4881-9090-909F31360F4E}">
      <dgm:prSet/>
      <dgm:spPr/>
      <dgm:t>
        <a:bodyPr rtlCol="0"/>
        <a:lstStyle/>
        <a:p>
          <a:pPr rtl="0"/>
          <a:endParaRPr lang="en-GB" noProof="0" dirty="0"/>
        </a:p>
      </dgm:t>
    </dgm:pt>
    <dgm:pt modelId="{BA791450-8D1E-4A6F-B71D-2984D9E245C4}" type="sibTrans" cxnId="{21EB7847-13AE-4881-9090-909F31360F4E}">
      <dgm:prSet/>
      <dgm:spPr/>
      <dgm:t>
        <a:bodyPr rtlCol="0"/>
        <a:lstStyle/>
        <a:p>
          <a:pPr rtl="0"/>
          <a:endParaRPr lang="en-GB" noProof="0" dirty="0"/>
        </a:p>
      </dgm:t>
    </dgm:pt>
    <dgm:pt modelId="{4D7D34C7-9466-4514-BF51-7396C17436B5}">
      <dgm:prSet/>
      <dgm:spPr/>
      <dgm:t>
        <a:bodyPr rtlCol="0"/>
        <a:lstStyle/>
        <a:p>
          <a:pPr rtl="0">
            <a:defRPr cap="all"/>
          </a:pPr>
          <a:r>
            <a:rPr lang="en-GB" noProof="0" dirty="0"/>
            <a:t>Based in South Wales</a:t>
          </a:r>
        </a:p>
      </dgm:t>
    </dgm:pt>
    <dgm:pt modelId="{37DD6CE0-C2AA-4EB6-9E7D-14AED2127C40}" type="parTrans" cxnId="{7EEBEB1B-497E-4365-84F9-FBB75D7759E5}">
      <dgm:prSet/>
      <dgm:spPr/>
      <dgm:t>
        <a:bodyPr rtlCol="0"/>
        <a:lstStyle/>
        <a:p>
          <a:pPr rtl="0"/>
          <a:endParaRPr lang="en-GB" noProof="0" dirty="0"/>
        </a:p>
      </dgm:t>
    </dgm:pt>
    <dgm:pt modelId="{483498F9-A0C2-4668-85AB-D8E6E254F73B}" type="sibTrans" cxnId="{7EEBEB1B-497E-4365-84F9-FBB75D7759E5}">
      <dgm:prSet/>
      <dgm:spPr/>
      <dgm:t>
        <a:bodyPr rtlCol="0"/>
        <a:lstStyle/>
        <a:p>
          <a:pPr rtl="0"/>
          <a:endParaRPr lang="en-GB" noProof="0" dirty="0"/>
        </a:p>
      </dgm:t>
    </dgm:pt>
    <dgm:pt modelId="{8E185869-F0D4-43E2-B08A-2F3E83EE98F3}">
      <dgm:prSet/>
      <dgm:spPr/>
      <dgm:t>
        <a:bodyPr rtlCol="0"/>
        <a:lstStyle/>
        <a:p>
          <a:pPr rtl="0">
            <a:defRPr cap="all"/>
          </a:pPr>
          <a:r>
            <a:rPr lang="en-GB" noProof="0" dirty="0"/>
            <a:t>Including all aspects of health and safety </a:t>
          </a:r>
        </a:p>
      </dgm:t>
    </dgm:pt>
    <dgm:pt modelId="{7EE27099-92EA-4EDF-B176-0E355876D272}" type="parTrans" cxnId="{7F970F62-30E3-4F5B-A242-825013BF84A8}">
      <dgm:prSet/>
      <dgm:spPr/>
      <dgm:t>
        <a:bodyPr rtlCol="0"/>
        <a:lstStyle/>
        <a:p>
          <a:pPr rtl="0"/>
          <a:endParaRPr lang="en-GB" noProof="0" dirty="0"/>
        </a:p>
      </dgm:t>
    </dgm:pt>
    <dgm:pt modelId="{77D0876E-2BA2-4E28-ADB5-9885FCB7156A}" type="sibTrans" cxnId="{7F970F62-30E3-4F5B-A242-825013BF84A8}">
      <dgm:prSet/>
      <dgm:spPr/>
      <dgm:t>
        <a:bodyPr rtlCol="0"/>
        <a:lstStyle/>
        <a:p>
          <a:pPr rtl="0"/>
          <a:endParaRPr lang="en-GB" noProof="0" dirty="0"/>
        </a:p>
      </dgm:t>
    </dgm:pt>
    <dgm:pt modelId="{DC13276E-A6EE-4F1F-8058-BC35079FF369}" type="pres">
      <dgm:prSet presAssocID="{7B62DEA7-9DCD-4B2E-9DC5-BE121C266AFD}" presName="root" presStyleCnt="0">
        <dgm:presLayoutVars>
          <dgm:dir/>
          <dgm:resizeHandles val="exact"/>
        </dgm:presLayoutVars>
      </dgm:prSet>
      <dgm:spPr/>
    </dgm:pt>
    <dgm:pt modelId="{FC0020A3-4A09-44BC-9422-BF96460099FD}" type="pres">
      <dgm:prSet presAssocID="{41CDB9B8-E81E-41E7-AE89-8F6EDFC88D92}" presName="compNode" presStyleCnt="0"/>
      <dgm:spPr/>
    </dgm:pt>
    <dgm:pt modelId="{E82669A6-D7CD-4E20-A39A-832FC11B6B9B}" type="pres">
      <dgm:prSet presAssocID="{41CDB9B8-E81E-41E7-AE89-8F6EDFC88D92}" presName="iconBgRect" presStyleLbl="bgShp" presStyleIdx="0" presStyleCnt="3"/>
      <dgm:spPr/>
    </dgm:pt>
    <dgm:pt modelId="{DBE80AD5-B037-463C-90F4-1727C06AEF45}" type="pres">
      <dgm:prSet presAssocID="{41CDB9B8-E81E-41E7-AE89-8F6EDFC88D9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8F63C1E9-D4EC-4936-93E1-8553F5C25439}" type="pres">
      <dgm:prSet presAssocID="{41CDB9B8-E81E-41E7-AE89-8F6EDFC88D92}" presName="spaceRect" presStyleCnt="0"/>
      <dgm:spPr/>
    </dgm:pt>
    <dgm:pt modelId="{F9233C29-A837-45C9-97F9-BAE8ED657BAE}" type="pres">
      <dgm:prSet presAssocID="{41CDB9B8-E81E-41E7-AE89-8F6EDFC88D92}" presName="textRect" presStyleLbl="revTx" presStyleIdx="0" presStyleCnt="3">
        <dgm:presLayoutVars>
          <dgm:chMax val="1"/>
          <dgm:chPref val="1"/>
        </dgm:presLayoutVars>
      </dgm:prSet>
      <dgm:spPr/>
    </dgm:pt>
    <dgm:pt modelId="{23DA43FB-D1BE-4705-9AEE-107E81D7BB69}" type="pres">
      <dgm:prSet presAssocID="{BA791450-8D1E-4A6F-B71D-2984D9E245C4}" presName="sibTrans" presStyleCnt="0"/>
      <dgm:spPr/>
    </dgm:pt>
    <dgm:pt modelId="{DE721FBE-03FB-4D3D-BDD7-CAE300D7CB34}" type="pres">
      <dgm:prSet presAssocID="{4D7D34C7-9466-4514-BF51-7396C17436B5}" presName="compNode" presStyleCnt="0"/>
      <dgm:spPr/>
    </dgm:pt>
    <dgm:pt modelId="{3CB79098-E121-45C4-B6BC-DFC46C69E116}" type="pres">
      <dgm:prSet presAssocID="{4D7D34C7-9466-4514-BF51-7396C17436B5}" presName="iconBgRect" presStyleLbl="bgShp" presStyleIdx="1" presStyleCnt="3"/>
      <dgm:spPr/>
    </dgm:pt>
    <dgm:pt modelId="{69E203E4-52D5-4F02-A43A-C8BB1F9AC5C8}" type="pres">
      <dgm:prSet presAssocID="{4D7D34C7-9466-4514-BF51-7396C17436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with pin"/>
        </a:ext>
      </dgm:extLst>
    </dgm:pt>
    <dgm:pt modelId="{5A27C874-CAEB-4A66-8D99-0F3AC943E5AB}" type="pres">
      <dgm:prSet presAssocID="{4D7D34C7-9466-4514-BF51-7396C17436B5}" presName="spaceRect" presStyleCnt="0"/>
      <dgm:spPr/>
    </dgm:pt>
    <dgm:pt modelId="{A7DB1614-C206-4950-80C1-49D2C414AC91}" type="pres">
      <dgm:prSet presAssocID="{4D7D34C7-9466-4514-BF51-7396C17436B5}" presName="textRect" presStyleLbl="revTx" presStyleIdx="1" presStyleCnt="3">
        <dgm:presLayoutVars>
          <dgm:chMax val="1"/>
          <dgm:chPref val="1"/>
        </dgm:presLayoutVars>
      </dgm:prSet>
      <dgm:spPr/>
    </dgm:pt>
    <dgm:pt modelId="{62346287-0F0E-456F-B705-F79E37BC86EE}" type="pres">
      <dgm:prSet presAssocID="{483498F9-A0C2-4668-85AB-D8E6E254F73B}" presName="sibTrans" presStyleCnt="0"/>
      <dgm:spPr/>
    </dgm:pt>
    <dgm:pt modelId="{2656C800-25CF-4188-B876-F7D1654F1042}" type="pres">
      <dgm:prSet presAssocID="{8E185869-F0D4-43E2-B08A-2F3E83EE98F3}" presName="compNode" presStyleCnt="0"/>
      <dgm:spPr/>
    </dgm:pt>
    <dgm:pt modelId="{7206D892-B3F1-496D-BF53-15FEB0766F4F}" type="pres">
      <dgm:prSet presAssocID="{8E185869-F0D4-43E2-B08A-2F3E83EE98F3}" presName="iconBgRect" presStyleLbl="bgShp" presStyleIdx="2" presStyleCnt="3"/>
      <dgm:spPr/>
    </dgm:pt>
    <dgm:pt modelId="{ACF04E8D-4BF8-4251-912E-BABC479158FC}" type="pres">
      <dgm:prSet presAssocID="{8E185869-F0D4-43E2-B08A-2F3E83EE98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755BFFC9-B3F4-418D-9116-04D7B34A92B6}" type="pres">
      <dgm:prSet presAssocID="{8E185869-F0D4-43E2-B08A-2F3E83EE98F3}" presName="spaceRect" presStyleCnt="0"/>
      <dgm:spPr/>
    </dgm:pt>
    <dgm:pt modelId="{BF1ECDC9-5335-4D4E-B27E-87B829208F37}" type="pres">
      <dgm:prSet presAssocID="{8E185869-F0D4-43E2-B08A-2F3E83EE98F3}" presName="textRect" presStyleLbl="revTx" presStyleIdx="2" presStyleCnt="3">
        <dgm:presLayoutVars>
          <dgm:chMax val="1"/>
          <dgm:chPref val="1"/>
        </dgm:presLayoutVars>
      </dgm:prSet>
      <dgm:spPr/>
    </dgm:pt>
  </dgm:ptLst>
  <dgm:cxnLst>
    <dgm:cxn modelId="{0E84AA06-E460-486B-B9E1-F830D93461BC}" type="presOf" srcId="{8E185869-F0D4-43E2-B08A-2F3E83EE98F3}" destId="{BF1ECDC9-5335-4D4E-B27E-87B829208F37}" srcOrd="0" destOrd="0" presId="urn:microsoft.com/office/officeart/2018/5/layout/IconCircleLabelList"/>
    <dgm:cxn modelId="{7EEBEB1B-497E-4365-84F9-FBB75D7759E5}" srcId="{7B62DEA7-9DCD-4B2E-9DC5-BE121C266AFD}" destId="{4D7D34C7-9466-4514-BF51-7396C17436B5}" srcOrd="1" destOrd="0" parTransId="{37DD6CE0-C2AA-4EB6-9E7D-14AED2127C40}" sibTransId="{483498F9-A0C2-4668-85AB-D8E6E254F73B}"/>
    <dgm:cxn modelId="{BA5EEB3F-3502-4D49-B5FA-3FD4A795BA4A}" type="presOf" srcId="{4D7D34C7-9466-4514-BF51-7396C17436B5}" destId="{A7DB1614-C206-4950-80C1-49D2C414AC91}" srcOrd="0" destOrd="0" presId="urn:microsoft.com/office/officeart/2018/5/layout/IconCircleLabelList"/>
    <dgm:cxn modelId="{21EB7847-13AE-4881-9090-909F31360F4E}" srcId="{7B62DEA7-9DCD-4B2E-9DC5-BE121C266AFD}" destId="{41CDB9B8-E81E-41E7-AE89-8F6EDFC88D92}" srcOrd="0" destOrd="0" parTransId="{5D2FF527-BA77-40BE-9414-16FAE46386BB}" sibTransId="{BA791450-8D1E-4A6F-B71D-2984D9E245C4}"/>
    <dgm:cxn modelId="{7F970F62-30E3-4F5B-A242-825013BF84A8}" srcId="{7B62DEA7-9DCD-4B2E-9DC5-BE121C266AFD}" destId="{8E185869-F0D4-43E2-B08A-2F3E83EE98F3}" srcOrd="2" destOrd="0" parTransId="{7EE27099-92EA-4EDF-B176-0E355876D272}" sibTransId="{77D0876E-2BA2-4E28-ADB5-9885FCB7156A}"/>
    <dgm:cxn modelId="{1D420EA8-FBEB-417A-A26A-3FF668FE26BC}" type="presOf" srcId="{41CDB9B8-E81E-41E7-AE89-8F6EDFC88D92}" destId="{F9233C29-A837-45C9-97F9-BAE8ED657BAE}" srcOrd="0" destOrd="0" presId="urn:microsoft.com/office/officeart/2018/5/layout/IconCircleLabelList"/>
    <dgm:cxn modelId="{A8B04ABE-C4C8-4242-BB1D-E6C6110D8B05}" type="presOf" srcId="{7B62DEA7-9DCD-4B2E-9DC5-BE121C266AFD}" destId="{DC13276E-A6EE-4F1F-8058-BC35079FF369}" srcOrd="0" destOrd="0" presId="urn:microsoft.com/office/officeart/2018/5/layout/IconCircleLabelList"/>
    <dgm:cxn modelId="{88C4AD61-9B66-4A5D-B87E-BBB1F47151C8}" type="presParOf" srcId="{DC13276E-A6EE-4F1F-8058-BC35079FF369}" destId="{FC0020A3-4A09-44BC-9422-BF96460099FD}" srcOrd="0" destOrd="0" presId="urn:microsoft.com/office/officeart/2018/5/layout/IconCircleLabelList"/>
    <dgm:cxn modelId="{567A02C1-3118-4807-B359-983ABFC9757C}" type="presParOf" srcId="{FC0020A3-4A09-44BC-9422-BF96460099FD}" destId="{E82669A6-D7CD-4E20-A39A-832FC11B6B9B}" srcOrd="0" destOrd="0" presId="urn:microsoft.com/office/officeart/2018/5/layout/IconCircleLabelList"/>
    <dgm:cxn modelId="{5509B6BD-BDAF-4DF1-9454-7AF8F2C39569}" type="presParOf" srcId="{FC0020A3-4A09-44BC-9422-BF96460099FD}" destId="{DBE80AD5-B037-463C-90F4-1727C06AEF45}" srcOrd="1" destOrd="0" presId="urn:microsoft.com/office/officeart/2018/5/layout/IconCircleLabelList"/>
    <dgm:cxn modelId="{6E8F8002-AA4A-4700-93DF-1E78F9B01264}" type="presParOf" srcId="{FC0020A3-4A09-44BC-9422-BF96460099FD}" destId="{8F63C1E9-D4EC-4936-93E1-8553F5C25439}" srcOrd="2" destOrd="0" presId="urn:microsoft.com/office/officeart/2018/5/layout/IconCircleLabelList"/>
    <dgm:cxn modelId="{61773F85-770D-4670-8CD7-469BA1E3C500}" type="presParOf" srcId="{FC0020A3-4A09-44BC-9422-BF96460099FD}" destId="{F9233C29-A837-45C9-97F9-BAE8ED657BAE}" srcOrd="3" destOrd="0" presId="urn:microsoft.com/office/officeart/2018/5/layout/IconCircleLabelList"/>
    <dgm:cxn modelId="{B493DD12-D1A3-48DF-84E9-82EB93A382C0}" type="presParOf" srcId="{DC13276E-A6EE-4F1F-8058-BC35079FF369}" destId="{23DA43FB-D1BE-4705-9AEE-107E81D7BB69}" srcOrd="1" destOrd="0" presId="urn:microsoft.com/office/officeart/2018/5/layout/IconCircleLabelList"/>
    <dgm:cxn modelId="{5836806D-855F-46EA-800A-981019A75AFD}" type="presParOf" srcId="{DC13276E-A6EE-4F1F-8058-BC35079FF369}" destId="{DE721FBE-03FB-4D3D-BDD7-CAE300D7CB34}" srcOrd="2" destOrd="0" presId="urn:microsoft.com/office/officeart/2018/5/layout/IconCircleLabelList"/>
    <dgm:cxn modelId="{1D3C850D-1065-4845-A1D7-763EE7FBB0AC}" type="presParOf" srcId="{DE721FBE-03FB-4D3D-BDD7-CAE300D7CB34}" destId="{3CB79098-E121-45C4-B6BC-DFC46C69E116}" srcOrd="0" destOrd="0" presId="urn:microsoft.com/office/officeart/2018/5/layout/IconCircleLabelList"/>
    <dgm:cxn modelId="{8273A823-FE07-427E-8BD7-495434A23D0A}" type="presParOf" srcId="{DE721FBE-03FB-4D3D-BDD7-CAE300D7CB34}" destId="{69E203E4-52D5-4F02-A43A-C8BB1F9AC5C8}" srcOrd="1" destOrd="0" presId="urn:microsoft.com/office/officeart/2018/5/layout/IconCircleLabelList"/>
    <dgm:cxn modelId="{3B56CEF0-DAA9-48AE-9177-48C81025611E}" type="presParOf" srcId="{DE721FBE-03FB-4D3D-BDD7-CAE300D7CB34}" destId="{5A27C874-CAEB-4A66-8D99-0F3AC943E5AB}" srcOrd="2" destOrd="0" presId="urn:microsoft.com/office/officeart/2018/5/layout/IconCircleLabelList"/>
    <dgm:cxn modelId="{D7B88B38-EA91-4170-BD6C-E590CCF44D99}" type="presParOf" srcId="{DE721FBE-03FB-4D3D-BDD7-CAE300D7CB34}" destId="{A7DB1614-C206-4950-80C1-49D2C414AC91}" srcOrd="3" destOrd="0" presId="urn:microsoft.com/office/officeart/2018/5/layout/IconCircleLabelList"/>
    <dgm:cxn modelId="{4858B3C1-B7E7-4A61-9713-29742E160E4C}" type="presParOf" srcId="{DC13276E-A6EE-4F1F-8058-BC35079FF369}" destId="{62346287-0F0E-456F-B705-F79E37BC86EE}" srcOrd="3" destOrd="0" presId="urn:microsoft.com/office/officeart/2018/5/layout/IconCircleLabelList"/>
    <dgm:cxn modelId="{DD91A43F-8F61-4B99-8BAF-CBDAA0291890}" type="presParOf" srcId="{DC13276E-A6EE-4F1F-8058-BC35079FF369}" destId="{2656C800-25CF-4188-B876-F7D1654F1042}" srcOrd="4" destOrd="0" presId="urn:microsoft.com/office/officeart/2018/5/layout/IconCircleLabelList"/>
    <dgm:cxn modelId="{EFDFD6C6-84D4-479D-9CB0-56827924AE92}" type="presParOf" srcId="{2656C800-25CF-4188-B876-F7D1654F1042}" destId="{7206D892-B3F1-496D-BF53-15FEB0766F4F}" srcOrd="0" destOrd="0" presId="urn:microsoft.com/office/officeart/2018/5/layout/IconCircleLabelList"/>
    <dgm:cxn modelId="{EA5403B0-CF82-425A-96F9-6CA04B585876}" type="presParOf" srcId="{2656C800-25CF-4188-B876-F7D1654F1042}" destId="{ACF04E8D-4BF8-4251-912E-BABC479158FC}" srcOrd="1" destOrd="0" presId="urn:microsoft.com/office/officeart/2018/5/layout/IconCircleLabelList"/>
    <dgm:cxn modelId="{3E2E1864-E149-48EA-9DEF-85A421D3FC93}" type="presParOf" srcId="{2656C800-25CF-4188-B876-F7D1654F1042}" destId="{755BFFC9-B3F4-418D-9116-04D7B34A92B6}" srcOrd="2" destOrd="0" presId="urn:microsoft.com/office/officeart/2018/5/layout/IconCircleLabelList"/>
    <dgm:cxn modelId="{6B500E66-F178-46D3-B1D2-4DB633234794}" type="presParOf" srcId="{2656C800-25CF-4188-B876-F7D1654F1042}" destId="{BF1ECDC9-5335-4D4E-B27E-87B829208F3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47A3A5-E07F-4879-A4C1-BC2D4B5F5D33}" type="doc">
      <dgm:prSet loTypeId="urn:microsoft.com/office/officeart/2008/layout/LinedList" loCatId="list" qsTypeId="urn:microsoft.com/office/officeart/2005/8/quickstyle/simple1" qsCatId="simple" csTypeId="urn:microsoft.com/office/officeart/2005/8/colors/accent4_1" csCatId="accent4" phldr="1"/>
      <dgm:spPr/>
      <dgm:t>
        <a:bodyPr/>
        <a:lstStyle/>
        <a:p>
          <a:endParaRPr lang="en-US"/>
        </a:p>
      </dgm:t>
    </dgm:pt>
    <dgm:pt modelId="{A9383BEE-52AF-4539-9DA5-4624B32BF18E}">
      <dgm:prSet custT="1"/>
      <dgm:spPr/>
      <dgm:t>
        <a:bodyPr/>
        <a:lstStyle/>
        <a:p>
          <a:r>
            <a:rPr lang="en-US" sz="3600" baseline="0" dirty="0"/>
            <a:t>Instagram</a:t>
          </a:r>
          <a:r>
            <a:rPr lang="en-US" sz="4300" baseline="0" dirty="0"/>
            <a:t> – </a:t>
          </a:r>
          <a:r>
            <a:rPr lang="en-US" sz="2800" baseline="0" dirty="0"/>
            <a:t>This is the main growth in car photography/videography  </a:t>
          </a:r>
          <a:endParaRPr lang="en-US" sz="4300" dirty="0"/>
        </a:p>
      </dgm:t>
    </dgm:pt>
    <dgm:pt modelId="{B2A9DD81-3E29-4DA4-B4C1-AAA55EE33707}" type="parTrans" cxnId="{AFC160B5-324D-413E-97B7-AE9A32580FC7}">
      <dgm:prSet/>
      <dgm:spPr/>
      <dgm:t>
        <a:bodyPr/>
        <a:lstStyle/>
        <a:p>
          <a:endParaRPr lang="en-US"/>
        </a:p>
      </dgm:t>
    </dgm:pt>
    <dgm:pt modelId="{515A2E09-BB48-4E37-8906-370809A51774}" type="sibTrans" cxnId="{AFC160B5-324D-413E-97B7-AE9A32580FC7}">
      <dgm:prSet/>
      <dgm:spPr/>
      <dgm:t>
        <a:bodyPr/>
        <a:lstStyle/>
        <a:p>
          <a:endParaRPr lang="en-US"/>
        </a:p>
      </dgm:t>
    </dgm:pt>
    <dgm:pt modelId="{3964D3A3-2B6F-4C0C-97CE-469CD3DC7620}">
      <dgm:prSet custT="1"/>
      <dgm:spPr/>
      <dgm:t>
        <a:bodyPr anchor="ctr"/>
        <a:lstStyle/>
        <a:p>
          <a:r>
            <a:rPr lang="en-US" sz="3600" baseline="0" dirty="0"/>
            <a:t>M.J.PHOTOGRAPHIC </a:t>
          </a:r>
          <a:r>
            <a:rPr lang="en-US" sz="3300" baseline="0" dirty="0"/>
            <a:t>– </a:t>
          </a:r>
          <a:r>
            <a:rPr lang="en-US" sz="2800" baseline="0" dirty="0"/>
            <a:t>Car photographer in South Wales </a:t>
          </a:r>
          <a:endParaRPr lang="en-US" sz="2800" dirty="0"/>
        </a:p>
      </dgm:t>
    </dgm:pt>
    <dgm:pt modelId="{EEBFAF26-5825-45AA-AF8E-017A18C46715}" type="parTrans" cxnId="{A73C1255-8B15-4996-A828-B58864B419D5}">
      <dgm:prSet/>
      <dgm:spPr/>
      <dgm:t>
        <a:bodyPr/>
        <a:lstStyle/>
        <a:p>
          <a:endParaRPr lang="en-US"/>
        </a:p>
      </dgm:t>
    </dgm:pt>
    <dgm:pt modelId="{5CDCC699-E1A9-4D44-9F0F-3A02F4127680}" type="sibTrans" cxnId="{A73C1255-8B15-4996-A828-B58864B419D5}">
      <dgm:prSet/>
      <dgm:spPr/>
      <dgm:t>
        <a:bodyPr/>
        <a:lstStyle/>
        <a:p>
          <a:endParaRPr lang="en-US"/>
        </a:p>
      </dgm:t>
    </dgm:pt>
    <dgm:pt modelId="{AE632B9A-D236-41A6-B730-1AEA0552BA2C}">
      <dgm:prSet custT="1"/>
      <dgm:spPr/>
      <dgm:t>
        <a:bodyPr/>
        <a:lstStyle/>
        <a:p>
          <a:r>
            <a:rPr lang="en-US" sz="3600" baseline="0" dirty="0"/>
            <a:t>Kingdom Creative </a:t>
          </a:r>
          <a:r>
            <a:rPr lang="en-US" sz="3100" baseline="0" dirty="0"/>
            <a:t>– </a:t>
          </a:r>
          <a:r>
            <a:rPr lang="en-US" sz="2800" baseline="0" dirty="0"/>
            <a:t>Car photography/videography in London</a:t>
          </a:r>
          <a:endParaRPr lang="en-US" sz="3100" dirty="0"/>
        </a:p>
      </dgm:t>
    </dgm:pt>
    <dgm:pt modelId="{D8B87086-4D1B-45AD-B011-65CECA608C86}" type="parTrans" cxnId="{153C1A56-3730-473B-9BD7-110F9768A3A0}">
      <dgm:prSet/>
      <dgm:spPr/>
      <dgm:t>
        <a:bodyPr/>
        <a:lstStyle/>
        <a:p>
          <a:endParaRPr lang="en-US"/>
        </a:p>
      </dgm:t>
    </dgm:pt>
    <dgm:pt modelId="{2361FAC7-B318-4316-94AB-4A1A09B994FA}" type="sibTrans" cxnId="{153C1A56-3730-473B-9BD7-110F9768A3A0}">
      <dgm:prSet/>
      <dgm:spPr/>
      <dgm:t>
        <a:bodyPr/>
        <a:lstStyle/>
        <a:p>
          <a:endParaRPr lang="en-US"/>
        </a:p>
      </dgm:t>
    </dgm:pt>
    <dgm:pt modelId="{44419946-B577-4C43-94CF-0E788463C655}">
      <dgm:prSet custT="1"/>
      <dgm:spPr/>
      <dgm:t>
        <a:bodyPr/>
        <a:lstStyle/>
        <a:p>
          <a:r>
            <a:rPr lang="en-US" sz="3600" baseline="0" dirty="0"/>
            <a:t>Amy Shore photography – </a:t>
          </a:r>
          <a:r>
            <a:rPr lang="en-US" sz="2800" baseline="0" dirty="0"/>
            <a:t>Instagram car photographer</a:t>
          </a:r>
          <a:endParaRPr lang="en-US" sz="2800" dirty="0"/>
        </a:p>
      </dgm:t>
    </dgm:pt>
    <dgm:pt modelId="{A4D3022B-295B-42E0-AE08-F450085D70B1}" type="parTrans" cxnId="{031E7A78-8F49-4A0E-9ECD-A38FBB6C686D}">
      <dgm:prSet/>
      <dgm:spPr/>
      <dgm:t>
        <a:bodyPr/>
        <a:lstStyle/>
        <a:p>
          <a:endParaRPr lang="en-US"/>
        </a:p>
      </dgm:t>
    </dgm:pt>
    <dgm:pt modelId="{DC832BB2-E4AB-4EB1-A505-808107B799C6}" type="sibTrans" cxnId="{031E7A78-8F49-4A0E-9ECD-A38FBB6C686D}">
      <dgm:prSet/>
      <dgm:spPr/>
      <dgm:t>
        <a:bodyPr/>
        <a:lstStyle/>
        <a:p>
          <a:endParaRPr lang="en-US"/>
        </a:p>
      </dgm:t>
    </dgm:pt>
    <dgm:pt modelId="{752491D5-2151-DD48-B59F-D3DA8281A18B}" type="pres">
      <dgm:prSet presAssocID="{2847A3A5-E07F-4879-A4C1-BC2D4B5F5D33}" presName="vert0" presStyleCnt="0">
        <dgm:presLayoutVars>
          <dgm:dir/>
          <dgm:animOne val="branch"/>
          <dgm:animLvl val="lvl"/>
        </dgm:presLayoutVars>
      </dgm:prSet>
      <dgm:spPr/>
    </dgm:pt>
    <dgm:pt modelId="{87150847-5F11-584E-8FF9-DC33AFA064C1}" type="pres">
      <dgm:prSet presAssocID="{A9383BEE-52AF-4539-9DA5-4624B32BF18E}" presName="thickLine" presStyleLbl="alignNode1" presStyleIdx="0" presStyleCnt="4"/>
      <dgm:spPr/>
    </dgm:pt>
    <dgm:pt modelId="{F5C6EBCD-640B-374C-A392-BF71B3E69C73}" type="pres">
      <dgm:prSet presAssocID="{A9383BEE-52AF-4539-9DA5-4624B32BF18E}" presName="horz1" presStyleCnt="0"/>
      <dgm:spPr/>
    </dgm:pt>
    <dgm:pt modelId="{EE8DBA1F-8BE1-EB45-ADC1-999182415774}" type="pres">
      <dgm:prSet presAssocID="{A9383BEE-52AF-4539-9DA5-4624B32BF18E}" presName="tx1" presStyleLbl="revTx" presStyleIdx="0" presStyleCnt="4" custScaleY="148276"/>
      <dgm:spPr/>
    </dgm:pt>
    <dgm:pt modelId="{B3329578-7664-1242-98BC-7547C3C8E955}" type="pres">
      <dgm:prSet presAssocID="{A9383BEE-52AF-4539-9DA5-4624B32BF18E}" presName="vert1" presStyleCnt="0"/>
      <dgm:spPr/>
    </dgm:pt>
    <dgm:pt modelId="{E958CAAB-158B-AA44-BA5A-C3842F78A2BC}" type="pres">
      <dgm:prSet presAssocID="{3964D3A3-2B6F-4C0C-97CE-469CD3DC7620}" presName="thickLine" presStyleLbl="alignNode1" presStyleIdx="1" presStyleCnt="4"/>
      <dgm:spPr/>
    </dgm:pt>
    <dgm:pt modelId="{EADE1019-639B-744B-B41D-D2AF63967C78}" type="pres">
      <dgm:prSet presAssocID="{3964D3A3-2B6F-4C0C-97CE-469CD3DC7620}" presName="horz1" presStyleCnt="0"/>
      <dgm:spPr/>
    </dgm:pt>
    <dgm:pt modelId="{3E74A4D2-43FD-D841-B5BF-1048337865D3}" type="pres">
      <dgm:prSet presAssocID="{3964D3A3-2B6F-4C0C-97CE-469CD3DC7620}" presName="tx1" presStyleLbl="revTx" presStyleIdx="1" presStyleCnt="4"/>
      <dgm:spPr/>
    </dgm:pt>
    <dgm:pt modelId="{A9C891D8-E166-8840-A7E1-702EAB5BDB89}" type="pres">
      <dgm:prSet presAssocID="{3964D3A3-2B6F-4C0C-97CE-469CD3DC7620}" presName="vert1" presStyleCnt="0"/>
      <dgm:spPr/>
    </dgm:pt>
    <dgm:pt modelId="{4CB32904-C973-9041-BF60-20500244C7C3}" type="pres">
      <dgm:prSet presAssocID="{AE632B9A-D236-41A6-B730-1AEA0552BA2C}" presName="thickLine" presStyleLbl="alignNode1" presStyleIdx="2" presStyleCnt="4"/>
      <dgm:spPr/>
    </dgm:pt>
    <dgm:pt modelId="{2E636774-F0BA-6640-A812-0498B85369F2}" type="pres">
      <dgm:prSet presAssocID="{AE632B9A-D236-41A6-B730-1AEA0552BA2C}" presName="horz1" presStyleCnt="0"/>
      <dgm:spPr/>
    </dgm:pt>
    <dgm:pt modelId="{E426B2FB-3CAD-B645-B403-E936E659A51B}" type="pres">
      <dgm:prSet presAssocID="{AE632B9A-D236-41A6-B730-1AEA0552BA2C}" presName="tx1" presStyleLbl="revTx" presStyleIdx="2" presStyleCnt="4"/>
      <dgm:spPr/>
    </dgm:pt>
    <dgm:pt modelId="{E096661D-C62A-CB4F-9282-43C091920C8E}" type="pres">
      <dgm:prSet presAssocID="{AE632B9A-D236-41A6-B730-1AEA0552BA2C}" presName="vert1" presStyleCnt="0"/>
      <dgm:spPr/>
    </dgm:pt>
    <dgm:pt modelId="{CE06E398-E8E9-EC44-884B-D9176AFE5AE0}" type="pres">
      <dgm:prSet presAssocID="{44419946-B577-4C43-94CF-0E788463C655}" presName="thickLine" presStyleLbl="alignNode1" presStyleIdx="3" presStyleCnt="4"/>
      <dgm:spPr/>
    </dgm:pt>
    <dgm:pt modelId="{A83CFAFF-C9AA-4C4C-BAFE-B05262176BF3}" type="pres">
      <dgm:prSet presAssocID="{44419946-B577-4C43-94CF-0E788463C655}" presName="horz1" presStyleCnt="0"/>
      <dgm:spPr/>
    </dgm:pt>
    <dgm:pt modelId="{A55B6785-E906-9F49-8775-E51AC7C56188}" type="pres">
      <dgm:prSet presAssocID="{44419946-B577-4C43-94CF-0E788463C655}" presName="tx1" presStyleLbl="revTx" presStyleIdx="3" presStyleCnt="4"/>
      <dgm:spPr/>
    </dgm:pt>
    <dgm:pt modelId="{3F61E98C-EA1D-BD49-8460-215CA304DDDC}" type="pres">
      <dgm:prSet presAssocID="{44419946-B577-4C43-94CF-0E788463C655}" presName="vert1" presStyleCnt="0"/>
      <dgm:spPr/>
    </dgm:pt>
  </dgm:ptLst>
  <dgm:cxnLst>
    <dgm:cxn modelId="{A73C1255-8B15-4996-A828-B58864B419D5}" srcId="{2847A3A5-E07F-4879-A4C1-BC2D4B5F5D33}" destId="{3964D3A3-2B6F-4C0C-97CE-469CD3DC7620}" srcOrd="1" destOrd="0" parTransId="{EEBFAF26-5825-45AA-AF8E-017A18C46715}" sibTransId="{5CDCC699-E1A9-4D44-9F0F-3A02F4127680}"/>
    <dgm:cxn modelId="{153C1A56-3730-473B-9BD7-110F9768A3A0}" srcId="{2847A3A5-E07F-4879-A4C1-BC2D4B5F5D33}" destId="{AE632B9A-D236-41A6-B730-1AEA0552BA2C}" srcOrd="2" destOrd="0" parTransId="{D8B87086-4D1B-45AD-B011-65CECA608C86}" sibTransId="{2361FAC7-B318-4316-94AB-4A1A09B994FA}"/>
    <dgm:cxn modelId="{031E7A78-8F49-4A0E-9ECD-A38FBB6C686D}" srcId="{2847A3A5-E07F-4879-A4C1-BC2D4B5F5D33}" destId="{44419946-B577-4C43-94CF-0E788463C655}" srcOrd="3" destOrd="0" parTransId="{A4D3022B-295B-42E0-AE08-F450085D70B1}" sibTransId="{DC832BB2-E4AB-4EB1-A505-808107B799C6}"/>
    <dgm:cxn modelId="{254B2CA8-B160-514E-A998-C674C6FD4AD6}" type="presOf" srcId="{3964D3A3-2B6F-4C0C-97CE-469CD3DC7620}" destId="{3E74A4D2-43FD-D841-B5BF-1048337865D3}" srcOrd="0" destOrd="0" presId="urn:microsoft.com/office/officeart/2008/layout/LinedList"/>
    <dgm:cxn modelId="{AFC160B5-324D-413E-97B7-AE9A32580FC7}" srcId="{2847A3A5-E07F-4879-A4C1-BC2D4B5F5D33}" destId="{A9383BEE-52AF-4539-9DA5-4624B32BF18E}" srcOrd="0" destOrd="0" parTransId="{B2A9DD81-3E29-4DA4-B4C1-AAA55EE33707}" sibTransId="{515A2E09-BB48-4E37-8906-370809A51774}"/>
    <dgm:cxn modelId="{A806BDC4-F0D3-2541-8712-064C9486FDB2}" type="presOf" srcId="{AE632B9A-D236-41A6-B730-1AEA0552BA2C}" destId="{E426B2FB-3CAD-B645-B403-E936E659A51B}" srcOrd="0" destOrd="0" presId="urn:microsoft.com/office/officeart/2008/layout/LinedList"/>
    <dgm:cxn modelId="{6A924FDD-7C1D-F142-B73B-CCBC846F2BA9}" type="presOf" srcId="{A9383BEE-52AF-4539-9DA5-4624B32BF18E}" destId="{EE8DBA1F-8BE1-EB45-ADC1-999182415774}" srcOrd="0" destOrd="0" presId="urn:microsoft.com/office/officeart/2008/layout/LinedList"/>
    <dgm:cxn modelId="{F8C5FADD-07B9-A444-BE53-6039F418A66C}" type="presOf" srcId="{2847A3A5-E07F-4879-A4C1-BC2D4B5F5D33}" destId="{752491D5-2151-DD48-B59F-D3DA8281A18B}" srcOrd="0" destOrd="0" presId="urn:microsoft.com/office/officeart/2008/layout/LinedList"/>
    <dgm:cxn modelId="{8C5E2DE5-AB02-3545-B056-8FA551EC6F85}" type="presOf" srcId="{44419946-B577-4C43-94CF-0E788463C655}" destId="{A55B6785-E906-9F49-8775-E51AC7C56188}" srcOrd="0" destOrd="0" presId="urn:microsoft.com/office/officeart/2008/layout/LinedList"/>
    <dgm:cxn modelId="{0C0DCA93-802C-E045-99C9-F92D6FA3C659}" type="presParOf" srcId="{752491D5-2151-DD48-B59F-D3DA8281A18B}" destId="{87150847-5F11-584E-8FF9-DC33AFA064C1}" srcOrd="0" destOrd="0" presId="urn:microsoft.com/office/officeart/2008/layout/LinedList"/>
    <dgm:cxn modelId="{F4B29BA8-22C1-F84B-94A9-74CB267D36D1}" type="presParOf" srcId="{752491D5-2151-DD48-B59F-D3DA8281A18B}" destId="{F5C6EBCD-640B-374C-A392-BF71B3E69C73}" srcOrd="1" destOrd="0" presId="urn:microsoft.com/office/officeart/2008/layout/LinedList"/>
    <dgm:cxn modelId="{D93385A3-D0FE-4A40-A731-58B4B91A1F9C}" type="presParOf" srcId="{F5C6EBCD-640B-374C-A392-BF71B3E69C73}" destId="{EE8DBA1F-8BE1-EB45-ADC1-999182415774}" srcOrd="0" destOrd="0" presId="urn:microsoft.com/office/officeart/2008/layout/LinedList"/>
    <dgm:cxn modelId="{35CA478B-7E5C-D74C-BEDA-7BB9ACA2E56A}" type="presParOf" srcId="{F5C6EBCD-640B-374C-A392-BF71B3E69C73}" destId="{B3329578-7664-1242-98BC-7547C3C8E955}" srcOrd="1" destOrd="0" presId="urn:microsoft.com/office/officeart/2008/layout/LinedList"/>
    <dgm:cxn modelId="{990F4A24-3E4A-0140-B87D-0FAC5D3C7B05}" type="presParOf" srcId="{752491D5-2151-DD48-B59F-D3DA8281A18B}" destId="{E958CAAB-158B-AA44-BA5A-C3842F78A2BC}" srcOrd="2" destOrd="0" presId="urn:microsoft.com/office/officeart/2008/layout/LinedList"/>
    <dgm:cxn modelId="{3A756E48-2BD1-3C41-BEA0-A0F970E51291}" type="presParOf" srcId="{752491D5-2151-DD48-B59F-D3DA8281A18B}" destId="{EADE1019-639B-744B-B41D-D2AF63967C78}" srcOrd="3" destOrd="0" presId="urn:microsoft.com/office/officeart/2008/layout/LinedList"/>
    <dgm:cxn modelId="{ACA22593-60A2-944C-AEA2-03E7CDF6F6C7}" type="presParOf" srcId="{EADE1019-639B-744B-B41D-D2AF63967C78}" destId="{3E74A4D2-43FD-D841-B5BF-1048337865D3}" srcOrd="0" destOrd="0" presId="urn:microsoft.com/office/officeart/2008/layout/LinedList"/>
    <dgm:cxn modelId="{F38D251D-A7C8-9A4C-9544-19800AB9C15C}" type="presParOf" srcId="{EADE1019-639B-744B-B41D-D2AF63967C78}" destId="{A9C891D8-E166-8840-A7E1-702EAB5BDB89}" srcOrd="1" destOrd="0" presId="urn:microsoft.com/office/officeart/2008/layout/LinedList"/>
    <dgm:cxn modelId="{566A81B9-51F3-F34F-A91A-97686579C9C5}" type="presParOf" srcId="{752491D5-2151-DD48-B59F-D3DA8281A18B}" destId="{4CB32904-C973-9041-BF60-20500244C7C3}" srcOrd="4" destOrd="0" presId="urn:microsoft.com/office/officeart/2008/layout/LinedList"/>
    <dgm:cxn modelId="{31366039-39C5-4D47-9205-41766E612ECF}" type="presParOf" srcId="{752491D5-2151-DD48-B59F-D3DA8281A18B}" destId="{2E636774-F0BA-6640-A812-0498B85369F2}" srcOrd="5" destOrd="0" presId="urn:microsoft.com/office/officeart/2008/layout/LinedList"/>
    <dgm:cxn modelId="{6F31A932-B90E-2B49-B9CD-A311219080E9}" type="presParOf" srcId="{2E636774-F0BA-6640-A812-0498B85369F2}" destId="{E426B2FB-3CAD-B645-B403-E936E659A51B}" srcOrd="0" destOrd="0" presId="urn:microsoft.com/office/officeart/2008/layout/LinedList"/>
    <dgm:cxn modelId="{EC499962-90ED-7647-81B0-2696A85B6FA5}" type="presParOf" srcId="{2E636774-F0BA-6640-A812-0498B85369F2}" destId="{E096661D-C62A-CB4F-9282-43C091920C8E}" srcOrd="1" destOrd="0" presId="urn:microsoft.com/office/officeart/2008/layout/LinedList"/>
    <dgm:cxn modelId="{5EB31247-FAF2-5243-B8EF-ECDDE2C80477}" type="presParOf" srcId="{752491D5-2151-DD48-B59F-D3DA8281A18B}" destId="{CE06E398-E8E9-EC44-884B-D9176AFE5AE0}" srcOrd="6" destOrd="0" presId="urn:microsoft.com/office/officeart/2008/layout/LinedList"/>
    <dgm:cxn modelId="{F98FA166-B03E-8C4A-8882-DC3216EC4A89}" type="presParOf" srcId="{752491D5-2151-DD48-B59F-D3DA8281A18B}" destId="{A83CFAFF-C9AA-4C4C-BAFE-B05262176BF3}" srcOrd="7" destOrd="0" presId="urn:microsoft.com/office/officeart/2008/layout/LinedList"/>
    <dgm:cxn modelId="{7BCB4893-E13F-A74D-B23E-C85F3EEEA204}" type="presParOf" srcId="{A83CFAFF-C9AA-4C4C-BAFE-B05262176BF3}" destId="{A55B6785-E906-9F49-8775-E51AC7C56188}" srcOrd="0" destOrd="0" presId="urn:microsoft.com/office/officeart/2008/layout/LinedList"/>
    <dgm:cxn modelId="{D7656878-AE62-564E-A1EC-746246A79CAF}" type="presParOf" srcId="{A83CFAFF-C9AA-4C4C-BAFE-B05262176BF3}" destId="{3F61E98C-EA1D-BD49-8460-215CA304DDDC}" srcOrd="1" destOrd="0" presId="urn:microsoft.com/office/officeart/2008/layout/LinedList"/>
  </dgm:cxnLst>
  <dgm:bg>
    <a:noFill/>
  </dgm:bg>
  <dgm:whole>
    <a:ln w="19050">
      <a:solidFill>
        <a:schemeClr val="tx2">
          <a:lumMod val="25000"/>
          <a:lumOff val="75000"/>
        </a:schemeClr>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503D04-C97E-4622-AE07-D0307CB3B4CA}" type="doc">
      <dgm:prSet loTypeId="urn:microsoft.com/office/officeart/2016/7/layout/LinearArrowProcessNumbered" loCatId="process" qsTypeId="urn:microsoft.com/office/officeart/2005/8/quickstyle/simple2" qsCatId="simple" csTypeId="urn:microsoft.com/office/officeart/2005/8/colors/accent2_2" csCatId="accent2" phldr="1"/>
      <dgm:spPr/>
      <dgm:t>
        <a:bodyPr rtlCol="0"/>
        <a:lstStyle/>
        <a:p>
          <a:pPr rtl="0"/>
          <a:endParaRPr lang="en-US"/>
        </a:p>
      </dgm:t>
    </dgm:pt>
    <dgm:pt modelId="{AAC263CB-8256-4B03-92FE-1622698FB3E9}">
      <dgm:prSet custT="1"/>
      <dgm:spPr>
        <a:solidFill>
          <a:schemeClr val="accent2">
            <a:lumMod val="20000"/>
            <a:lumOff val="80000"/>
            <a:alpha val="90000"/>
          </a:schemeClr>
        </a:solidFill>
        <a:ln>
          <a:noFill/>
        </a:ln>
      </dgm:spPr>
      <dgm:t>
        <a:bodyPr rtlCol="0" anchor="ctr"/>
        <a:lstStyle/>
        <a:p>
          <a:pPr algn="ctr" rtl="0"/>
          <a:r>
            <a:rPr lang="en-GB" sz="1400" noProof="0" dirty="0"/>
            <a:t>Expenditures on equipment and salary payments cause I large negative loss.</a:t>
          </a:r>
        </a:p>
      </dgm:t>
    </dgm:pt>
    <dgm:pt modelId="{0BEED663-FC38-4EAD-940F-4C475D2C87DB}" type="parTrans" cxnId="{C5E94186-9CB6-4C42-92B3-C546CC53A7B9}">
      <dgm:prSet/>
      <dgm:spPr/>
      <dgm:t>
        <a:bodyPr rtlCol="0"/>
        <a:lstStyle/>
        <a:p>
          <a:pPr rtl="0"/>
          <a:endParaRPr lang="en-GB" sz="4000" noProof="0" dirty="0"/>
        </a:p>
      </dgm:t>
    </dgm:pt>
    <dgm:pt modelId="{808B76D0-8EC7-469A-93AC-7A6017188A9D}" type="sibTrans" cxnId="{C5E94186-9CB6-4C42-92B3-C546CC53A7B9}">
      <dgm:prSet phldrT="1" phldr="0"/>
      <dgm:spPr>
        <a:solidFill>
          <a:schemeClr val="accent2"/>
        </a:solidFill>
        <a:ln>
          <a:noFill/>
        </a:ln>
      </dgm:spPr>
      <dgm:t>
        <a:bodyPr rtlCol="0"/>
        <a:lstStyle/>
        <a:p>
          <a:pPr rtl="0"/>
          <a:r>
            <a:rPr lang="en-GB" noProof="0">
              <a:solidFill>
                <a:schemeClr val="bg2"/>
              </a:solidFill>
            </a:rPr>
            <a:t>1</a:t>
          </a:r>
          <a:endParaRPr lang="en-GB" noProof="0" dirty="0">
            <a:solidFill>
              <a:schemeClr val="bg2"/>
            </a:solidFill>
          </a:endParaRPr>
        </a:p>
      </dgm:t>
    </dgm:pt>
    <dgm:pt modelId="{4E8D2E69-0173-4BD3-B96A-7A9C5DD12B47}">
      <dgm:prSet custT="1"/>
      <dgm:spPr>
        <a:solidFill>
          <a:schemeClr val="accent2">
            <a:lumMod val="20000"/>
            <a:lumOff val="80000"/>
            <a:alpha val="90000"/>
          </a:schemeClr>
        </a:solidFill>
        <a:ln>
          <a:noFill/>
        </a:ln>
      </dgm:spPr>
      <dgm:t>
        <a:bodyPr rtlCol="0" anchor="ctr"/>
        <a:lstStyle/>
        <a:p>
          <a:pPr algn="ctr" rtl="0"/>
          <a:r>
            <a:rPr lang="en-GB" sz="1400" noProof="0" dirty="0"/>
            <a:t>Begin paying back the loan, parallel to beginning to increase popularity</a:t>
          </a:r>
        </a:p>
      </dgm:t>
    </dgm:pt>
    <dgm:pt modelId="{B954BF22-E3B3-4A1C-802E-590228BE2D9C}" type="parTrans" cxnId="{0F866C41-EB5F-47BD-A2CD-A58671F15B67}">
      <dgm:prSet/>
      <dgm:spPr/>
      <dgm:t>
        <a:bodyPr rtlCol="0"/>
        <a:lstStyle/>
        <a:p>
          <a:pPr rtl="0"/>
          <a:endParaRPr lang="en-GB" sz="4000" noProof="0" dirty="0"/>
        </a:p>
      </dgm:t>
    </dgm:pt>
    <dgm:pt modelId="{FEF1E80E-8A9E-4B0A-817C-2A4CFDCF3FB2}" type="sibTrans" cxnId="{0F866C41-EB5F-47BD-A2CD-A58671F15B67}">
      <dgm:prSet phldrT="2" phldr="0"/>
      <dgm:spPr>
        <a:solidFill>
          <a:schemeClr val="accent2"/>
        </a:solidFill>
        <a:ln>
          <a:noFill/>
        </a:ln>
      </dgm:spPr>
      <dgm:t>
        <a:bodyPr rtlCol="0"/>
        <a:lstStyle/>
        <a:p>
          <a:pPr rtl="0"/>
          <a:r>
            <a:rPr lang="en-GB" noProof="0">
              <a:solidFill>
                <a:schemeClr val="bg2"/>
              </a:solidFill>
            </a:rPr>
            <a:t>2</a:t>
          </a:r>
          <a:endParaRPr lang="en-GB" noProof="0" dirty="0">
            <a:solidFill>
              <a:schemeClr val="bg2"/>
            </a:solidFill>
          </a:endParaRPr>
        </a:p>
      </dgm:t>
    </dgm:pt>
    <dgm:pt modelId="{93A6A030-ABAB-4EFA-B539-0FDB3E07C1EF}">
      <dgm:prSet custT="1"/>
      <dgm:spPr>
        <a:solidFill>
          <a:schemeClr val="accent2">
            <a:lumMod val="20000"/>
            <a:lumOff val="80000"/>
            <a:alpha val="90000"/>
          </a:schemeClr>
        </a:solidFill>
        <a:ln>
          <a:noFill/>
        </a:ln>
      </dgm:spPr>
      <dgm:t>
        <a:bodyPr rtlCol="0" anchor="ctr"/>
        <a:lstStyle/>
        <a:p>
          <a:pPr algn="ctr" rtl="0"/>
          <a:r>
            <a:rPr lang="en-GB" sz="1400" noProof="0" dirty="0"/>
            <a:t>1</a:t>
          </a:r>
          <a:r>
            <a:rPr lang="en-GB" sz="1400" baseline="30000" noProof="0" dirty="0"/>
            <a:t>st</a:t>
          </a:r>
          <a:r>
            <a:rPr lang="en-GB" sz="1400" noProof="0" dirty="0"/>
            <a:t> year with a positive profit margin. </a:t>
          </a:r>
        </a:p>
      </dgm:t>
    </dgm:pt>
    <dgm:pt modelId="{3D674B97-6DC6-4A12-85BA-0976D3064237}" type="parTrans" cxnId="{4B40C8DC-6B57-4F5B-8440-7241C649700B}">
      <dgm:prSet/>
      <dgm:spPr/>
      <dgm:t>
        <a:bodyPr rtlCol="0"/>
        <a:lstStyle/>
        <a:p>
          <a:pPr rtl="0"/>
          <a:endParaRPr lang="en-GB" sz="4000" noProof="0" dirty="0"/>
        </a:p>
      </dgm:t>
    </dgm:pt>
    <dgm:pt modelId="{BFE0749E-E343-4A6F-BD09-2810EE6B4BD7}" type="sibTrans" cxnId="{4B40C8DC-6B57-4F5B-8440-7241C649700B}">
      <dgm:prSet phldrT="3" phldr="0"/>
      <dgm:spPr>
        <a:solidFill>
          <a:schemeClr val="accent2"/>
        </a:solidFill>
        <a:ln>
          <a:noFill/>
        </a:ln>
      </dgm:spPr>
      <dgm:t>
        <a:bodyPr rtlCol="0"/>
        <a:lstStyle/>
        <a:p>
          <a:pPr rtl="0"/>
          <a:r>
            <a:rPr lang="en-GB" noProof="0" dirty="0">
              <a:solidFill>
                <a:schemeClr val="bg2"/>
              </a:solidFill>
            </a:rPr>
            <a:t>3</a:t>
          </a:r>
        </a:p>
      </dgm:t>
    </dgm:pt>
    <dgm:pt modelId="{3C40F323-2A26-1146-9131-B2D8B599E05D}" type="pres">
      <dgm:prSet presAssocID="{D4503D04-C97E-4622-AE07-D0307CB3B4CA}" presName="linearFlow" presStyleCnt="0">
        <dgm:presLayoutVars>
          <dgm:dir/>
          <dgm:animLvl val="lvl"/>
          <dgm:resizeHandles val="exact"/>
        </dgm:presLayoutVars>
      </dgm:prSet>
      <dgm:spPr/>
    </dgm:pt>
    <dgm:pt modelId="{296CA727-22E4-1143-B024-CE111CF4A770}" type="pres">
      <dgm:prSet presAssocID="{AAC263CB-8256-4B03-92FE-1622698FB3E9}" presName="compositeNode" presStyleCnt="0"/>
      <dgm:spPr/>
    </dgm:pt>
    <dgm:pt modelId="{321FD1E3-6BBE-294B-B4C0-6DC5A435E948}" type="pres">
      <dgm:prSet presAssocID="{AAC263CB-8256-4B03-92FE-1622698FB3E9}" presName="parTx" presStyleLbl="node1" presStyleIdx="0" presStyleCnt="0">
        <dgm:presLayoutVars>
          <dgm:chMax val="0"/>
          <dgm:chPref val="0"/>
          <dgm:bulletEnabled val="1"/>
        </dgm:presLayoutVars>
      </dgm:prSet>
      <dgm:spPr/>
    </dgm:pt>
    <dgm:pt modelId="{70577C9B-C730-EA49-B58D-C5D075366A14}" type="pres">
      <dgm:prSet presAssocID="{AAC263CB-8256-4B03-92FE-1622698FB3E9}" presName="parSh" presStyleCnt="0"/>
      <dgm:spPr/>
    </dgm:pt>
    <dgm:pt modelId="{8B390F72-5471-DD42-9CE3-6F37BDA74B87}" type="pres">
      <dgm:prSet presAssocID="{AAC263CB-8256-4B03-92FE-1622698FB3E9}" presName="lineNode" presStyleLbl="alignAccFollowNode1" presStyleIdx="0" presStyleCnt="9"/>
      <dgm:spPr/>
    </dgm:pt>
    <dgm:pt modelId="{B510E1DB-3720-2045-A15B-D53248B697B7}" type="pres">
      <dgm:prSet presAssocID="{AAC263CB-8256-4B03-92FE-1622698FB3E9}" presName="lineArrowNode" presStyleLbl="alignAccFollowNode1" presStyleIdx="1" presStyleCnt="9"/>
      <dgm:spPr/>
    </dgm:pt>
    <dgm:pt modelId="{CE8B700A-AC6F-0E47-AEFA-DA760C3E6A6D}" type="pres">
      <dgm:prSet presAssocID="{808B76D0-8EC7-469A-93AC-7A6017188A9D}" presName="sibTransNodeCircle" presStyleLbl="alignNode1" presStyleIdx="0" presStyleCnt="3">
        <dgm:presLayoutVars>
          <dgm:chMax val="0"/>
          <dgm:bulletEnabled/>
        </dgm:presLayoutVars>
      </dgm:prSet>
      <dgm:spPr/>
    </dgm:pt>
    <dgm:pt modelId="{FCC40D6F-EEB6-3446-88E1-B053AA67D0BA}" type="pres">
      <dgm:prSet presAssocID="{808B76D0-8EC7-469A-93AC-7A6017188A9D}" presName="spacerBetweenCircleAndCallout" presStyleCnt="0">
        <dgm:presLayoutVars/>
      </dgm:prSet>
      <dgm:spPr/>
    </dgm:pt>
    <dgm:pt modelId="{12DC819D-BB19-CE49-AFEB-155922B01406}" type="pres">
      <dgm:prSet presAssocID="{AAC263CB-8256-4B03-92FE-1622698FB3E9}" presName="nodeText" presStyleLbl="alignAccFollowNode1" presStyleIdx="2" presStyleCnt="9">
        <dgm:presLayoutVars>
          <dgm:bulletEnabled val="1"/>
        </dgm:presLayoutVars>
      </dgm:prSet>
      <dgm:spPr/>
    </dgm:pt>
    <dgm:pt modelId="{C23696F0-ABD6-D744-AF78-0E1E04C15B58}" type="pres">
      <dgm:prSet presAssocID="{808B76D0-8EC7-469A-93AC-7A6017188A9D}" presName="sibTransComposite" presStyleCnt="0"/>
      <dgm:spPr/>
    </dgm:pt>
    <dgm:pt modelId="{EC700B7C-22AD-A448-932D-B2D74EB83739}" type="pres">
      <dgm:prSet presAssocID="{4E8D2E69-0173-4BD3-B96A-7A9C5DD12B47}" presName="compositeNode" presStyleCnt="0"/>
      <dgm:spPr/>
    </dgm:pt>
    <dgm:pt modelId="{DA09631C-A7BE-7B4B-B67A-731744F53514}" type="pres">
      <dgm:prSet presAssocID="{4E8D2E69-0173-4BD3-B96A-7A9C5DD12B47}" presName="parTx" presStyleLbl="node1" presStyleIdx="0" presStyleCnt="0">
        <dgm:presLayoutVars>
          <dgm:chMax val="0"/>
          <dgm:chPref val="0"/>
          <dgm:bulletEnabled val="1"/>
        </dgm:presLayoutVars>
      </dgm:prSet>
      <dgm:spPr/>
    </dgm:pt>
    <dgm:pt modelId="{325962D1-06AA-2647-AF55-6B9872C540C1}" type="pres">
      <dgm:prSet presAssocID="{4E8D2E69-0173-4BD3-B96A-7A9C5DD12B47}" presName="parSh" presStyleCnt="0"/>
      <dgm:spPr/>
    </dgm:pt>
    <dgm:pt modelId="{4A0B88BF-91DC-214E-A662-99F2E5E1AA6F}" type="pres">
      <dgm:prSet presAssocID="{4E8D2E69-0173-4BD3-B96A-7A9C5DD12B47}" presName="lineNode" presStyleLbl="alignAccFollowNode1" presStyleIdx="3" presStyleCnt="9"/>
      <dgm:spPr/>
    </dgm:pt>
    <dgm:pt modelId="{C1172316-FFE1-2D41-82E9-8EB0F5EACF76}" type="pres">
      <dgm:prSet presAssocID="{4E8D2E69-0173-4BD3-B96A-7A9C5DD12B47}" presName="lineArrowNode" presStyleLbl="alignAccFollowNode1" presStyleIdx="4" presStyleCnt="9"/>
      <dgm:spPr/>
    </dgm:pt>
    <dgm:pt modelId="{D40ADF37-3E5B-2D42-9470-8264667346F7}" type="pres">
      <dgm:prSet presAssocID="{FEF1E80E-8A9E-4B0A-817C-2A4CFDCF3FB2}" presName="sibTransNodeCircle" presStyleLbl="alignNode1" presStyleIdx="1" presStyleCnt="3">
        <dgm:presLayoutVars>
          <dgm:chMax val="0"/>
          <dgm:bulletEnabled/>
        </dgm:presLayoutVars>
      </dgm:prSet>
      <dgm:spPr/>
    </dgm:pt>
    <dgm:pt modelId="{9A2130FA-E71D-2149-B6B5-729705DA753F}" type="pres">
      <dgm:prSet presAssocID="{FEF1E80E-8A9E-4B0A-817C-2A4CFDCF3FB2}" presName="spacerBetweenCircleAndCallout" presStyleCnt="0">
        <dgm:presLayoutVars/>
      </dgm:prSet>
      <dgm:spPr/>
    </dgm:pt>
    <dgm:pt modelId="{EA4D4141-C1BF-E74E-8ECF-933FF6EE68D4}" type="pres">
      <dgm:prSet presAssocID="{4E8D2E69-0173-4BD3-B96A-7A9C5DD12B47}" presName="nodeText" presStyleLbl="alignAccFollowNode1" presStyleIdx="5" presStyleCnt="9">
        <dgm:presLayoutVars>
          <dgm:bulletEnabled val="1"/>
        </dgm:presLayoutVars>
      </dgm:prSet>
      <dgm:spPr/>
    </dgm:pt>
    <dgm:pt modelId="{80422F12-2F31-1041-9626-1A4A27C2D252}" type="pres">
      <dgm:prSet presAssocID="{FEF1E80E-8A9E-4B0A-817C-2A4CFDCF3FB2}" presName="sibTransComposite" presStyleCnt="0"/>
      <dgm:spPr/>
    </dgm:pt>
    <dgm:pt modelId="{B400E8F3-1394-C54D-A864-8B6685A025A9}" type="pres">
      <dgm:prSet presAssocID="{93A6A030-ABAB-4EFA-B539-0FDB3E07C1EF}" presName="compositeNode" presStyleCnt="0"/>
      <dgm:spPr/>
    </dgm:pt>
    <dgm:pt modelId="{0257A0F1-83E2-5242-BBAF-4082D66272A5}" type="pres">
      <dgm:prSet presAssocID="{93A6A030-ABAB-4EFA-B539-0FDB3E07C1EF}" presName="parTx" presStyleLbl="node1" presStyleIdx="0" presStyleCnt="0">
        <dgm:presLayoutVars>
          <dgm:chMax val="0"/>
          <dgm:chPref val="0"/>
          <dgm:bulletEnabled val="1"/>
        </dgm:presLayoutVars>
      </dgm:prSet>
      <dgm:spPr/>
    </dgm:pt>
    <dgm:pt modelId="{7F89A7B0-A25A-A34E-9E43-6769278A1274}" type="pres">
      <dgm:prSet presAssocID="{93A6A030-ABAB-4EFA-B539-0FDB3E07C1EF}" presName="parSh" presStyleCnt="0"/>
      <dgm:spPr/>
    </dgm:pt>
    <dgm:pt modelId="{EBC17C66-42F5-8741-9366-67B899EB8470}" type="pres">
      <dgm:prSet presAssocID="{93A6A030-ABAB-4EFA-B539-0FDB3E07C1EF}" presName="lineNode" presStyleLbl="alignAccFollowNode1" presStyleIdx="6" presStyleCnt="9"/>
      <dgm:spPr/>
    </dgm:pt>
    <dgm:pt modelId="{35A0AD7D-4761-5A4E-8421-A0D0A060E3A2}" type="pres">
      <dgm:prSet presAssocID="{93A6A030-ABAB-4EFA-B539-0FDB3E07C1EF}" presName="lineArrowNode" presStyleLbl="alignAccFollowNode1" presStyleIdx="7" presStyleCnt="9"/>
      <dgm:spPr/>
    </dgm:pt>
    <dgm:pt modelId="{2E09C126-5366-AA41-9BAD-31AD467B40A9}" type="pres">
      <dgm:prSet presAssocID="{BFE0749E-E343-4A6F-BD09-2810EE6B4BD7}" presName="sibTransNodeCircle" presStyleLbl="alignNode1" presStyleIdx="2" presStyleCnt="3">
        <dgm:presLayoutVars>
          <dgm:chMax val="0"/>
          <dgm:bulletEnabled/>
        </dgm:presLayoutVars>
      </dgm:prSet>
      <dgm:spPr/>
    </dgm:pt>
    <dgm:pt modelId="{7D99A2E4-B1CC-5046-9048-90027FA547BE}" type="pres">
      <dgm:prSet presAssocID="{BFE0749E-E343-4A6F-BD09-2810EE6B4BD7}" presName="spacerBetweenCircleAndCallout" presStyleCnt="0">
        <dgm:presLayoutVars/>
      </dgm:prSet>
      <dgm:spPr/>
    </dgm:pt>
    <dgm:pt modelId="{2CCAA94D-0D9E-CB40-97A3-00A05F4F0DC2}" type="pres">
      <dgm:prSet presAssocID="{93A6A030-ABAB-4EFA-B539-0FDB3E07C1EF}" presName="nodeText" presStyleLbl="alignAccFollowNode1" presStyleIdx="8" presStyleCnt="9">
        <dgm:presLayoutVars>
          <dgm:bulletEnabled val="1"/>
        </dgm:presLayoutVars>
      </dgm:prSet>
      <dgm:spPr/>
    </dgm:pt>
  </dgm:ptLst>
  <dgm:cxnLst>
    <dgm:cxn modelId="{62985F13-79FA-BC4A-8783-3DAA0F1FAA2F}" type="presOf" srcId="{93A6A030-ABAB-4EFA-B539-0FDB3E07C1EF}" destId="{2CCAA94D-0D9E-CB40-97A3-00A05F4F0DC2}" srcOrd="0" destOrd="0" presId="urn:microsoft.com/office/officeart/2016/7/layout/LinearArrowProcessNumbered"/>
    <dgm:cxn modelId="{99426D2B-C3FB-C846-9D4D-6EE116D49815}" type="presOf" srcId="{BFE0749E-E343-4A6F-BD09-2810EE6B4BD7}" destId="{2E09C126-5366-AA41-9BAD-31AD467B40A9}" srcOrd="0" destOrd="0" presId="urn:microsoft.com/office/officeart/2016/7/layout/LinearArrowProcessNumbered"/>
    <dgm:cxn modelId="{D9F8793A-7523-F649-AD1E-5DFCA97DCCFA}" type="presOf" srcId="{FEF1E80E-8A9E-4B0A-817C-2A4CFDCF3FB2}" destId="{D40ADF37-3E5B-2D42-9470-8264667346F7}" srcOrd="0" destOrd="0" presId="urn:microsoft.com/office/officeart/2016/7/layout/LinearArrowProcessNumbered"/>
    <dgm:cxn modelId="{0F866C41-EB5F-47BD-A2CD-A58671F15B67}" srcId="{D4503D04-C97E-4622-AE07-D0307CB3B4CA}" destId="{4E8D2E69-0173-4BD3-B96A-7A9C5DD12B47}" srcOrd="1" destOrd="0" parTransId="{B954BF22-E3B3-4A1C-802E-590228BE2D9C}" sibTransId="{FEF1E80E-8A9E-4B0A-817C-2A4CFDCF3FB2}"/>
    <dgm:cxn modelId="{9640184F-42CF-0441-8D18-50F45B342AD6}" type="presOf" srcId="{808B76D0-8EC7-469A-93AC-7A6017188A9D}" destId="{CE8B700A-AC6F-0E47-AEFA-DA760C3E6A6D}" srcOrd="0" destOrd="0" presId="urn:microsoft.com/office/officeart/2016/7/layout/LinearArrowProcessNumbered"/>
    <dgm:cxn modelId="{C5E94186-9CB6-4C42-92B3-C546CC53A7B9}" srcId="{D4503D04-C97E-4622-AE07-D0307CB3B4CA}" destId="{AAC263CB-8256-4B03-92FE-1622698FB3E9}" srcOrd="0" destOrd="0" parTransId="{0BEED663-FC38-4EAD-940F-4C475D2C87DB}" sibTransId="{808B76D0-8EC7-469A-93AC-7A6017188A9D}"/>
    <dgm:cxn modelId="{42720694-3F25-164D-8BA7-13098CD1C309}" type="presOf" srcId="{4E8D2E69-0173-4BD3-B96A-7A9C5DD12B47}" destId="{EA4D4141-C1BF-E74E-8ECF-933FF6EE68D4}" srcOrd="0" destOrd="0" presId="urn:microsoft.com/office/officeart/2016/7/layout/LinearArrowProcessNumbered"/>
    <dgm:cxn modelId="{1DBFCA9C-22A6-CF4B-A1DC-84F892D316C2}" type="presOf" srcId="{AAC263CB-8256-4B03-92FE-1622698FB3E9}" destId="{12DC819D-BB19-CE49-AFEB-155922B01406}" srcOrd="0" destOrd="0" presId="urn:microsoft.com/office/officeart/2016/7/layout/LinearArrowProcessNumbered"/>
    <dgm:cxn modelId="{429BBAB5-E6F3-574F-AC79-1CB7EF13C8D7}" type="presOf" srcId="{D4503D04-C97E-4622-AE07-D0307CB3B4CA}" destId="{3C40F323-2A26-1146-9131-B2D8B599E05D}" srcOrd="0" destOrd="0" presId="urn:microsoft.com/office/officeart/2016/7/layout/LinearArrowProcessNumbered"/>
    <dgm:cxn modelId="{4B40C8DC-6B57-4F5B-8440-7241C649700B}" srcId="{D4503D04-C97E-4622-AE07-D0307CB3B4CA}" destId="{93A6A030-ABAB-4EFA-B539-0FDB3E07C1EF}" srcOrd="2" destOrd="0" parTransId="{3D674B97-6DC6-4A12-85BA-0976D3064237}" sibTransId="{BFE0749E-E343-4A6F-BD09-2810EE6B4BD7}"/>
    <dgm:cxn modelId="{AF33346B-FE09-2E43-B098-7822C74FDC14}" type="presParOf" srcId="{3C40F323-2A26-1146-9131-B2D8B599E05D}" destId="{296CA727-22E4-1143-B024-CE111CF4A770}" srcOrd="0" destOrd="0" presId="urn:microsoft.com/office/officeart/2016/7/layout/LinearArrowProcessNumbered"/>
    <dgm:cxn modelId="{06A584FA-9EF5-5348-A462-AB4A83E01DCB}" type="presParOf" srcId="{296CA727-22E4-1143-B024-CE111CF4A770}" destId="{321FD1E3-6BBE-294B-B4C0-6DC5A435E948}" srcOrd="0" destOrd="0" presId="urn:microsoft.com/office/officeart/2016/7/layout/LinearArrowProcessNumbered"/>
    <dgm:cxn modelId="{3DCC91DD-666F-FD47-97D0-0373CDD777BB}" type="presParOf" srcId="{296CA727-22E4-1143-B024-CE111CF4A770}" destId="{70577C9B-C730-EA49-B58D-C5D075366A14}" srcOrd="1" destOrd="0" presId="urn:microsoft.com/office/officeart/2016/7/layout/LinearArrowProcessNumbered"/>
    <dgm:cxn modelId="{4F7E7384-CB47-7A4B-A7DC-54496DEF3BF2}" type="presParOf" srcId="{70577C9B-C730-EA49-B58D-C5D075366A14}" destId="{8B390F72-5471-DD42-9CE3-6F37BDA74B87}" srcOrd="0" destOrd="0" presId="urn:microsoft.com/office/officeart/2016/7/layout/LinearArrowProcessNumbered"/>
    <dgm:cxn modelId="{EA7A12D7-4D88-1B45-AA6B-10A5D6721337}" type="presParOf" srcId="{70577C9B-C730-EA49-B58D-C5D075366A14}" destId="{B510E1DB-3720-2045-A15B-D53248B697B7}" srcOrd="1" destOrd="0" presId="urn:microsoft.com/office/officeart/2016/7/layout/LinearArrowProcessNumbered"/>
    <dgm:cxn modelId="{AB2F9F3E-06CC-A242-A5D9-205452070D3C}" type="presParOf" srcId="{70577C9B-C730-EA49-B58D-C5D075366A14}" destId="{CE8B700A-AC6F-0E47-AEFA-DA760C3E6A6D}" srcOrd="2" destOrd="0" presId="urn:microsoft.com/office/officeart/2016/7/layout/LinearArrowProcessNumbered"/>
    <dgm:cxn modelId="{5972EA4C-C3BE-4C46-B56F-882865FC2AAB}" type="presParOf" srcId="{70577C9B-C730-EA49-B58D-C5D075366A14}" destId="{FCC40D6F-EEB6-3446-88E1-B053AA67D0BA}" srcOrd="3" destOrd="0" presId="urn:microsoft.com/office/officeart/2016/7/layout/LinearArrowProcessNumbered"/>
    <dgm:cxn modelId="{AB1C3499-BBA5-2244-94C6-0DC933F2D4D2}" type="presParOf" srcId="{296CA727-22E4-1143-B024-CE111CF4A770}" destId="{12DC819D-BB19-CE49-AFEB-155922B01406}" srcOrd="2" destOrd="0" presId="urn:microsoft.com/office/officeart/2016/7/layout/LinearArrowProcessNumbered"/>
    <dgm:cxn modelId="{08F0ADDE-2970-8B4F-941B-7A991543CDC5}" type="presParOf" srcId="{3C40F323-2A26-1146-9131-B2D8B599E05D}" destId="{C23696F0-ABD6-D744-AF78-0E1E04C15B58}" srcOrd="1" destOrd="0" presId="urn:microsoft.com/office/officeart/2016/7/layout/LinearArrowProcessNumbered"/>
    <dgm:cxn modelId="{CAF410FE-C712-5841-935C-7618E7C200C3}" type="presParOf" srcId="{3C40F323-2A26-1146-9131-B2D8B599E05D}" destId="{EC700B7C-22AD-A448-932D-B2D74EB83739}" srcOrd="2" destOrd="0" presId="urn:microsoft.com/office/officeart/2016/7/layout/LinearArrowProcessNumbered"/>
    <dgm:cxn modelId="{F0045999-1782-9846-A60D-3738A61DEE2D}" type="presParOf" srcId="{EC700B7C-22AD-A448-932D-B2D74EB83739}" destId="{DA09631C-A7BE-7B4B-B67A-731744F53514}" srcOrd="0" destOrd="0" presId="urn:microsoft.com/office/officeart/2016/7/layout/LinearArrowProcessNumbered"/>
    <dgm:cxn modelId="{37EB15ED-5F22-C849-B69C-A92D19754292}" type="presParOf" srcId="{EC700B7C-22AD-A448-932D-B2D74EB83739}" destId="{325962D1-06AA-2647-AF55-6B9872C540C1}" srcOrd="1" destOrd="0" presId="urn:microsoft.com/office/officeart/2016/7/layout/LinearArrowProcessNumbered"/>
    <dgm:cxn modelId="{EA52BA3B-55B6-F04E-B877-AAFA290DD2A0}" type="presParOf" srcId="{325962D1-06AA-2647-AF55-6B9872C540C1}" destId="{4A0B88BF-91DC-214E-A662-99F2E5E1AA6F}" srcOrd="0" destOrd="0" presId="urn:microsoft.com/office/officeart/2016/7/layout/LinearArrowProcessNumbered"/>
    <dgm:cxn modelId="{BADAD535-4998-854F-95AB-8065F883495C}" type="presParOf" srcId="{325962D1-06AA-2647-AF55-6B9872C540C1}" destId="{C1172316-FFE1-2D41-82E9-8EB0F5EACF76}" srcOrd="1" destOrd="0" presId="urn:microsoft.com/office/officeart/2016/7/layout/LinearArrowProcessNumbered"/>
    <dgm:cxn modelId="{A31EA0B2-1FEC-E647-8CC7-E93E1A3BBEE4}" type="presParOf" srcId="{325962D1-06AA-2647-AF55-6B9872C540C1}" destId="{D40ADF37-3E5B-2D42-9470-8264667346F7}" srcOrd="2" destOrd="0" presId="urn:microsoft.com/office/officeart/2016/7/layout/LinearArrowProcessNumbered"/>
    <dgm:cxn modelId="{7C7AF049-07F5-3D48-B524-40B594521C0E}" type="presParOf" srcId="{325962D1-06AA-2647-AF55-6B9872C540C1}" destId="{9A2130FA-E71D-2149-B6B5-729705DA753F}" srcOrd="3" destOrd="0" presId="urn:microsoft.com/office/officeart/2016/7/layout/LinearArrowProcessNumbered"/>
    <dgm:cxn modelId="{2B704C1F-FB45-6846-8ACF-7DFD906A03FD}" type="presParOf" srcId="{EC700B7C-22AD-A448-932D-B2D74EB83739}" destId="{EA4D4141-C1BF-E74E-8ECF-933FF6EE68D4}" srcOrd="2" destOrd="0" presId="urn:microsoft.com/office/officeart/2016/7/layout/LinearArrowProcessNumbered"/>
    <dgm:cxn modelId="{1CBF126D-59DC-A749-87E9-89529DAC5CF9}" type="presParOf" srcId="{3C40F323-2A26-1146-9131-B2D8B599E05D}" destId="{80422F12-2F31-1041-9626-1A4A27C2D252}" srcOrd="3" destOrd="0" presId="urn:microsoft.com/office/officeart/2016/7/layout/LinearArrowProcessNumbered"/>
    <dgm:cxn modelId="{1CA31CC6-FF26-8C48-A4FC-D711E0756948}" type="presParOf" srcId="{3C40F323-2A26-1146-9131-B2D8B599E05D}" destId="{B400E8F3-1394-C54D-A864-8B6685A025A9}" srcOrd="4" destOrd="0" presId="urn:microsoft.com/office/officeart/2016/7/layout/LinearArrowProcessNumbered"/>
    <dgm:cxn modelId="{74717302-7DE9-224F-B1CD-76F865FDA5FE}" type="presParOf" srcId="{B400E8F3-1394-C54D-A864-8B6685A025A9}" destId="{0257A0F1-83E2-5242-BBAF-4082D66272A5}" srcOrd="0" destOrd="0" presId="urn:microsoft.com/office/officeart/2016/7/layout/LinearArrowProcessNumbered"/>
    <dgm:cxn modelId="{C5DD2B2A-FC1A-454B-B757-355679C5FDD8}" type="presParOf" srcId="{B400E8F3-1394-C54D-A864-8B6685A025A9}" destId="{7F89A7B0-A25A-A34E-9E43-6769278A1274}" srcOrd="1" destOrd="0" presId="urn:microsoft.com/office/officeart/2016/7/layout/LinearArrowProcessNumbered"/>
    <dgm:cxn modelId="{88930CF3-84F7-9843-BDE5-D5840E07F50F}" type="presParOf" srcId="{7F89A7B0-A25A-A34E-9E43-6769278A1274}" destId="{EBC17C66-42F5-8741-9366-67B899EB8470}" srcOrd="0" destOrd="0" presId="urn:microsoft.com/office/officeart/2016/7/layout/LinearArrowProcessNumbered"/>
    <dgm:cxn modelId="{3FCD1D2F-BBCE-A846-A46E-E40F1DC2FDC3}" type="presParOf" srcId="{7F89A7B0-A25A-A34E-9E43-6769278A1274}" destId="{35A0AD7D-4761-5A4E-8421-A0D0A060E3A2}" srcOrd="1" destOrd="0" presId="urn:microsoft.com/office/officeart/2016/7/layout/LinearArrowProcessNumbered"/>
    <dgm:cxn modelId="{8A7389E2-D319-C247-9F95-E95454110E5E}" type="presParOf" srcId="{7F89A7B0-A25A-A34E-9E43-6769278A1274}" destId="{2E09C126-5366-AA41-9BAD-31AD467B40A9}" srcOrd="2" destOrd="0" presId="urn:microsoft.com/office/officeart/2016/7/layout/LinearArrowProcessNumbered"/>
    <dgm:cxn modelId="{7937D3DA-C6FF-0645-9968-6895E17334D2}" type="presParOf" srcId="{7F89A7B0-A25A-A34E-9E43-6769278A1274}" destId="{7D99A2E4-B1CC-5046-9048-90027FA547BE}" srcOrd="3" destOrd="0" presId="urn:microsoft.com/office/officeart/2016/7/layout/LinearArrowProcessNumbered"/>
    <dgm:cxn modelId="{25E39B2A-D0CD-1C4C-BF9E-1BC8BDC7AAAC}" type="presParOf" srcId="{B400E8F3-1394-C54D-A864-8B6685A025A9}" destId="{2CCAA94D-0D9E-CB40-97A3-00A05F4F0DC2}" srcOrd="2" destOrd="0" presId="urn:microsoft.com/office/officeart/2016/7/layout/LinearArrowProcessNumbered"/>
  </dgm:cxnLst>
  <dgm:bg>
    <a:noFill/>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669A6-D7CD-4E20-A39A-832FC11B6B9B}">
      <dsp:nvSpPr>
        <dsp:cNvPr id="0" name=""/>
        <dsp:cNvSpPr/>
      </dsp:nvSpPr>
      <dsp:spPr>
        <a:xfrm>
          <a:off x="424388" y="71069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E80AD5-B037-463C-90F4-1727C06AEF45}">
      <dsp:nvSpPr>
        <dsp:cNvPr id="0" name=""/>
        <dsp:cNvSpPr/>
      </dsp:nvSpPr>
      <dsp:spPr>
        <a:xfrm>
          <a:off x="658388" y="94470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9233C29-A837-45C9-97F9-BAE8ED657BAE}">
      <dsp:nvSpPr>
        <dsp:cNvPr id="0" name=""/>
        <dsp:cNvSpPr/>
      </dsp:nvSpPr>
      <dsp:spPr>
        <a:xfrm>
          <a:off x="73388" y="21507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90000"/>
            </a:lnSpc>
            <a:spcBef>
              <a:spcPct val="0"/>
            </a:spcBef>
            <a:spcAft>
              <a:spcPct val="35000"/>
            </a:spcAft>
            <a:buNone/>
            <a:defRPr cap="all"/>
          </a:pPr>
          <a:r>
            <a:rPr lang="en-GB" sz="1600" kern="1200" noProof="0" dirty="0"/>
            <a:t>A Wildlife and adventure production team </a:t>
          </a:r>
        </a:p>
      </dsp:txBody>
      <dsp:txXfrm>
        <a:off x="73388" y="2150700"/>
        <a:ext cx="1800000" cy="720000"/>
      </dsp:txXfrm>
    </dsp:sp>
    <dsp:sp modelId="{3CB79098-E121-45C4-B6BC-DFC46C69E116}">
      <dsp:nvSpPr>
        <dsp:cNvPr id="0" name=""/>
        <dsp:cNvSpPr/>
      </dsp:nvSpPr>
      <dsp:spPr>
        <a:xfrm>
          <a:off x="2539388" y="71069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203E4-52D5-4F02-A43A-C8BB1F9AC5C8}">
      <dsp:nvSpPr>
        <dsp:cNvPr id="0" name=""/>
        <dsp:cNvSpPr/>
      </dsp:nvSpPr>
      <dsp:spPr>
        <a:xfrm>
          <a:off x="2773388" y="944700"/>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7DB1614-C206-4950-80C1-49D2C414AC91}">
      <dsp:nvSpPr>
        <dsp:cNvPr id="0" name=""/>
        <dsp:cNvSpPr/>
      </dsp:nvSpPr>
      <dsp:spPr>
        <a:xfrm>
          <a:off x="2188388" y="21507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90000"/>
            </a:lnSpc>
            <a:spcBef>
              <a:spcPct val="0"/>
            </a:spcBef>
            <a:spcAft>
              <a:spcPct val="35000"/>
            </a:spcAft>
            <a:buNone/>
            <a:defRPr cap="all"/>
          </a:pPr>
          <a:r>
            <a:rPr lang="en-GB" sz="1600" kern="1200" noProof="0" dirty="0"/>
            <a:t>Based in South Wales</a:t>
          </a:r>
        </a:p>
      </dsp:txBody>
      <dsp:txXfrm>
        <a:off x="2188388" y="2150700"/>
        <a:ext cx="1800000" cy="720000"/>
      </dsp:txXfrm>
    </dsp:sp>
    <dsp:sp modelId="{7206D892-B3F1-496D-BF53-15FEB0766F4F}">
      <dsp:nvSpPr>
        <dsp:cNvPr id="0" name=""/>
        <dsp:cNvSpPr/>
      </dsp:nvSpPr>
      <dsp:spPr>
        <a:xfrm>
          <a:off x="4654388" y="71069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F04E8D-4BF8-4251-912E-BABC479158FC}">
      <dsp:nvSpPr>
        <dsp:cNvPr id="0" name=""/>
        <dsp:cNvSpPr/>
      </dsp:nvSpPr>
      <dsp:spPr>
        <a:xfrm>
          <a:off x="4888388" y="94469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F1ECDC9-5335-4D4E-B27E-87B829208F37}">
      <dsp:nvSpPr>
        <dsp:cNvPr id="0" name=""/>
        <dsp:cNvSpPr/>
      </dsp:nvSpPr>
      <dsp:spPr>
        <a:xfrm>
          <a:off x="4303388" y="21507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90000"/>
            </a:lnSpc>
            <a:spcBef>
              <a:spcPct val="0"/>
            </a:spcBef>
            <a:spcAft>
              <a:spcPct val="35000"/>
            </a:spcAft>
            <a:buNone/>
            <a:defRPr cap="all"/>
          </a:pPr>
          <a:r>
            <a:rPr lang="en-GB" sz="1600" kern="1200" noProof="0" dirty="0"/>
            <a:t>Including all aspects of health and safety </a:t>
          </a:r>
        </a:p>
      </dsp:txBody>
      <dsp:txXfrm>
        <a:off x="4303388" y="2150700"/>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50847-5F11-584E-8FF9-DC33AFA064C1}">
      <dsp:nvSpPr>
        <dsp:cNvPr id="0" name=""/>
        <dsp:cNvSpPr/>
      </dsp:nvSpPr>
      <dsp:spPr>
        <a:xfrm>
          <a:off x="0" y="1416"/>
          <a:ext cx="10972674" cy="0"/>
        </a:xfrm>
        <a:prstGeom prst="line">
          <a:avLst/>
        </a:prstGeom>
        <a:solidFill>
          <a:schemeClr val="lt1">
            <a:hueOff val="0"/>
            <a:satOff val="0"/>
            <a:lumOff val="0"/>
            <a:alphaOff val="0"/>
          </a:schemeClr>
        </a:solidFill>
        <a:ln w="34925" cap="flat" cmpd="sng" algn="in">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DBA1F-8BE1-EB45-ADC1-999182415774}">
      <dsp:nvSpPr>
        <dsp:cNvPr id="0" name=""/>
        <dsp:cNvSpPr/>
      </dsp:nvSpPr>
      <dsp:spPr>
        <a:xfrm>
          <a:off x="0" y="1416"/>
          <a:ext cx="10961958" cy="118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baseline="0" dirty="0"/>
            <a:t>Instagram</a:t>
          </a:r>
          <a:r>
            <a:rPr lang="en-US" sz="4300" kern="1200" baseline="0" dirty="0"/>
            <a:t> – </a:t>
          </a:r>
          <a:r>
            <a:rPr lang="en-US" sz="2800" kern="1200" baseline="0" dirty="0"/>
            <a:t>This is the main growth in car photography/videography  </a:t>
          </a:r>
          <a:endParaRPr lang="en-US" sz="4300" kern="1200" dirty="0"/>
        </a:p>
      </dsp:txBody>
      <dsp:txXfrm>
        <a:off x="0" y="1416"/>
        <a:ext cx="10961958" cy="1183680"/>
      </dsp:txXfrm>
    </dsp:sp>
    <dsp:sp modelId="{E958CAAB-158B-AA44-BA5A-C3842F78A2BC}">
      <dsp:nvSpPr>
        <dsp:cNvPr id="0" name=""/>
        <dsp:cNvSpPr/>
      </dsp:nvSpPr>
      <dsp:spPr>
        <a:xfrm>
          <a:off x="0" y="1185097"/>
          <a:ext cx="10972674" cy="0"/>
        </a:xfrm>
        <a:prstGeom prst="line">
          <a:avLst/>
        </a:prstGeom>
        <a:solidFill>
          <a:schemeClr val="lt1">
            <a:hueOff val="0"/>
            <a:satOff val="0"/>
            <a:lumOff val="0"/>
            <a:alphaOff val="0"/>
          </a:schemeClr>
        </a:solidFill>
        <a:ln w="34925" cap="flat" cmpd="sng" algn="in">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74A4D2-43FD-D841-B5BF-1048337865D3}">
      <dsp:nvSpPr>
        <dsp:cNvPr id="0" name=""/>
        <dsp:cNvSpPr/>
      </dsp:nvSpPr>
      <dsp:spPr>
        <a:xfrm>
          <a:off x="0" y="1185097"/>
          <a:ext cx="10972674" cy="798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baseline="0" dirty="0"/>
            <a:t>M.J.PHOTOGRAPHIC </a:t>
          </a:r>
          <a:r>
            <a:rPr lang="en-US" sz="3300" kern="1200" baseline="0" dirty="0"/>
            <a:t>– </a:t>
          </a:r>
          <a:r>
            <a:rPr lang="en-US" sz="2800" kern="1200" baseline="0" dirty="0"/>
            <a:t>Car photographer in South Wales </a:t>
          </a:r>
          <a:endParaRPr lang="en-US" sz="2800" kern="1200" dirty="0"/>
        </a:p>
      </dsp:txBody>
      <dsp:txXfrm>
        <a:off x="0" y="1185097"/>
        <a:ext cx="10972674" cy="798295"/>
      </dsp:txXfrm>
    </dsp:sp>
    <dsp:sp modelId="{4CB32904-C973-9041-BF60-20500244C7C3}">
      <dsp:nvSpPr>
        <dsp:cNvPr id="0" name=""/>
        <dsp:cNvSpPr/>
      </dsp:nvSpPr>
      <dsp:spPr>
        <a:xfrm>
          <a:off x="0" y="1983392"/>
          <a:ext cx="10972674" cy="0"/>
        </a:xfrm>
        <a:prstGeom prst="line">
          <a:avLst/>
        </a:prstGeom>
        <a:solidFill>
          <a:schemeClr val="lt1">
            <a:hueOff val="0"/>
            <a:satOff val="0"/>
            <a:lumOff val="0"/>
            <a:alphaOff val="0"/>
          </a:schemeClr>
        </a:solidFill>
        <a:ln w="34925" cap="flat" cmpd="sng" algn="in">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6B2FB-3CAD-B645-B403-E936E659A51B}">
      <dsp:nvSpPr>
        <dsp:cNvPr id="0" name=""/>
        <dsp:cNvSpPr/>
      </dsp:nvSpPr>
      <dsp:spPr>
        <a:xfrm>
          <a:off x="0" y="1983392"/>
          <a:ext cx="10972674" cy="798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baseline="0" dirty="0"/>
            <a:t>Kingdom Creative </a:t>
          </a:r>
          <a:r>
            <a:rPr lang="en-US" sz="3100" kern="1200" baseline="0" dirty="0"/>
            <a:t>– </a:t>
          </a:r>
          <a:r>
            <a:rPr lang="en-US" sz="2800" kern="1200" baseline="0" dirty="0"/>
            <a:t>Car photography/videography in London</a:t>
          </a:r>
          <a:endParaRPr lang="en-US" sz="3100" kern="1200" dirty="0"/>
        </a:p>
      </dsp:txBody>
      <dsp:txXfrm>
        <a:off x="0" y="1983392"/>
        <a:ext cx="10972674" cy="798295"/>
      </dsp:txXfrm>
    </dsp:sp>
    <dsp:sp modelId="{CE06E398-E8E9-EC44-884B-D9176AFE5AE0}">
      <dsp:nvSpPr>
        <dsp:cNvPr id="0" name=""/>
        <dsp:cNvSpPr/>
      </dsp:nvSpPr>
      <dsp:spPr>
        <a:xfrm>
          <a:off x="0" y="2781688"/>
          <a:ext cx="10972674" cy="0"/>
        </a:xfrm>
        <a:prstGeom prst="line">
          <a:avLst/>
        </a:prstGeom>
        <a:solidFill>
          <a:schemeClr val="lt1">
            <a:hueOff val="0"/>
            <a:satOff val="0"/>
            <a:lumOff val="0"/>
            <a:alphaOff val="0"/>
          </a:schemeClr>
        </a:solidFill>
        <a:ln w="34925" cap="flat" cmpd="sng" algn="in">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5B6785-E906-9F49-8775-E51AC7C56188}">
      <dsp:nvSpPr>
        <dsp:cNvPr id="0" name=""/>
        <dsp:cNvSpPr/>
      </dsp:nvSpPr>
      <dsp:spPr>
        <a:xfrm>
          <a:off x="0" y="2781688"/>
          <a:ext cx="10972674" cy="798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baseline="0" dirty="0"/>
            <a:t>Amy Shore photography – </a:t>
          </a:r>
          <a:r>
            <a:rPr lang="en-US" sz="2800" kern="1200" baseline="0" dirty="0"/>
            <a:t>Instagram car photographer</a:t>
          </a:r>
          <a:endParaRPr lang="en-US" sz="2800" kern="1200" dirty="0"/>
        </a:p>
      </dsp:txBody>
      <dsp:txXfrm>
        <a:off x="0" y="2781688"/>
        <a:ext cx="10972674" cy="798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90F72-5471-DD42-9CE3-6F37BDA74B87}">
      <dsp:nvSpPr>
        <dsp:cNvPr id="0" name=""/>
        <dsp:cNvSpPr/>
      </dsp:nvSpPr>
      <dsp:spPr>
        <a:xfrm>
          <a:off x="1135078" y="723869"/>
          <a:ext cx="905407" cy="71"/>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10E1DB-3720-2045-A15B-D53248B697B7}">
      <dsp:nvSpPr>
        <dsp:cNvPr id="0" name=""/>
        <dsp:cNvSpPr/>
      </dsp:nvSpPr>
      <dsp:spPr>
        <a:xfrm>
          <a:off x="2094810" y="647851"/>
          <a:ext cx="104121" cy="195062"/>
        </a:xfrm>
        <a:prstGeom prst="chevron">
          <a:avLst>
            <a:gd name="adj" fmla="val 90000"/>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8B700A-AC6F-0E47-AEFA-DA760C3E6A6D}">
      <dsp:nvSpPr>
        <dsp:cNvPr id="0" name=""/>
        <dsp:cNvSpPr/>
      </dsp:nvSpPr>
      <dsp:spPr>
        <a:xfrm>
          <a:off x="561243" y="263247"/>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a:solidFill>
                <a:schemeClr val="bg2"/>
              </a:solidFill>
            </a:rPr>
            <a:t>1</a:t>
          </a:r>
          <a:endParaRPr lang="en-GB" sz="4400" kern="1200" noProof="0" dirty="0">
            <a:solidFill>
              <a:schemeClr val="bg2"/>
            </a:solidFill>
          </a:endParaRPr>
        </a:p>
      </dsp:txBody>
      <dsp:txXfrm>
        <a:off x="696167" y="398171"/>
        <a:ext cx="651469" cy="651469"/>
      </dsp:txXfrm>
    </dsp:sp>
    <dsp:sp modelId="{12DC819D-BB19-CE49-AFEB-155922B01406}">
      <dsp:nvSpPr>
        <dsp:cNvPr id="0" name=""/>
        <dsp:cNvSpPr/>
      </dsp:nvSpPr>
      <dsp:spPr>
        <a:xfrm>
          <a:off x="3318" y="1349736"/>
          <a:ext cx="203716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694" tIns="165100" rIns="160694" bIns="165100" numCol="1" spcCol="1270" rtlCol="0" anchor="ctr" anchorCtr="0">
          <a:noAutofit/>
        </a:bodyPr>
        <a:lstStyle/>
        <a:p>
          <a:pPr marL="0" lvl="0" indent="0" algn="ctr" defTabSz="622300" rtl="0">
            <a:lnSpc>
              <a:spcPct val="90000"/>
            </a:lnSpc>
            <a:spcBef>
              <a:spcPct val="0"/>
            </a:spcBef>
            <a:spcAft>
              <a:spcPct val="35000"/>
            </a:spcAft>
            <a:buNone/>
          </a:pPr>
          <a:r>
            <a:rPr lang="en-GB" sz="1400" kern="1200" noProof="0" dirty="0"/>
            <a:t>Expenditures on equipment and salary payments cause I large negative loss.</a:t>
          </a:r>
        </a:p>
      </dsp:txBody>
      <dsp:txXfrm>
        <a:off x="3318" y="1742856"/>
        <a:ext cx="2037167" cy="1572480"/>
      </dsp:txXfrm>
    </dsp:sp>
    <dsp:sp modelId="{4A0B88BF-91DC-214E-A662-99F2E5E1AA6F}">
      <dsp:nvSpPr>
        <dsp:cNvPr id="0" name=""/>
        <dsp:cNvSpPr/>
      </dsp:nvSpPr>
      <dsp:spPr>
        <a:xfrm>
          <a:off x="2266837" y="725063"/>
          <a:ext cx="2037167" cy="72"/>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172316-FFE1-2D41-82E9-8EB0F5EACF76}">
      <dsp:nvSpPr>
        <dsp:cNvPr id="0" name=""/>
        <dsp:cNvSpPr/>
      </dsp:nvSpPr>
      <dsp:spPr>
        <a:xfrm>
          <a:off x="4358329" y="648848"/>
          <a:ext cx="104121" cy="196075"/>
        </a:xfrm>
        <a:prstGeom prst="chevron">
          <a:avLst>
            <a:gd name="adj" fmla="val 90000"/>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0ADF37-3E5B-2D42-9470-8264667346F7}">
      <dsp:nvSpPr>
        <dsp:cNvPr id="0" name=""/>
        <dsp:cNvSpPr/>
      </dsp:nvSpPr>
      <dsp:spPr>
        <a:xfrm>
          <a:off x="2824762" y="264441"/>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a:solidFill>
                <a:schemeClr val="bg2"/>
              </a:solidFill>
            </a:rPr>
            <a:t>2</a:t>
          </a:r>
          <a:endParaRPr lang="en-GB" sz="4400" kern="1200" noProof="0" dirty="0">
            <a:solidFill>
              <a:schemeClr val="bg2"/>
            </a:solidFill>
          </a:endParaRPr>
        </a:p>
      </dsp:txBody>
      <dsp:txXfrm>
        <a:off x="2959686" y="399365"/>
        <a:ext cx="651469" cy="651469"/>
      </dsp:txXfrm>
    </dsp:sp>
    <dsp:sp modelId="{EA4D4141-C1BF-E74E-8ECF-933FF6EE68D4}">
      <dsp:nvSpPr>
        <dsp:cNvPr id="0" name=""/>
        <dsp:cNvSpPr/>
      </dsp:nvSpPr>
      <dsp:spPr>
        <a:xfrm>
          <a:off x="2266837" y="1352552"/>
          <a:ext cx="203716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694" tIns="165100" rIns="160694" bIns="165100" numCol="1" spcCol="1270" rtlCol="0" anchor="ctr" anchorCtr="0">
          <a:noAutofit/>
        </a:bodyPr>
        <a:lstStyle/>
        <a:p>
          <a:pPr marL="0" lvl="0" indent="0" algn="ctr" defTabSz="622300" rtl="0">
            <a:lnSpc>
              <a:spcPct val="90000"/>
            </a:lnSpc>
            <a:spcBef>
              <a:spcPct val="0"/>
            </a:spcBef>
            <a:spcAft>
              <a:spcPct val="35000"/>
            </a:spcAft>
            <a:buNone/>
          </a:pPr>
          <a:r>
            <a:rPr lang="en-GB" sz="1400" kern="1200" noProof="0" dirty="0"/>
            <a:t>Begin paying back the loan, parallel to beginning to increase popularity</a:t>
          </a:r>
        </a:p>
      </dsp:txBody>
      <dsp:txXfrm>
        <a:off x="2266837" y="1745672"/>
        <a:ext cx="2037167" cy="1572480"/>
      </dsp:txXfrm>
    </dsp:sp>
    <dsp:sp modelId="{EBC17C66-42F5-8741-9366-67B899EB8470}">
      <dsp:nvSpPr>
        <dsp:cNvPr id="0" name=""/>
        <dsp:cNvSpPr/>
      </dsp:nvSpPr>
      <dsp:spPr>
        <a:xfrm>
          <a:off x="4530357" y="725063"/>
          <a:ext cx="1018583" cy="72"/>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09C126-5366-AA41-9BAD-31AD467B40A9}">
      <dsp:nvSpPr>
        <dsp:cNvPr id="0" name=""/>
        <dsp:cNvSpPr/>
      </dsp:nvSpPr>
      <dsp:spPr>
        <a:xfrm>
          <a:off x="5088281" y="264441"/>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dirty="0">
              <a:solidFill>
                <a:schemeClr val="bg2"/>
              </a:solidFill>
            </a:rPr>
            <a:t>3</a:t>
          </a:r>
        </a:p>
      </dsp:txBody>
      <dsp:txXfrm>
        <a:off x="5223205" y="399365"/>
        <a:ext cx="651469" cy="651469"/>
      </dsp:txXfrm>
    </dsp:sp>
    <dsp:sp modelId="{2CCAA94D-0D9E-CB40-97A3-00A05F4F0DC2}">
      <dsp:nvSpPr>
        <dsp:cNvPr id="0" name=""/>
        <dsp:cNvSpPr/>
      </dsp:nvSpPr>
      <dsp:spPr>
        <a:xfrm>
          <a:off x="4530357" y="1352552"/>
          <a:ext cx="203716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694" tIns="165100" rIns="160694" bIns="165100" numCol="1" spcCol="1270" rtlCol="0" anchor="ctr" anchorCtr="0">
          <a:noAutofit/>
        </a:bodyPr>
        <a:lstStyle/>
        <a:p>
          <a:pPr marL="0" lvl="0" indent="0" algn="ctr" defTabSz="622300" rtl="0">
            <a:lnSpc>
              <a:spcPct val="90000"/>
            </a:lnSpc>
            <a:spcBef>
              <a:spcPct val="0"/>
            </a:spcBef>
            <a:spcAft>
              <a:spcPct val="35000"/>
            </a:spcAft>
            <a:buNone/>
          </a:pPr>
          <a:r>
            <a:rPr lang="en-GB" sz="1400" kern="1200" noProof="0" dirty="0"/>
            <a:t>1</a:t>
          </a:r>
          <a:r>
            <a:rPr lang="en-GB" sz="1400" kern="1200" baseline="30000" noProof="0" dirty="0"/>
            <a:t>st</a:t>
          </a:r>
          <a:r>
            <a:rPr lang="en-GB" sz="1400" kern="1200" noProof="0" dirty="0"/>
            <a:t> year with a positive profit margin. </a:t>
          </a:r>
        </a:p>
      </dsp:txBody>
      <dsp:txXfrm>
        <a:off x="4530357" y="1745672"/>
        <a:ext cx="2037167" cy="157248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rtlCol="0"/>
            <a:lstStyle/>
            <a:p>
              <a:pPr rtl="0"/>
              <a:r>
                <a:t>1</a:t>
              </a:r>
            </a:p>
          </dgm:t>
        </dgm:pt>
        <dgm:pt modelId="201" type="sibTrans" cxnId="5">
          <dgm:prSet phldrT="2"/>
          <dgm:t>
            <a:bodyPr rtlCol="0"/>
            <a:lstStyle/>
            <a:p>
              <a:pPr rtl="0"/>
              <a:r>
                <a:t>2</a:t>
              </a:r>
            </a:p>
          </dgm:t>
        </dgm:pt>
        <dgm:pt modelId="301" type="sibTrans" cxnId="6">
          <dgm:prSet phldrT="3"/>
          <dgm:t>
            <a:bodyPr rtlCol="0"/>
            <a:lstStyle/>
            <a:p>
              <a:pPr rtl="0"/>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F4F113-431C-45FA-B3CA-05E2E3D1C5A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B2E887B-70DF-4DDA-93C0-36D652A9C9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EB15B3C-CE7D-42C8-BF05-9016B11A630C}" type="datetime1">
              <a:rPr lang="en-GB" smtClean="0"/>
              <a:t>15/02/2022</a:t>
            </a:fld>
            <a:endParaRPr lang="en-GB"/>
          </a:p>
        </p:txBody>
      </p:sp>
      <p:sp>
        <p:nvSpPr>
          <p:cNvPr id="4" name="Footer Placeholder 3">
            <a:extLst>
              <a:ext uri="{FF2B5EF4-FFF2-40B4-BE49-F238E27FC236}">
                <a16:creationId xmlns:a16="http://schemas.microsoft.com/office/drawing/2014/main" id="{06B832E1-0C3A-413C-9924-A265984D62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1F97DDF-BA26-4EE3-84C0-E2C759991EA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A93903C-FBD5-47B6-A23E-328D56F7C50C}" type="slidenum">
              <a:rPr lang="en-GB" smtClean="0"/>
              <a:t>‹#›</a:t>
            </a:fld>
            <a:endParaRPr lang="en-GB"/>
          </a:p>
        </p:txBody>
      </p:sp>
    </p:spTree>
    <p:extLst>
      <p:ext uri="{BB962C8B-B14F-4D97-AF65-F5344CB8AC3E}">
        <p14:creationId xmlns:p14="http://schemas.microsoft.com/office/powerpoint/2010/main" val="11917141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597DB-DDC0-4790-BCB6-673BFC2B245A}" type="datetime1">
              <a:rPr lang="en-GB" noProof="0" smtClean="0"/>
              <a:t>15/02/2022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64024E-F057-4476-AF7B-27C4222B06A8}" type="slidenum">
              <a:rPr lang="en-GB" noProof="0" smtClean="0"/>
              <a:t>‹#›</a:t>
            </a:fld>
            <a:endParaRPr lang="en-GB" noProof="0"/>
          </a:p>
        </p:txBody>
      </p:sp>
    </p:spTree>
    <p:extLst>
      <p:ext uri="{BB962C8B-B14F-4D97-AF65-F5344CB8AC3E}">
        <p14:creationId xmlns:p14="http://schemas.microsoft.com/office/powerpoint/2010/main" val="11522378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a:t>
            </a:fld>
            <a:endParaRPr lang="en-GB"/>
          </a:p>
        </p:txBody>
      </p:sp>
    </p:spTree>
    <p:extLst>
      <p:ext uri="{BB962C8B-B14F-4D97-AF65-F5344CB8AC3E}">
        <p14:creationId xmlns:p14="http://schemas.microsoft.com/office/powerpoint/2010/main" val="1928670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3</a:t>
            </a:fld>
            <a:endParaRPr lang="en-GB"/>
          </a:p>
        </p:txBody>
      </p:sp>
    </p:spTree>
    <p:extLst>
      <p:ext uri="{BB962C8B-B14F-4D97-AF65-F5344CB8AC3E}">
        <p14:creationId xmlns:p14="http://schemas.microsoft.com/office/powerpoint/2010/main" val="1271903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11</a:t>
            </a:fld>
            <a:endParaRPr lang="en-GB"/>
          </a:p>
        </p:txBody>
      </p:sp>
    </p:spTree>
    <p:extLst>
      <p:ext uri="{BB962C8B-B14F-4D97-AF65-F5344CB8AC3E}">
        <p14:creationId xmlns:p14="http://schemas.microsoft.com/office/powerpoint/2010/main" val="3025066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14</a:t>
            </a:fld>
            <a:endParaRPr lang="en-GB"/>
          </a:p>
        </p:txBody>
      </p:sp>
    </p:spTree>
    <p:extLst>
      <p:ext uri="{BB962C8B-B14F-4D97-AF65-F5344CB8AC3E}">
        <p14:creationId xmlns:p14="http://schemas.microsoft.com/office/powerpoint/2010/main" val="1449790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GB" noProof="0"/>
              <a:t>Click to edit Master title style</a:t>
            </a:r>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2BC0035D-29D0-42DB-AB45-FD2D58154BDA}" type="datetime1">
              <a:rPr lang="en-GB" noProof="0" smtClean="0"/>
              <a:t>15/02/2022</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79624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3F892E37-9A97-4876-A379-3DB7F40C9E40}" type="datetime1">
              <a:rPr lang="en-GB" noProof="0" smtClean="0"/>
              <a:t>15/02/2022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150405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GB" noProof="0"/>
              <a:t>Click to edit Master title style</a:t>
            </a:r>
          </a:p>
        </p:txBody>
      </p:sp>
      <p:sp>
        <p:nvSpPr>
          <p:cNvPr id="3" name="Text Placeholder 2"/>
          <p:cNvSpPr>
            <a:spLocks noGrp="1"/>
          </p:cNvSpPr>
          <p:nvPr>
            <p:ph type="body" idx="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CF05E4A2-41F1-4FA7-8622-FA97F23066C8}" type="datetime1">
              <a:rPr lang="en-GB" noProof="0" smtClean="0"/>
              <a:t>15/02/2022</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6659419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GB" noProof="0"/>
              <a:t>Click to edit Master title style</a:t>
            </a:r>
          </a:p>
        </p:txBody>
      </p:sp>
      <p:sp>
        <p:nvSpPr>
          <p:cNvPr id="3" name="Content Placeholder 2"/>
          <p:cNvSpPr>
            <a:spLocks noGrp="1"/>
          </p:cNvSpPr>
          <p:nvPr>
            <p:ph sz="half" idx="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6884A1CE-81E1-43F4-B111-1B33F22EB311}" type="datetime1">
              <a:rPr lang="en-GB" noProof="0" smtClean="0"/>
              <a:t>15/02/2022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33219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GB" noProof="0"/>
              <a:t>Click to edit Master title style</a:t>
            </a:r>
          </a:p>
        </p:txBody>
      </p:sp>
      <p:sp>
        <p:nvSpPr>
          <p:cNvPr id="3" name="Text Placeholder 2"/>
          <p:cNvSpPr>
            <a:spLocks noGrp="1"/>
          </p:cNvSpPr>
          <p:nvPr>
            <p:ph type="body" idx="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B4D1F809-8CA5-4186-AA08-24F648A2EBB4}" type="datetime1">
              <a:rPr lang="en-GB" noProof="0" smtClean="0"/>
              <a:t>15/02/2022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269596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77B47FD0-752F-4073-A3B5-48E4BC9D267D}" type="datetime1">
              <a:rPr lang="en-GB" noProof="0" smtClean="0"/>
              <a:t>15/02/2022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5927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F39ED15-CF3B-4B6A-93F2-74DFCBDCB1C9}" type="datetime1">
              <a:rPr lang="en-GB" noProof="0" smtClean="0"/>
              <a:t>15/02/2022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809832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GB" noProof="0"/>
              <a:t>Click to edit Master title style</a:t>
            </a:r>
          </a:p>
        </p:txBody>
      </p:sp>
      <p:sp>
        <p:nvSpPr>
          <p:cNvPr id="3" name="Content Placeholder 2"/>
          <p:cNvSpPr>
            <a:spLocks noGrp="1"/>
          </p:cNvSpPr>
          <p:nvPr>
            <p:ph idx="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EA3C3E9E-348B-439F-A587-1B0EE02BE07E}" type="datetime1">
              <a:rPr lang="en-GB" noProof="0" smtClean="0"/>
              <a:t>15/02/2022</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4512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GB" noProof="0"/>
              <a:t>Click to edit Master title style</a:t>
            </a:r>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32F2C51F-BC62-43BB-99EF-F20BB214652E}" type="datetime1">
              <a:rPr lang="en-GB" noProof="0" smtClean="0"/>
              <a:t>15/02/2022</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393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8149252-6242-46F9-9BAE-93119892303A}" type="datetime1">
              <a:rPr lang="en-GB" noProof="0" smtClean="0"/>
              <a:t>15/02/2022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405142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E304B5D-7E41-4932-9AEE-FDE01D945F59}" type="datetime1">
              <a:rPr lang="en-GB" noProof="0" smtClean="0"/>
              <a:t>15/02/2022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84549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8B38377A-87B2-4F9D-A93F-958134459151}" type="datetime1">
              <a:rPr lang="en-GB" noProof="0" smtClean="0"/>
              <a:t>15/02/2022</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1515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6.svg"/><Relationship Id="rId4" Type="http://schemas.openxmlformats.org/officeDocument/2006/relationships/diagramData" Target="../diagrams/data1.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9.xml"/><Relationship Id="rId5" Type="http://schemas.openxmlformats.org/officeDocument/2006/relationships/image" Target="../media/image18.jpg"/><Relationship Id="rId4" Type="http://schemas.openxmlformats.org/officeDocument/2006/relationships/image" Target="../media/image17.jp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20.jpeg"/><Relationship Id="rId7" Type="http://schemas.openxmlformats.org/officeDocument/2006/relationships/diagramLayout" Target="../diagrams/layout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22.jpeg"/><Relationship Id="rId10" Type="http://schemas.microsoft.com/office/2007/relationships/diagramDrawing" Target="../diagrams/drawing3.xml"/><Relationship Id="rId4" Type="http://schemas.openxmlformats.org/officeDocument/2006/relationships/image" Target="../media/image21.jpeg"/><Relationship Id="rId9" Type="http://schemas.openxmlformats.org/officeDocument/2006/relationships/diagramColors" Target="../diagrams/colors3.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eer in a grassy field&#10;&#10;Description automatically generated with low confidence">
            <a:extLst>
              <a:ext uri="{FF2B5EF4-FFF2-40B4-BE49-F238E27FC236}">
                <a16:creationId xmlns:a16="http://schemas.microsoft.com/office/drawing/2014/main" id="{0EA9518A-50C3-0147-9B54-A676120866DF}"/>
              </a:ext>
            </a:extLst>
          </p:cNvPr>
          <p:cNvPicPr>
            <a:picLocks noChangeAspect="1"/>
          </p:cNvPicPr>
          <p:nvPr/>
        </p:nvPicPr>
        <p:blipFill rotWithShape="1">
          <a:blip r:embed="rId3">
            <a:alphaModFix amt="40000"/>
          </a:blip>
          <a:srcRect l="-2243" t="169" r="1" b="18406"/>
          <a:stretch/>
        </p:blipFill>
        <p:spPr>
          <a:xfrm>
            <a:off x="-1328064" y="-1201683"/>
            <a:ext cx="15050812" cy="8466083"/>
          </a:xfrm>
          <a:prstGeom prst="rect">
            <a:avLst/>
          </a:prstGeom>
        </p:spPr>
      </p:pic>
      <p:pic>
        <p:nvPicPr>
          <p:cNvPr id="7" name="Graphic 6">
            <a:extLst>
              <a:ext uri="{FF2B5EF4-FFF2-40B4-BE49-F238E27FC236}">
                <a16:creationId xmlns:a16="http://schemas.microsoft.com/office/drawing/2014/main" id="{8CD7E23D-A0D8-C340-8236-47E749EE01C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0" y="5404880"/>
            <a:ext cx="2870921" cy="145312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915128" y="1788454"/>
            <a:ext cx="8361229" cy="2098226"/>
          </a:xfrm>
        </p:spPr>
        <p:txBody>
          <a:bodyPr rtlCol="0">
            <a:normAutofit/>
          </a:bodyPr>
          <a:lstStyle/>
          <a:p>
            <a:pPr rtl="0"/>
            <a:r>
              <a:rPr lang="en-GB" b="1" dirty="0">
                <a:cs typeface="Arial Narrow" panose="020B0604020202020204" pitchFamily="34" charset="0"/>
              </a:rPr>
              <a:t>Muddy Boot Media</a:t>
            </a: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a:off x="2679906" y="3956279"/>
            <a:ext cx="6831673" cy="1086237"/>
          </a:xfrm>
        </p:spPr>
        <p:txBody>
          <a:bodyPr rtlCol="0">
            <a:normAutofit fontScale="92500"/>
          </a:bodyPr>
          <a:lstStyle/>
          <a:p>
            <a:pPr rtl="0">
              <a:spcAft>
                <a:spcPts val="600"/>
              </a:spcAft>
            </a:pPr>
            <a:r>
              <a:rPr lang="en-GB" b="1" dirty="0">
                <a:cs typeface="Arial Narrow" panose="020B0604020202020204" pitchFamily="34" charset="0"/>
              </a:rPr>
              <a:t>Delving further into the companies division, Muddy Wheels</a:t>
            </a:r>
          </a:p>
          <a:p>
            <a:pPr rtl="0">
              <a:spcAft>
                <a:spcPts val="600"/>
              </a:spcAft>
            </a:pPr>
            <a:r>
              <a:rPr lang="en-GB" dirty="0"/>
              <a:t>By Joseph Barthorpe </a:t>
            </a:r>
          </a:p>
        </p:txBody>
      </p:sp>
    </p:spTree>
    <p:extLst>
      <p:ext uri="{BB962C8B-B14F-4D97-AF65-F5344CB8AC3E}">
        <p14:creationId xmlns:p14="http://schemas.microsoft.com/office/powerpoint/2010/main" val="15465803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4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4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white flower with a yellow center&#10;&#10;Description automatically generated">
            <a:extLst>
              <a:ext uri="{FF2B5EF4-FFF2-40B4-BE49-F238E27FC236}">
                <a16:creationId xmlns:a16="http://schemas.microsoft.com/office/drawing/2014/main" id="{C7F34059-DA98-B840-9F15-2C6AC7B07FC0}"/>
              </a:ext>
            </a:extLst>
          </p:cNvPr>
          <p:cNvPicPr>
            <a:picLocks noChangeAspect="1"/>
          </p:cNvPicPr>
          <p:nvPr/>
        </p:nvPicPr>
        <p:blipFill rotWithShape="1">
          <a:blip r:embed="rId2"/>
          <a:srcRect t="7007" b="8724"/>
          <a:stretch/>
        </p:blipFill>
        <p:spPr>
          <a:xfrm>
            <a:off x="20" y="-1"/>
            <a:ext cx="12191980" cy="6858000"/>
          </a:xfrm>
          <a:prstGeom prst="rect">
            <a:avLst/>
          </a:prstGeom>
        </p:spPr>
      </p:pic>
      <p:sp>
        <p:nvSpPr>
          <p:cNvPr id="23" name="Rectangle 19">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493FF937-192D-E74D-95B5-DCF9B32B6B01}"/>
              </a:ext>
            </a:extLst>
          </p:cNvPr>
          <p:cNvSpPr>
            <a:spLocks noGrp="1"/>
          </p:cNvSpPr>
          <p:nvPr>
            <p:ph type="title"/>
          </p:nvPr>
        </p:nvSpPr>
        <p:spPr>
          <a:xfrm>
            <a:off x="1734207" y="1807532"/>
            <a:ext cx="4891887" cy="1025935"/>
          </a:xfrm>
        </p:spPr>
        <p:txBody>
          <a:bodyPr anchor="ctr">
            <a:normAutofit/>
          </a:bodyPr>
          <a:lstStyle/>
          <a:p>
            <a:r>
              <a:rPr lang="en-US" sz="3600" dirty="0"/>
              <a:t>Who we are </a:t>
            </a:r>
          </a:p>
        </p:txBody>
      </p:sp>
      <p:sp>
        <p:nvSpPr>
          <p:cNvPr id="3" name="Content Placeholder 2">
            <a:extLst>
              <a:ext uri="{FF2B5EF4-FFF2-40B4-BE49-F238E27FC236}">
                <a16:creationId xmlns:a16="http://schemas.microsoft.com/office/drawing/2014/main" id="{524AD6A0-244F-BB40-A97D-AC159426E05D}"/>
              </a:ext>
            </a:extLst>
          </p:cNvPr>
          <p:cNvSpPr>
            <a:spLocks noGrp="1"/>
          </p:cNvSpPr>
          <p:nvPr>
            <p:ph idx="1"/>
          </p:nvPr>
        </p:nvSpPr>
        <p:spPr>
          <a:xfrm>
            <a:off x="1734207" y="2569779"/>
            <a:ext cx="5155324" cy="2992821"/>
          </a:xfrm>
        </p:spPr>
        <p:txBody>
          <a:bodyPr>
            <a:normAutofit lnSpcReduction="10000"/>
          </a:bodyPr>
          <a:lstStyle/>
          <a:p>
            <a:pPr marL="0" indent="0" algn="just">
              <a:buNone/>
            </a:pPr>
            <a:r>
              <a:rPr lang="en-GB" sz="1400" dirty="0"/>
              <a:t>We are a Limited Production company based in South Wales shared between three directors specialising in wildlife and adventure film and photography. However, it delves deeper into divisions such as Muddy wheels (which is my division), the adventure sports division and </a:t>
            </a:r>
            <a:r>
              <a:rPr lang="en-GB" sz="1400" dirty="0" err="1"/>
              <a:t>Ffilm</a:t>
            </a:r>
            <a:r>
              <a:rPr lang="en-GB" sz="1400" dirty="0"/>
              <a:t> </a:t>
            </a:r>
            <a:r>
              <a:rPr lang="en-GB" sz="1400" dirty="0" err="1"/>
              <a:t>Antur</a:t>
            </a:r>
            <a:r>
              <a:rPr lang="en-GB" sz="1400" dirty="0"/>
              <a:t>. We provide all necessary planning including all health and safety aspects needed within a production. We aim to not keep ourselves set in Wales in terms of projects but overtime, produce content around the world. Our main competitors locally are Animality, a Wildlife documentary company in Wales. Folk Films, who create adventurous documentaries in Wales and more broadly across the UK, Silverback studios. The potential risks are obviously the strong competition, however with our selling point of the full inclusion of health and safety I believe we are a strong competitor within the industry with ambitions to expand worldwide. </a:t>
            </a:r>
            <a:endParaRPr lang="en-US" sz="1400" dirty="0"/>
          </a:p>
        </p:txBody>
      </p:sp>
      <p:pic>
        <p:nvPicPr>
          <p:cNvPr id="8" name="Graphic 7">
            <a:extLst>
              <a:ext uri="{FF2B5EF4-FFF2-40B4-BE49-F238E27FC236}">
                <a16:creationId xmlns:a16="http://schemas.microsoft.com/office/drawing/2014/main" id="{4E463777-FDC8-894A-9E1F-21FAF64FA5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706100" y="6105908"/>
            <a:ext cx="1485900" cy="752090"/>
          </a:xfrm>
          <a:prstGeom prst="rect">
            <a:avLst/>
          </a:prstGeom>
        </p:spPr>
      </p:pic>
    </p:spTree>
    <p:extLst>
      <p:ext uri="{BB962C8B-B14F-4D97-AF65-F5344CB8AC3E}">
        <p14:creationId xmlns:p14="http://schemas.microsoft.com/office/powerpoint/2010/main" val="32720440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9" name="Rectangle 118">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1" name="Rectangle 120">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308684" y="662651"/>
            <a:ext cx="6176776" cy="1485900"/>
          </a:xfrm>
        </p:spPr>
        <p:txBody>
          <a:bodyPr vert="horz" lIns="91440" tIns="45720" rIns="91440" bIns="45720" rtlCol="0" anchor="t">
            <a:normAutofit/>
          </a:bodyPr>
          <a:lstStyle/>
          <a:p>
            <a:r>
              <a:rPr lang="en-US" b="1" dirty="0"/>
              <a:t>The idea for Muddy Boot Media</a:t>
            </a:r>
          </a:p>
        </p:txBody>
      </p:sp>
      <p:pic>
        <p:nvPicPr>
          <p:cNvPr id="6" name="Picture 5" descr="A close up of a frog&#10;&#10;Description automatically generated">
            <a:extLst>
              <a:ext uri="{FF2B5EF4-FFF2-40B4-BE49-F238E27FC236}">
                <a16:creationId xmlns:a16="http://schemas.microsoft.com/office/drawing/2014/main" id="{F4DC3330-07A5-F549-A9AC-717A2A57924F}"/>
              </a:ext>
            </a:extLst>
          </p:cNvPr>
          <p:cNvPicPr>
            <a:picLocks noChangeAspect="1"/>
          </p:cNvPicPr>
          <p:nvPr/>
        </p:nvPicPr>
        <p:blipFill rotWithShape="1">
          <a:blip r:embed="rId3"/>
          <a:srcRect l="11733"/>
          <a:stretch/>
        </p:blipFill>
        <p:spPr>
          <a:xfrm>
            <a:off x="-1" y="10"/>
            <a:ext cx="4373546" cy="6857990"/>
          </a:xfrm>
          <a:prstGeom prst="rect">
            <a:avLst/>
          </a:prstGeom>
        </p:spPr>
      </p:pic>
      <p:sp>
        <p:nvSpPr>
          <p:cNvPr id="123" name="Rectangle 122">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4" name="Content Placeholder 2" descr="Icon SmartArt graphic">
            <a:extLst>
              <a:ext uri="{FF2B5EF4-FFF2-40B4-BE49-F238E27FC236}">
                <a16:creationId xmlns:a16="http://schemas.microsoft.com/office/drawing/2014/main" id="{454EA04D-167F-4BB4-9EC9-2DC5D3C603D7}"/>
              </a:ext>
            </a:extLst>
          </p:cNvPr>
          <p:cNvGraphicFramePr>
            <a:graphicFrameLocks noGrp="1"/>
          </p:cNvGraphicFramePr>
          <p:nvPr>
            <p:ph sz="half" idx="2"/>
            <p:extLst>
              <p:ext uri="{D42A27DB-BD31-4B8C-83A1-F6EECF244321}">
                <p14:modId xmlns:p14="http://schemas.microsoft.com/office/powerpoint/2010/main" val="528791311"/>
              </p:ext>
            </p:extLst>
          </p:nvPr>
        </p:nvGraphicFramePr>
        <p:xfrm>
          <a:off x="5308684" y="1638300"/>
          <a:ext cx="6176776" cy="3581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E79D9C8B-B13A-B547-97A0-E9CB100319CA}"/>
              </a:ext>
            </a:extLst>
          </p:cNvPr>
          <p:cNvSpPr txBox="1"/>
          <p:nvPr/>
        </p:nvSpPr>
        <p:spPr>
          <a:xfrm>
            <a:off x="5615772" y="4896534"/>
            <a:ext cx="5562600" cy="923330"/>
          </a:xfrm>
          <a:prstGeom prst="rect">
            <a:avLst/>
          </a:prstGeom>
          <a:noFill/>
        </p:spPr>
        <p:txBody>
          <a:bodyPr wrap="square" rtlCol="0">
            <a:spAutoFit/>
          </a:bodyPr>
          <a:lstStyle/>
          <a:p>
            <a:r>
              <a:rPr lang="en-GB" dirty="0">
                <a:solidFill>
                  <a:schemeClr val="accent3"/>
                </a:solidFill>
              </a:rPr>
              <a:t>The choice of limited company stems from utilising</a:t>
            </a:r>
            <a:r>
              <a:rPr lang="en-US" dirty="0">
                <a:solidFill>
                  <a:schemeClr val="accent3"/>
                </a:solidFill>
              </a:rPr>
              <a:t> the aspect of collaboration between three directors as well as limited liability. </a:t>
            </a:r>
          </a:p>
        </p:txBody>
      </p:sp>
      <p:pic>
        <p:nvPicPr>
          <p:cNvPr id="9" name="Graphic 8">
            <a:extLst>
              <a:ext uri="{FF2B5EF4-FFF2-40B4-BE49-F238E27FC236}">
                <a16:creationId xmlns:a16="http://schemas.microsoft.com/office/drawing/2014/main" id="{4F19BD04-84C6-1243-8A03-7F1F1369EB7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718800" y="6112338"/>
            <a:ext cx="1473200" cy="745662"/>
          </a:xfrm>
          <a:prstGeom prst="rect">
            <a:avLst/>
          </a:prstGeom>
        </p:spPr>
      </p:pic>
    </p:spTree>
    <p:extLst>
      <p:ext uri="{BB962C8B-B14F-4D97-AF65-F5344CB8AC3E}">
        <p14:creationId xmlns:p14="http://schemas.microsoft.com/office/powerpoint/2010/main" val="10767982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9">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931AA-CD43-C54F-AB59-7189E11D01B9}"/>
              </a:ext>
            </a:extLst>
          </p:cNvPr>
          <p:cNvSpPr>
            <a:spLocks noGrp="1"/>
          </p:cNvSpPr>
          <p:nvPr>
            <p:ph type="title"/>
          </p:nvPr>
        </p:nvSpPr>
        <p:spPr>
          <a:xfrm>
            <a:off x="592395" y="685800"/>
            <a:ext cx="5793475" cy="1485900"/>
          </a:xfrm>
        </p:spPr>
        <p:txBody>
          <a:bodyPr vert="horz" lIns="91440" tIns="45720" rIns="91440" bIns="45720" rtlCol="0" anchor="t">
            <a:normAutofit/>
          </a:bodyPr>
          <a:lstStyle/>
          <a:p>
            <a:r>
              <a:rPr lang="en-US" dirty="0"/>
              <a:t>MUDDY WHEELS </a:t>
            </a:r>
          </a:p>
        </p:txBody>
      </p:sp>
      <p:sp>
        <p:nvSpPr>
          <p:cNvPr id="3" name="Content Placeholder 2">
            <a:extLst>
              <a:ext uri="{FF2B5EF4-FFF2-40B4-BE49-F238E27FC236}">
                <a16:creationId xmlns:a16="http://schemas.microsoft.com/office/drawing/2014/main" id="{0AE8E255-B71B-5040-A5A2-DDFEA32A463E}"/>
              </a:ext>
            </a:extLst>
          </p:cNvPr>
          <p:cNvSpPr>
            <a:spLocks noGrp="1"/>
          </p:cNvSpPr>
          <p:nvPr>
            <p:ph sz="half" idx="1"/>
          </p:nvPr>
        </p:nvSpPr>
        <p:spPr>
          <a:xfrm>
            <a:off x="652734" y="1970690"/>
            <a:ext cx="6057491" cy="4582510"/>
          </a:xfrm>
        </p:spPr>
        <p:txBody>
          <a:bodyPr vert="horz" lIns="91440" tIns="45720" rIns="91440" bIns="45720" rtlCol="0">
            <a:normAutofit fontScale="55000" lnSpcReduction="20000"/>
          </a:bodyPr>
          <a:lstStyle/>
          <a:p>
            <a:pPr algn="just"/>
            <a:r>
              <a:rPr lang="en-US" sz="2600" dirty="0"/>
              <a:t>Is an automobile photography and videography division of the business.</a:t>
            </a:r>
          </a:p>
          <a:p>
            <a:pPr algn="just"/>
            <a:endParaRPr lang="en-US" sz="2600" dirty="0"/>
          </a:p>
          <a:p>
            <a:pPr algn="just"/>
            <a:r>
              <a:rPr lang="en-US" sz="2600" dirty="0"/>
              <a:t>Creating content for car enthusiasts.</a:t>
            </a:r>
          </a:p>
          <a:p>
            <a:pPr algn="just"/>
            <a:endParaRPr lang="en-US" sz="2600" dirty="0"/>
          </a:p>
          <a:p>
            <a:pPr algn="just"/>
            <a:r>
              <a:rPr lang="en-US" sz="2600" dirty="0"/>
              <a:t>USP being the focus point on producing video for local dealerships and sellers on autotrader.</a:t>
            </a:r>
          </a:p>
          <a:p>
            <a:pPr algn="just"/>
            <a:endParaRPr lang="en-US" sz="2600" dirty="0"/>
          </a:p>
          <a:p>
            <a:pPr algn="just"/>
            <a:r>
              <a:rPr lang="en-US" sz="2600" dirty="0"/>
              <a:t>The use of promotional videos for selling cars, creates a more interactive engagement with the seller.</a:t>
            </a:r>
          </a:p>
          <a:p>
            <a:pPr algn="just"/>
            <a:endParaRPr lang="en-US" sz="2600" dirty="0"/>
          </a:p>
          <a:p>
            <a:pPr algn="just"/>
            <a:r>
              <a:rPr lang="en-US" sz="2600" dirty="0"/>
              <a:t>Our specialized skills of providing all health and safety planning necessary, results in a faster and more efficient production with clients. </a:t>
            </a:r>
          </a:p>
          <a:p>
            <a:pPr algn="just"/>
            <a:endParaRPr lang="en-US" sz="2600" dirty="0"/>
          </a:p>
          <a:p>
            <a:pPr algn="just"/>
            <a:r>
              <a:rPr lang="en-US" sz="2600" dirty="0"/>
              <a:t>My passion for adventure, wildlife and motorsports combined with my enthusiasm for film and photography, has given me the trajectory to create Muddy wheels. Combining my skills in this subject will help me to produce more impactful and creative content for future clients, exploring a more adventurous side to my content.</a:t>
            </a:r>
          </a:p>
          <a:p>
            <a:endParaRPr lang="en-US" sz="1700" dirty="0"/>
          </a:p>
        </p:txBody>
      </p:sp>
      <p:sp>
        <p:nvSpPr>
          <p:cNvPr id="22" name="Rectangle 21">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 close up of a motorcycle tire on a dusty dirt road">
            <a:extLst>
              <a:ext uri="{FF2B5EF4-FFF2-40B4-BE49-F238E27FC236}">
                <a16:creationId xmlns:a16="http://schemas.microsoft.com/office/drawing/2014/main" id="{F325CD43-3546-4D30-8BD5-72B1C88B80BB}"/>
              </a:ext>
            </a:extLst>
          </p:cNvPr>
          <p:cNvPicPr>
            <a:picLocks noChangeAspect="1"/>
          </p:cNvPicPr>
          <p:nvPr/>
        </p:nvPicPr>
        <p:blipFill rotWithShape="1">
          <a:blip r:embed="rId2"/>
          <a:srcRect l="14739" r="43024" b="1"/>
          <a:stretch/>
        </p:blipFill>
        <p:spPr>
          <a:xfrm>
            <a:off x="7612260" y="10"/>
            <a:ext cx="4579739" cy="6857990"/>
          </a:xfrm>
          <a:prstGeom prst="rect">
            <a:avLst/>
          </a:prstGeom>
        </p:spPr>
      </p:pic>
    </p:spTree>
    <p:extLst>
      <p:ext uri="{BB962C8B-B14F-4D97-AF65-F5344CB8AC3E}">
        <p14:creationId xmlns:p14="http://schemas.microsoft.com/office/powerpoint/2010/main" val="2378746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127CAEB6-2762-403E-98B1-8B96D27C63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2" name="Freeform 6">
              <a:extLst>
                <a:ext uri="{FF2B5EF4-FFF2-40B4-BE49-F238E27FC236}">
                  <a16:creationId xmlns:a16="http://schemas.microsoft.com/office/drawing/2014/main" id="{B93A55BE-E875-414E-8964-9F4BD06F9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3" name="Freeform 6">
              <a:extLst>
                <a:ext uri="{FF2B5EF4-FFF2-40B4-BE49-F238E27FC236}">
                  <a16:creationId xmlns:a16="http://schemas.microsoft.com/office/drawing/2014/main" id="{CA1FECA8-74A7-4D1C-9D1E-6EDE1F961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5" name="Rectangle 24">
            <a:extLst>
              <a:ext uri="{FF2B5EF4-FFF2-40B4-BE49-F238E27FC236}">
                <a16:creationId xmlns:a16="http://schemas.microsoft.com/office/drawing/2014/main" id="{7BB74091-09FE-44AF-8325-7FE6E175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2F3EF-396F-FC40-BD16-E810F0E65EBB}"/>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lnSpc>
                <a:spcPct val="89000"/>
              </a:lnSpc>
            </a:pPr>
            <a:r>
              <a:rPr lang="en-US" cap="all"/>
              <a:t>My previous work</a:t>
            </a:r>
          </a:p>
        </p:txBody>
      </p:sp>
      <p:sp>
        <p:nvSpPr>
          <p:cNvPr id="4" name="Text Placeholder 3">
            <a:extLst>
              <a:ext uri="{FF2B5EF4-FFF2-40B4-BE49-F238E27FC236}">
                <a16:creationId xmlns:a16="http://schemas.microsoft.com/office/drawing/2014/main" id="{333B9BB2-A13C-3F4D-BE2B-30C737CEE9B8}"/>
              </a:ext>
            </a:extLst>
          </p:cNvPr>
          <p:cNvSpPr>
            <a:spLocks noGrp="1"/>
          </p:cNvSpPr>
          <p:nvPr>
            <p:ph type="body" sz="half" idx="2"/>
          </p:nvPr>
        </p:nvSpPr>
        <p:spPr>
          <a:xfrm>
            <a:off x="752857" y="5673730"/>
            <a:ext cx="10731565" cy="509351"/>
          </a:xfrm>
        </p:spPr>
        <p:txBody>
          <a:bodyPr vert="horz" lIns="91440" tIns="45720" rIns="91440" bIns="45720" rtlCol="0">
            <a:normAutofit/>
          </a:bodyPr>
          <a:lstStyle/>
          <a:p>
            <a:pPr algn="ctr">
              <a:lnSpc>
                <a:spcPct val="112000"/>
              </a:lnSpc>
              <a:spcAft>
                <a:spcPts val="600"/>
              </a:spcAft>
            </a:pPr>
            <a:r>
              <a:rPr lang="en-US" sz="2000">
                <a:solidFill>
                  <a:schemeClr val="tx1">
                    <a:alpha val="90000"/>
                  </a:schemeClr>
                </a:solidFill>
              </a:rPr>
              <a:t> </a:t>
            </a:r>
          </a:p>
        </p:txBody>
      </p:sp>
      <p:pic>
        <p:nvPicPr>
          <p:cNvPr id="12" name="Picture 11" descr="The steering wheel and dashboard of a car&#10;&#10;Description automatically generated">
            <a:extLst>
              <a:ext uri="{FF2B5EF4-FFF2-40B4-BE49-F238E27FC236}">
                <a16:creationId xmlns:a16="http://schemas.microsoft.com/office/drawing/2014/main" id="{4D971A89-2FDF-5648-8AA9-005B3F5A7BEA}"/>
              </a:ext>
            </a:extLst>
          </p:cNvPr>
          <p:cNvPicPr>
            <a:picLocks noChangeAspect="1"/>
          </p:cNvPicPr>
          <p:nvPr/>
        </p:nvPicPr>
        <p:blipFill rotWithShape="1">
          <a:blip r:embed="rId2"/>
          <a:srcRect r="-2" b="5772"/>
          <a:stretch/>
        </p:blipFill>
        <p:spPr>
          <a:xfrm>
            <a:off x="2" y="10"/>
            <a:ext cx="2966149" cy="4187119"/>
          </a:xfrm>
          <a:prstGeom prst="rect">
            <a:avLst/>
          </a:prstGeom>
        </p:spPr>
      </p:pic>
      <p:pic>
        <p:nvPicPr>
          <p:cNvPr id="16" name="Picture 15" descr="A white car parked in a parking lot&#10;&#10;Description automatically generated with low confidence">
            <a:extLst>
              <a:ext uri="{FF2B5EF4-FFF2-40B4-BE49-F238E27FC236}">
                <a16:creationId xmlns:a16="http://schemas.microsoft.com/office/drawing/2014/main" id="{9F5154B3-DCB8-6E42-B9E3-BC3017AF1558}"/>
              </a:ext>
            </a:extLst>
          </p:cNvPr>
          <p:cNvPicPr>
            <a:picLocks noChangeAspect="1"/>
          </p:cNvPicPr>
          <p:nvPr/>
        </p:nvPicPr>
        <p:blipFill rotWithShape="1">
          <a:blip r:embed="rId3"/>
          <a:srcRect r="-3" b="4220"/>
          <a:stretch/>
        </p:blipFill>
        <p:spPr>
          <a:xfrm>
            <a:off x="3070861" y="10"/>
            <a:ext cx="2972784" cy="4187119"/>
          </a:xfrm>
          <a:prstGeom prst="rect">
            <a:avLst/>
          </a:prstGeom>
        </p:spPr>
      </p:pic>
      <p:pic>
        <p:nvPicPr>
          <p:cNvPr id="10" name="Picture 9" descr="A picture containing text, car, outdoor, parked&#10;&#10;Description automatically generated">
            <a:extLst>
              <a:ext uri="{FF2B5EF4-FFF2-40B4-BE49-F238E27FC236}">
                <a16:creationId xmlns:a16="http://schemas.microsoft.com/office/drawing/2014/main" id="{1C577815-AEEA-E547-AA0F-4E847F9B1850}"/>
              </a:ext>
            </a:extLst>
          </p:cNvPr>
          <p:cNvPicPr>
            <a:picLocks noChangeAspect="1"/>
          </p:cNvPicPr>
          <p:nvPr/>
        </p:nvPicPr>
        <p:blipFill rotWithShape="1">
          <a:blip r:embed="rId4"/>
          <a:srcRect l="3343" r="2622" b="2"/>
          <a:stretch/>
        </p:blipFill>
        <p:spPr>
          <a:xfrm>
            <a:off x="6148356" y="10"/>
            <a:ext cx="2972784" cy="4187119"/>
          </a:xfrm>
          <a:prstGeom prst="rect">
            <a:avLst/>
          </a:prstGeom>
        </p:spPr>
      </p:pic>
      <p:pic>
        <p:nvPicPr>
          <p:cNvPr id="14" name="Picture 13" descr="A picture containing device, control panel&#10;&#10;Description automatically generated">
            <a:extLst>
              <a:ext uri="{FF2B5EF4-FFF2-40B4-BE49-F238E27FC236}">
                <a16:creationId xmlns:a16="http://schemas.microsoft.com/office/drawing/2014/main" id="{74C0DD82-A910-474C-A2DE-B3942D514FC0}"/>
              </a:ext>
            </a:extLst>
          </p:cNvPr>
          <p:cNvPicPr>
            <a:picLocks noChangeAspect="1"/>
          </p:cNvPicPr>
          <p:nvPr/>
        </p:nvPicPr>
        <p:blipFill rotWithShape="1">
          <a:blip r:embed="rId5"/>
          <a:srcRect t="7408" r="1" b="13189"/>
          <a:stretch/>
        </p:blipFill>
        <p:spPr>
          <a:xfrm>
            <a:off x="9225855" y="10"/>
            <a:ext cx="2966142" cy="4187119"/>
          </a:xfrm>
          <a:prstGeom prst="rect">
            <a:avLst/>
          </a:prstGeom>
        </p:spPr>
      </p:pic>
      <p:sp>
        <p:nvSpPr>
          <p:cNvPr id="27" name="Freeform: Shape 26">
            <a:extLst>
              <a:ext uri="{FF2B5EF4-FFF2-40B4-BE49-F238E27FC236}">
                <a16:creationId xmlns:a16="http://schemas.microsoft.com/office/drawing/2014/main" id="{0F30CCEB-94C4-4F72-BA5A-9CEA85302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446551"/>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29" name="Freeform: Shape 28">
            <a:extLst>
              <a:ext uri="{FF2B5EF4-FFF2-40B4-BE49-F238E27FC236}">
                <a16:creationId xmlns:a16="http://schemas.microsoft.com/office/drawing/2014/main" id="{0DE1A94F-CC8B-4954-97A7-ADD4F300D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spTree>
    <p:extLst>
      <p:ext uri="{BB962C8B-B14F-4D97-AF65-F5344CB8AC3E}">
        <p14:creationId xmlns:p14="http://schemas.microsoft.com/office/powerpoint/2010/main" val="357281025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F90CED2-72DA-49F5-8068-294F7EEF1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4B3FDAC-10BE-6E46-BA53-BE09F75D72AD}"/>
              </a:ext>
            </a:extLst>
          </p:cNvPr>
          <p:cNvSpPr>
            <a:spLocks noGrp="1"/>
          </p:cNvSpPr>
          <p:nvPr>
            <p:ph type="title"/>
          </p:nvPr>
        </p:nvSpPr>
        <p:spPr>
          <a:xfrm>
            <a:off x="1371600" y="685800"/>
            <a:ext cx="9601200" cy="1485900"/>
          </a:xfrm>
        </p:spPr>
        <p:txBody>
          <a:bodyPr vert="horz" lIns="91440" tIns="45720" rIns="91440" bIns="45720" rtlCol="0" anchor="t">
            <a:normAutofit/>
          </a:bodyPr>
          <a:lstStyle/>
          <a:p>
            <a:r>
              <a:rPr lang="en-US"/>
              <a:t>Close Competitors</a:t>
            </a:r>
          </a:p>
        </p:txBody>
      </p:sp>
      <p:graphicFrame>
        <p:nvGraphicFramePr>
          <p:cNvPr id="5" name="Content Placeholder 2">
            <a:extLst>
              <a:ext uri="{FF2B5EF4-FFF2-40B4-BE49-F238E27FC236}">
                <a16:creationId xmlns:a16="http://schemas.microsoft.com/office/drawing/2014/main" id="{DAF12F5B-EFE8-4ED1-BD73-81835A04D70E}"/>
              </a:ext>
            </a:extLst>
          </p:cNvPr>
          <p:cNvGraphicFramePr>
            <a:graphicFrameLocks noGrp="1"/>
          </p:cNvGraphicFramePr>
          <p:nvPr>
            <p:ph sz="half" idx="1"/>
            <p:extLst>
              <p:ext uri="{D42A27DB-BD31-4B8C-83A1-F6EECF244321}">
                <p14:modId xmlns:p14="http://schemas.microsoft.com/office/powerpoint/2010/main" val="125569808"/>
              </p:ext>
            </p:extLst>
          </p:nvPr>
        </p:nvGraphicFramePr>
        <p:xfrm>
          <a:off x="946057" y="2317532"/>
          <a:ext cx="10972674"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125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close up of a car tire&#10;&#10;Description automatically generated with medium confidence">
            <a:extLst>
              <a:ext uri="{FF2B5EF4-FFF2-40B4-BE49-F238E27FC236}">
                <a16:creationId xmlns:a16="http://schemas.microsoft.com/office/drawing/2014/main" id="{7384FD73-1A75-004E-AD56-52962D416B96}"/>
              </a:ext>
            </a:extLst>
          </p:cNvPr>
          <p:cNvPicPr>
            <a:picLocks noChangeAspect="1"/>
          </p:cNvPicPr>
          <p:nvPr/>
        </p:nvPicPr>
        <p:blipFill>
          <a:blip r:embed="rId2"/>
          <a:stretch>
            <a:fillRect/>
          </a:stretch>
        </p:blipFill>
        <p:spPr>
          <a:xfrm>
            <a:off x="7620001" y="0"/>
            <a:ext cx="4571999" cy="6858000"/>
          </a:xfrm>
          <a:prstGeom prst="rect">
            <a:avLst/>
          </a:prstGeom>
        </p:spPr>
      </p:pic>
      <p:sp>
        <p:nvSpPr>
          <p:cNvPr id="3" name="Content Placeholder 2">
            <a:extLst>
              <a:ext uri="{FF2B5EF4-FFF2-40B4-BE49-F238E27FC236}">
                <a16:creationId xmlns:a16="http://schemas.microsoft.com/office/drawing/2014/main" id="{3F0AF32D-B129-BA4D-9FA3-05CFA99EE692}"/>
              </a:ext>
            </a:extLst>
          </p:cNvPr>
          <p:cNvSpPr>
            <a:spLocks noGrp="1"/>
          </p:cNvSpPr>
          <p:nvPr>
            <p:ph sz="half" idx="1"/>
          </p:nvPr>
        </p:nvSpPr>
        <p:spPr>
          <a:xfrm>
            <a:off x="1115683" y="294992"/>
            <a:ext cx="5298735" cy="5181601"/>
          </a:xfrm>
        </p:spPr>
        <p:txBody>
          <a:bodyPr/>
          <a:lstStyle/>
          <a:p>
            <a:pPr marL="0" indent="0">
              <a:buNone/>
            </a:pPr>
            <a:r>
              <a:rPr lang="en-US" sz="3600" dirty="0"/>
              <a:t>Risks</a:t>
            </a:r>
            <a:endParaRPr lang="en-US" sz="1800" dirty="0"/>
          </a:p>
          <a:p>
            <a:pPr algn="just"/>
            <a:r>
              <a:rPr lang="en-US" sz="1800" dirty="0"/>
              <a:t>Potential for the division to never pick up, clients may not feel that videos are necessary to help sell their vehicle.</a:t>
            </a:r>
          </a:p>
          <a:p>
            <a:pPr algn="just"/>
            <a:r>
              <a:rPr lang="en-US" sz="1800" dirty="0"/>
              <a:t>Possibility of low work gain over the first three years.</a:t>
            </a:r>
          </a:p>
        </p:txBody>
      </p:sp>
      <p:sp>
        <p:nvSpPr>
          <p:cNvPr id="4" name="Content Placeholder 3">
            <a:extLst>
              <a:ext uri="{FF2B5EF4-FFF2-40B4-BE49-F238E27FC236}">
                <a16:creationId xmlns:a16="http://schemas.microsoft.com/office/drawing/2014/main" id="{AD71CB6F-495D-C940-B8E4-C0865976A288}"/>
              </a:ext>
            </a:extLst>
          </p:cNvPr>
          <p:cNvSpPr>
            <a:spLocks noGrp="1"/>
          </p:cNvSpPr>
          <p:nvPr>
            <p:ph sz="half" idx="2"/>
          </p:nvPr>
        </p:nvSpPr>
        <p:spPr>
          <a:xfrm>
            <a:off x="1115682" y="2885792"/>
            <a:ext cx="5298735" cy="5181602"/>
          </a:xfrm>
        </p:spPr>
        <p:txBody>
          <a:bodyPr/>
          <a:lstStyle/>
          <a:p>
            <a:pPr marL="0" indent="0">
              <a:buNone/>
            </a:pPr>
            <a:r>
              <a:rPr lang="en-US" sz="3600" dirty="0"/>
              <a:t>Business management </a:t>
            </a:r>
            <a:endParaRPr lang="en-US" sz="1800" dirty="0"/>
          </a:p>
          <a:p>
            <a:pPr algn="just"/>
            <a:r>
              <a:rPr lang="en-US" sz="1800" dirty="0"/>
              <a:t>The company is run by three, equal shared directors, each having their own separate division as well as working together on wildlife and adventure-based work through Muddy Boot Media. </a:t>
            </a:r>
          </a:p>
          <a:p>
            <a:pPr algn="just"/>
            <a:r>
              <a:rPr lang="en-US" sz="1800" dirty="0"/>
              <a:t>If help is needed within my division, I will be in charge and vise versa with my colleague’s divisions. The production shoots will be my responsibility separated from the other two directors.</a:t>
            </a:r>
          </a:p>
        </p:txBody>
      </p:sp>
    </p:spTree>
    <p:extLst>
      <p:ext uri="{BB962C8B-B14F-4D97-AF65-F5344CB8AC3E}">
        <p14:creationId xmlns:p14="http://schemas.microsoft.com/office/powerpoint/2010/main" val="4103145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89C0C-CA0D-634F-B852-1AB59C97D123}"/>
              </a:ext>
            </a:extLst>
          </p:cNvPr>
          <p:cNvSpPr>
            <a:spLocks noGrp="1"/>
          </p:cNvSpPr>
          <p:nvPr>
            <p:ph type="title"/>
          </p:nvPr>
        </p:nvSpPr>
        <p:spPr>
          <a:xfrm>
            <a:off x="8471424" y="1110882"/>
            <a:ext cx="3053039" cy="1060817"/>
          </a:xfrm>
        </p:spPr>
        <p:txBody>
          <a:bodyPr anchor="b">
            <a:normAutofit/>
          </a:bodyPr>
          <a:lstStyle/>
          <a:p>
            <a:r>
              <a:rPr lang="en-US" sz="2800"/>
              <a:t>Start up cost </a:t>
            </a:r>
          </a:p>
        </p:txBody>
      </p:sp>
      <p:sp>
        <p:nvSpPr>
          <p:cNvPr id="3" name="Content Placeholder 2">
            <a:extLst>
              <a:ext uri="{FF2B5EF4-FFF2-40B4-BE49-F238E27FC236}">
                <a16:creationId xmlns:a16="http://schemas.microsoft.com/office/drawing/2014/main" id="{0D7C2805-423B-0542-A140-1046E679B8C4}"/>
              </a:ext>
            </a:extLst>
          </p:cNvPr>
          <p:cNvSpPr>
            <a:spLocks noGrp="1"/>
          </p:cNvSpPr>
          <p:nvPr>
            <p:ph idx="1"/>
          </p:nvPr>
        </p:nvSpPr>
        <p:spPr>
          <a:xfrm>
            <a:off x="8471423" y="2286000"/>
            <a:ext cx="3053039" cy="3931920"/>
          </a:xfrm>
        </p:spPr>
        <p:txBody>
          <a:bodyPr>
            <a:normAutofit/>
          </a:bodyPr>
          <a:lstStyle/>
          <a:p>
            <a:r>
              <a:rPr lang="en-US" sz="1600" dirty="0"/>
              <a:t>Overall start up cost £16’000</a:t>
            </a:r>
          </a:p>
          <a:p>
            <a:r>
              <a:rPr lang="en-US" sz="1600" dirty="0"/>
              <a:t>government grant (Business finance Wales, Nat Geo, </a:t>
            </a:r>
            <a:r>
              <a:rPr lang="en-US" sz="1600" dirty="0" err="1"/>
              <a:t>etc</a:t>
            </a:r>
            <a:r>
              <a:rPr lang="en-US" sz="1600" dirty="0"/>
              <a:t>) - £3’000</a:t>
            </a:r>
          </a:p>
          <a:p>
            <a:r>
              <a:rPr lang="en-US" sz="1600" dirty="0"/>
              <a:t>Business loan (investor, bank, etc.) - £10’000</a:t>
            </a:r>
          </a:p>
          <a:p>
            <a:r>
              <a:rPr lang="en-US" sz="1600" dirty="0"/>
              <a:t>Own funds £1000</a:t>
            </a:r>
          </a:p>
          <a:p>
            <a:endParaRPr lang="en-US" sz="1600" dirty="0"/>
          </a:p>
        </p:txBody>
      </p:sp>
      <p:sp>
        <p:nvSpPr>
          <p:cNvPr id="22"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aphicFrame>
        <p:nvGraphicFramePr>
          <p:cNvPr id="7" name="Chart 6">
            <a:extLst>
              <a:ext uri="{FF2B5EF4-FFF2-40B4-BE49-F238E27FC236}">
                <a16:creationId xmlns:a16="http://schemas.microsoft.com/office/drawing/2014/main" id="{989A17DA-BD4E-A044-B042-2C1A7E33806B}"/>
              </a:ext>
            </a:extLst>
          </p:cNvPr>
          <p:cNvGraphicFramePr/>
          <p:nvPr>
            <p:extLst>
              <p:ext uri="{D42A27DB-BD31-4B8C-83A1-F6EECF244321}">
                <p14:modId xmlns:p14="http://schemas.microsoft.com/office/powerpoint/2010/main" val="4195504848"/>
              </p:ext>
            </p:extLst>
          </p:nvPr>
        </p:nvGraphicFramePr>
        <p:xfrm>
          <a:off x="634275" y="640080"/>
          <a:ext cx="6900380" cy="5577840"/>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a:extLst>
              <a:ext uri="{FF2B5EF4-FFF2-40B4-BE49-F238E27FC236}">
                <a16:creationId xmlns:a16="http://schemas.microsoft.com/office/drawing/2014/main" id="{0493CEF2-28C3-F942-B2CF-AA5694709727}"/>
              </a:ext>
            </a:extLst>
          </p:cNvPr>
          <p:cNvSpPr txBox="1"/>
          <p:nvPr/>
        </p:nvSpPr>
        <p:spPr>
          <a:xfrm>
            <a:off x="3517900" y="4299821"/>
            <a:ext cx="1549400" cy="369332"/>
          </a:xfrm>
          <a:prstGeom prst="rect">
            <a:avLst/>
          </a:prstGeom>
          <a:noFill/>
        </p:spPr>
        <p:txBody>
          <a:bodyPr wrap="square" rtlCol="0">
            <a:spAutoFit/>
          </a:bodyPr>
          <a:lstStyle/>
          <a:p>
            <a:r>
              <a:rPr lang="en-US" dirty="0"/>
              <a:t>£10’000</a:t>
            </a:r>
          </a:p>
        </p:txBody>
      </p:sp>
      <p:sp>
        <p:nvSpPr>
          <p:cNvPr id="18" name="TextBox 17">
            <a:extLst>
              <a:ext uri="{FF2B5EF4-FFF2-40B4-BE49-F238E27FC236}">
                <a16:creationId xmlns:a16="http://schemas.microsoft.com/office/drawing/2014/main" id="{7C0AD246-B8B4-F241-BB35-B45625DC1E1C}"/>
              </a:ext>
            </a:extLst>
          </p:cNvPr>
          <p:cNvSpPr txBox="1"/>
          <p:nvPr/>
        </p:nvSpPr>
        <p:spPr>
          <a:xfrm>
            <a:off x="2286000" y="2890121"/>
            <a:ext cx="1549400" cy="369332"/>
          </a:xfrm>
          <a:prstGeom prst="rect">
            <a:avLst/>
          </a:prstGeom>
          <a:noFill/>
        </p:spPr>
        <p:txBody>
          <a:bodyPr wrap="square" rtlCol="0">
            <a:spAutoFit/>
          </a:bodyPr>
          <a:lstStyle/>
          <a:p>
            <a:r>
              <a:rPr lang="en-US" dirty="0"/>
              <a:t>£3’000</a:t>
            </a:r>
          </a:p>
        </p:txBody>
      </p:sp>
      <p:sp>
        <p:nvSpPr>
          <p:cNvPr id="19" name="TextBox 18">
            <a:extLst>
              <a:ext uri="{FF2B5EF4-FFF2-40B4-BE49-F238E27FC236}">
                <a16:creationId xmlns:a16="http://schemas.microsoft.com/office/drawing/2014/main" id="{BA31BF18-5502-0D4A-A293-0018E9F5D83F}"/>
              </a:ext>
            </a:extLst>
          </p:cNvPr>
          <p:cNvSpPr txBox="1"/>
          <p:nvPr/>
        </p:nvSpPr>
        <p:spPr>
          <a:xfrm>
            <a:off x="3187900" y="1341354"/>
            <a:ext cx="1549400" cy="369332"/>
          </a:xfrm>
          <a:prstGeom prst="rect">
            <a:avLst/>
          </a:prstGeom>
          <a:noFill/>
        </p:spPr>
        <p:txBody>
          <a:bodyPr wrap="square" rtlCol="0">
            <a:spAutoFit/>
          </a:bodyPr>
          <a:lstStyle/>
          <a:p>
            <a:r>
              <a:rPr lang="en-US" dirty="0"/>
              <a:t>£1’000</a:t>
            </a:r>
          </a:p>
        </p:txBody>
      </p:sp>
    </p:spTree>
    <p:extLst>
      <p:ext uri="{BB962C8B-B14F-4D97-AF65-F5344CB8AC3E}">
        <p14:creationId xmlns:p14="http://schemas.microsoft.com/office/powerpoint/2010/main" val="26993498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72FF-F958-F647-9886-C3737E94A3A1}"/>
              </a:ext>
            </a:extLst>
          </p:cNvPr>
          <p:cNvSpPr>
            <a:spLocks noGrp="1"/>
          </p:cNvSpPr>
          <p:nvPr>
            <p:ph type="title"/>
          </p:nvPr>
        </p:nvSpPr>
        <p:spPr/>
        <p:txBody>
          <a:bodyPr/>
          <a:lstStyle/>
          <a:p>
            <a:r>
              <a:rPr lang="en-US" dirty="0"/>
              <a:t>Daily rates </a:t>
            </a:r>
          </a:p>
        </p:txBody>
      </p:sp>
      <p:graphicFrame>
        <p:nvGraphicFramePr>
          <p:cNvPr id="4" name="Table 4">
            <a:extLst>
              <a:ext uri="{FF2B5EF4-FFF2-40B4-BE49-F238E27FC236}">
                <a16:creationId xmlns:a16="http://schemas.microsoft.com/office/drawing/2014/main" id="{96D2AFD1-5C75-ED49-B438-FDB4818A00F3}"/>
              </a:ext>
            </a:extLst>
          </p:cNvPr>
          <p:cNvGraphicFramePr>
            <a:graphicFrameLocks noGrp="1"/>
          </p:cNvGraphicFramePr>
          <p:nvPr>
            <p:ph idx="1"/>
            <p:extLst>
              <p:ext uri="{D42A27DB-BD31-4B8C-83A1-F6EECF244321}">
                <p14:modId xmlns:p14="http://schemas.microsoft.com/office/powerpoint/2010/main" val="3474624625"/>
              </p:ext>
            </p:extLst>
          </p:nvPr>
        </p:nvGraphicFramePr>
        <p:xfrm>
          <a:off x="1371600" y="1428750"/>
          <a:ext cx="10042634" cy="5259378"/>
        </p:xfrm>
        <a:graphic>
          <a:graphicData uri="http://schemas.openxmlformats.org/drawingml/2006/table">
            <a:tbl>
              <a:tblPr firstRow="1" firstCol="1" bandRow="1">
                <a:tableStyleId>{00A15C55-8517-42AA-B614-E9B94910E393}</a:tableStyleId>
              </a:tblPr>
              <a:tblGrid>
                <a:gridCol w="2374614">
                  <a:extLst>
                    <a:ext uri="{9D8B030D-6E8A-4147-A177-3AD203B41FA5}">
                      <a16:colId xmlns:a16="http://schemas.microsoft.com/office/drawing/2014/main" val="145173642"/>
                    </a:ext>
                  </a:extLst>
                </a:gridCol>
                <a:gridCol w="1879903">
                  <a:extLst>
                    <a:ext uri="{9D8B030D-6E8A-4147-A177-3AD203B41FA5}">
                      <a16:colId xmlns:a16="http://schemas.microsoft.com/office/drawing/2014/main" val="3731598568"/>
                    </a:ext>
                  </a:extLst>
                </a:gridCol>
                <a:gridCol w="1995336">
                  <a:extLst>
                    <a:ext uri="{9D8B030D-6E8A-4147-A177-3AD203B41FA5}">
                      <a16:colId xmlns:a16="http://schemas.microsoft.com/office/drawing/2014/main" val="4274972136"/>
                    </a:ext>
                  </a:extLst>
                </a:gridCol>
                <a:gridCol w="1863412">
                  <a:extLst>
                    <a:ext uri="{9D8B030D-6E8A-4147-A177-3AD203B41FA5}">
                      <a16:colId xmlns:a16="http://schemas.microsoft.com/office/drawing/2014/main" val="3358705520"/>
                    </a:ext>
                  </a:extLst>
                </a:gridCol>
                <a:gridCol w="1929369">
                  <a:extLst>
                    <a:ext uri="{9D8B030D-6E8A-4147-A177-3AD203B41FA5}">
                      <a16:colId xmlns:a16="http://schemas.microsoft.com/office/drawing/2014/main" val="2681190720"/>
                    </a:ext>
                  </a:extLst>
                </a:gridCol>
              </a:tblGrid>
              <a:tr h="876563">
                <a:tc>
                  <a:txBody>
                    <a:bodyPr/>
                    <a:lstStyle/>
                    <a:p>
                      <a:pPr algn="ctr"/>
                      <a:endParaRPr lang="en-US" dirty="0"/>
                    </a:p>
                  </a:txBody>
                  <a:tcPr/>
                </a:tc>
                <a:tc>
                  <a:txBody>
                    <a:bodyPr/>
                    <a:lstStyle/>
                    <a:p>
                      <a:pPr algn="ctr"/>
                      <a:r>
                        <a:rPr lang="en-US" dirty="0"/>
                        <a:t>Year 1</a:t>
                      </a:r>
                    </a:p>
                  </a:txBody>
                  <a:tcPr/>
                </a:tc>
                <a:tc>
                  <a:txBody>
                    <a:bodyPr/>
                    <a:lstStyle/>
                    <a:p>
                      <a:pPr algn="ctr"/>
                      <a:r>
                        <a:rPr lang="en-US" dirty="0"/>
                        <a:t>Year 2</a:t>
                      </a:r>
                    </a:p>
                  </a:txBody>
                  <a:tcPr/>
                </a:tc>
                <a:tc>
                  <a:txBody>
                    <a:bodyPr/>
                    <a:lstStyle/>
                    <a:p>
                      <a:pPr algn="ctr"/>
                      <a:r>
                        <a:rPr lang="en-US" dirty="0"/>
                        <a:t>Year 3</a:t>
                      </a:r>
                    </a:p>
                  </a:txBody>
                  <a:tcPr/>
                </a:tc>
                <a:tc>
                  <a:txBody>
                    <a:bodyPr/>
                    <a:lstStyle/>
                    <a:p>
                      <a:pPr algn="ctr"/>
                      <a:r>
                        <a:rPr lang="en-US" dirty="0"/>
                        <a:t>Year 4</a:t>
                      </a:r>
                    </a:p>
                  </a:txBody>
                  <a:tcPr/>
                </a:tc>
                <a:extLst>
                  <a:ext uri="{0D108BD9-81ED-4DB2-BD59-A6C34878D82A}">
                    <a16:rowId xmlns:a16="http://schemas.microsoft.com/office/drawing/2014/main" val="2093671816"/>
                  </a:ext>
                </a:extLst>
              </a:tr>
              <a:tr h="876563">
                <a:tc>
                  <a:txBody>
                    <a:bodyPr/>
                    <a:lstStyle/>
                    <a:p>
                      <a:pPr algn="ctr"/>
                      <a:r>
                        <a:rPr lang="en-US" dirty="0"/>
                        <a:t>Full day Film/photo</a:t>
                      </a:r>
                    </a:p>
                  </a:txBody>
                  <a:tcPr/>
                </a:tc>
                <a:tc>
                  <a:txBody>
                    <a:bodyPr/>
                    <a:lstStyle/>
                    <a:p>
                      <a:pPr algn="ctr"/>
                      <a:r>
                        <a:rPr lang="en-US" dirty="0"/>
                        <a:t>£200</a:t>
                      </a:r>
                    </a:p>
                  </a:txBody>
                  <a:tcPr/>
                </a:tc>
                <a:tc>
                  <a:txBody>
                    <a:bodyPr/>
                    <a:lstStyle/>
                    <a:p>
                      <a:pPr algn="ctr"/>
                      <a:r>
                        <a:rPr lang="en-US" dirty="0"/>
                        <a:t>£300</a:t>
                      </a:r>
                    </a:p>
                  </a:txBody>
                  <a:tcPr/>
                </a:tc>
                <a:tc>
                  <a:txBody>
                    <a:bodyPr/>
                    <a:lstStyle/>
                    <a:p>
                      <a:pPr algn="ctr"/>
                      <a:r>
                        <a:rPr lang="en-US" dirty="0"/>
                        <a:t>£500</a:t>
                      </a:r>
                    </a:p>
                  </a:txBody>
                  <a:tcPr/>
                </a:tc>
                <a:tc>
                  <a:txBody>
                    <a:bodyPr/>
                    <a:lstStyle/>
                    <a:p>
                      <a:pPr algn="ctr"/>
                      <a:r>
                        <a:rPr lang="en-US" dirty="0"/>
                        <a:t>£800</a:t>
                      </a:r>
                    </a:p>
                  </a:txBody>
                  <a:tcPr/>
                </a:tc>
                <a:extLst>
                  <a:ext uri="{0D108BD9-81ED-4DB2-BD59-A6C34878D82A}">
                    <a16:rowId xmlns:a16="http://schemas.microsoft.com/office/drawing/2014/main" val="905431423"/>
                  </a:ext>
                </a:extLst>
              </a:tr>
              <a:tr h="876563">
                <a:tc>
                  <a:txBody>
                    <a:bodyPr/>
                    <a:lstStyle/>
                    <a:p>
                      <a:pPr algn="ctr"/>
                      <a:r>
                        <a:rPr lang="en-US" dirty="0"/>
                        <a:t>Full day editing</a:t>
                      </a:r>
                    </a:p>
                  </a:txBody>
                  <a:tcPr/>
                </a:tc>
                <a:tc>
                  <a:txBody>
                    <a:bodyPr/>
                    <a:lstStyle/>
                    <a:p>
                      <a:pPr algn="ctr"/>
                      <a:r>
                        <a:rPr lang="en-US" dirty="0"/>
                        <a:t>£100</a:t>
                      </a:r>
                    </a:p>
                  </a:txBody>
                  <a:tcPr/>
                </a:tc>
                <a:tc>
                  <a:txBody>
                    <a:bodyPr/>
                    <a:lstStyle/>
                    <a:p>
                      <a:pPr algn="ctr"/>
                      <a:r>
                        <a:rPr lang="en-US" dirty="0"/>
                        <a:t>£200</a:t>
                      </a:r>
                    </a:p>
                  </a:txBody>
                  <a:tcPr/>
                </a:tc>
                <a:tc>
                  <a:txBody>
                    <a:bodyPr/>
                    <a:lstStyle/>
                    <a:p>
                      <a:pPr algn="ctr"/>
                      <a:r>
                        <a:rPr lang="en-US" dirty="0"/>
                        <a:t>£400</a:t>
                      </a:r>
                    </a:p>
                  </a:txBody>
                  <a:tcPr/>
                </a:tc>
                <a:tc>
                  <a:txBody>
                    <a:bodyPr/>
                    <a:lstStyle/>
                    <a:p>
                      <a:pPr algn="ctr"/>
                      <a:r>
                        <a:rPr lang="en-US" dirty="0"/>
                        <a:t>£600</a:t>
                      </a:r>
                    </a:p>
                  </a:txBody>
                  <a:tcPr/>
                </a:tc>
                <a:extLst>
                  <a:ext uri="{0D108BD9-81ED-4DB2-BD59-A6C34878D82A}">
                    <a16:rowId xmlns:a16="http://schemas.microsoft.com/office/drawing/2014/main" val="4147770635"/>
                  </a:ext>
                </a:extLst>
              </a:tr>
              <a:tr h="876563">
                <a:tc>
                  <a:txBody>
                    <a:bodyPr/>
                    <a:lstStyle/>
                    <a:p>
                      <a:pPr algn="ctr"/>
                      <a:r>
                        <a:rPr lang="en-US" dirty="0"/>
                        <a:t>Half day film/photo</a:t>
                      </a:r>
                    </a:p>
                  </a:txBody>
                  <a:tcPr/>
                </a:tc>
                <a:tc>
                  <a:txBody>
                    <a:bodyPr/>
                    <a:lstStyle/>
                    <a:p>
                      <a:pPr algn="ctr"/>
                      <a:r>
                        <a:rPr lang="en-US" dirty="0"/>
                        <a:t>£125</a:t>
                      </a:r>
                    </a:p>
                  </a:txBody>
                  <a:tcPr/>
                </a:tc>
                <a:tc>
                  <a:txBody>
                    <a:bodyPr/>
                    <a:lstStyle/>
                    <a:p>
                      <a:pPr algn="ctr"/>
                      <a:r>
                        <a:rPr lang="en-US" dirty="0"/>
                        <a:t>£175</a:t>
                      </a:r>
                    </a:p>
                  </a:txBody>
                  <a:tcPr/>
                </a:tc>
                <a:tc>
                  <a:txBody>
                    <a:bodyPr/>
                    <a:lstStyle/>
                    <a:p>
                      <a:pPr algn="ctr"/>
                      <a:r>
                        <a:rPr lang="en-US" dirty="0"/>
                        <a:t>£300</a:t>
                      </a:r>
                    </a:p>
                  </a:txBody>
                  <a:tcPr/>
                </a:tc>
                <a:tc>
                  <a:txBody>
                    <a:bodyPr/>
                    <a:lstStyle/>
                    <a:p>
                      <a:pPr algn="ctr"/>
                      <a:r>
                        <a:rPr lang="en-US" dirty="0"/>
                        <a:t>£500</a:t>
                      </a:r>
                    </a:p>
                  </a:txBody>
                  <a:tcPr/>
                </a:tc>
                <a:extLst>
                  <a:ext uri="{0D108BD9-81ED-4DB2-BD59-A6C34878D82A}">
                    <a16:rowId xmlns:a16="http://schemas.microsoft.com/office/drawing/2014/main" val="1534465107"/>
                  </a:ext>
                </a:extLst>
              </a:tr>
              <a:tr h="876563">
                <a:tc>
                  <a:txBody>
                    <a:bodyPr/>
                    <a:lstStyle/>
                    <a:p>
                      <a:pPr algn="ctr"/>
                      <a:r>
                        <a:rPr lang="en-US" dirty="0"/>
                        <a:t>Half day editing </a:t>
                      </a:r>
                    </a:p>
                  </a:txBody>
                  <a:tcPr/>
                </a:tc>
                <a:tc>
                  <a:txBody>
                    <a:bodyPr/>
                    <a:lstStyle/>
                    <a:p>
                      <a:pPr algn="ctr"/>
                      <a:r>
                        <a:rPr lang="en-US" dirty="0"/>
                        <a:t>£50</a:t>
                      </a:r>
                    </a:p>
                  </a:txBody>
                  <a:tcPr/>
                </a:tc>
                <a:tc>
                  <a:txBody>
                    <a:bodyPr/>
                    <a:lstStyle/>
                    <a:p>
                      <a:pPr algn="ctr"/>
                      <a:r>
                        <a:rPr lang="en-US" dirty="0"/>
                        <a:t>£100</a:t>
                      </a:r>
                    </a:p>
                  </a:txBody>
                  <a:tcPr/>
                </a:tc>
                <a:tc>
                  <a:txBody>
                    <a:bodyPr/>
                    <a:lstStyle/>
                    <a:p>
                      <a:pPr algn="ctr"/>
                      <a:r>
                        <a:rPr lang="en-US" dirty="0"/>
                        <a:t>£200</a:t>
                      </a:r>
                    </a:p>
                  </a:txBody>
                  <a:tcPr/>
                </a:tc>
                <a:tc>
                  <a:txBody>
                    <a:bodyPr/>
                    <a:lstStyle/>
                    <a:p>
                      <a:pPr algn="ctr"/>
                      <a:r>
                        <a:rPr lang="en-US" dirty="0"/>
                        <a:t>£350</a:t>
                      </a:r>
                    </a:p>
                  </a:txBody>
                  <a:tcPr/>
                </a:tc>
                <a:extLst>
                  <a:ext uri="{0D108BD9-81ED-4DB2-BD59-A6C34878D82A}">
                    <a16:rowId xmlns:a16="http://schemas.microsoft.com/office/drawing/2014/main" val="2964539806"/>
                  </a:ext>
                </a:extLst>
              </a:tr>
              <a:tr h="876563">
                <a:tc>
                  <a:txBody>
                    <a:bodyPr/>
                    <a:lstStyle/>
                    <a:p>
                      <a:pPr algn="ctr"/>
                      <a:r>
                        <a:rPr lang="en-US" dirty="0"/>
                        <a:t>Health and safety management</a:t>
                      </a:r>
                    </a:p>
                  </a:txBody>
                  <a:tcPr/>
                </a:tc>
                <a:tc>
                  <a:txBody>
                    <a:bodyPr/>
                    <a:lstStyle/>
                    <a:p>
                      <a:pPr algn="ctr"/>
                      <a:r>
                        <a:rPr lang="en-US" dirty="0"/>
                        <a:t>£150</a:t>
                      </a:r>
                    </a:p>
                  </a:txBody>
                  <a:tcPr/>
                </a:tc>
                <a:tc>
                  <a:txBody>
                    <a:bodyPr/>
                    <a:lstStyle/>
                    <a:p>
                      <a:pPr algn="ctr"/>
                      <a:r>
                        <a:rPr lang="en-US" dirty="0"/>
                        <a:t>£300</a:t>
                      </a:r>
                    </a:p>
                  </a:txBody>
                  <a:tcPr/>
                </a:tc>
                <a:tc>
                  <a:txBody>
                    <a:bodyPr/>
                    <a:lstStyle/>
                    <a:p>
                      <a:pPr algn="ctr"/>
                      <a:r>
                        <a:rPr lang="en-US" dirty="0"/>
                        <a:t>£450</a:t>
                      </a:r>
                    </a:p>
                  </a:txBody>
                  <a:tcPr/>
                </a:tc>
                <a:tc>
                  <a:txBody>
                    <a:bodyPr/>
                    <a:lstStyle/>
                    <a:p>
                      <a:pPr algn="ctr"/>
                      <a:r>
                        <a:rPr lang="en-US" dirty="0"/>
                        <a:t>£700</a:t>
                      </a:r>
                    </a:p>
                  </a:txBody>
                  <a:tcPr/>
                </a:tc>
                <a:extLst>
                  <a:ext uri="{0D108BD9-81ED-4DB2-BD59-A6C34878D82A}">
                    <a16:rowId xmlns:a16="http://schemas.microsoft.com/office/drawing/2014/main" val="1418248317"/>
                  </a:ext>
                </a:extLst>
              </a:tr>
            </a:tbl>
          </a:graphicData>
        </a:graphic>
      </p:graphicFrame>
    </p:spTree>
    <p:extLst>
      <p:ext uri="{BB962C8B-B14F-4D97-AF65-F5344CB8AC3E}">
        <p14:creationId xmlns:p14="http://schemas.microsoft.com/office/powerpoint/2010/main" val="557427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89BC-3850-974F-B656-D0F927B9A419}"/>
              </a:ext>
            </a:extLst>
          </p:cNvPr>
          <p:cNvSpPr>
            <a:spLocks noGrp="1"/>
          </p:cNvSpPr>
          <p:nvPr>
            <p:ph type="title"/>
          </p:nvPr>
        </p:nvSpPr>
        <p:spPr/>
        <p:txBody>
          <a:bodyPr/>
          <a:lstStyle/>
          <a:p>
            <a:r>
              <a:rPr lang="en-US" dirty="0"/>
              <a:t>Business cashflow</a:t>
            </a:r>
          </a:p>
        </p:txBody>
      </p:sp>
      <p:graphicFrame>
        <p:nvGraphicFramePr>
          <p:cNvPr id="4" name="Table 4">
            <a:extLst>
              <a:ext uri="{FF2B5EF4-FFF2-40B4-BE49-F238E27FC236}">
                <a16:creationId xmlns:a16="http://schemas.microsoft.com/office/drawing/2014/main" id="{6FCFF103-24F1-7D4F-95C1-064A8CF1172E}"/>
              </a:ext>
            </a:extLst>
          </p:cNvPr>
          <p:cNvGraphicFramePr>
            <a:graphicFrameLocks noGrp="1"/>
          </p:cNvGraphicFramePr>
          <p:nvPr>
            <p:extLst>
              <p:ext uri="{D42A27DB-BD31-4B8C-83A1-F6EECF244321}">
                <p14:modId xmlns:p14="http://schemas.microsoft.com/office/powerpoint/2010/main" val="2134128575"/>
              </p:ext>
            </p:extLst>
          </p:nvPr>
        </p:nvGraphicFramePr>
        <p:xfrm>
          <a:off x="1371600" y="1828800"/>
          <a:ext cx="9601200" cy="4114800"/>
        </p:xfrm>
        <a:graphic>
          <a:graphicData uri="http://schemas.openxmlformats.org/drawingml/2006/table">
            <a:tbl>
              <a:tblPr firstRow="1" bandRow="1">
                <a:tableStyleId>{00A15C55-8517-42AA-B614-E9B94910E393}</a:tableStyleId>
              </a:tblPr>
              <a:tblGrid>
                <a:gridCol w="1920240">
                  <a:extLst>
                    <a:ext uri="{9D8B030D-6E8A-4147-A177-3AD203B41FA5}">
                      <a16:colId xmlns:a16="http://schemas.microsoft.com/office/drawing/2014/main" val="2398366977"/>
                    </a:ext>
                  </a:extLst>
                </a:gridCol>
                <a:gridCol w="1920240">
                  <a:extLst>
                    <a:ext uri="{9D8B030D-6E8A-4147-A177-3AD203B41FA5}">
                      <a16:colId xmlns:a16="http://schemas.microsoft.com/office/drawing/2014/main" val="239602339"/>
                    </a:ext>
                  </a:extLst>
                </a:gridCol>
                <a:gridCol w="1920240">
                  <a:extLst>
                    <a:ext uri="{9D8B030D-6E8A-4147-A177-3AD203B41FA5}">
                      <a16:colId xmlns:a16="http://schemas.microsoft.com/office/drawing/2014/main" val="4157297897"/>
                    </a:ext>
                  </a:extLst>
                </a:gridCol>
                <a:gridCol w="1920240">
                  <a:extLst>
                    <a:ext uri="{9D8B030D-6E8A-4147-A177-3AD203B41FA5}">
                      <a16:colId xmlns:a16="http://schemas.microsoft.com/office/drawing/2014/main" val="1625269720"/>
                    </a:ext>
                  </a:extLst>
                </a:gridCol>
                <a:gridCol w="1920240">
                  <a:extLst>
                    <a:ext uri="{9D8B030D-6E8A-4147-A177-3AD203B41FA5}">
                      <a16:colId xmlns:a16="http://schemas.microsoft.com/office/drawing/2014/main" val="454934953"/>
                    </a:ext>
                  </a:extLst>
                </a:gridCol>
              </a:tblGrid>
              <a:tr h="1028700">
                <a:tc>
                  <a:txBody>
                    <a:bodyPr/>
                    <a:lstStyle/>
                    <a:p>
                      <a:pPr algn="ctr"/>
                      <a:endParaRPr lang="en-US" dirty="0"/>
                    </a:p>
                  </a:txBody>
                  <a:tcPr/>
                </a:tc>
                <a:tc>
                  <a:txBody>
                    <a:bodyPr/>
                    <a:lstStyle/>
                    <a:p>
                      <a:pPr algn="ctr"/>
                      <a:r>
                        <a:rPr lang="en-US" dirty="0"/>
                        <a:t>Year 1</a:t>
                      </a:r>
                    </a:p>
                  </a:txBody>
                  <a:tcPr/>
                </a:tc>
                <a:tc>
                  <a:txBody>
                    <a:bodyPr/>
                    <a:lstStyle/>
                    <a:p>
                      <a:pPr algn="ctr"/>
                      <a:r>
                        <a:rPr lang="en-US" dirty="0"/>
                        <a:t>Year 2</a:t>
                      </a:r>
                    </a:p>
                  </a:txBody>
                  <a:tcPr/>
                </a:tc>
                <a:tc>
                  <a:txBody>
                    <a:bodyPr/>
                    <a:lstStyle/>
                    <a:p>
                      <a:pPr algn="ctr"/>
                      <a:r>
                        <a:rPr lang="en-US" dirty="0"/>
                        <a:t>Year 3</a:t>
                      </a:r>
                    </a:p>
                  </a:txBody>
                  <a:tcPr/>
                </a:tc>
                <a:tc>
                  <a:txBody>
                    <a:bodyPr/>
                    <a:lstStyle/>
                    <a:p>
                      <a:pPr algn="ctr"/>
                      <a:r>
                        <a:rPr lang="en-US" dirty="0"/>
                        <a:t>Year 4</a:t>
                      </a:r>
                    </a:p>
                  </a:txBody>
                  <a:tcPr/>
                </a:tc>
                <a:extLst>
                  <a:ext uri="{0D108BD9-81ED-4DB2-BD59-A6C34878D82A}">
                    <a16:rowId xmlns:a16="http://schemas.microsoft.com/office/drawing/2014/main" val="231113566"/>
                  </a:ext>
                </a:extLst>
              </a:tr>
              <a:tr h="1028700">
                <a:tc>
                  <a:txBody>
                    <a:bodyPr/>
                    <a:lstStyle/>
                    <a:p>
                      <a:pPr algn="ctr"/>
                      <a:r>
                        <a:rPr lang="en-US" dirty="0"/>
                        <a:t>Sales</a:t>
                      </a:r>
                    </a:p>
                  </a:txBody>
                  <a:tcPr/>
                </a:tc>
                <a:tc>
                  <a:txBody>
                    <a:bodyPr/>
                    <a:lstStyle/>
                    <a:p>
                      <a:pPr algn="ctr"/>
                      <a:r>
                        <a:rPr lang="en-US" dirty="0"/>
                        <a:t>£6’460</a:t>
                      </a:r>
                    </a:p>
                  </a:txBody>
                  <a:tcPr/>
                </a:tc>
                <a:tc>
                  <a:txBody>
                    <a:bodyPr/>
                    <a:lstStyle/>
                    <a:p>
                      <a:pPr algn="ctr"/>
                      <a:r>
                        <a:rPr lang="en-US" dirty="0"/>
                        <a:t>£16’450</a:t>
                      </a:r>
                    </a:p>
                  </a:txBody>
                  <a:tcPr/>
                </a:tc>
                <a:tc>
                  <a:txBody>
                    <a:bodyPr/>
                    <a:lstStyle/>
                    <a:p>
                      <a:pPr algn="ctr"/>
                      <a:r>
                        <a:rPr lang="en-US" dirty="0"/>
                        <a:t>£27’150</a:t>
                      </a:r>
                    </a:p>
                  </a:txBody>
                  <a:tcPr/>
                </a:tc>
                <a:tc>
                  <a:txBody>
                    <a:bodyPr/>
                    <a:lstStyle/>
                    <a:p>
                      <a:pPr algn="ctr"/>
                      <a:r>
                        <a:rPr lang="en-US" dirty="0"/>
                        <a:t>£49’700</a:t>
                      </a:r>
                    </a:p>
                  </a:txBody>
                  <a:tcPr/>
                </a:tc>
                <a:extLst>
                  <a:ext uri="{0D108BD9-81ED-4DB2-BD59-A6C34878D82A}">
                    <a16:rowId xmlns:a16="http://schemas.microsoft.com/office/drawing/2014/main" val="2020243850"/>
                  </a:ext>
                </a:extLst>
              </a:tr>
              <a:tr h="1028700">
                <a:tc>
                  <a:txBody>
                    <a:bodyPr/>
                    <a:lstStyle/>
                    <a:p>
                      <a:pPr algn="ctr"/>
                      <a:r>
                        <a:rPr lang="en-US" dirty="0"/>
                        <a:t>Profit/Loss</a:t>
                      </a:r>
                    </a:p>
                  </a:txBody>
                  <a:tcPr/>
                </a:tc>
                <a:tc>
                  <a:txBody>
                    <a:bodyPr/>
                    <a:lstStyle/>
                    <a:p>
                      <a:pPr algn="ctr"/>
                      <a:r>
                        <a:rPr lang="en-US" dirty="0"/>
                        <a:t>-£10’906</a:t>
                      </a:r>
                    </a:p>
                  </a:txBody>
                  <a:tcPr/>
                </a:tc>
                <a:tc>
                  <a:txBody>
                    <a:bodyPr/>
                    <a:lstStyle/>
                    <a:p>
                      <a:pPr algn="ctr"/>
                      <a:r>
                        <a:rPr lang="en-US" dirty="0"/>
                        <a:t>-£1’950</a:t>
                      </a:r>
                    </a:p>
                  </a:txBody>
                  <a:tcPr/>
                </a:tc>
                <a:tc>
                  <a:txBody>
                    <a:bodyPr/>
                    <a:lstStyle/>
                    <a:p>
                      <a:pPr algn="ctr"/>
                      <a:r>
                        <a:rPr lang="en-US" dirty="0"/>
                        <a:t>£11’928</a:t>
                      </a:r>
                    </a:p>
                  </a:txBody>
                  <a:tcPr/>
                </a:tc>
                <a:tc>
                  <a:txBody>
                    <a:bodyPr/>
                    <a:lstStyle/>
                    <a:p>
                      <a:pPr algn="ctr"/>
                      <a:r>
                        <a:rPr lang="en-US" dirty="0"/>
                        <a:t>£15’380</a:t>
                      </a:r>
                    </a:p>
                  </a:txBody>
                  <a:tcPr/>
                </a:tc>
                <a:extLst>
                  <a:ext uri="{0D108BD9-81ED-4DB2-BD59-A6C34878D82A}">
                    <a16:rowId xmlns:a16="http://schemas.microsoft.com/office/drawing/2014/main" val="1149275670"/>
                  </a:ext>
                </a:extLst>
              </a:tr>
              <a:tr h="1028700">
                <a:tc>
                  <a:txBody>
                    <a:bodyPr/>
                    <a:lstStyle/>
                    <a:p>
                      <a:pPr algn="ctr"/>
                      <a:r>
                        <a:rPr lang="en-US" dirty="0"/>
                        <a:t>Balance</a:t>
                      </a:r>
                    </a:p>
                  </a:txBody>
                  <a:tcPr/>
                </a:tc>
                <a:tc>
                  <a:txBody>
                    <a:bodyPr/>
                    <a:lstStyle/>
                    <a:p>
                      <a:pPr algn="ctr"/>
                      <a:r>
                        <a:rPr lang="en-US" dirty="0"/>
                        <a:t>£5’894</a:t>
                      </a:r>
                    </a:p>
                  </a:txBody>
                  <a:tcPr/>
                </a:tc>
                <a:tc>
                  <a:txBody>
                    <a:bodyPr/>
                    <a:lstStyle/>
                    <a:p>
                      <a:pPr algn="ctr"/>
                      <a:r>
                        <a:rPr lang="en-US" dirty="0"/>
                        <a:t>£6’604</a:t>
                      </a:r>
                    </a:p>
                  </a:txBody>
                  <a:tcPr/>
                </a:tc>
                <a:tc>
                  <a:txBody>
                    <a:bodyPr/>
                    <a:lstStyle/>
                    <a:p>
                      <a:pPr algn="ctr"/>
                      <a:r>
                        <a:rPr lang="en-US" dirty="0"/>
                        <a:t>£5’324</a:t>
                      </a:r>
                    </a:p>
                  </a:txBody>
                  <a:tcPr/>
                </a:tc>
                <a:tc>
                  <a:txBody>
                    <a:bodyPr/>
                    <a:lstStyle/>
                    <a:p>
                      <a:pPr algn="ctr"/>
                      <a:r>
                        <a:rPr lang="en-US" dirty="0"/>
                        <a:t>£27’308</a:t>
                      </a:r>
                    </a:p>
                  </a:txBody>
                  <a:tcPr/>
                </a:tc>
                <a:extLst>
                  <a:ext uri="{0D108BD9-81ED-4DB2-BD59-A6C34878D82A}">
                    <a16:rowId xmlns:a16="http://schemas.microsoft.com/office/drawing/2014/main" val="1076882957"/>
                  </a:ext>
                </a:extLst>
              </a:tr>
            </a:tbl>
          </a:graphicData>
        </a:graphic>
      </p:graphicFrame>
    </p:spTree>
    <p:extLst>
      <p:ext uri="{BB962C8B-B14F-4D97-AF65-F5344CB8AC3E}">
        <p14:creationId xmlns:p14="http://schemas.microsoft.com/office/powerpoint/2010/main" val="3273011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Man looking at snow-capped mountains">
            <a:extLst>
              <a:ext uri="{FF2B5EF4-FFF2-40B4-BE49-F238E27FC236}">
                <a16:creationId xmlns:a16="http://schemas.microsoft.com/office/drawing/2014/main" id="{CB65CD91-F5B7-D446-9C8C-8E7FD1C4D43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599773" y="10"/>
            <a:ext cx="7592227" cy="6857614"/>
          </a:xfrm>
          <a:prstGeom prst="rect">
            <a:avLst/>
          </a:prstGeom>
        </p:spPr>
      </p:pic>
      <p:sp>
        <p:nvSpPr>
          <p:cNvPr id="13" name="Rectangle 12">
            <a:extLst>
              <a:ext uri="{FF2B5EF4-FFF2-40B4-BE49-F238E27FC236}">
                <a16:creationId xmlns:a16="http://schemas.microsoft.com/office/drawing/2014/main" id="{6D043292-708B-4F69-AE72-8FB56C6E8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6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5100824" y="685800"/>
            <a:ext cx="6176776" cy="1485900"/>
          </a:xfrm>
        </p:spPr>
        <p:txBody>
          <a:bodyPr rtlCol="0">
            <a:normAutofit/>
          </a:bodyPr>
          <a:lstStyle/>
          <a:p>
            <a:r>
              <a:rPr lang="en-GB" dirty="0"/>
              <a:t>Financial Plan Outline (years)</a:t>
            </a:r>
          </a:p>
        </p:txBody>
      </p:sp>
      <p:pic>
        <p:nvPicPr>
          <p:cNvPr id="8" name="Picture 7" descr="Person carrying rolling luggage">
            <a:extLst>
              <a:ext uri="{FF2B5EF4-FFF2-40B4-BE49-F238E27FC236}">
                <a16:creationId xmlns:a16="http://schemas.microsoft.com/office/drawing/2014/main" id="{3E07AA5F-8072-9541-85CB-0C9A4C1EBCD5}"/>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0" y="10"/>
            <a:ext cx="4379956" cy="3428990"/>
          </a:xfrm>
          <a:prstGeom prst="rect">
            <a:avLst/>
          </a:prstGeom>
        </p:spPr>
      </p:pic>
      <p:pic>
        <p:nvPicPr>
          <p:cNvPr id="4" name="Picture 3" descr="Woman looking at mountains">
            <a:extLst>
              <a:ext uri="{FF2B5EF4-FFF2-40B4-BE49-F238E27FC236}">
                <a16:creationId xmlns:a16="http://schemas.microsoft.com/office/drawing/2014/main" id="{2A8AB22A-14EA-F842-BE52-8E0EC555C53F}"/>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20" y="3429000"/>
            <a:ext cx="4373525" cy="3429000"/>
          </a:xfrm>
          <a:prstGeom prst="rect">
            <a:avLst/>
          </a:prstGeom>
        </p:spPr>
      </p:pic>
      <p:sp>
        <p:nvSpPr>
          <p:cNvPr id="15" name="Rectangle 14">
            <a:extLst>
              <a:ext uri="{FF2B5EF4-FFF2-40B4-BE49-F238E27FC236}">
                <a16:creationId xmlns:a16="http://schemas.microsoft.com/office/drawing/2014/main" id="{9F01DDB9-C75C-44C2-9331-356EAF9C0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14700"/>
            <a:ext cx="4373545" cy="228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72C017B3-7B7A-4C5A-A3E9-09EC1428B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4" name="Content Placeholder 2" descr="Linear process SmartArt graphic">
            <a:extLst>
              <a:ext uri="{FF2B5EF4-FFF2-40B4-BE49-F238E27FC236}">
                <a16:creationId xmlns:a16="http://schemas.microsoft.com/office/drawing/2014/main" id="{DEC8A51B-A7CC-40D9-9DD5-CACF12E987DE}"/>
              </a:ext>
            </a:extLst>
          </p:cNvPr>
          <p:cNvGraphicFramePr>
            <a:graphicFrameLocks noGrp="1" noChangeAspect="1"/>
          </p:cNvGraphicFramePr>
          <p:nvPr>
            <p:ph idx="1"/>
            <p:extLst>
              <p:ext uri="{D42A27DB-BD31-4B8C-83A1-F6EECF244321}">
                <p14:modId xmlns:p14="http://schemas.microsoft.com/office/powerpoint/2010/main" val="3284069485"/>
              </p:ext>
            </p:extLst>
          </p:nvPr>
        </p:nvGraphicFramePr>
        <p:xfrm>
          <a:off x="5100637" y="2286000"/>
          <a:ext cx="6797195" cy="35814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84412896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E880B70-9045-4B1E-A61A-E849BE8C8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B947101-F11C-ED46-9721-E2B5DBA33146}"/>
              </a:ext>
            </a:extLst>
          </p:cNvPr>
          <p:cNvSpPr>
            <a:spLocks noGrp="1"/>
          </p:cNvSpPr>
          <p:nvPr>
            <p:ph type="title"/>
          </p:nvPr>
        </p:nvSpPr>
        <p:spPr>
          <a:xfrm>
            <a:off x="1390650" y="685800"/>
            <a:ext cx="9886950" cy="1485900"/>
          </a:xfrm>
        </p:spPr>
        <p:txBody>
          <a:bodyPr vert="horz" lIns="91440" tIns="45720" rIns="91440" bIns="45720" rtlCol="0" anchor="t">
            <a:normAutofit/>
          </a:bodyPr>
          <a:lstStyle/>
          <a:p>
            <a:r>
              <a:rPr lang="en-US"/>
              <a:t>Marketing Strategy</a:t>
            </a:r>
            <a:br>
              <a:rPr lang="en-US"/>
            </a:br>
            <a:endParaRPr lang="en-US" dirty="0"/>
          </a:p>
        </p:txBody>
      </p:sp>
      <p:sp>
        <p:nvSpPr>
          <p:cNvPr id="4" name="Content Placeholder 3">
            <a:extLst>
              <a:ext uri="{FF2B5EF4-FFF2-40B4-BE49-F238E27FC236}">
                <a16:creationId xmlns:a16="http://schemas.microsoft.com/office/drawing/2014/main" id="{F3C96071-2234-4544-A93B-723D49C2014A}"/>
              </a:ext>
            </a:extLst>
          </p:cNvPr>
          <p:cNvSpPr>
            <a:spLocks noGrp="1"/>
          </p:cNvSpPr>
          <p:nvPr>
            <p:ph sz="half" idx="1"/>
          </p:nvPr>
        </p:nvSpPr>
        <p:spPr>
          <a:xfrm>
            <a:off x="1390650" y="1428750"/>
            <a:ext cx="5588885" cy="4743450"/>
          </a:xfrm>
        </p:spPr>
        <p:txBody>
          <a:bodyPr vert="horz" lIns="91440" tIns="45720" rIns="91440" bIns="45720" rtlCol="0">
            <a:normAutofit fontScale="92500" lnSpcReduction="20000"/>
          </a:bodyPr>
          <a:lstStyle/>
          <a:p>
            <a:pPr marL="0" algn="just">
              <a:buFont typeface="Franklin Gothic Book" panose="020B0503020102020204" pitchFamily="34" charset="0"/>
              <a:buNone/>
            </a:pPr>
            <a:r>
              <a:rPr lang="en-US" dirty="0"/>
              <a:t>Social media presence:</a:t>
            </a:r>
          </a:p>
          <a:p>
            <a:pPr marL="0" algn="just">
              <a:buFont typeface="Franklin Gothic Book" panose="020B0503020102020204" pitchFamily="34" charset="0"/>
              <a:buNone/>
            </a:pPr>
            <a:r>
              <a:rPr lang="en-US" dirty="0"/>
              <a:t>Instagram will be the key focus in marketing strategy, being the second highest used platform and working best for displaying both photo and film content. Instagram is also the most popular social media platform for car enthusiasts to share their passion. I will also be using other platforms such as Facebook and </a:t>
            </a:r>
            <a:r>
              <a:rPr lang="en-US" dirty="0" err="1"/>
              <a:t>TikTok</a:t>
            </a:r>
            <a:r>
              <a:rPr lang="en-US" dirty="0"/>
              <a:t> due to its current popularity and strength in advertisement. </a:t>
            </a:r>
          </a:p>
          <a:p>
            <a:pPr marL="0" algn="just">
              <a:buNone/>
            </a:pPr>
            <a:r>
              <a:rPr lang="en-GB" dirty="0"/>
              <a:t>Directing my client focus to Autotrader users has an extreme marketing potential, as it stands Autotrader is the world's largest automotive marketplace, with more than £36 billion in sales each year, which is 14 percent of the estimated £270 billion in annual used vehicle retail sales, which is constantly growing.</a:t>
            </a:r>
          </a:p>
          <a:p>
            <a:pPr marL="0" algn="just">
              <a:buNone/>
            </a:pPr>
            <a:r>
              <a:rPr lang="en-GB" dirty="0"/>
              <a:t>Alongside this, online shopping is also on a continuous climb not only in housing essentials but also in cars too.</a:t>
            </a:r>
          </a:p>
          <a:p>
            <a:pPr marL="0" algn="just">
              <a:buNone/>
            </a:pPr>
            <a:endParaRPr lang="en-US" dirty="0"/>
          </a:p>
        </p:txBody>
      </p:sp>
      <p:pic>
        <p:nvPicPr>
          <p:cNvPr id="7" name="Picture 6" descr="Graphical user interface, application, website&#10;&#10;Description automatically generated">
            <a:extLst>
              <a:ext uri="{FF2B5EF4-FFF2-40B4-BE49-F238E27FC236}">
                <a16:creationId xmlns:a16="http://schemas.microsoft.com/office/drawing/2014/main" id="{69C91DC0-D9FF-B944-9BAC-9B725B2E9B32}"/>
              </a:ext>
            </a:extLst>
          </p:cNvPr>
          <p:cNvPicPr>
            <a:picLocks noChangeAspect="1"/>
          </p:cNvPicPr>
          <p:nvPr/>
        </p:nvPicPr>
        <p:blipFill>
          <a:blip r:embed="rId2"/>
          <a:stretch>
            <a:fillRect/>
          </a:stretch>
        </p:blipFill>
        <p:spPr>
          <a:xfrm>
            <a:off x="7416707" y="549878"/>
            <a:ext cx="4297198" cy="2879122"/>
          </a:xfrm>
          <a:prstGeom prst="rect">
            <a:avLst/>
          </a:prstGeom>
        </p:spPr>
      </p:pic>
      <p:pic>
        <p:nvPicPr>
          <p:cNvPr id="9" name="Picture 8" descr="A collage of a car&#10;&#10;Description automatically generated with low confidence">
            <a:extLst>
              <a:ext uri="{FF2B5EF4-FFF2-40B4-BE49-F238E27FC236}">
                <a16:creationId xmlns:a16="http://schemas.microsoft.com/office/drawing/2014/main" id="{ABF64737-762C-C04C-A2D7-13287E8A0B43}"/>
              </a:ext>
            </a:extLst>
          </p:cNvPr>
          <p:cNvPicPr>
            <a:picLocks noChangeAspect="1"/>
          </p:cNvPicPr>
          <p:nvPr/>
        </p:nvPicPr>
        <p:blipFill>
          <a:blip r:embed="rId3"/>
          <a:stretch>
            <a:fillRect/>
          </a:stretch>
        </p:blipFill>
        <p:spPr>
          <a:xfrm>
            <a:off x="7416707" y="3429000"/>
            <a:ext cx="4297198" cy="2803921"/>
          </a:xfrm>
          <a:prstGeom prst="rect">
            <a:avLst/>
          </a:prstGeom>
        </p:spPr>
      </p:pic>
    </p:spTree>
    <p:extLst>
      <p:ext uri="{BB962C8B-B14F-4D97-AF65-F5344CB8AC3E}">
        <p14:creationId xmlns:p14="http://schemas.microsoft.com/office/powerpoint/2010/main" val="3531594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6A96A-300E-E84B-A89E-2F80B99F30CA}"/>
              </a:ext>
            </a:extLst>
          </p:cNvPr>
          <p:cNvSpPr>
            <a:spLocks noGrp="1"/>
          </p:cNvSpPr>
          <p:nvPr>
            <p:ph type="title"/>
          </p:nvPr>
        </p:nvSpPr>
        <p:spPr>
          <a:xfrm>
            <a:off x="1371600" y="495300"/>
            <a:ext cx="9601200" cy="1485900"/>
          </a:xfrm>
        </p:spPr>
        <p:txBody>
          <a:bodyPr/>
          <a:lstStyle/>
          <a:p>
            <a:r>
              <a:rPr lang="en-GB" dirty="0"/>
              <a:t>SWOT Analysis</a:t>
            </a:r>
            <a:endParaRPr lang="en-US" dirty="0"/>
          </a:p>
        </p:txBody>
      </p:sp>
      <p:graphicFrame>
        <p:nvGraphicFramePr>
          <p:cNvPr id="4" name="Table 4">
            <a:extLst>
              <a:ext uri="{FF2B5EF4-FFF2-40B4-BE49-F238E27FC236}">
                <a16:creationId xmlns:a16="http://schemas.microsoft.com/office/drawing/2014/main" id="{880746CD-9324-9246-832D-7666DE0BA849}"/>
              </a:ext>
            </a:extLst>
          </p:cNvPr>
          <p:cNvGraphicFramePr>
            <a:graphicFrameLocks noGrp="1"/>
          </p:cNvGraphicFramePr>
          <p:nvPr>
            <p:extLst>
              <p:ext uri="{D42A27DB-BD31-4B8C-83A1-F6EECF244321}">
                <p14:modId xmlns:p14="http://schemas.microsoft.com/office/powerpoint/2010/main" val="342800289"/>
              </p:ext>
            </p:extLst>
          </p:nvPr>
        </p:nvGraphicFramePr>
        <p:xfrm>
          <a:off x="1657350" y="1428750"/>
          <a:ext cx="9029700" cy="5130800"/>
        </p:xfrm>
        <a:graphic>
          <a:graphicData uri="http://schemas.openxmlformats.org/drawingml/2006/table">
            <a:tbl>
              <a:tblPr firstRow="1" bandRow="1">
                <a:tableStyleId>{5C22544A-7EE6-4342-B048-85BDC9FD1C3A}</a:tableStyleId>
              </a:tblPr>
              <a:tblGrid>
                <a:gridCol w="4514850">
                  <a:extLst>
                    <a:ext uri="{9D8B030D-6E8A-4147-A177-3AD203B41FA5}">
                      <a16:colId xmlns:a16="http://schemas.microsoft.com/office/drawing/2014/main" val="1208388001"/>
                    </a:ext>
                  </a:extLst>
                </a:gridCol>
                <a:gridCol w="4514850">
                  <a:extLst>
                    <a:ext uri="{9D8B030D-6E8A-4147-A177-3AD203B41FA5}">
                      <a16:colId xmlns:a16="http://schemas.microsoft.com/office/drawing/2014/main" val="2992166590"/>
                    </a:ext>
                  </a:extLst>
                </a:gridCol>
              </a:tblGrid>
              <a:tr h="2565400">
                <a:tc>
                  <a:txBody>
                    <a:bodyPr/>
                    <a:lstStyle/>
                    <a:p>
                      <a:pPr algn="l"/>
                      <a:r>
                        <a:rPr lang="en-US" dirty="0"/>
                        <a:t>Strengths:</a:t>
                      </a:r>
                    </a:p>
                    <a:p>
                      <a:pPr algn="l"/>
                      <a:endParaRPr lang="en-US" dirty="0"/>
                    </a:p>
                    <a:p>
                      <a:pPr algn="l"/>
                      <a:r>
                        <a:rPr lang="en-US" dirty="0"/>
                        <a:t>. Constant growth in the target market.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The health and safety management is a strong inclusion to add, creating a more efficient production.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Creating a strong adaptation to the automobile marketplace.</a:t>
                      </a:r>
                    </a:p>
                    <a:p>
                      <a:pPr algn="l"/>
                      <a:endParaRPr lang="en-US" dirty="0"/>
                    </a:p>
                  </a:txBody>
                  <a:tcPr>
                    <a:solidFill>
                      <a:srgbClr val="0070C0"/>
                    </a:solidFill>
                  </a:tcPr>
                </a:tc>
                <a:tc>
                  <a:txBody>
                    <a:bodyPr/>
                    <a:lstStyle/>
                    <a:p>
                      <a:pPr algn="l"/>
                      <a:r>
                        <a:rPr lang="en-US" dirty="0"/>
                        <a:t>Weaknesses:</a:t>
                      </a:r>
                    </a:p>
                    <a:p>
                      <a:pPr algn="l"/>
                      <a:endParaRPr lang="en-US" dirty="0"/>
                    </a:p>
                    <a:p>
                      <a:pPr algn="l"/>
                      <a:r>
                        <a:rPr lang="en-US" dirty="0"/>
                        <a:t>. Is easily copyable.</a:t>
                      </a:r>
                    </a:p>
                    <a:p>
                      <a:pPr algn="l"/>
                      <a:r>
                        <a:rPr lang="en-US" dirty="0"/>
                        <a:t>. Photography side is very competitive in the UK. </a:t>
                      </a:r>
                    </a:p>
                    <a:p>
                      <a:pPr algn="l"/>
                      <a:r>
                        <a:rPr lang="en-US" dirty="0"/>
                        <a:t>. Constant travelling mixed with potential jobs with the other two directors, may cause disorganization.</a:t>
                      </a:r>
                    </a:p>
                  </a:txBody>
                  <a:tcPr>
                    <a:solidFill>
                      <a:srgbClr val="FF0000"/>
                    </a:solidFill>
                  </a:tcPr>
                </a:tc>
                <a:extLst>
                  <a:ext uri="{0D108BD9-81ED-4DB2-BD59-A6C34878D82A}">
                    <a16:rowId xmlns:a16="http://schemas.microsoft.com/office/drawing/2014/main" val="2712719320"/>
                  </a:ext>
                </a:extLst>
              </a:tr>
              <a:tr h="2565400">
                <a:tc>
                  <a:txBody>
                    <a:bodyPr/>
                    <a:lstStyle/>
                    <a:p>
                      <a:pPr algn="l"/>
                      <a:r>
                        <a:rPr lang="en-US" dirty="0"/>
                        <a:t>Opportunities:</a:t>
                      </a:r>
                    </a:p>
                    <a:p>
                      <a:pPr algn="l"/>
                      <a:endParaRPr lang="en-US" dirty="0"/>
                    </a:p>
                    <a:p>
                      <a:pPr algn="l"/>
                      <a:r>
                        <a:rPr lang="en-US" dirty="0"/>
                        <a:t>. Low volume of car photographers/videographers in Wales.</a:t>
                      </a:r>
                    </a:p>
                    <a:p>
                      <a:pPr algn="l"/>
                      <a:r>
                        <a:rPr lang="en-US" dirty="0"/>
                        <a:t>. After research I have found no other set car filmmakers for local dealerships or autotrader.</a:t>
                      </a:r>
                    </a:p>
                  </a:txBody>
                  <a:tcPr>
                    <a:solidFill>
                      <a:srgbClr val="FFFF00"/>
                    </a:solidFill>
                  </a:tcPr>
                </a:tc>
                <a:tc>
                  <a:txBody>
                    <a:bodyPr/>
                    <a:lstStyle/>
                    <a:p>
                      <a:pPr algn="l"/>
                      <a:r>
                        <a:rPr lang="en-US" dirty="0"/>
                        <a:t>Threats:</a:t>
                      </a:r>
                    </a:p>
                    <a:p>
                      <a:pPr algn="l"/>
                      <a:endParaRPr lang="en-US" dirty="0"/>
                    </a:p>
                    <a:p>
                      <a:pPr algn="l"/>
                      <a:r>
                        <a:rPr lang="en-US" dirty="0"/>
                        <a:t>. Someone could easily begin filming a similar target market, for example the autotrader videos.</a:t>
                      </a:r>
                    </a:p>
                    <a:p>
                      <a:pPr algn="l"/>
                      <a:r>
                        <a:rPr lang="en-US" dirty="0"/>
                        <a:t>. My division could not be seen as a necessary investment for my target clients.</a:t>
                      </a:r>
                    </a:p>
                  </a:txBody>
                  <a:tcPr>
                    <a:solidFill>
                      <a:srgbClr val="00B050"/>
                    </a:solidFill>
                  </a:tcPr>
                </a:tc>
                <a:extLst>
                  <a:ext uri="{0D108BD9-81ED-4DB2-BD59-A6C34878D82A}">
                    <a16:rowId xmlns:a16="http://schemas.microsoft.com/office/drawing/2014/main" val="2849662671"/>
                  </a:ext>
                </a:extLst>
              </a:tr>
            </a:tbl>
          </a:graphicData>
        </a:graphic>
      </p:graphicFrame>
    </p:spTree>
    <p:extLst>
      <p:ext uri="{BB962C8B-B14F-4D97-AF65-F5344CB8AC3E}">
        <p14:creationId xmlns:p14="http://schemas.microsoft.com/office/powerpoint/2010/main" val="1647654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D2088BAE-E530-E84C-815B-FA86C45B5F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34275" y="1683449"/>
            <a:ext cx="6900380" cy="3491101"/>
          </a:xfrm>
          <a:prstGeom prst="rect">
            <a:avLst/>
          </a:prstGeom>
        </p:spPr>
      </p:pic>
      <p:sp>
        <p:nvSpPr>
          <p:cNvPr id="29"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8569666" y="1314922"/>
            <a:ext cx="3176246" cy="3000139"/>
          </a:xfrm>
        </p:spPr>
        <p:txBody>
          <a:bodyPr rtlCol="0">
            <a:normAutofit/>
          </a:bodyPr>
          <a:lstStyle/>
          <a:p>
            <a:pPr algn="l" rtl="0"/>
            <a:r>
              <a:rPr lang="en-GB" sz="4800" dirty="0"/>
              <a:t>Thank you </a:t>
            </a:r>
          </a:p>
        </p:txBody>
      </p:sp>
    </p:spTree>
    <p:extLst>
      <p:ext uri="{BB962C8B-B14F-4D97-AF65-F5344CB8AC3E}">
        <p14:creationId xmlns:p14="http://schemas.microsoft.com/office/powerpoint/2010/main" val="179912091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ReferenceId xmlns="a9d512b7-985e-49f6-837f-9de9cf43cd8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93632ECBED37348A4B217B738ABA255" ma:contentTypeVersion="3" ma:contentTypeDescription="Create a new document." ma:contentTypeScope="" ma:versionID="21d32dafcbc1f357eed3e89cd07041b4">
  <xsd:schema xmlns:xsd="http://www.w3.org/2001/XMLSchema" xmlns:xs="http://www.w3.org/2001/XMLSchema" xmlns:p="http://schemas.microsoft.com/office/2006/metadata/properties" xmlns:ns2="a9d512b7-985e-49f6-837f-9de9cf43cd8c" targetNamespace="http://schemas.microsoft.com/office/2006/metadata/properties" ma:root="true" ma:fieldsID="be8ffef59143d72adc7d67e1435255ef" ns2:_="">
    <xsd:import namespace="a9d512b7-985e-49f6-837f-9de9cf43cd8c"/>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d512b7-985e-49f6-837f-9de9cf43cd8c"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6757D5-6F93-45B0-82A2-39BC87D70F3C}">
  <ds:schemaRefs>
    <ds:schemaRef ds:uri="http://schemas.microsoft.com/sharepoint/v3/contenttype/forms"/>
  </ds:schemaRefs>
</ds:datastoreItem>
</file>

<file path=customXml/itemProps2.xml><?xml version="1.0" encoding="utf-8"?>
<ds:datastoreItem xmlns:ds="http://schemas.openxmlformats.org/officeDocument/2006/customXml" ds:itemID="{2E155078-021E-49AB-8F30-C53CA1A5999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D02022F1-5E16-4E7C-A167-EBF3B9965B09}"/>
</file>

<file path=docProps/app.xml><?xml version="1.0" encoding="utf-8"?>
<Properties xmlns="http://schemas.openxmlformats.org/officeDocument/2006/extended-properties" xmlns:vt="http://schemas.openxmlformats.org/officeDocument/2006/docPropsVTypes">
  <Template>{E2A12FBA-735D-4644-B469-C2F490672EBB}tf10001072</Template>
  <TotalTime>2690</TotalTime>
  <Words>996</Words>
  <Application>Microsoft Macintosh PowerPoint</Application>
  <PresentationFormat>Widescreen</PresentationFormat>
  <Paragraphs>130</Paragraphs>
  <Slides>14</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Calibri</vt:lpstr>
      <vt:lpstr>Franklin Gothic Book</vt:lpstr>
      <vt:lpstr>Crop</vt:lpstr>
      <vt:lpstr>Muddy Boot Media</vt:lpstr>
      <vt:lpstr>Who we are </vt:lpstr>
      <vt:lpstr>The idea for Muddy Boot Media</vt:lpstr>
      <vt:lpstr>MUDDY WHEELS </vt:lpstr>
      <vt:lpstr>My previous work</vt:lpstr>
      <vt:lpstr>Close Competitors</vt:lpstr>
      <vt:lpstr>PowerPoint Presentation</vt:lpstr>
      <vt:lpstr>Start up cost </vt:lpstr>
      <vt:lpstr>Daily rates </vt:lpstr>
      <vt:lpstr>Business cashflow</vt:lpstr>
      <vt:lpstr>Financial Plan Outline (years)</vt:lpstr>
      <vt:lpstr>Marketing Strategy </vt:lpstr>
      <vt:lpstr>SWOT Analysis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Muddy Boot Media</dc:title>
  <dc:creator>Joe Barthorpe (1902594)</dc:creator>
  <cp:lastModifiedBy>Joe Barthorpe (1902594)</cp:lastModifiedBy>
  <cp:revision>7</cp:revision>
  <dcterms:created xsi:type="dcterms:W3CDTF">2022-02-15T23:13:32Z</dcterms:created>
  <dcterms:modified xsi:type="dcterms:W3CDTF">2022-02-17T20:03:41Z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0x010100493632ECBED37348A4B217B738ABA255</vt:lpwstr>
  </property>
</Properties>
</file>