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4630400" cy="8229600"/>
  <p:notesSz cx="8229600" cy="14630400"/>
  <p:embeddedFontLst>
    <p:embeddedFont>
      <p:font typeface="Open Sans" panose="020B0606030504020204" pitchFamily="34" charset="0"/>
      <p:regular r:id="rId14"/>
      <p:bold r:id="rId15"/>
      <p:italic r:id="rId16"/>
      <p:boldItalic r:id="rId17"/>
    </p:embeddedFont>
    <p:embeddedFont>
      <p:font typeface="Unbounded" panose="020B0604020202020204" charset="0"/>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a3pwMfUhEgD7cIB0tokf3lFgTy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E7A106-AC95-7306-0371-31A0438EC0A9}" v="229" dt="2025-11-11T11:42:43.9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microsoft.com/office/2015/10/relationships/revisionInfo" Target="revisionInfo.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371850" y="1097275"/>
            <a:ext cx="5486650" cy="54864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822950" y="6949425"/>
            <a:ext cx="6583675" cy="6583675"/>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2" name="Google Shape;42;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Arial"/>
                <a:ea typeface="Arial"/>
                <a:cs typeface="Arial"/>
                <a:sym typeface="Arial"/>
              </a:rPr>
              <a:t>This presentation summarises findings on the NHS App’s implementation and impacts across stakeholders, drawing on NHS England operational data and qualitative research to balance benefits with risks and equity considerations (NHS England, 2024; Reidy et al., 2025). It highlights how usage at national scale interacts with workflows, access, and user experience, while acknowledging variation by local configuration and pathway maturity (NHS England, 2024)</a:t>
            </a:r>
            <a:endParaRPr sz="1200">
              <a:solidFill>
                <a:schemeClr val="dk1"/>
              </a:solidFill>
              <a:latin typeface="Arial"/>
              <a:ea typeface="Arial"/>
              <a:cs typeface="Arial"/>
              <a:sym typeface="Arial"/>
            </a:endParaRPr>
          </a:p>
        </p:txBody>
      </p:sp>
      <p:sp>
        <p:nvSpPr>
          <p:cNvPr id="43" name="Google Shape;43;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1</a:t>
            </a:fld>
            <a:endParaRPr sz="1800">
              <a:solidFill>
                <a:schemeClr val="dk1"/>
              </a:solidFill>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50" name="Google Shape;50;p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51" name="Google Shape;51;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The evaluation examines both benefits and trade‑offs of a mobile‑first access model, using recent operational updates and peer‑reviewed evidence to support claims and identify uncertainties (NHS England, 2024; Reidy et al., 2025). Stakeholder impacts are appraised with attention to adoption, usability, workflow alignment, and variation in real‑world implementation across regions and settings (NHS England, 2024).</a:t>
            </a:r>
            <a:endParaRPr sz="1200">
              <a:solidFill>
                <a:schemeClr val="dk1"/>
              </a:solidFill>
              <a:latin typeface="Arial"/>
              <a:ea typeface="Arial"/>
              <a:cs typeface="Arial"/>
              <a:sym typeface="Arial"/>
            </a:endParaRPr>
          </a:p>
        </p:txBody>
      </p:sp>
      <p:sp>
        <p:nvSpPr>
          <p:cNvPr id="52" name="Google Shape;52;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2</a:t>
            </a:fld>
            <a:endParaRPr sz="1800">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66" name="Google Shape;66;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Evidence selection prioritises recent UK‑specific sources and robust study designs. Operational metrics inform scale and adoption; qualitative evaluations elucidate context, mechanisms, and user/staff experiences. Claims are framed cautiously where evidence of heterogeneity or local variation limits generalisability. Outcomes examined include administrative burden proxies, appointment and prescription transactions, records access, user experience signals, and inclusion/activation patterns. Limitations include evolving feature sets, configuration differences across practices, and pathway‑specific constraints. This mixed‑evidence approach supports balanced judgements and actionable insights for stakeholders.</a:t>
            </a:r>
            <a:endParaRPr sz="1200">
              <a:solidFill>
                <a:schemeClr val="dk1"/>
              </a:solidFill>
              <a:latin typeface="Arial"/>
              <a:ea typeface="Arial"/>
              <a:cs typeface="Arial"/>
              <a:sym typeface="Arial"/>
            </a:endParaRPr>
          </a:p>
        </p:txBody>
      </p:sp>
      <p:sp>
        <p:nvSpPr>
          <p:cNvPr id="67" name="Google Shape;67;p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3</a:t>
            </a:fld>
            <a:endParaRPr sz="1800">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4: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8" name="Google Shape;78;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Self‑service transactions can reduce routine administrative contacts, shifting effort from synchronous calls to asynchronous tasks, with potential productivity benefits where processes and staffing align. New competencies emerge around portal communication, safeguarding, information governance, and signposting. Initial onboarding and patient support create short‑term workload spikes; sustained benefits depend on configuration, patient mix, and integration with clinical systems (NHS England, 2024).. Staff report improved traceability of interactions via secure messaging but also note expectations for faster responses and the need for clear protocols. Change management, training, and protected time are essential to realise gains without burdening clinicians or administrative teams.</a:t>
            </a:r>
            <a:endParaRPr sz="1200">
              <a:solidFill>
                <a:schemeClr val="dk1"/>
              </a:solidFill>
              <a:latin typeface="Arial"/>
              <a:ea typeface="Arial"/>
              <a:cs typeface="Arial"/>
              <a:sym typeface="Arial"/>
            </a:endParaRPr>
          </a:p>
        </p:txBody>
      </p:sp>
      <p:sp>
        <p:nvSpPr>
          <p:cNvPr id="79" name="Google Shape;79;p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4</a:t>
            </a:fld>
            <a:endParaRPr sz="180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5: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0" name="Google Shape;100;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Digital appointment management can reduce avoidable contacts and improve scheduling flexibility, especially when integrated with reminders and clear instructions. In medicines management, reliable repeat ordering and digital prescription handling support timeliness and reduce failure points, particularly where pharmacy workflows align. Records access enables patients to prepare questions and verify information, potentially improving consultation quality and self‑management. However, realised benefits vary widely with local choices about enabled features, messaging backlogs, and pathway readiness. Safe adoption requires clear escalation routes, inclusive guidance, and monitoring of no‑shows, turnaround times, and rework rates.</a:t>
            </a:r>
            <a:endParaRPr sz="1200">
              <a:solidFill>
                <a:schemeClr val="dk1"/>
              </a:solidFill>
              <a:latin typeface="Arial"/>
              <a:ea typeface="Arial"/>
              <a:cs typeface="Arial"/>
              <a:sym typeface="Arial"/>
            </a:endParaRPr>
          </a:p>
        </p:txBody>
      </p:sp>
      <p:sp>
        <p:nvSpPr>
          <p:cNvPr id="101" name="Google Shape;101;p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5</a:t>
            </a:fld>
            <a:endParaRPr sz="1800">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6: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8" name="Google Shape;118;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Patients benefit from timely access to appointments, prescriptions, and records, fostering autonomy and preparedness. Clear status visibility and messaging can reduce uncertainty and repeated calls. Yet multi‑step verification and jargon‑heavy interfaces pose barriers for some users, including those with lower digital skills or language needs. Exposure to raw clinical notes or results may increase anxiety without adequate guidance. Inclusive design, accessible content, and supportive onboarding via practices and community providers are essential. Effective signposting to appropriate channels and safeguarding around sensitive information help maintain a positive experience across diverse user groups.</a:t>
            </a:r>
            <a:endParaRPr sz="1200">
              <a:solidFill>
                <a:schemeClr val="dk1"/>
              </a:solidFill>
              <a:latin typeface="Arial"/>
              <a:ea typeface="Arial"/>
              <a:cs typeface="Arial"/>
              <a:sym typeface="Arial"/>
            </a:endParaRPr>
          </a:p>
        </p:txBody>
      </p:sp>
      <p:sp>
        <p:nvSpPr>
          <p:cNvPr id="119" name="Google Shape;119;p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6</a:t>
            </a:fld>
            <a:endParaRPr sz="1800">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31" name="Google Shape;131;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Shifting routine tasks online can ease community access burdens by reducing travel and time costs and enabling timely coordination outside clinic hours (NHS England, 2024). Proxy access features allow authorised carers and care home staff to manage appointments and repeat medications on behalf of patients, supporting continuity and community-based care with appropriate safeguards (NHS England, 2023). Increased visibility of appointment details and waiting-time information aids planning and may smooth demand, subject to data completeness and clarity in presentation (NHS England, 2024). Persistent activation and use gaps among more deprived populations highlight the need for targeted outreach, assisted registration, and co-designed usability enhancements to prevent widening inequalities and to realise benefits equitably across localities (Zhang et al., 2023).</a:t>
            </a:r>
            <a:endParaRPr sz="1200">
              <a:solidFill>
                <a:schemeClr val="dk1"/>
              </a:solidFill>
              <a:latin typeface="Arial"/>
              <a:ea typeface="Arial"/>
              <a:cs typeface="Arial"/>
              <a:sym typeface="Arial"/>
            </a:endParaRPr>
          </a:p>
        </p:txBody>
      </p:sp>
      <p:sp>
        <p:nvSpPr>
          <p:cNvPr id="132" name="Google Shape;132;p7: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7</a:t>
            </a:fld>
            <a:endParaRPr sz="1800">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8: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49" name="Google Shape;149;p8: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Equity requires accessible content, assisted onboarding, and maintained non‑digital routes. Clear thresholds and response standards reduce risk from delayed or misplaced digital contacts. Strong privacy and cyber assurance, user‑facing transparency, and proportionate data protection assessments sustain public trust. Continuous monitoring of operational and user outcomes, including disparities, supports safe iteration. Publishing local metrics enables benchmarking and shared learning, improving generalisability and accountability.</a:t>
            </a:r>
            <a:endParaRPr sz="1200">
              <a:solidFill>
                <a:schemeClr val="dk1"/>
              </a:solidFill>
              <a:latin typeface="Arial"/>
              <a:ea typeface="Arial"/>
              <a:cs typeface="Arial"/>
              <a:sym typeface="Arial"/>
            </a:endParaRPr>
          </a:p>
        </p:txBody>
      </p:sp>
      <p:sp>
        <p:nvSpPr>
          <p:cNvPr id="150" name="Google Shape;150;p8: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8</a:t>
            </a:fld>
            <a:endParaRPr sz="1800">
              <a:solidFill>
                <a:schemeClr val="dk1"/>
              </a:solidFill>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9: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80" name="Google Shape;180;p9: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Prioritise two‑way messaging with notifications, integrated appointment workflows, and reliable prescription handling where measurable benefits are plausible. Define response standards and safe‑use guidance to manage expectations and risk, with clear clinical escalation. Deliver targeted inclusion: community‑based registration, language support, and plain‑English design patterns. Institutionalise quarterly evaluations aligned to local objectives, capturing administrative burden proxies, access/throughput indicators, user‑reported outcomes, and disparity measures. Align privacy and security assurance with sector frameworks, publishing concise transparency notices to reinforce trust.</a:t>
            </a:r>
            <a:endParaRPr sz="1200">
              <a:solidFill>
                <a:schemeClr val="dk1"/>
              </a:solidFill>
              <a:latin typeface="Arial"/>
              <a:ea typeface="Arial"/>
              <a:cs typeface="Arial"/>
              <a:sym typeface="Arial"/>
            </a:endParaRPr>
          </a:p>
        </p:txBody>
      </p:sp>
      <p:sp>
        <p:nvSpPr>
          <p:cNvPr id="181" name="Google Shape;181;p9: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9</a:t>
            </a:fld>
            <a:endParaRPr sz="1800">
              <a:solidFill>
                <a:schemeClr val="dk1"/>
              </a:solidFill>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0: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8" name="Google Shape;198;p10: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a:solidFill>
                  <a:schemeClr val="dk1"/>
                </a:solidFill>
                <a:latin typeface="Arial"/>
                <a:ea typeface="Arial"/>
                <a:cs typeface="Arial"/>
                <a:sym typeface="Arial"/>
              </a:rPr>
              <a:t>The NHS App demonstrates system‑level potential to streamline routine interactions, support medicines and appointment pathways, and enhance patient agency through timely information. Real‑world gains, however, depend on local configuration, pathway maturity, and continuous attention to inclusion, safety, and governance. The evaluation addressed LO1 by appraising consequences for workforce roles, competencies, and day‑to‑day service delivery, and LO2 by examining community access, career enablement, and equity implications. Implementing high‑impact features, standardising protocols, investing in inclusive design and assisted onboarding, and strengthening privacy/security assurance under an evaluation cadence will maximise benefits while managing risks. This balanced approach supports sustainable digital transformation consistent with patient needs and professional practice.</a:t>
            </a:r>
            <a:endParaRPr sz="1200">
              <a:solidFill>
                <a:schemeClr val="dk1"/>
              </a:solidFill>
              <a:latin typeface="Arial"/>
              <a:ea typeface="Arial"/>
              <a:cs typeface="Arial"/>
              <a:sym typeface="Arial"/>
            </a:endParaRPr>
          </a:p>
        </p:txBody>
      </p:sp>
      <p:sp>
        <p:nvSpPr>
          <p:cNvPr id="199" name="Google Shape;199;p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10</a:t>
            </a:fld>
            <a:endParaRPr sz="1800">
              <a:solidFill>
                <a:schemeClr val="dk1"/>
              </a:solidFill>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2" name="Google Shape;212;p1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Arial"/>
              <a:ea typeface="Arial"/>
              <a:cs typeface="Arial"/>
              <a:sym typeface="Arial"/>
            </a:endParaRPr>
          </a:p>
        </p:txBody>
      </p:sp>
      <p:sp>
        <p:nvSpPr>
          <p:cNvPr id="213" name="Google Shape;213;p1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Arial"/>
                <a:ea typeface="Arial"/>
                <a:cs typeface="Arial"/>
                <a:sym typeface="Arial"/>
              </a:rPr>
              <a:t>11</a:t>
            </a:fld>
            <a:endParaRPr sz="1800">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bg>
      <p:bgPr>
        <a:solidFill>
          <a:srgbClr val="000000"/>
        </a:solidFill>
        <a:effectLst/>
      </p:bgPr>
    </p:bg>
    <p:spTree>
      <p:nvGrpSpPr>
        <p:cNvPr id="1" name="Shape 6"/>
        <p:cNvGrpSpPr/>
        <p:nvPr/>
      </p:nvGrpSpPr>
      <p:grpSpPr>
        <a:xfrm>
          <a:off x="0" y="0"/>
          <a:ext cx="0" cy="0"/>
          <a:chOff x="0" y="0"/>
          <a:chExt cx="0" cy="0"/>
        </a:xfrm>
      </p:grpSpPr>
      <p:sp>
        <p:nvSpPr>
          <p:cNvPr id="7" name="Google Shape;7;p13"/>
          <p:cNvSpPr/>
          <p:nvPr/>
        </p:nvSpPr>
        <p:spPr>
          <a:xfrm>
            <a:off x="0" y="0"/>
            <a:ext cx="14630400" cy="8229600"/>
          </a:xfrm>
          <a:prstGeom prst="rect">
            <a:avLst/>
          </a:prstGeom>
          <a:solidFill>
            <a:srgbClr val="D6F5EE"/>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 name="Google Shape;8;p13"/>
          <p:cNvSpPr/>
          <p:nvPr/>
        </p:nvSpPr>
        <p:spPr>
          <a:xfrm>
            <a:off x="0" y="0"/>
            <a:ext cx="14630400" cy="8229600"/>
          </a:xfrm>
          <a:prstGeom prst="rect">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bg>
      <p:bgPr>
        <a:solidFill>
          <a:srgbClr val="000000"/>
        </a:solidFill>
        <a:effectLst/>
      </p:bgPr>
    </p:bg>
    <p:spTree>
      <p:nvGrpSpPr>
        <p:cNvPr id="1" name="Shape 9"/>
        <p:cNvGrpSpPr/>
        <p:nvPr/>
      </p:nvGrpSpPr>
      <p:grpSpPr>
        <a:xfrm>
          <a:off x="0" y="0"/>
          <a:ext cx="0" cy="0"/>
          <a:chOff x="0" y="0"/>
          <a:chExt cx="0" cy="0"/>
        </a:xfrm>
      </p:grpSpPr>
      <p:sp>
        <p:nvSpPr>
          <p:cNvPr id="10" name="Google Shape;10;p14"/>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4"/>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bg>
      <p:bgPr>
        <a:solidFill>
          <a:srgbClr val="000000"/>
        </a:solidFill>
        <a:effectLst/>
      </p:bgPr>
    </p:bg>
    <p:spTree>
      <p:nvGrpSpPr>
        <p:cNvPr id="1" name="Shape 12"/>
        <p:cNvGrpSpPr/>
        <p:nvPr/>
      </p:nvGrpSpPr>
      <p:grpSpPr>
        <a:xfrm>
          <a:off x="0" y="0"/>
          <a:ext cx="0" cy="0"/>
          <a:chOff x="0" y="0"/>
          <a:chExt cx="0" cy="0"/>
        </a:xfrm>
      </p:grpSpPr>
      <p:sp>
        <p:nvSpPr>
          <p:cNvPr id="13" name="Google Shape;13;p15"/>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5"/>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4 master">
  <p:cSld name="Slide 4 master">
    <p:bg>
      <p:bgPr>
        <a:solidFill>
          <a:srgbClr val="000000"/>
        </a:solidFill>
        <a:effectLst/>
      </p:bgPr>
    </p:bg>
    <p:spTree>
      <p:nvGrpSpPr>
        <p:cNvPr id="1" name="Shape 15"/>
        <p:cNvGrpSpPr/>
        <p:nvPr/>
      </p:nvGrpSpPr>
      <p:grpSpPr>
        <a:xfrm>
          <a:off x="0" y="0"/>
          <a:ext cx="0" cy="0"/>
          <a:chOff x="0" y="0"/>
          <a:chExt cx="0" cy="0"/>
        </a:xfrm>
      </p:grpSpPr>
      <p:sp>
        <p:nvSpPr>
          <p:cNvPr id="16" name="Google Shape;16;p16"/>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6"/>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5 master">
  <p:cSld name="Slide 5 master">
    <p:bg>
      <p:bgPr>
        <a:solidFill>
          <a:srgbClr val="000000"/>
        </a:solidFill>
        <a:effectLst/>
      </p:bgPr>
    </p:bg>
    <p:spTree>
      <p:nvGrpSpPr>
        <p:cNvPr id="1" name="Shape 18"/>
        <p:cNvGrpSpPr/>
        <p:nvPr/>
      </p:nvGrpSpPr>
      <p:grpSpPr>
        <a:xfrm>
          <a:off x="0" y="0"/>
          <a:ext cx="0" cy="0"/>
          <a:chOff x="0" y="0"/>
          <a:chExt cx="0" cy="0"/>
        </a:xfrm>
      </p:grpSpPr>
      <p:sp>
        <p:nvSpPr>
          <p:cNvPr id="19" name="Google Shape;19;p17"/>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6 master">
  <p:cSld name="Slide 6 master">
    <p:bg>
      <p:bgPr>
        <a:solidFill>
          <a:srgbClr val="000000"/>
        </a:solidFill>
        <a:effectLst/>
      </p:bgPr>
    </p:bg>
    <p:spTree>
      <p:nvGrpSpPr>
        <p:cNvPr id="1" name="Shape 21"/>
        <p:cNvGrpSpPr/>
        <p:nvPr/>
      </p:nvGrpSpPr>
      <p:grpSpPr>
        <a:xfrm>
          <a:off x="0" y="0"/>
          <a:ext cx="0" cy="0"/>
          <a:chOff x="0" y="0"/>
          <a:chExt cx="0" cy="0"/>
        </a:xfrm>
      </p:grpSpPr>
      <p:sp>
        <p:nvSpPr>
          <p:cNvPr id="22" name="Google Shape;22;p18"/>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18"/>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7 master">
  <p:cSld name="Slide 7 master">
    <p:bg>
      <p:bgPr>
        <a:solidFill>
          <a:srgbClr val="000000"/>
        </a:solidFill>
        <a:effectLst/>
      </p:bgPr>
    </p:bg>
    <p:spTree>
      <p:nvGrpSpPr>
        <p:cNvPr id="1" name="Shape 24"/>
        <p:cNvGrpSpPr/>
        <p:nvPr/>
      </p:nvGrpSpPr>
      <p:grpSpPr>
        <a:xfrm>
          <a:off x="0" y="0"/>
          <a:ext cx="0" cy="0"/>
          <a:chOff x="0" y="0"/>
          <a:chExt cx="0" cy="0"/>
        </a:xfrm>
      </p:grpSpPr>
      <p:sp>
        <p:nvSpPr>
          <p:cNvPr id="25" name="Google Shape;25;p19"/>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9"/>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master">
  <p:cSld name="Slide 8 master">
    <p:bg>
      <p:bgPr>
        <a:solidFill>
          <a:srgbClr val="000000"/>
        </a:solidFill>
        <a:effectLst/>
      </p:bgPr>
    </p:bg>
    <p:spTree>
      <p:nvGrpSpPr>
        <p:cNvPr id="1" name="Shape 27"/>
        <p:cNvGrpSpPr/>
        <p:nvPr/>
      </p:nvGrpSpPr>
      <p:grpSpPr>
        <a:xfrm>
          <a:off x="0" y="0"/>
          <a:ext cx="0" cy="0"/>
          <a:chOff x="0" y="0"/>
          <a:chExt cx="0" cy="0"/>
        </a:xfrm>
      </p:grpSpPr>
      <p:sp>
        <p:nvSpPr>
          <p:cNvPr id="28" name="Google Shape;28;p20"/>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0"/>
          <p:cNvSpPr/>
          <p:nvPr/>
        </p:nvSpPr>
        <p:spPr>
          <a:xfrm>
            <a:off x="0" y="41096"/>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master">
  <p:cSld name="Slide 9 master">
    <p:bg>
      <p:bgPr>
        <a:solidFill>
          <a:srgbClr val="000000"/>
        </a:solidFill>
        <a:effectLst/>
      </p:bgPr>
    </p:bg>
    <p:spTree>
      <p:nvGrpSpPr>
        <p:cNvPr id="1" name="Shape 30"/>
        <p:cNvGrpSpPr/>
        <p:nvPr/>
      </p:nvGrpSpPr>
      <p:grpSpPr>
        <a:xfrm>
          <a:off x="0" y="0"/>
          <a:ext cx="0" cy="0"/>
          <a:chOff x="0" y="0"/>
          <a:chExt cx="0" cy="0"/>
        </a:xfrm>
      </p:grpSpPr>
      <p:sp>
        <p:nvSpPr>
          <p:cNvPr id="31" name="Google Shape;31;p21"/>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1"/>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lide 10 master">
  <p:cSld name="Slide 10 master">
    <p:bg>
      <p:bgPr>
        <a:solidFill>
          <a:srgbClr val="000000"/>
        </a:solidFill>
        <a:effectLst/>
      </p:bgPr>
    </p:bg>
    <p:spTree>
      <p:nvGrpSpPr>
        <p:cNvPr id="1" name="Shape 33"/>
        <p:cNvGrpSpPr/>
        <p:nvPr/>
      </p:nvGrpSpPr>
      <p:grpSpPr>
        <a:xfrm>
          <a:off x="0" y="0"/>
          <a:ext cx="0" cy="0"/>
          <a:chOff x="0" y="0"/>
          <a:chExt cx="0" cy="0"/>
        </a:xfrm>
      </p:grpSpPr>
      <p:sp>
        <p:nvSpPr>
          <p:cNvPr id="34" name="Google Shape;34;p22"/>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2"/>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lide 11 master">
  <p:cSld name="Slide 11 master">
    <p:bg>
      <p:bgPr>
        <a:solidFill>
          <a:srgbClr val="000000"/>
        </a:solidFill>
        <a:effectLst/>
      </p:bgPr>
    </p:bg>
    <p:spTree>
      <p:nvGrpSpPr>
        <p:cNvPr id="1" name="Shape 36"/>
        <p:cNvGrpSpPr/>
        <p:nvPr/>
      </p:nvGrpSpPr>
      <p:grpSpPr>
        <a:xfrm>
          <a:off x="0" y="0"/>
          <a:ext cx="0" cy="0"/>
          <a:chOff x="0" y="0"/>
          <a:chExt cx="0" cy="0"/>
        </a:xfrm>
      </p:grpSpPr>
      <p:sp>
        <p:nvSpPr>
          <p:cNvPr id="37" name="Google Shape;37;p23"/>
          <p:cNvSpPr/>
          <p:nvPr/>
        </p:nvSpPr>
        <p:spPr>
          <a:xfrm>
            <a:off x="0" y="0"/>
            <a:ext cx="14630400" cy="8229600"/>
          </a:xfrm>
          <a:prstGeom prst="rect">
            <a:avLst/>
          </a:prstGeom>
          <a:solidFill>
            <a:srgbClr val="D6F5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3"/>
          <p:cNvSpPr/>
          <p:nvPr/>
        </p:nvSpPr>
        <p:spPr>
          <a:xfrm>
            <a:off x="0" y="0"/>
            <a:ext cx="14630400" cy="82296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3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wp-content/uploads/2024/01/item-8-annex-nhs-app.pdf" TargetMode="External"/><Relationship Id="rId13" Type="http://schemas.openxmlformats.org/officeDocument/2006/relationships/hyperlink" Target="https://www.nice.org.uk/what-nice-does/digital-health/evidence-standards-framework-esf-for-digital-health-technologies" TargetMode="External"/><Relationship Id="rId3" Type="http://schemas.openxmlformats.org/officeDocument/2006/relationships/hyperlink" Target="https://ico.org.uk/for-organisations/uk-gdpr-guidance-and-resources/data-protection-principles/transparency-in-health-and-social-care/" TargetMode="External"/><Relationship Id="rId7" Type="http://schemas.openxmlformats.org/officeDocument/2006/relationships/hyperlink" Target="https://www.england.nhs.uk/ourwork/clinical-policy/proxy-access-to-gp-online-services-by-care-home-staff-guidance-for-care-homes-and-gp-practices/how-proxy-access-works/" TargetMode="External"/><Relationship Id="rId12" Type="http://schemas.openxmlformats.org/officeDocument/2006/relationships/hyperlink" Target="https://www.england.nhs.uk/category/gp-online-services/" TargetMode="External"/><Relationship Id="rId17" Type="http://schemas.openxmlformats.org/officeDocument/2006/relationships/hyperlink" Target="https://informatics.bmj.com/content/30/1/e100809" TargetMode="External"/><Relationship Id="rId2" Type="http://schemas.openxmlformats.org/officeDocument/2006/relationships/notesSlide" Target="../notesSlides/notesSlide11.xml"/><Relationship Id="rId16" Type="http://schemas.openxmlformats.org/officeDocument/2006/relationships/hyperlink" Target="https://institute.global/insights/public-services/new-polling-reveals-public-support-for-nhs-digital-transformation" TargetMode="External"/><Relationship Id="rId1" Type="http://schemas.openxmlformats.org/officeDocument/2006/relationships/slideLayout" Target="../slideLayouts/slideLayout11.xml"/><Relationship Id="rId6" Type="http://schemas.openxmlformats.org/officeDocument/2006/relationships/hyperlink" Target="https://www.england.nhs.uk/long-read/proxy-access/" TargetMode="External"/><Relationship Id="rId11" Type="http://schemas.openxmlformats.org/officeDocument/2006/relationships/hyperlink" Target="https://www.england.nhs.uk/2024/05/nhs-app-messaging-saved-nhs-more-than-1-million-in-last-year/" TargetMode="External"/><Relationship Id="rId5" Type="http://schemas.openxmlformats.org/officeDocument/2006/relationships/hyperlink" Target="https://www.nhs.uk/nhs-app/nhs-app-help-and-support/linked-profiles-in-the-nhs-app/" TargetMode="External"/><Relationship Id="rId15" Type="http://schemas.openxmlformats.org/officeDocument/2006/relationships/hyperlink" Target="https://pmc.ncbi.nlm.nih.gov/articles/PMC11752663/" TargetMode="External"/><Relationship Id="rId10" Type="http://schemas.openxmlformats.org/officeDocument/2006/relationships/hyperlink" Target="https://www.england.nhs.uk/2024/01/digital-prescriptions-go-live-in-nhs-app/" TargetMode="External"/><Relationship Id="rId4" Type="http://schemas.openxmlformats.org/officeDocument/2006/relationships/hyperlink" Target="https://www.ncsc.gov.uk/collection/cyber-assessment-framework/introduction-to-caf" TargetMode="External"/><Relationship Id="rId9" Type="http://schemas.openxmlformats.org/officeDocument/2006/relationships/hyperlink" Target="https://www.england.nhs.uk/long-read/transformation-and-innovation-delivery-update/" TargetMode="External"/><Relationship Id="rId14" Type="http://schemas.openxmlformats.org/officeDocument/2006/relationships/hyperlink" Target="https://pharmaceutical-journal.com/article/news/patients-can-now-use-nhs-app-to-collect-prescriptions-from-any-community-pharm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4"/>
        <p:cNvGrpSpPr/>
        <p:nvPr/>
      </p:nvGrpSpPr>
      <p:grpSpPr>
        <a:xfrm>
          <a:off x="0" y="0"/>
          <a:ext cx="0" cy="0"/>
          <a:chOff x="0" y="0"/>
          <a:chExt cx="0" cy="0"/>
        </a:xfrm>
      </p:grpSpPr>
      <p:pic>
        <p:nvPicPr>
          <p:cNvPr id="45" name="Google Shape;45;p1" descr="preencoded.png"/>
          <p:cNvPicPr preferRelativeResize="0"/>
          <p:nvPr/>
        </p:nvPicPr>
        <p:blipFill rotWithShape="1">
          <a:blip r:embed="rId3">
            <a:alphaModFix/>
          </a:blip>
          <a:srcRect/>
          <a:stretch/>
        </p:blipFill>
        <p:spPr>
          <a:xfrm>
            <a:off x="9144000" y="0"/>
            <a:ext cx="5486400" cy="8229600"/>
          </a:xfrm>
          <a:prstGeom prst="rect">
            <a:avLst/>
          </a:prstGeom>
          <a:noFill/>
          <a:ln>
            <a:noFill/>
          </a:ln>
        </p:spPr>
      </p:pic>
      <p:sp>
        <p:nvSpPr>
          <p:cNvPr id="46" name="Google Shape;46;p1"/>
          <p:cNvSpPr/>
          <p:nvPr/>
        </p:nvSpPr>
        <p:spPr>
          <a:xfrm>
            <a:off x="793790" y="1452682"/>
            <a:ext cx="7227237" cy="3508962"/>
          </a:xfrm>
          <a:prstGeom prst="rect">
            <a:avLst/>
          </a:prstGeom>
          <a:ln/>
        </p:spPr>
        <p:style>
          <a:lnRef idx="2">
            <a:schemeClr val="accent5"/>
          </a:lnRef>
          <a:fillRef idx="1">
            <a:schemeClr val="lt1"/>
          </a:fillRef>
          <a:effectRef idx="0">
            <a:schemeClr val="accent5"/>
          </a:effectRef>
          <a:fontRef idx="minor">
            <a:schemeClr val="dk1"/>
          </a:fontRef>
        </p:style>
        <p:txBody>
          <a:bodyPr spcFirstLastPara="1" wrap="square" lIns="0" tIns="0" rIns="0" bIns="0" anchor="t" anchorCtr="0">
            <a:noAutofit/>
          </a:bodyPr>
          <a:lstStyle/>
          <a:p>
            <a:pPr marL="0" marR="0" lvl="0" indent="0" algn="l" rtl="0">
              <a:lnSpc>
                <a:spcPct val="124719"/>
              </a:lnSpc>
              <a:spcBef>
                <a:spcPts val="0"/>
              </a:spcBef>
              <a:spcAft>
                <a:spcPts val="0"/>
              </a:spcAft>
              <a:buClr>
                <a:srgbClr val="333F70"/>
              </a:buClr>
              <a:buSzPts val="4450"/>
              <a:buFont typeface="Unbounded"/>
              <a:buNone/>
            </a:pPr>
            <a:r>
              <a:rPr lang="en-US" sz="4450" b="1" dirty="0">
                <a:solidFill>
                  <a:srgbClr val="333F70"/>
                </a:solidFill>
                <a:latin typeface="Unbounded"/>
                <a:ea typeface="Unbounded"/>
                <a:cs typeface="Unbounded"/>
                <a:sym typeface="Unbounded"/>
              </a:rPr>
              <a:t>Evaluating the NHS App as England's National Digital Front Door for </a:t>
            </a:r>
            <a:r>
              <a:rPr lang="en-US" sz="4450" b="1" i="1" dirty="0">
                <a:solidFill>
                  <a:srgbClr val="333F70"/>
                </a:solidFill>
                <a:latin typeface="Unbounded"/>
                <a:ea typeface="Unbounded"/>
                <a:cs typeface="Unbounded"/>
                <a:sym typeface="Unbounded"/>
              </a:rPr>
              <a:t>Accessing</a:t>
            </a:r>
            <a:r>
              <a:rPr lang="en-US" sz="4450" b="1" dirty="0">
                <a:solidFill>
                  <a:srgbClr val="333F70"/>
                </a:solidFill>
                <a:latin typeface="Unbounded"/>
                <a:ea typeface="Unbounded"/>
                <a:cs typeface="Unbounded"/>
                <a:sym typeface="Unbounded"/>
              </a:rPr>
              <a:t> Core Health Services</a:t>
            </a:r>
            <a:endParaRPr sz="4450" dirty="0">
              <a:solidFill>
                <a:schemeClr val="dk1"/>
              </a:solidFill>
              <a:latin typeface="Calibri"/>
              <a:ea typeface="Calibri"/>
              <a:cs typeface="Calibri"/>
              <a:sym typeface="Calibri"/>
            </a:endParaRPr>
          </a:p>
        </p:txBody>
      </p:sp>
      <p:sp>
        <p:nvSpPr>
          <p:cNvPr id="47" name="Google Shape;47;p1"/>
          <p:cNvSpPr/>
          <p:nvPr/>
        </p:nvSpPr>
        <p:spPr>
          <a:xfrm>
            <a:off x="793789" y="6034077"/>
            <a:ext cx="7556400" cy="725700"/>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b="1" dirty="0">
                <a:solidFill>
                  <a:srgbClr val="333F70"/>
                </a:solidFill>
                <a:latin typeface="Open Sans"/>
                <a:ea typeface="Open Sans"/>
                <a:cs typeface="Open Sans"/>
                <a:sym typeface="Open Sans"/>
              </a:rPr>
              <a:t>Focus: </a:t>
            </a:r>
            <a:r>
              <a:rPr lang="en-US" sz="1750" dirty="0">
                <a:solidFill>
                  <a:srgbClr val="333F70"/>
                </a:solidFill>
                <a:latin typeface="Open Sans"/>
                <a:ea typeface="Open Sans"/>
                <a:cs typeface="Open Sans"/>
                <a:sym typeface="Open Sans"/>
              </a:rPr>
              <a:t>impacts on workforce, service delivery, patient/service user experience, and community within the last decade (Reidy et al., 2025).</a:t>
            </a:r>
            <a:endParaRPr sz="1750" dirty="0">
              <a:solidFill>
                <a:schemeClr val="dk1"/>
              </a:solidFill>
              <a:latin typeface="Calibri"/>
              <a:ea typeface="Calibri"/>
              <a:cs typeface="Calibri"/>
              <a:sym typeface="Calibri"/>
            </a:endParaRPr>
          </a:p>
        </p:txBody>
      </p:sp>
      <p:sp>
        <p:nvSpPr>
          <p:cNvPr id="48" name="Google Shape;48;p1"/>
          <p:cNvSpPr/>
          <p:nvPr/>
        </p:nvSpPr>
        <p:spPr>
          <a:xfrm>
            <a:off x="793790" y="6919583"/>
            <a:ext cx="7556400" cy="725700"/>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Structured summary aligned to critical evaluation of adoption, use, and outcomes in routine care pathways (NHS England, 2024).</a:t>
            </a:r>
            <a:endParaRPr sz="1750">
              <a:solidFill>
                <a:schemeClr val="dk1"/>
              </a:solidFill>
              <a:latin typeface="Calibri"/>
              <a:ea typeface="Calibri"/>
              <a:cs typeface="Calibri"/>
              <a:sym typeface="Calibri"/>
            </a:endParaRPr>
          </a:p>
        </p:txBody>
      </p:sp>
      <p:sp>
        <p:nvSpPr>
          <p:cNvPr id="2" name="TextBox 1">
            <a:extLst>
              <a:ext uri="{FF2B5EF4-FFF2-40B4-BE49-F238E27FC236}">
                <a16:creationId xmlns:a16="http://schemas.microsoft.com/office/drawing/2014/main" id="{49FC0660-DFC7-1929-C100-B1AD85008FA5}"/>
              </a:ext>
            </a:extLst>
          </p:cNvPr>
          <p:cNvSpPr txBox="1"/>
          <p:nvPr/>
        </p:nvSpPr>
        <p:spPr>
          <a:xfrm>
            <a:off x="1562100" y="120904"/>
            <a:ext cx="329285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STUDENT NAME: DOROTHY TWENEBOAH</a:t>
            </a:r>
            <a:br>
              <a:rPr lang="en-US" dirty="0"/>
            </a:br>
            <a:r>
              <a:rPr lang="en-US" dirty="0"/>
              <a:t>STUDENT ID: 2314173  </a:t>
            </a:r>
            <a:endParaRPr lang="en-US"/>
          </a:p>
          <a:p>
            <a:r>
              <a:rPr lang="en-US" dirty="0"/>
              <a:t>LECTUREE NAME:MARTIN SVEJDA</a:t>
            </a:r>
          </a:p>
          <a:p>
            <a:r>
              <a:rPr lang="en-US" dirty="0"/>
              <a:t>MOODLE TITLE:BMHP6026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2"/>
          <p:cNvSpPr/>
          <p:nvPr/>
        </p:nvSpPr>
        <p:spPr>
          <a:xfrm>
            <a:off x="793790" y="2036088"/>
            <a:ext cx="5513427"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Aim and Innovation</a:t>
            </a:r>
            <a:endParaRPr sz="3550">
              <a:solidFill>
                <a:schemeClr val="dk1"/>
              </a:solidFill>
              <a:latin typeface="Calibri"/>
              <a:ea typeface="Calibri"/>
              <a:cs typeface="Calibri"/>
              <a:sym typeface="Calibri"/>
            </a:endParaRPr>
          </a:p>
        </p:txBody>
      </p:sp>
      <p:sp>
        <p:nvSpPr>
          <p:cNvPr id="55" name="Google Shape;55;p2"/>
          <p:cNvSpPr/>
          <p:nvPr/>
        </p:nvSpPr>
        <p:spPr>
          <a:xfrm>
            <a:off x="793790" y="3056691"/>
            <a:ext cx="4196358" cy="3556143"/>
          </a:xfrm>
          <a:prstGeom prst="roundRect">
            <a:avLst>
              <a:gd name="adj" fmla="val 3037"/>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6" name="Google Shape;56;p2"/>
          <p:cNvSpPr/>
          <p:nvPr/>
        </p:nvSpPr>
        <p:spPr>
          <a:xfrm>
            <a:off x="1028224" y="3291126"/>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Aim</a:t>
            </a:r>
            <a:endParaRPr sz="2200">
              <a:solidFill>
                <a:schemeClr val="dk1"/>
              </a:solidFill>
              <a:latin typeface="Calibri"/>
              <a:ea typeface="Calibri"/>
              <a:cs typeface="Calibri"/>
              <a:sym typeface="Calibri"/>
            </a:endParaRPr>
          </a:p>
        </p:txBody>
      </p:sp>
      <p:sp>
        <p:nvSpPr>
          <p:cNvPr id="57" name="Google Shape;57;p2"/>
          <p:cNvSpPr/>
          <p:nvPr/>
        </p:nvSpPr>
        <p:spPr>
          <a:xfrm>
            <a:off x="1028224" y="3781544"/>
            <a:ext cx="3727490" cy="2177415"/>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Critically evaluate NHS App implementation and impacts across workforce,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Service delivery,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Patient/service user,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Community domains in England (NHS England, 2024).</a:t>
            </a:r>
            <a:endParaRPr sz="1750">
              <a:solidFill>
                <a:schemeClr val="dk1"/>
              </a:solidFill>
              <a:latin typeface="Calibri"/>
              <a:ea typeface="Calibri"/>
              <a:cs typeface="Calibri"/>
              <a:sym typeface="Calibri"/>
            </a:endParaRPr>
          </a:p>
        </p:txBody>
      </p:sp>
      <p:sp>
        <p:nvSpPr>
          <p:cNvPr id="58" name="Google Shape;58;p2"/>
          <p:cNvSpPr/>
          <p:nvPr/>
        </p:nvSpPr>
        <p:spPr>
          <a:xfrm>
            <a:off x="5216962" y="3056692"/>
            <a:ext cx="4196358" cy="3136702"/>
          </a:xfrm>
          <a:prstGeom prst="roundRect">
            <a:avLst>
              <a:gd name="adj" fmla="val 3037"/>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59" name="Google Shape;59;p2"/>
          <p:cNvSpPr/>
          <p:nvPr/>
        </p:nvSpPr>
        <p:spPr>
          <a:xfrm>
            <a:off x="5451396" y="3291126"/>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Innovation</a:t>
            </a:r>
            <a:endParaRPr sz="2200">
              <a:solidFill>
                <a:schemeClr val="dk1"/>
              </a:solidFill>
              <a:latin typeface="Calibri"/>
              <a:ea typeface="Calibri"/>
              <a:cs typeface="Calibri"/>
              <a:sym typeface="Calibri"/>
            </a:endParaRPr>
          </a:p>
        </p:txBody>
      </p:sp>
      <p:sp>
        <p:nvSpPr>
          <p:cNvPr id="60" name="Google Shape;60;p2"/>
          <p:cNvSpPr/>
          <p:nvPr/>
        </p:nvSpPr>
        <p:spPr>
          <a:xfrm>
            <a:off x="5451396" y="3781544"/>
            <a:ext cx="3727490" cy="1814513"/>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NHS App secure record access, prescription ordering.</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Appointment management. Messaging integrated with NHS services (NHS England, 2024).</a:t>
            </a:r>
            <a:endParaRPr sz="1750">
              <a:solidFill>
                <a:schemeClr val="dk1"/>
              </a:solidFill>
              <a:latin typeface="Calibri"/>
              <a:ea typeface="Calibri"/>
              <a:cs typeface="Calibri"/>
              <a:sym typeface="Calibri"/>
            </a:endParaRPr>
          </a:p>
        </p:txBody>
      </p:sp>
      <p:sp>
        <p:nvSpPr>
          <p:cNvPr id="61" name="Google Shape;61;p2"/>
          <p:cNvSpPr/>
          <p:nvPr/>
        </p:nvSpPr>
        <p:spPr>
          <a:xfrm>
            <a:off x="9640133" y="3056692"/>
            <a:ext cx="4196358" cy="3136702"/>
          </a:xfrm>
          <a:prstGeom prst="roundRect">
            <a:avLst>
              <a:gd name="adj" fmla="val 3037"/>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62" name="Google Shape;62;p2"/>
          <p:cNvSpPr/>
          <p:nvPr/>
        </p:nvSpPr>
        <p:spPr>
          <a:xfrm>
            <a:off x="9874568" y="3291126"/>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Timeframe</a:t>
            </a:r>
            <a:endParaRPr sz="2200">
              <a:solidFill>
                <a:schemeClr val="dk1"/>
              </a:solidFill>
              <a:latin typeface="Calibri"/>
              <a:ea typeface="Calibri"/>
              <a:cs typeface="Calibri"/>
              <a:sym typeface="Calibri"/>
            </a:endParaRPr>
          </a:p>
        </p:txBody>
      </p:sp>
      <p:sp>
        <p:nvSpPr>
          <p:cNvPr id="63" name="Google Shape;63;p2"/>
          <p:cNvSpPr/>
          <p:nvPr/>
        </p:nvSpPr>
        <p:spPr>
          <a:xfrm>
            <a:off x="9874568" y="3781544"/>
            <a:ext cx="3727490" cy="1451610"/>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Emphasis on the last decade to capture contemporary digital transformation at national scale (Reidy </a:t>
            </a:r>
            <a:r>
              <a:rPr lang="en-US" sz="1750" i="1">
                <a:solidFill>
                  <a:srgbClr val="333F70"/>
                </a:solidFill>
                <a:latin typeface="Open Sans"/>
                <a:ea typeface="Open Sans"/>
                <a:cs typeface="Open Sans"/>
                <a:sym typeface="Open Sans"/>
              </a:rPr>
              <a:t>et al., </a:t>
            </a:r>
            <a:r>
              <a:rPr lang="en-US" sz="1750">
                <a:solidFill>
                  <a:srgbClr val="333F70"/>
                </a:solidFill>
                <a:latin typeface="Open Sans"/>
                <a:ea typeface="Open Sans"/>
                <a:cs typeface="Open Sans"/>
                <a:sym typeface="Open Sans"/>
              </a:rPr>
              <a:t>2025).</a:t>
            </a:r>
            <a:endParaRPr sz="175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3"/>
          <p:cNvSpPr/>
          <p:nvPr/>
        </p:nvSpPr>
        <p:spPr>
          <a:xfrm>
            <a:off x="793790" y="1509712"/>
            <a:ext cx="5853351" cy="510302"/>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3200"/>
              <a:buFont typeface="Unbounded"/>
              <a:buNone/>
            </a:pPr>
            <a:r>
              <a:rPr lang="en-US" sz="3200" b="1">
                <a:solidFill>
                  <a:srgbClr val="333F70"/>
                </a:solidFill>
                <a:latin typeface="Unbounded"/>
                <a:ea typeface="Unbounded"/>
                <a:cs typeface="Unbounded"/>
                <a:sym typeface="Unbounded"/>
              </a:rPr>
              <a:t>Methods and Evidence</a:t>
            </a:r>
            <a:endParaRPr sz="3200">
              <a:solidFill>
                <a:schemeClr val="dk1"/>
              </a:solidFill>
              <a:latin typeface="Calibri"/>
              <a:ea typeface="Calibri"/>
              <a:cs typeface="Calibri"/>
              <a:sym typeface="Calibri"/>
            </a:endParaRPr>
          </a:p>
        </p:txBody>
      </p:sp>
      <p:sp>
        <p:nvSpPr>
          <p:cNvPr id="70" name="Google Shape;70;p3"/>
          <p:cNvSpPr/>
          <p:nvPr/>
        </p:nvSpPr>
        <p:spPr>
          <a:xfrm>
            <a:off x="793790" y="2453640"/>
            <a:ext cx="2551748"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Sources</a:t>
            </a:r>
            <a:endParaRPr sz="2000">
              <a:solidFill>
                <a:schemeClr val="dk1"/>
              </a:solidFill>
              <a:latin typeface="Calibri"/>
              <a:ea typeface="Calibri"/>
              <a:cs typeface="Calibri"/>
              <a:sym typeface="Calibri"/>
            </a:endParaRPr>
          </a:p>
        </p:txBody>
      </p:sp>
      <p:sp>
        <p:nvSpPr>
          <p:cNvPr id="71" name="Google Shape;71;p3"/>
          <p:cNvSpPr/>
          <p:nvPr/>
        </p:nvSpPr>
        <p:spPr>
          <a:xfrm>
            <a:off x="793790" y="2976562"/>
            <a:ext cx="6272451" cy="980123"/>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NHS England delivery updates and board papers; </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Peer‑reviewed studies on implementation and equity; </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Reputable policy analysis (NHS England, 2024; Reidy et al., 2025; Zhang et al., 2023).</a:t>
            </a:r>
            <a:endParaRPr sz="1600">
              <a:solidFill>
                <a:schemeClr val="dk1"/>
              </a:solidFill>
              <a:latin typeface="Calibri"/>
              <a:ea typeface="Calibri"/>
              <a:cs typeface="Calibri"/>
              <a:sym typeface="Calibri"/>
            </a:endParaRPr>
          </a:p>
        </p:txBody>
      </p:sp>
      <p:sp>
        <p:nvSpPr>
          <p:cNvPr id="72" name="Google Shape;72;p3"/>
          <p:cNvSpPr/>
          <p:nvPr/>
        </p:nvSpPr>
        <p:spPr>
          <a:xfrm>
            <a:off x="7571780" y="2453640"/>
            <a:ext cx="2551748"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Approach</a:t>
            </a:r>
            <a:endParaRPr sz="2000">
              <a:solidFill>
                <a:schemeClr val="dk1"/>
              </a:solidFill>
              <a:latin typeface="Calibri"/>
              <a:ea typeface="Calibri"/>
              <a:cs typeface="Calibri"/>
              <a:sym typeface="Calibri"/>
            </a:endParaRPr>
          </a:p>
        </p:txBody>
      </p:sp>
      <p:sp>
        <p:nvSpPr>
          <p:cNvPr id="73" name="Google Shape;73;p3"/>
          <p:cNvSpPr/>
          <p:nvPr/>
        </p:nvSpPr>
        <p:spPr>
          <a:xfrm>
            <a:off x="7571780" y="2976562"/>
            <a:ext cx="6272451" cy="653415"/>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Triangulate quantitative usage metrics with qualitative insights </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To assess mechanisms, context, and outcomes (Reidy et al., 2025).</a:t>
            </a:r>
            <a:endParaRPr sz="1600">
              <a:solidFill>
                <a:schemeClr val="dk1"/>
              </a:solidFill>
              <a:latin typeface="Calibri"/>
              <a:ea typeface="Calibri"/>
              <a:cs typeface="Calibri"/>
              <a:sym typeface="Calibri"/>
            </a:endParaRPr>
          </a:p>
        </p:txBody>
      </p:sp>
      <p:sp>
        <p:nvSpPr>
          <p:cNvPr id="74" name="Google Shape;74;p3"/>
          <p:cNvSpPr/>
          <p:nvPr/>
        </p:nvSpPr>
        <p:spPr>
          <a:xfrm>
            <a:off x="793790" y="4446508"/>
            <a:ext cx="2551748"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Standards</a:t>
            </a:r>
            <a:endParaRPr sz="2000">
              <a:solidFill>
                <a:schemeClr val="dk1"/>
              </a:solidFill>
              <a:latin typeface="Calibri"/>
              <a:ea typeface="Calibri"/>
              <a:cs typeface="Calibri"/>
              <a:sym typeface="Calibri"/>
            </a:endParaRPr>
          </a:p>
        </p:txBody>
      </p:sp>
      <p:sp>
        <p:nvSpPr>
          <p:cNvPr id="75" name="Google Shape;75;p3"/>
          <p:cNvSpPr/>
          <p:nvPr/>
        </p:nvSpPr>
        <p:spPr>
          <a:xfrm>
            <a:off x="793790" y="5071467"/>
            <a:ext cx="13042821" cy="326708"/>
          </a:xfrm>
          <a:prstGeom prst="rect">
            <a:avLst/>
          </a:prstGeom>
          <a:noFill/>
          <a:ln>
            <a:noFill/>
          </a:ln>
        </p:spPr>
        <p:txBody>
          <a:bodyPr spcFirstLastPara="1" wrap="square" lIns="0" tIns="0" rIns="0" bIns="0" anchor="t" anchorCtr="0">
            <a:noAutofit/>
          </a:bodyPr>
          <a:lstStyle/>
          <a:p>
            <a:pPr marL="0" marR="0" lvl="0" indent="0" algn="l" rtl="0">
              <a:lnSpc>
                <a:spcPct val="159375"/>
              </a:lnSpc>
              <a:spcBef>
                <a:spcPts val="0"/>
              </a:spcBef>
              <a:spcAft>
                <a:spcPts val="0"/>
              </a:spcAft>
              <a:buClr>
                <a:srgbClr val="333F70"/>
              </a:buClr>
              <a:buSzPts val="1600"/>
              <a:buFont typeface="Open Sans"/>
              <a:buNone/>
            </a:pPr>
            <a:r>
              <a:rPr lang="en-US" sz="1600">
                <a:solidFill>
                  <a:srgbClr val="333F70"/>
                </a:solidFill>
                <a:latin typeface="Open Sans"/>
                <a:ea typeface="Open Sans"/>
                <a:cs typeface="Open Sans"/>
                <a:sym typeface="Open Sans"/>
              </a:rPr>
              <a:t>Interpret effectiveness against the </a:t>
            </a:r>
            <a:r>
              <a:rPr lang="en-US" sz="1600">
                <a:solidFill>
                  <a:srgbClr val="26A688"/>
                </a:solidFill>
                <a:latin typeface="Open Sans"/>
                <a:ea typeface="Open Sans"/>
                <a:cs typeface="Open Sans"/>
                <a:sym typeface="Open Sans"/>
              </a:rPr>
              <a:t>NICE Evidence Standards Framework</a:t>
            </a:r>
            <a:r>
              <a:rPr lang="en-US" sz="1600">
                <a:solidFill>
                  <a:srgbClr val="333F70"/>
                </a:solidFill>
                <a:latin typeface="Open Sans"/>
                <a:ea typeface="Open Sans"/>
                <a:cs typeface="Open Sans"/>
                <a:sym typeface="Open Sans"/>
              </a:rPr>
              <a:t> for digital health technologies (NICE, 2024).</a:t>
            </a:r>
            <a:endParaRPr sz="16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4"/>
          <p:cNvSpPr/>
          <p:nvPr/>
        </p:nvSpPr>
        <p:spPr>
          <a:xfrm>
            <a:off x="793790" y="1215866"/>
            <a:ext cx="5579626"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Workforce Impacts</a:t>
            </a:r>
            <a:endParaRPr sz="3550">
              <a:solidFill>
                <a:schemeClr val="dk1"/>
              </a:solidFill>
              <a:latin typeface="Calibri"/>
              <a:ea typeface="Calibri"/>
              <a:cs typeface="Calibri"/>
              <a:sym typeface="Calibri"/>
            </a:endParaRPr>
          </a:p>
        </p:txBody>
      </p:sp>
      <p:sp>
        <p:nvSpPr>
          <p:cNvPr id="82" name="Google Shape;82;p4"/>
          <p:cNvSpPr/>
          <p:nvPr/>
        </p:nvSpPr>
        <p:spPr>
          <a:xfrm>
            <a:off x="793790" y="2236470"/>
            <a:ext cx="6407944" cy="2456617"/>
          </a:xfrm>
          <a:prstGeom prst="roundRect">
            <a:avLst>
              <a:gd name="adj" fmla="val 5956"/>
            </a:avLst>
          </a:prstGeom>
          <a:solidFill>
            <a:srgbClr val="FFFFFF"/>
          </a:solidFill>
          <a:ln w="3047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3" name="Google Shape;83;p4"/>
          <p:cNvSpPr/>
          <p:nvPr/>
        </p:nvSpPr>
        <p:spPr>
          <a:xfrm>
            <a:off x="763310" y="2236470"/>
            <a:ext cx="121920" cy="2456617"/>
          </a:xfrm>
          <a:prstGeom prst="roundRect">
            <a:avLst>
              <a:gd name="adj" fmla="val 78139"/>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4" name="Google Shape;84;p4"/>
          <p:cNvSpPr/>
          <p:nvPr/>
        </p:nvSpPr>
        <p:spPr>
          <a:xfrm>
            <a:off x="1142524" y="2493764"/>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Channel Shift</a:t>
            </a:r>
            <a:endParaRPr sz="2200">
              <a:solidFill>
                <a:schemeClr val="dk1"/>
              </a:solidFill>
              <a:latin typeface="Calibri"/>
              <a:ea typeface="Calibri"/>
              <a:cs typeface="Calibri"/>
              <a:sym typeface="Calibri"/>
            </a:endParaRPr>
          </a:p>
        </p:txBody>
      </p:sp>
      <p:sp>
        <p:nvSpPr>
          <p:cNvPr id="85" name="Google Shape;85;p4"/>
          <p:cNvSpPr/>
          <p:nvPr/>
        </p:nvSpPr>
        <p:spPr>
          <a:xfrm>
            <a:off x="1142524" y="2984183"/>
            <a:ext cx="5801916" cy="1088708"/>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Self‑service prescriptions, appointments.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Secure messaging reduce telephony and front‑desk demand where configured effectively (NHS England, 2024).</a:t>
            </a:r>
            <a:endParaRPr sz="1750">
              <a:solidFill>
                <a:schemeClr val="dk1"/>
              </a:solidFill>
              <a:latin typeface="Calibri"/>
              <a:ea typeface="Calibri"/>
              <a:cs typeface="Calibri"/>
              <a:sym typeface="Calibri"/>
            </a:endParaRPr>
          </a:p>
        </p:txBody>
      </p:sp>
      <p:sp>
        <p:nvSpPr>
          <p:cNvPr id="86" name="Google Shape;86;p4"/>
          <p:cNvSpPr/>
          <p:nvPr/>
        </p:nvSpPr>
        <p:spPr>
          <a:xfrm>
            <a:off x="7428548" y="2236470"/>
            <a:ext cx="6408063" cy="2456617"/>
          </a:xfrm>
          <a:prstGeom prst="roundRect">
            <a:avLst>
              <a:gd name="adj" fmla="val 5956"/>
            </a:avLst>
          </a:prstGeom>
          <a:solidFill>
            <a:srgbClr val="FFFFFF"/>
          </a:solidFill>
          <a:ln w="3047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7" name="Google Shape;87;p4"/>
          <p:cNvSpPr/>
          <p:nvPr/>
        </p:nvSpPr>
        <p:spPr>
          <a:xfrm>
            <a:off x="7398067" y="2236470"/>
            <a:ext cx="121920" cy="2456617"/>
          </a:xfrm>
          <a:prstGeom prst="roundRect">
            <a:avLst>
              <a:gd name="adj" fmla="val 78139"/>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88" name="Google Shape;88;p4"/>
          <p:cNvSpPr/>
          <p:nvPr/>
        </p:nvSpPr>
        <p:spPr>
          <a:xfrm>
            <a:off x="7777282" y="2493764"/>
            <a:ext cx="300287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Evidence Signals</a:t>
            </a:r>
            <a:endParaRPr sz="2200">
              <a:solidFill>
                <a:schemeClr val="dk1"/>
              </a:solidFill>
              <a:latin typeface="Calibri"/>
              <a:ea typeface="Calibri"/>
              <a:cs typeface="Calibri"/>
              <a:sym typeface="Calibri"/>
            </a:endParaRPr>
          </a:p>
        </p:txBody>
      </p:sp>
      <p:sp>
        <p:nvSpPr>
          <p:cNvPr id="89" name="Google Shape;89;p4"/>
          <p:cNvSpPr/>
          <p:nvPr/>
        </p:nvSpPr>
        <p:spPr>
          <a:xfrm>
            <a:off x="7777282" y="2984183"/>
            <a:ext cx="5802035" cy="1451610"/>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26A688"/>
              </a:buClr>
              <a:buSzPts val="1750"/>
              <a:buFont typeface="Arial"/>
              <a:buChar char="•"/>
            </a:pPr>
            <a:r>
              <a:rPr lang="en-US" sz="1750">
                <a:solidFill>
                  <a:srgbClr val="26A688"/>
                </a:solidFill>
                <a:latin typeface="Open Sans"/>
                <a:ea typeface="Open Sans"/>
                <a:cs typeface="Open Sans"/>
                <a:sym typeface="Open Sans"/>
              </a:rPr>
              <a:t>3.1 million repeat prescriptions</a:t>
            </a:r>
            <a:r>
              <a:rPr lang="en-US" sz="1750">
                <a:solidFill>
                  <a:srgbClr val="333F70"/>
                </a:solidFill>
                <a:latin typeface="Open Sans"/>
                <a:ea typeface="Open Sans"/>
                <a:cs typeface="Open Sans"/>
                <a:sym typeface="Open Sans"/>
              </a:rPr>
              <a:t> in Dec 2023.</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Messaging coverage across </a:t>
            </a:r>
            <a:r>
              <a:rPr lang="en-US" sz="1750">
                <a:solidFill>
                  <a:srgbClr val="26A688"/>
                </a:solidFill>
                <a:latin typeface="Open Sans"/>
                <a:ea typeface="Open Sans"/>
                <a:cs typeface="Open Sans"/>
                <a:sym typeface="Open Sans"/>
              </a:rPr>
              <a:t>97% of GP practices</a:t>
            </a:r>
            <a:r>
              <a:rPr lang="en-US" sz="1750">
                <a:solidFill>
                  <a:srgbClr val="333F70"/>
                </a:solidFill>
                <a:latin typeface="Open Sans"/>
                <a:ea typeface="Open Sans"/>
                <a:cs typeface="Open Sans"/>
                <a:sym typeface="Open Sans"/>
              </a:rPr>
              <a:t> indicate deep workflow integration (NHS England, 2024).</a:t>
            </a:r>
            <a:endParaRPr sz="1750">
              <a:solidFill>
                <a:schemeClr val="dk1"/>
              </a:solidFill>
              <a:latin typeface="Calibri"/>
              <a:ea typeface="Calibri"/>
              <a:cs typeface="Calibri"/>
              <a:sym typeface="Calibri"/>
            </a:endParaRPr>
          </a:p>
        </p:txBody>
      </p:sp>
      <p:sp>
        <p:nvSpPr>
          <p:cNvPr id="90" name="Google Shape;90;p4"/>
          <p:cNvSpPr/>
          <p:nvPr/>
        </p:nvSpPr>
        <p:spPr>
          <a:xfrm>
            <a:off x="793790" y="4919901"/>
            <a:ext cx="6407944" cy="2093714"/>
          </a:xfrm>
          <a:prstGeom prst="roundRect">
            <a:avLst>
              <a:gd name="adj" fmla="val 6988"/>
            </a:avLst>
          </a:prstGeom>
          <a:solidFill>
            <a:srgbClr val="FFFFFF"/>
          </a:solidFill>
          <a:ln w="3047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1" name="Google Shape;91;p4"/>
          <p:cNvSpPr/>
          <p:nvPr/>
        </p:nvSpPr>
        <p:spPr>
          <a:xfrm>
            <a:off x="763310" y="4919901"/>
            <a:ext cx="121920" cy="2093714"/>
          </a:xfrm>
          <a:prstGeom prst="roundRect">
            <a:avLst>
              <a:gd name="adj" fmla="val 78139"/>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2" name="Google Shape;92;p4"/>
          <p:cNvSpPr/>
          <p:nvPr/>
        </p:nvSpPr>
        <p:spPr>
          <a:xfrm>
            <a:off x="1142524" y="5177195"/>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Efficiency</a:t>
            </a:r>
            <a:endParaRPr sz="2200">
              <a:solidFill>
                <a:schemeClr val="dk1"/>
              </a:solidFill>
              <a:latin typeface="Calibri"/>
              <a:ea typeface="Calibri"/>
              <a:cs typeface="Calibri"/>
              <a:sym typeface="Calibri"/>
            </a:endParaRPr>
          </a:p>
        </p:txBody>
      </p:sp>
      <p:sp>
        <p:nvSpPr>
          <p:cNvPr id="93" name="Google Shape;93;p4"/>
          <p:cNvSpPr/>
          <p:nvPr/>
        </p:nvSpPr>
        <p:spPr>
          <a:xfrm>
            <a:off x="1076801" y="5531525"/>
            <a:ext cx="5801916" cy="1088708"/>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In‑app messaging associated with </a:t>
            </a:r>
            <a:r>
              <a:rPr lang="en-US" sz="1750">
                <a:solidFill>
                  <a:srgbClr val="26A688"/>
                </a:solidFill>
                <a:latin typeface="Open Sans"/>
                <a:ea typeface="Open Sans"/>
                <a:cs typeface="Open Sans"/>
                <a:sym typeface="Open Sans"/>
              </a:rPr>
              <a:t>&gt;£1m savings</a:t>
            </a:r>
            <a:r>
              <a:rPr lang="en-US" sz="1750">
                <a:solidFill>
                  <a:srgbClr val="333F70"/>
                </a:solidFill>
                <a:latin typeface="Open Sans"/>
                <a:ea typeface="Open Sans"/>
                <a:cs typeface="Open Sans"/>
                <a:sym typeface="Open Sans"/>
              </a:rPr>
              <a:t> vs SMS/letters in 2023/24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Contingent on local implementation (NHS England, 2024).</a:t>
            </a:r>
            <a:endParaRPr sz="1750">
              <a:solidFill>
                <a:schemeClr val="dk1"/>
              </a:solidFill>
              <a:latin typeface="Calibri"/>
              <a:ea typeface="Calibri"/>
              <a:cs typeface="Calibri"/>
              <a:sym typeface="Calibri"/>
            </a:endParaRPr>
          </a:p>
        </p:txBody>
      </p:sp>
      <p:sp>
        <p:nvSpPr>
          <p:cNvPr id="94" name="Google Shape;94;p4"/>
          <p:cNvSpPr/>
          <p:nvPr/>
        </p:nvSpPr>
        <p:spPr>
          <a:xfrm>
            <a:off x="7428548" y="4919901"/>
            <a:ext cx="6408063" cy="2093714"/>
          </a:xfrm>
          <a:prstGeom prst="roundRect">
            <a:avLst>
              <a:gd name="adj" fmla="val 6988"/>
            </a:avLst>
          </a:prstGeom>
          <a:solidFill>
            <a:srgbClr val="FFFFFF"/>
          </a:solidFill>
          <a:ln w="3047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5" name="Google Shape;95;p4"/>
          <p:cNvSpPr/>
          <p:nvPr/>
        </p:nvSpPr>
        <p:spPr>
          <a:xfrm>
            <a:off x="7398067" y="4919901"/>
            <a:ext cx="121920" cy="2093714"/>
          </a:xfrm>
          <a:prstGeom prst="roundRect">
            <a:avLst>
              <a:gd name="adj" fmla="val 78139"/>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96" name="Google Shape;96;p4"/>
          <p:cNvSpPr/>
          <p:nvPr/>
        </p:nvSpPr>
        <p:spPr>
          <a:xfrm>
            <a:off x="7777282" y="5177195"/>
            <a:ext cx="3000970"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Staff Experience</a:t>
            </a:r>
            <a:endParaRPr sz="2200">
              <a:solidFill>
                <a:schemeClr val="dk1"/>
              </a:solidFill>
              <a:latin typeface="Calibri"/>
              <a:ea typeface="Calibri"/>
              <a:cs typeface="Calibri"/>
              <a:sym typeface="Calibri"/>
            </a:endParaRPr>
          </a:p>
        </p:txBody>
      </p:sp>
      <p:sp>
        <p:nvSpPr>
          <p:cNvPr id="97" name="Google Shape;97;p4"/>
          <p:cNvSpPr/>
          <p:nvPr/>
        </p:nvSpPr>
        <p:spPr>
          <a:xfrm>
            <a:off x="7731561" y="5531525"/>
            <a:ext cx="5802035" cy="1088708"/>
          </a:xfrm>
          <a:prstGeom prst="rect">
            <a:avLst/>
          </a:prstGeom>
          <a:noFill/>
          <a:ln>
            <a:noFill/>
          </a:ln>
        </p:spPr>
        <p:txBody>
          <a:bodyPr spcFirstLastPara="1" wrap="square" lIns="0" tIns="0" rIns="0" bIns="0" anchor="t" anchorCtr="0">
            <a:noAutofit/>
          </a:bodyPr>
          <a:lstStyle/>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Qualitative evaluation notes evolving roles,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Training needs, </a:t>
            </a:r>
            <a:endParaRPr/>
          </a:p>
          <a:p>
            <a:pPr marL="285750" marR="0" lvl="0" indent="-285750" algn="l" rtl="0">
              <a:lnSpc>
                <a:spcPct val="162857"/>
              </a:lnSpc>
              <a:spcBef>
                <a:spcPts val="0"/>
              </a:spcBef>
              <a:spcAft>
                <a:spcPts val="0"/>
              </a:spcAft>
              <a:buClr>
                <a:srgbClr val="333F70"/>
              </a:buClr>
              <a:buSzPts val="1750"/>
              <a:buFont typeface="Arial"/>
              <a:buChar char="•"/>
            </a:pPr>
            <a:r>
              <a:rPr lang="en-US" sz="1750">
                <a:solidFill>
                  <a:srgbClr val="333F70"/>
                </a:solidFill>
                <a:latin typeface="Open Sans"/>
                <a:ea typeface="Open Sans"/>
                <a:cs typeface="Open Sans"/>
                <a:sym typeface="Open Sans"/>
              </a:rPr>
              <a:t>Mixed perceptions during scale‑up (Reidy et al., 2025).</a:t>
            </a:r>
            <a:endParaRPr sz="175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5"/>
          <p:cNvSpPr/>
          <p:nvPr/>
        </p:nvSpPr>
        <p:spPr>
          <a:xfrm>
            <a:off x="793790" y="1442834"/>
            <a:ext cx="6346508" cy="510302"/>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3200"/>
              <a:buFont typeface="Unbounded"/>
              <a:buNone/>
            </a:pPr>
            <a:r>
              <a:rPr lang="en-US" sz="3200" b="1">
                <a:solidFill>
                  <a:srgbClr val="333F70"/>
                </a:solidFill>
                <a:latin typeface="Unbounded"/>
                <a:ea typeface="Unbounded"/>
                <a:cs typeface="Unbounded"/>
                <a:sym typeface="Unbounded"/>
              </a:rPr>
              <a:t>Service Delivery Impacts</a:t>
            </a:r>
            <a:endParaRPr sz="3200">
              <a:solidFill>
                <a:schemeClr val="dk1"/>
              </a:solidFill>
              <a:latin typeface="Calibri"/>
              <a:ea typeface="Calibri"/>
              <a:cs typeface="Calibri"/>
              <a:sym typeface="Calibri"/>
            </a:endParaRPr>
          </a:p>
        </p:txBody>
      </p:sp>
      <p:sp>
        <p:nvSpPr>
          <p:cNvPr id="104" name="Google Shape;104;p5"/>
          <p:cNvSpPr/>
          <p:nvPr/>
        </p:nvSpPr>
        <p:spPr>
          <a:xfrm>
            <a:off x="793790" y="2182689"/>
            <a:ext cx="459224" cy="459224"/>
          </a:xfrm>
          <a:prstGeom prst="roundRect">
            <a:avLst>
              <a:gd name="adj" fmla="val 18671"/>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5" name="Google Shape;105;p5"/>
          <p:cNvSpPr/>
          <p:nvPr/>
        </p:nvSpPr>
        <p:spPr>
          <a:xfrm>
            <a:off x="1457087" y="2252817"/>
            <a:ext cx="3842147"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Access and Throughput</a:t>
            </a:r>
            <a:endParaRPr sz="2000">
              <a:solidFill>
                <a:schemeClr val="dk1"/>
              </a:solidFill>
              <a:latin typeface="Calibri"/>
              <a:ea typeface="Calibri"/>
              <a:cs typeface="Calibri"/>
              <a:sym typeface="Calibri"/>
            </a:endParaRPr>
          </a:p>
        </p:txBody>
      </p:sp>
      <p:sp>
        <p:nvSpPr>
          <p:cNvPr id="106" name="Google Shape;106;p5"/>
          <p:cNvSpPr/>
          <p:nvPr/>
        </p:nvSpPr>
        <p:spPr>
          <a:xfrm>
            <a:off x="1457087" y="2694062"/>
            <a:ext cx="5730478" cy="980123"/>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Appointment viewing/management </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Records access support timely information flow</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Self‑management at scale (NHS England, 2024).</a:t>
            </a:r>
            <a:endParaRPr sz="1600">
              <a:solidFill>
                <a:schemeClr val="dk1"/>
              </a:solidFill>
              <a:latin typeface="Calibri"/>
              <a:ea typeface="Calibri"/>
              <a:cs typeface="Calibri"/>
              <a:sym typeface="Calibri"/>
            </a:endParaRPr>
          </a:p>
        </p:txBody>
      </p:sp>
      <p:sp>
        <p:nvSpPr>
          <p:cNvPr id="107" name="Google Shape;107;p5"/>
          <p:cNvSpPr/>
          <p:nvPr/>
        </p:nvSpPr>
        <p:spPr>
          <a:xfrm>
            <a:off x="7442716" y="2182689"/>
            <a:ext cx="459224" cy="459224"/>
          </a:xfrm>
          <a:prstGeom prst="roundRect">
            <a:avLst>
              <a:gd name="adj" fmla="val 18671"/>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08" name="Google Shape;108;p5"/>
          <p:cNvSpPr/>
          <p:nvPr/>
        </p:nvSpPr>
        <p:spPr>
          <a:xfrm>
            <a:off x="8106013" y="2252817"/>
            <a:ext cx="3166824"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Medicines Pathway</a:t>
            </a:r>
            <a:endParaRPr sz="2000">
              <a:solidFill>
                <a:schemeClr val="dk1"/>
              </a:solidFill>
              <a:latin typeface="Calibri"/>
              <a:ea typeface="Calibri"/>
              <a:cs typeface="Calibri"/>
              <a:sym typeface="Calibri"/>
            </a:endParaRPr>
          </a:p>
        </p:txBody>
      </p:sp>
      <p:sp>
        <p:nvSpPr>
          <p:cNvPr id="109" name="Google Shape;109;p5"/>
          <p:cNvSpPr/>
          <p:nvPr/>
        </p:nvSpPr>
        <p:spPr>
          <a:xfrm>
            <a:off x="8106013" y="2694062"/>
            <a:ext cx="5730597" cy="980123"/>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High‑volume repeat ordering and digital prescription</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Handling streamline routine processes across primary care and pharmacy (NHS England, 2024).</a:t>
            </a:r>
            <a:endParaRPr sz="1600">
              <a:solidFill>
                <a:schemeClr val="dk1"/>
              </a:solidFill>
              <a:latin typeface="Calibri"/>
              <a:ea typeface="Calibri"/>
              <a:cs typeface="Calibri"/>
              <a:sym typeface="Calibri"/>
            </a:endParaRPr>
          </a:p>
        </p:txBody>
      </p:sp>
      <p:sp>
        <p:nvSpPr>
          <p:cNvPr id="110" name="Google Shape;110;p5"/>
          <p:cNvSpPr/>
          <p:nvPr/>
        </p:nvSpPr>
        <p:spPr>
          <a:xfrm>
            <a:off x="793790" y="4082450"/>
            <a:ext cx="459224" cy="459224"/>
          </a:xfrm>
          <a:prstGeom prst="roundRect">
            <a:avLst>
              <a:gd name="adj" fmla="val 18671"/>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1" name="Google Shape;111;p5"/>
          <p:cNvSpPr/>
          <p:nvPr/>
        </p:nvSpPr>
        <p:spPr>
          <a:xfrm>
            <a:off x="1457087" y="4152578"/>
            <a:ext cx="2551748"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Integration</a:t>
            </a:r>
            <a:endParaRPr sz="2000">
              <a:solidFill>
                <a:schemeClr val="dk1"/>
              </a:solidFill>
              <a:latin typeface="Calibri"/>
              <a:ea typeface="Calibri"/>
              <a:cs typeface="Calibri"/>
              <a:sym typeface="Calibri"/>
            </a:endParaRPr>
          </a:p>
        </p:txBody>
      </p:sp>
      <p:sp>
        <p:nvSpPr>
          <p:cNvPr id="112" name="Google Shape;112;p5"/>
          <p:cNvSpPr/>
          <p:nvPr/>
        </p:nvSpPr>
        <p:spPr>
          <a:xfrm>
            <a:off x="1457087" y="4593824"/>
            <a:ext cx="5730478" cy="980123"/>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End‑to‑end digital touchpoints</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Including verified access to 111 Online</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Reduce avoidable contacts where features and pathways are mature (NHS England, 2024).</a:t>
            </a:r>
            <a:endParaRPr sz="1600">
              <a:solidFill>
                <a:schemeClr val="dk1"/>
              </a:solidFill>
              <a:latin typeface="Calibri"/>
              <a:ea typeface="Calibri"/>
              <a:cs typeface="Calibri"/>
              <a:sym typeface="Calibri"/>
            </a:endParaRPr>
          </a:p>
        </p:txBody>
      </p:sp>
      <p:sp>
        <p:nvSpPr>
          <p:cNvPr id="113" name="Google Shape;113;p5"/>
          <p:cNvSpPr/>
          <p:nvPr/>
        </p:nvSpPr>
        <p:spPr>
          <a:xfrm>
            <a:off x="7442716" y="4082450"/>
            <a:ext cx="459224" cy="459224"/>
          </a:xfrm>
          <a:prstGeom prst="roundRect">
            <a:avLst>
              <a:gd name="adj" fmla="val 18671"/>
            </a:avLst>
          </a:prstGeom>
          <a:solidFill>
            <a:srgbClr val="D6F5EE"/>
          </a:solidFill>
          <a:ln w="9525" cap="flat" cmpd="sng">
            <a:solidFill>
              <a:srgbClr val="BCDBD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4" name="Google Shape;114;p5"/>
          <p:cNvSpPr/>
          <p:nvPr/>
        </p:nvSpPr>
        <p:spPr>
          <a:xfrm>
            <a:off x="8106013" y="4152578"/>
            <a:ext cx="2551748" cy="31884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000"/>
              <a:buFont typeface="Unbounded"/>
              <a:buNone/>
            </a:pPr>
            <a:r>
              <a:rPr lang="en-US" sz="2000" b="1">
                <a:solidFill>
                  <a:srgbClr val="333F70"/>
                </a:solidFill>
                <a:latin typeface="Unbounded"/>
                <a:ea typeface="Unbounded"/>
                <a:cs typeface="Unbounded"/>
                <a:sym typeface="Unbounded"/>
              </a:rPr>
              <a:t>Variability</a:t>
            </a:r>
            <a:endParaRPr sz="2000">
              <a:solidFill>
                <a:schemeClr val="dk1"/>
              </a:solidFill>
              <a:latin typeface="Calibri"/>
              <a:ea typeface="Calibri"/>
              <a:cs typeface="Calibri"/>
              <a:sym typeface="Calibri"/>
            </a:endParaRPr>
          </a:p>
        </p:txBody>
      </p:sp>
      <p:sp>
        <p:nvSpPr>
          <p:cNvPr id="115" name="Google Shape;115;p5"/>
          <p:cNvSpPr/>
          <p:nvPr/>
        </p:nvSpPr>
        <p:spPr>
          <a:xfrm>
            <a:off x="8106013" y="4593824"/>
            <a:ext cx="5730597" cy="980123"/>
          </a:xfrm>
          <a:prstGeom prst="rect">
            <a:avLst/>
          </a:prstGeom>
          <a:noFill/>
          <a:ln>
            <a:noFill/>
          </a:ln>
        </p:spPr>
        <p:txBody>
          <a:bodyPr spcFirstLastPara="1" wrap="square" lIns="0" tIns="0" rIns="0" bIns="0" anchor="t" anchorCtr="0">
            <a:noAutofit/>
          </a:bodyPr>
          <a:lstStyle/>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Delivery updates note heterogeneity across regions and features</a:t>
            </a:r>
            <a:endParaRPr/>
          </a:p>
          <a:p>
            <a:pPr marL="285750" marR="0" lvl="0" indent="-285750" algn="l" rtl="0">
              <a:lnSpc>
                <a:spcPct val="159375"/>
              </a:lnSpc>
              <a:spcBef>
                <a:spcPts val="0"/>
              </a:spcBef>
              <a:spcAft>
                <a:spcPts val="0"/>
              </a:spcAft>
              <a:buClr>
                <a:srgbClr val="333F70"/>
              </a:buClr>
              <a:buSzPts val="1600"/>
              <a:buFont typeface="Arial"/>
              <a:buChar char="•"/>
            </a:pPr>
            <a:r>
              <a:rPr lang="en-US" sz="1600">
                <a:solidFill>
                  <a:srgbClr val="333F70"/>
                </a:solidFill>
                <a:latin typeface="Open Sans"/>
                <a:ea typeface="Open Sans"/>
                <a:cs typeface="Open Sans"/>
                <a:sym typeface="Open Sans"/>
              </a:rPr>
              <a:t>Implying uneven real‑world gains (NHS England, 2024).</a:t>
            </a:r>
            <a:endParaRPr sz="16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6" descr="preencoded.png"/>
          <p:cNvPicPr preferRelativeResize="0"/>
          <p:nvPr/>
        </p:nvPicPr>
        <p:blipFill rotWithShape="1">
          <a:blip r:embed="rId3">
            <a:alphaModFix/>
          </a:blip>
          <a:srcRect/>
          <a:stretch/>
        </p:blipFill>
        <p:spPr>
          <a:xfrm>
            <a:off x="0" y="0"/>
            <a:ext cx="14630400" cy="2835235"/>
          </a:xfrm>
          <a:prstGeom prst="rect">
            <a:avLst/>
          </a:prstGeom>
          <a:noFill/>
          <a:ln>
            <a:noFill/>
          </a:ln>
        </p:spPr>
      </p:pic>
      <p:sp>
        <p:nvSpPr>
          <p:cNvPr id="122" name="Google Shape;122;p6"/>
          <p:cNvSpPr/>
          <p:nvPr/>
        </p:nvSpPr>
        <p:spPr>
          <a:xfrm>
            <a:off x="793790" y="3912275"/>
            <a:ext cx="8372713"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Patient/Service User Impacts</a:t>
            </a:r>
            <a:endParaRPr sz="3550">
              <a:solidFill>
                <a:schemeClr val="dk1"/>
              </a:solidFill>
              <a:latin typeface="Calibri"/>
              <a:ea typeface="Calibri"/>
              <a:cs typeface="Calibri"/>
              <a:sym typeface="Calibri"/>
            </a:endParaRPr>
          </a:p>
        </p:txBody>
      </p:sp>
      <p:sp>
        <p:nvSpPr>
          <p:cNvPr id="123" name="Google Shape;123;p6"/>
          <p:cNvSpPr/>
          <p:nvPr/>
        </p:nvSpPr>
        <p:spPr>
          <a:xfrm>
            <a:off x="793790" y="4961215"/>
            <a:ext cx="2998113"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26A688"/>
              </a:buClr>
              <a:buSzPts val="2200"/>
              <a:buFont typeface="Unbounded"/>
              <a:buNone/>
            </a:pPr>
            <a:r>
              <a:rPr lang="en-US" sz="2200" b="1">
                <a:solidFill>
                  <a:srgbClr val="26A688"/>
                </a:solidFill>
                <a:latin typeface="Unbounded"/>
                <a:ea typeface="Unbounded"/>
                <a:cs typeface="Unbounded"/>
                <a:sym typeface="Unbounded"/>
              </a:rPr>
              <a:t>Positive Impacts</a:t>
            </a:r>
            <a:endParaRPr sz="2200">
              <a:solidFill>
                <a:schemeClr val="dk1"/>
              </a:solidFill>
              <a:latin typeface="Calibri"/>
              <a:ea typeface="Calibri"/>
              <a:cs typeface="Calibri"/>
              <a:sym typeface="Calibri"/>
            </a:endParaRPr>
          </a:p>
        </p:txBody>
      </p:sp>
      <p:sp>
        <p:nvSpPr>
          <p:cNvPr id="124" name="Google Shape;124;p6"/>
          <p:cNvSpPr/>
          <p:nvPr/>
        </p:nvSpPr>
        <p:spPr>
          <a:xfrm>
            <a:off x="793790" y="5542359"/>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Convenience and agency:</a:t>
            </a:r>
            <a:r>
              <a:rPr lang="en-US" sz="1750">
                <a:solidFill>
                  <a:srgbClr val="333F70"/>
                </a:solidFill>
                <a:latin typeface="Open Sans"/>
                <a:ea typeface="Open Sans"/>
                <a:cs typeface="Open Sans"/>
                <a:sym typeface="Open Sans"/>
              </a:rPr>
              <a:t> 24/7 access; self‑management tools</a:t>
            </a:r>
            <a:endParaRPr sz="1750">
              <a:solidFill>
                <a:schemeClr val="dk1"/>
              </a:solidFill>
              <a:latin typeface="Calibri"/>
              <a:ea typeface="Calibri"/>
              <a:cs typeface="Calibri"/>
              <a:sym typeface="Calibri"/>
            </a:endParaRPr>
          </a:p>
        </p:txBody>
      </p:sp>
      <p:sp>
        <p:nvSpPr>
          <p:cNvPr id="125" name="Google Shape;125;p6"/>
          <p:cNvSpPr/>
          <p:nvPr/>
        </p:nvSpPr>
        <p:spPr>
          <a:xfrm>
            <a:off x="793790" y="6347460"/>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Experience:</a:t>
            </a:r>
            <a:r>
              <a:rPr lang="en-US" sz="1750">
                <a:solidFill>
                  <a:srgbClr val="333F70"/>
                </a:solidFill>
                <a:latin typeface="Open Sans"/>
                <a:ea typeface="Open Sans"/>
                <a:cs typeface="Open Sans"/>
                <a:sym typeface="Open Sans"/>
              </a:rPr>
              <a:t> transparency on appointments, results, and records</a:t>
            </a:r>
            <a:endParaRPr sz="1750">
              <a:solidFill>
                <a:schemeClr val="dk1"/>
              </a:solidFill>
              <a:latin typeface="Calibri"/>
              <a:ea typeface="Calibri"/>
              <a:cs typeface="Calibri"/>
              <a:sym typeface="Calibri"/>
            </a:endParaRPr>
          </a:p>
        </p:txBody>
      </p:sp>
      <p:sp>
        <p:nvSpPr>
          <p:cNvPr id="126" name="Google Shape;126;p6"/>
          <p:cNvSpPr/>
          <p:nvPr/>
        </p:nvSpPr>
        <p:spPr>
          <a:xfrm>
            <a:off x="7599521" y="4961215"/>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192248"/>
              </a:buClr>
              <a:buSzPts val="2200"/>
              <a:buFont typeface="Unbounded"/>
              <a:buNone/>
            </a:pPr>
            <a:r>
              <a:rPr lang="en-US" sz="2200" b="1">
                <a:solidFill>
                  <a:srgbClr val="192248"/>
                </a:solidFill>
                <a:latin typeface="Unbounded"/>
                <a:ea typeface="Unbounded"/>
                <a:cs typeface="Unbounded"/>
                <a:sym typeface="Unbounded"/>
              </a:rPr>
              <a:t>Challenges</a:t>
            </a:r>
            <a:endParaRPr sz="2200">
              <a:solidFill>
                <a:schemeClr val="dk1"/>
              </a:solidFill>
              <a:latin typeface="Calibri"/>
              <a:ea typeface="Calibri"/>
              <a:cs typeface="Calibri"/>
              <a:sym typeface="Calibri"/>
            </a:endParaRPr>
          </a:p>
        </p:txBody>
      </p:sp>
      <p:sp>
        <p:nvSpPr>
          <p:cNvPr id="127" name="Google Shape;127;p6"/>
          <p:cNvSpPr/>
          <p:nvPr/>
        </p:nvSpPr>
        <p:spPr>
          <a:xfrm>
            <a:off x="7599521" y="5542359"/>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Usability/inclusion:</a:t>
            </a:r>
            <a:r>
              <a:rPr lang="en-US" sz="1750">
                <a:solidFill>
                  <a:srgbClr val="333F70"/>
                </a:solidFill>
                <a:latin typeface="Open Sans"/>
                <a:ea typeface="Open Sans"/>
                <a:cs typeface="Open Sans"/>
                <a:sym typeface="Open Sans"/>
              </a:rPr>
              <a:t> onboarding steps, identity verification, literacy support</a:t>
            </a:r>
            <a:endParaRPr sz="1750">
              <a:solidFill>
                <a:schemeClr val="dk1"/>
              </a:solidFill>
              <a:latin typeface="Calibri"/>
              <a:ea typeface="Calibri"/>
              <a:cs typeface="Calibri"/>
              <a:sym typeface="Calibri"/>
            </a:endParaRPr>
          </a:p>
        </p:txBody>
      </p:sp>
      <p:sp>
        <p:nvSpPr>
          <p:cNvPr id="128" name="Google Shape;128;p6"/>
          <p:cNvSpPr/>
          <p:nvPr/>
        </p:nvSpPr>
        <p:spPr>
          <a:xfrm>
            <a:off x="7599521" y="6347460"/>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Risks:</a:t>
            </a:r>
            <a:r>
              <a:rPr lang="en-US" sz="1750">
                <a:solidFill>
                  <a:srgbClr val="333F70"/>
                </a:solidFill>
                <a:latin typeface="Open Sans"/>
                <a:ea typeface="Open Sans"/>
                <a:cs typeface="Open Sans"/>
                <a:sym typeface="Open Sans"/>
              </a:rPr>
              <a:t> information anxiety, misinterpretation, unmet access needs</a:t>
            </a:r>
            <a:endParaRPr sz="175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7"/>
          <p:cNvSpPr/>
          <p:nvPr/>
        </p:nvSpPr>
        <p:spPr>
          <a:xfrm>
            <a:off x="793790" y="1673900"/>
            <a:ext cx="5846207"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Community Impacts</a:t>
            </a:r>
            <a:endParaRPr sz="3550">
              <a:solidFill>
                <a:schemeClr val="dk1"/>
              </a:solidFill>
              <a:latin typeface="Calibri"/>
              <a:ea typeface="Calibri"/>
              <a:cs typeface="Calibri"/>
              <a:sym typeface="Calibri"/>
            </a:endParaRPr>
          </a:p>
        </p:txBody>
      </p:sp>
      <p:pic>
        <p:nvPicPr>
          <p:cNvPr id="135" name="Google Shape;135;p7" descr="preencoded.png"/>
          <p:cNvPicPr preferRelativeResize="0"/>
          <p:nvPr/>
        </p:nvPicPr>
        <p:blipFill rotWithShape="1">
          <a:blip r:embed="rId3">
            <a:alphaModFix/>
          </a:blip>
          <a:srcRect/>
          <a:stretch/>
        </p:blipFill>
        <p:spPr>
          <a:xfrm>
            <a:off x="793790" y="2694503"/>
            <a:ext cx="566976" cy="566976"/>
          </a:xfrm>
          <a:prstGeom prst="rect">
            <a:avLst/>
          </a:prstGeom>
          <a:noFill/>
          <a:ln>
            <a:noFill/>
          </a:ln>
        </p:spPr>
      </p:pic>
      <p:sp>
        <p:nvSpPr>
          <p:cNvPr id="136" name="Google Shape;136;p7"/>
          <p:cNvSpPr/>
          <p:nvPr/>
        </p:nvSpPr>
        <p:spPr>
          <a:xfrm>
            <a:off x="793790" y="3544967"/>
            <a:ext cx="3463647"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Geographic Access</a:t>
            </a:r>
            <a:endParaRPr sz="2200">
              <a:solidFill>
                <a:schemeClr val="dk1"/>
              </a:solidFill>
              <a:latin typeface="Calibri"/>
              <a:ea typeface="Calibri"/>
              <a:cs typeface="Calibri"/>
              <a:sym typeface="Calibri"/>
            </a:endParaRPr>
          </a:p>
        </p:txBody>
      </p:sp>
      <p:sp>
        <p:nvSpPr>
          <p:cNvPr id="137" name="Google Shape;137;p7"/>
          <p:cNvSpPr/>
          <p:nvPr/>
        </p:nvSpPr>
        <p:spPr>
          <a:xfrm>
            <a:off x="793790" y="4035385"/>
            <a:ext cx="6379607"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Reduce travel and time costs.</a:t>
            </a:r>
            <a:endParaRPr sz="1750">
              <a:solidFill>
                <a:schemeClr val="dk1"/>
              </a:solidFill>
              <a:latin typeface="Calibri"/>
              <a:ea typeface="Calibri"/>
              <a:cs typeface="Calibri"/>
              <a:sym typeface="Calibri"/>
            </a:endParaRPr>
          </a:p>
        </p:txBody>
      </p:sp>
      <p:pic>
        <p:nvPicPr>
          <p:cNvPr id="138" name="Google Shape;138;p7" descr="preencoded.png"/>
          <p:cNvPicPr preferRelativeResize="0"/>
          <p:nvPr/>
        </p:nvPicPr>
        <p:blipFill rotWithShape="1">
          <a:blip r:embed="rId4">
            <a:alphaModFix/>
          </a:blip>
          <a:srcRect/>
          <a:stretch/>
        </p:blipFill>
        <p:spPr>
          <a:xfrm>
            <a:off x="7456884" y="2694503"/>
            <a:ext cx="566976" cy="566976"/>
          </a:xfrm>
          <a:prstGeom prst="rect">
            <a:avLst/>
          </a:prstGeom>
          <a:noFill/>
          <a:ln>
            <a:noFill/>
          </a:ln>
        </p:spPr>
      </p:pic>
      <p:sp>
        <p:nvSpPr>
          <p:cNvPr id="139" name="Google Shape;139;p7"/>
          <p:cNvSpPr/>
          <p:nvPr/>
        </p:nvSpPr>
        <p:spPr>
          <a:xfrm>
            <a:off x="7456884" y="3544967"/>
            <a:ext cx="3516392"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Carers/Care Homes</a:t>
            </a:r>
            <a:endParaRPr sz="2200">
              <a:solidFill>
                <a:schemeClr val="dk1"/>
              </a:solidFill>
              <a:latin typeface="Calibri"/>
              <a:ea typeface="Calibri"/>
              <a:cs typeface="Calibri"/>
              <a:sym typeface="Calibri"/>
            </a:endParaRPr>
          </a:p>
        </p:txBody>
      </p:sp>
      <p:sp>
        <p:nvSpPr>
          <p:cNvPr id="140" name="Google Shape;140;p7"/>
          <p:cNvSpPr/>
          <p:nvPr/>
        </p:nvSpPr>
        <p:spPr>
          <a:xfrm>
            <a:off x="7456884" y="4035385"/>
            <a:ext cx="637972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Proxy access supports coordination.</a:t>
            </a:r>
            <a:endParaRPr sz="1750">
              <a:solidFill>
                <a:schemeClr val="dk1"/>
              </a:solidFill>
              <a:latin typeface="Calibri"/>
              <a:ea typeface="Calibri"/>
              <a:cs typeface="Calibri"/>
              <a:sym typeface="Calibri"/>
            </a:endParaRPr>
          </a:p>
        </p:txBody>
      </p:sp>
      <p:pic>
        <p:nvPicPr>
          <p:cNvPr id="141" name="Google Shape;141;p7" descr="preencoded.png"/>
          <p:cNvPicPr preferRelativeResize="0"/>
          <p:nvPr/>
        </p:nvPicPr>
        <p:blipFill rotWithShape="1">
          <a:blip r:embed="rId5">
            <a:alphaModFix/>
          </a:blip>
          <a:srcRect/>
          <a:stretch/>
        </p:blipFill>
        <p:spPr>
          <a:xfrm>
            <a:off x="793790" y="4851916"/>
            <a:ext cx="566976" cy="566976"/>
          </a:xfrm>
          <a:prstGeom prst="rect">
            <a:avLst/>
          </a:prstGeom>
          <a:noFill/>
          <a:ln>
            <a:noFill/>
          </a:ln>
        </p:spPr>
      </p:pic>
      <p:sp>
        <p:nvSpPr>
          <p:cNvPr id="142" name="Google Shape;142;p7"/>
          <p:cNvSpPr/>
          <p:nvPr/>
        </p:nvSpPr>
        <p:spPr>
          <a:xfrm>
            <a:off x="793790" y="5702379"/>
            <a:ext cx="3426262"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System Navigation</a:t>
            </a:r>
            <a:endParaRPr sz="2200">
              <a:solidFill>
                <a:schemeClr val="dk1"/>
              </a:solidFill>
              <a:latin typeface="Calibri"/>
              <a:ea typeface="Calibri"/>
              <a:cs typeface="Calibri"/>
              <a:sym typeface="Calibri"/>
            </a:endParaRPr>
          </a:p>
        </p:txBody>
      </p:sp>
      <p:sp>
        <p:nvSpPr>
          <p:cNvPr id="143" name="Google Shape;143;p7"/>
          <p:cNvSpPr/>
          <p:nvPr/>
        </p:nvSpPr>
        <p:spPr>
          <a:xfrm>
            <a:off x="793790" y="6192798"/>
            <a:ext cx="6379607"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Transparency on waits and appointments.</a:t>
            </a:r>
            <a:endParaRPr sz="1750">
              <a:solidFill>
                <a:schemeClr val="dk1"/>
              </a:solidFill>
              <a:latin typeface="Calibri"/>
              <a:ea typeface="Calibri"/>
              <a:cs typeface="Calibri"/>
              <a:sym typeface="Calibri"/>
            </a:endParaRPr>
          </a:p>
        </p:txBody>
      </p:sp>
      <p:pic>
        <p:nvPicPr>
          <p:cNvPr id="144" name="Google Shape;144;p7" descr="preencoded.png"/>
          <p:cNvPicPr preferRelativeResize="0"/>
          <p:nvPr/>
        </p:nvPicPr>
        <p:blipFill rotWithShape="1">
          <a:blip r:embed="rId6">
            <a:alphaModFix/>
          </a:blip>
          <a:srcRect/>
          <a:stretch/>
        </p:blipFill>
        <p:spPr>
          <a:xfrm>
            <a:off x="7456884" y="4851916"/>
            <a:ext cx="566976" cy="566976"/>
          </a:xfrm>
          <a:prstGeom prst="rect">
            <a:avLst/>
          </a:prstGeom>
          <a:noFill/>
          <a:ln>
            <a:noFill/>
          </a:ln>
        </p:spPr>
      </p:pic>
      <p:sp>
        <p:nvSpPr>
          <p:cNvPr id="145" name="Google Shape;145;p7"/>
          <p:cNvSpPr/>
          <p:nvPr/>
        </p:nvSpPr>
        <p:spPr>
          <a:xfrm>
            <a:off x="7456884" y="5702379"/>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Equity</a:t>
            </a:r>
            <a:endParaRPr sz="2200">
              <a:solidFill>
                <a:schemeClr val="dk1"/>
              </a:solidFill>
              <a:latin typeface="Calibri"/>
              <a:ea typeface="Calibri"/>
              <a:cs typeface="Calibri"/>
              <a:sym typeface="Calibri"/>
            </a:endParaRPr>
          </a:p>
        </p:txBody>
      </p:sp>
      <p:sp>
        <p:nvSpPr>
          <p:cNvPr id="146" name="Google Shape;146;p7"/>
          <p:cNvSpPr/>
          <p:nvPr/>
        </p:nvSpPr>
        <p:spPr>
          <a:xfrm>
            <a:off x="7456884" y="6192798"/>
            <a:ext cx="637972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Address activation gaps in deprived groups.</a:t>
            </a:r>
            <a:endParaRPr sz="175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8"/>
          <p:cNvSpPr/>
          <p:nvPr/>
        </p:nvSpPr>
        <p:spPr>
          <a:xfrm>
            <a:off x="793790" y="761286"/>
            <a:ext cx="7289244" cy="396835"/>
          </a:xfrm>
          <a:prstGeom prst="rect">
            <a:avLst/>
          </a:prstGeom>
          <a:noFill/>
          <a:ln>
            <a:noFill/>
          </a:ln>
        </p:spPr>
        <p:txBody>
          <a:bodyPr spcFirstLastPara="1" wrap="square" lIns="0" tIns="0" rIns="0" bIns="0" anchor="t" anchorCtr="0">
            <a:noAutofit/>
          </a:bodyPr>
          <a:lstStyle/>
          <a:p>
            <a:pPr marL="0" marR="0" lvl="0" indent="0" algn="l" rtl="0">
              <a:lnSpc>
                <a:spcPct val="124000"/>
              </a:lnSpc>
              <a:spcBef>
                <a:spcPts val="0"/>
              </a:spcBef>
              <a:spcAft>
                <a:spcPts val="0"/>
              </a:spcAft>
              <a:buClr>
                <a:srgbClr val="333F70"/>
              </a:buClr>
              <a:buSzPts val="2500"/>
              <a:buFont typeface="Unbounded"/>
              <a:buNone/>
            </a:pPr>
            <a:r>
              <a:rPr lang="en-US" sz="2500" b="1">
                <a:solidFill>
                  <a:srgbClr val="333F70"/>
                </a:solidFill>
                <a:latin typeface="Unbounded"/>
                <a:ea typeface="Unbounded"/>
                <a:cs typeface="Unbounded"/>
                <a:sym typeface="Unbounded"/>
              </a:rPr>
              <a:t>Cross‑cutting Risks and Governance</a:t>
            </a:r>
            <a:endParaRPr sz="2500">
              <a:solidFill>
                <a:schemeClr val="dk1"/>
              </a:solidFill>
              <a:latin typeface="Calibri"/>
              <a:ea typeface="Calibri"/>
              <a:cs typeface="Calibri"/>
              <a:sym typeface="Calibri"/>
            </a:endParaRPr>
          </a:p>
        </p:txBody>
      </p:sp>
      <p:sp>
        <p:nvSpPr>
          <p:cNvPr id="153" name="Google Shape;153;p8"/>
          <p:cNvSpPr/>
          <p:nvPr/>
        </p:nvSpPr>
        <p:spPr>
          <a:xfrm>
            <a:off x="793790" y="1574840"/>
            <a:ext cx="7556421" cy="1175742"/>
          </a:xfrm>
          <a:prstGeom prst="roundRect">
            <a:avLst>
              <a:gd name="adj" fmla="val 9333"/>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4" name="Google Shape;154;p8"/>
          <p:cNvSpPr/>
          <p:nvPr/>
        </p:nvSpPr>
        <p:spPr>
          <a:xfrm>
            <a:off x="4304823" y="1523328"/>
            <a:ext cx="7556421" cy="91440"/>
          </a:xfrm>
          <a:prstGeom prst="roundRect">
            <a:avLst>
              <a:gd name="adj" fmla="val 7293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5" name="Google Shape;155;p8"/>
          <p:cNvSpPr/>
          <p:nvPr/>
        </p:nvSpPr>
        <p:spPr>
          <a:xfrm>
            <a:off x="793790" y="3147417"/>
            <a:ext cx="7556421" cy="1175742"/>
          </a:xfrm>
          <a:prstGeom prst="roundRect">
            <a:avLst>
              <a:gd name="adj" fmla="val 9333"/>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6" name="Google Shape;156;p8"/>
          <p:cNvSpPr/>
          <p:nvPr/>
        </p:nvSpPr>
        <p:spPr>
          <a:xfrm>
            <a:off x="4304823" y="3095905"/>
            <a:ext cx="7556421" cy="91440"/>
          </a:xfrm>
          <a:prstGeom prst="roundRect">
            <a:avLst>
              <a:gd name="adj" fmla="val 7293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7" name="Google Shape;157;p8"/>
          <p:cNvSpPr/>
          <p:nvPr/>
        </p:nvSpPr>
        <p:spPr>
          <a:xfrm>
            <a:off x="793790" y="4719995"/>
            <a:ext cx="7556421" cy="1175742"/>
          </a:xfrm>
          <a:prstGeom prst="roundRect">
            <a:avLst>
              <a:gd name="adj" fmla="val 9333"/>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8" name="Google Shape;158;p8"/>
          <p:cNvSpPr/>
          <p:nvPr/>
        </p:nvSpPr>
        <p:spPr>
          <a:xfrm>
            <a:off x="4304823" y="4668483"/>
            <a:ext cx="7556421" cy="91440"/>
          </a:xfrm>
          <a:prstGeom prst="roundRect">
            <a:avLst>
              <a:gd name="adj" fmla="val 7293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59" name="Google Shape;159;p8"/>
          <p:cNvSpPr/>
          <p:nvPr/>
        </p:nvSpPr>
        <p:spPr>
          <a:xfrm>
            <a:off x="793790" y="6292572"/>
            <a:ext cx="7556421" cy="1175742"/>
          </a:xfrm>
          <a:prstGeom prst="roundRect">
            <a:avLst>
              <a:gd name="adj" fmla="val 9333"/>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60" name="Google Shape;160;p8"/>
          <p:cNvSpPr/>
          <p:nvPr/>
        </p:nvSpPr>
        <p:spPr>
          <a:xfrm>
            <a:off x="4304823" y="6241060"/>
            <a:ext cx="7556421" cy="91440"/>
          </a:xfrm>
          <a:prstGeom prst="roundRect">
            <a:avLst>
              <a:gd name="adj" fmla="val 7293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grpSp>
        <p:nvGrpSpPr>
          <p:cNvPr id="161" name="Google Shape;161;p8"/>
          <p:cNvGrpSpPr/>
          <p:nvPr/>
        </p:nvGrpSpPr>
        <p:grpSpPr>
          <a:xfrm>
            <a:off x="4516507" y="1333759"/>
            <a:ext cx="7193280" cy="5950029"/>
            <a:chOff x="975360" y="1336715"/>
            <a:chExt cx="7193280" cy="5950029"/>
          </a:xfrm>
        </p:grpSpPr>
        <p:sp>
          <p:nvSpPr>
            <p:cNvPr id="162" name="Google Shape;162;p8"/>
            <p:cNvSpPr/>
            <p:nvPr/>
          </p:nvSpPr>
          <p:spPr>
            <a:xfrm>
              <a:off x="4333875" y="1336715"/>
              <a:ext cx="476250" cy="476250"/>
            </a:xfrm>
            <a:prstGeom prst="roundRect">
              <a:avLst>
                <a:gd name="adj" fmla="val 19200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63" name="Google Shape;163;p8" descr="preencoded.png"/>
            <p:cNvPicPr preferRelativeResize="0"/>
            <p:nvPr/>
          </p:nvPicPr>
          <p:blipFill rotWithShape="1">
            <a:blip r:embed="rId3">
              <a:alphaModFix/>
            </a:blip>
            <a:srcRect/>
            <a:stretch/>
          </p:blipFill>
          <p:spPr>
            <a:xfrm>
              <a:off x="4476750" y="1455777"/>
              <a:ext cx="190500" cy="238125"/>
            </a:xfrm>
            <a:prstGeom prst="rect">
              <a:avLst/>
            </a:prstGeom>
            <a:noFill/>
            <a:ln>
              <a:noFill/>
            </a:ln>
          </p:spPr>
        </p:pic>
        <p:sp>
          <p:nvSpPr>
            <p:cNvPr id="164" name="Google Shape;164;p8"/>
            <p:cNvSpPr/>
            <p:nvPr/>
          </p:nvSpPr>
          <p:spPr>
            <a:xfrm>
              <a:off x="975360" y="1971675"/>
              <a:ext cx="1984653" cy="248007"/>
            </a:xfrm>
            <a:prstGeom prst="rect">
              <a:avLst/>
            </a:prstGeom>
            <a:noFill/>
            <a:ln>
              <a:noFill/>
            </a:ln>
          </p:spPr>
          <p:txBody>
            <a:bodyPr spcFirstLastPara="1" wrap="square" lIns="0" tIns="0" rIns="0" bIns="0" anchor="t" anchorCtr="0">
              <a:noAutofit/>
            </a:bodyPr>
            <a:lstStyle/>
            <a:p>
              <a:pPr marL="0" marR="0" lvl="0" indent="0" algn="l" rtl="0">
                <a:lnSpc>
                  <a:spcPct val="125806"/>
                </a:lnSpc>
                <a:spcBef>
                  <a:spcPts val="0"/>
                </a:spcBef>
                <a:spcAft>
                  <a:spcPts val="0"/>
                </a:spcAft>
                <a:buClr>
                  <a:srgbClr val="333F70"/>
                </a:buClr>
                <a:buSzPts val="1550"/>
                <a:buFont typeface="Unbounded"/>
                <a:buNone/>
              </a:pPr>
              <a:r>
                <a:rPr lang="en-US" sz="1550" b="1">
                  <a:solidFill>
                    <a:srgbClr val="333F70"/>
                  </a:solidFill>
                  <a:latin typeface="Unbounded"/>
                  <a:ea typeface="Unbounded"/>
                  <a:cs typeface="Unbounded"/>
                  <a:sym typeface="Unbounded"/>
                </a:rPr>
                <a:t>Inclusion</a:t>
              </a:r>
              <a:endParaRPr sz="1550">
                <a:solidFill>
                  <a:schemeClr val="dk1"/>
                </a:solidFill>
                <a:latin typeface="Calibri"/>
                <a:ea typeface="Calibri"/>
                <a:cs typeface="Calibri"/>
                <a:sym typeface="Calibri"/>
              </a:endParaRPr>
            </a:p>
          </p:txBody>
        </p:sp>
        <p:sp>
          <p:nvSpPr>
            <p:cNvPr id="165" name="Google Shape;165;p8"/>
            <p:cNvSpPr/>
            <p:nvPr/>
          </p:nvSpPr>
          <p:spPr>
            <a:xfrm>
              <a:off x="975360" y="2314932"/>
              <a:ext cx="7193280" cy="254079"/>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333F70"/>
                </a:buClr>
                <a:buSzPts val="1250"/>
                <a:buFont typeface="Open Sans"/>
                <a:buNone/>
              </a:pPr>
              <a:r>
                <a:rPr lang="en-US" sz="1250">
                  <a:solidFill>
                    <a:srgbClr val="333F70"/>
                  </a:solidFill>
                  <a:latin typeface="Open Sans"/>
                  <a:ea typeface="Open Sans"/>
                  <a:cs typeface="Open Sans"/>
                  <a:sym typeface="Open Sans"/>
                </a:rPr>
                <a:t>Mitigate digital divide; alternative channels.</a:t>
              </a:r>
              <a:endParaRPr sz="1250">
                <a:solidFill>
                  <a:schemeClr val="dk1"/>
                </a:solidFill>
                <a:latin typeface="Calibri"/>
                <a:ea typeface="Calibri"/>
                <a:cs typeface="Calibri"/>
                <a:sym typeface="Calibri"/>
              </a:endParaRPr>
            </a:p>
          </p:txBody>
        </p:sp>
        <p:sp>
          <p:nvSpPr>
            <p:cNvPr id="166" name="Google Shape;166;p8"/>
            <p:cNvSpPr/>
            <p:nvPr/>
          </p:nvSpPr>
          <p:spPr>
            <a:xfrm>
              <a:off x="4333875" y="2909292"/>
              <a:ext cx="476250" cy="476250"/>
            </a:xfrm>
            <a:prstGeom prst="roundRect">
              <a:avLst>
                <a:gd name="adj" fmla="val 19200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67" name="Google Shape;167;p8" descr="preencoded.png"/>
            <p:cNvPicPr preferRelativeResize="0"/>
            <p:nvPr/>
          </p:nvPicPr>
          <p:blipFill rotWithShape="1">
            <a:blip r:embed="rId4">
              <a:alphaModFix/>
            </a:blip>
            <a:srcRect/>
            <a:stretch/>
          </p:blipFill>
          <p:spPr>
            <a:xfrm>
              <a:off x="4476750" y="3028355"/>
              <a:ext cx="190500" cy="238125"/>
            </a:xfrm>
            <a:prstGeom prst="rect">
              <a:avLst/>
            </a:prstGeom>
            <a:noFill/>
            <a:ln>
              <a:noFill/>
            </a:ln>
          </p:spPr>
        </p:pic>
        <p:sp>
          <p:nvSpPr>
            <p:cNvPr id="168" name="Google Shape;168;p8"/>
            <p:cNvSpPr/>
            <p:nvPr/>
          </p:nvSpPr>
          <p:spPr>
            <a:xfrm>
              <a:off x="975360" y="3544252"/>
              <a:ext cx="1984653" cy="248007"/>
            </a:xfrm>
            <a:prstGeom prst="rect">
              <a:avLst/>
            </a:prstGeom>
            <a:noFill/>
            <a:ln>
              <a:noFill/>
            </a:ln>
          </p:spPr>
          <p:txBody>
            <a:bodyPr spcFirstLastPara="1" wrap="square" lIns="0" tIns="0" rIns="0" bIns="0" anchor="t" anchorCtr="0">
              <a:noAutofit/>
            </a:bodyPr>
            <a:lstStyle/>
            <a:p>
              <a:pPr marL="0" marR="0" lvl="0" indent="0" algn="l" rtl="0">
                <a:lnSpc>
                  <a:spcPct val="125806"/>
                </a:lnSpc>
                <a:spcBef>
                  <a:spcPts val="0"/>
                </a:spcBef>
                <a:spcAft>
                  <a:spcPts val="0"/>
                </a:spcAft>
                <a:buClr>
                  <a:srgbClr val="333F70"/>
                </a:buClr>
                <a:buSzPts val="1550"/>
                <a:buFont typeface="Unbounded"/>
                <a:buNone/>
              </a:pPr>
              <a:r>
                <a:rPr lang="en-US" sz="1550" b="1">
                  <a:solidFill>
                    <a:srgbClr val="333F70"/>
                  </a:solidFill>
                  <a:latin typeface="Unbounded"/>
                  <a:ea typeface="Unbounded"/>
                  <a:cs typeface="Unbounded"/>
                  <a:sym typeface="Unbounded"/>
                </a:rPr>
                <a:t>Safety</a:t>
              </a:r>
              <a:endParaRPr sz="1550">
                <a:solidFill>
                  <a:schemeClr val="dk1"/>
                </a:solidFill>
                <a:latin typeface="Calibri"/>
                <a:ea typeface="Calibri"/>
                <a:cs typeface="Calibri"/>
                <a:sym typeface="Calibri"/>
              </a:endParaRPr>
            </a:p>
          </p:txBody>
        </p:sp>
        <p:sp>
          <p:nvSpPr>
            <p:cNvPr id="169" name="Google Shape;169;p8"/>
            <p:cNvSpPr/>
            <p:nvPr/>
          </p:nvSpPr>
          <p:spPr>
            <a:xfrm>
              <a:off x="975360" y="3887510"/>
              <a:ext cx="7193280" cy="254079"/>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333F70"/>
                </a:buClr>
                <a:buSzPts val="1250"/>
                <a:buFont typeface="Open Sans"/>
                <a:buNone/>
              </a:pPr>
              <a:r>
                <a:rPr lang="en-US" sz="1250">
                  <a:solidFill>
                    <a:srgbClr val="333F70"/>
                  </a:solidFill>
                  <a:latin typeface="Open Sans"/>
                  <a:ea typeface="Open Sans"/>
                  <a:cs typeface="Open Sans"/>
                  <a:sym typeface="Open Sans"/>
                </a:rPr>
                <a:t>Misinterpretation; escalation protocols.</a:t>
              </a:r>
              <a:endParaRPr sz="1250">
                <a:solidFill>
                  <a:schemeClr val="dk1"/>
                </a:solidFill>
                <a:latin typeface="Calibri"/>
                <a:ea typeface="Calibri"/>
                <a:cs typeface="Calibri"/>
                <a:sym typeface="Calibri"/>
              </a:endParaRPr>
            </a:p>
          </p:txBody>
        </p:sp>
        <p:sp>
          <p:nvSpPr>
            <p:cNvPr id="170" name="Google Shape;170;p8"/>
            <p:cNvSpPr/>
            <p:nvPr/>
          </p:nvSpPr>
          <p:spPr>
            <a:xfrm>
              <a:off x="4333875" y="4481870"/>
              <a:ext cx="476250" cy="476250"/>
            </a:xfrm>
            <a:prstGeom prst="roundRect">
              <a:avLst>
                <a:gd name="adj" fmla="val 19200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71" name="Google Shape;171;p8" descr="preencoded.png"/>
            <p:cNvPicPr preferRelativeResize="0"/>
            <p:nvPr/>
          </p:nvPicPr>
          <p:blipFill rotWithShape="1">
            <a:blip r:embed="rId5">
              <a:alphaModFix/>
            </a:blip>
            <a:srcRect/>
            <a:stretch/>
          </p:blipFill>
          <p:spPr>
            <a:xfrm>
              <a:off x="4476750" y="4600932"/>
              <a:ext cx="190500" cy="238125"/>
            </a:xfrm>
            <a:prstGeom prst="rect">
              <a:avLst/>
            </a:prstGeom>
            <a:noFill/>
            <a:ln>
              <a:noFill/>
            </a:ln>
          </p:spPr>
        </p:pic>
        <p:sp>
          <p:nvSpPr>
            <p:cNvPr id="172" name="Google Shape;172;p8"/>
            <p:cNvSpPr/>
            <p:nvPr/>
          </p:nvSpPr>
          <p:spPr>
            <a:xfrm>
              <a:off x="975360" y="5116830"/>
              <a:ext cx="2078831" cy="248007"/>
            </a:xfrm>
            <a:prstGeom prst="rect">
              <a:avLst/>
            </a:prstGeom>
            <a:noFill/>
            <a:ln>
              <a:noFill/>
            </a:ln>
          </p:spPr>
          <p:txBody>
            <a:bodyPr spcFirstLastPara="1" wrap="square" lIns="0" tIns="0" rIns="0" bIns="0" anchor="t" anchorCtr="0">
              <a:noAutofit/>
            </a:bodyPr>
            <a:lstStyle/>
            <a:p>
              <a:pPr marL="0" marR="0" lvl="0" indent="0" algn="l" rtl="0">
                <a:lnSpc>
                  <a:spcPct val="125806"/>
                </a:lnSpc>
                <a:spcBef>
                  <a:spcPts val="0"/>
                </a:spcBef>
                <a:spcAft>
                  <a:spcPts val="0"/>
                </a:spcAft>
                <a:buClr>
                  <a:srgbClr val="333F70"/>
                </a:buClr>
                <a:buSzPts val="1550"/>
                <a:buFont typeface="Unbounded"/>
                <a:buNone/>
              </a:pPr>
              <a:r>
                <a:rPr lang="en-US" sz="1550" b="1">
                  <a:solidFill>
                    <a:srgbClr val="333F70"/>
                  </a:solidFill>
                  <a:latin typeface="Unbounded"/>
                  <a:ea typeface="Unbounded"/>
                  <a:cs typeface="Unbounded"/>
                  <a:sym typeface="Unbounded"/>
                </a:rPr>
                <a:t>Privacy/Security</a:t>
              </a:r>
              <a:endParaRPr sz="1550">
                <a:solidFill>
                  <a:schemeClr val="dk1"/>
                </a:solidFill>
                <a:latin typeface="Calibri"/>
                <a:ea typeface="Calibri"/>
                <a:cs typeface="Calibri"/>
                <a:sym typeface="Calibri"/>
              </a:endParaRPr>
            </a:p>
          </p:txBody>
        </p:sp>
        <p:sp>
          <p:nvSpPr>
            <p:cNvPr id="173" name="Google Shape;173;p8"/>
            <p:cNvSpPr/>
            <p:nvPr/>
          </p:nvSpPr>
          <p:spPr>
            <a:xfrm>
              <a:off x="975360" y="5460087"/>
              <a:ext cx="7193280" cy="254079"/>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333F70"/>
                </a:buClr>
                <a:buSzPts val="1250"/>
                <a:buFont typeface="Open Sans"/>
                <a:buNone/>
              </a:pPr>
              <a:r>
                <a:rPr lang="en-US" sz="1250">
                  <a:solidFill>
                    <a:srgbClr val="333F70"/>
                  </a:solidFill>
                  <a:latin typeface="Open Sans"/>
                  <a:ea typeface="Open Sans"/>
                  <a:cs typeface="Open Sans"/>
                  <a:sym typeface="Open Sans"/>
                </a:rPr>
                <a:t>Robust assurance, transparency, DPIAs.</a:t>
              </a:r>
              <a:endParaRPr sz="1250">
                <a:solidFill>
                  <a:schemeClr val="dk1"/>
                </a:solidFill>
                <a:latin typeface="Calibri"/>
                <a:ea typeface="Calibri"/>
                <a:cs typeface="Calibri"/>
                <a:sym typeface="Calibri"/>
              </a:endParaRPr>
            </a:p>
          </p:txBody>
        </p:sp>
        <p:sp>
          <p:nvSpPr>
            <p:cNvPr id="174" name="Google Shape;174;p8"/>
            <p:cNvSpPr/>
            <p:nvPr/>
          </p:nvSpPr>
          <p:spPr>
            <a:xfrm>
              <a:off x="4333875" y="6054447"/>
              <a:ext cx="476250" cy="476250"/>
            </a:xfrm>
            <a:prstGeom prst="roundRect">
              <a:avLst>
                <a:gd name="adj" fmla="val 192000"/>
              </a:avLst>
            </a:prstGeom>
            <a:solidFill>
              <a:srgbClr val="26A688"/>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pic>
          <p:nvPicPr>
            <p:cNvPr id="175" name="Google Shape;175;p8" descr="preencoded.png"/>
            <p:cNvPicPr preferRelativeResize="0"/>
            <p:nvPr/>
          </p:nvPicPr>
          <p:blipFill rotWithShape="1">
            <a:blip r:embed="rId6">
              <a:alphaModFix/>
            </a:blip>
            <a:srcRect/>
            <a:stretch/>
          </p:blipFill>
          <p:spPr>
            <a:xfrm>
              <a:off x="4476750" y="6173510"/>
              <a:ext cx="190500" cy="238125"/>
            </a:xfrm>
            <a:prstGeom prst="rect">
              <a:avLst/>
            </a:prstGeom>
            <a:noFill/>
            <a:ln>
              <a:noFill/>
            </a:ln>
          </p:spPr>
        </p:pic>
        <p:sp>
          <p:nvSpPr>
            <p:cNvPr id="176" name="Google Shape;176;p8"/>
            <p:cNvSpPr/>
            <p:nvPr/>
          </p:nvSpPr>
          <p:spPr>
            <a:xfrm>
              <a:off x="975360" y="6689408"/>
              <a:ext cx="1984653" cy="248007"/>
            </a:xfrm>
            <a:prstGeom prst="rect">
              <a:avLst/>
            </a:prstGeom>
            <a:noFill/>
            <a:ln>
              <a:noFill/>
            </a:ln>
          </p:spPr>
          <p:txBody>
            <a:bodyPr spcFirstLastPara="1" wrap="square" lIns="0" tIns="0" rIns="0" bIns="0" anchor="t" anchorCtr="0">
              <a:noAutofit/>
            </a:bodyPr>
            <a:lstStyle/>
            <a:p>
              <a:pPr marL="0" marR="0" lvl="0" indent="0" algn="l" rtl="0">
                <a:lnSpc>
                  <a:spcPct val="125806"/>
                </a:lnSpc>
                <a:spcBef>
                  <a:spcPts val="0"/>
                </a:spcBef>
                <a:spcAft>
                  <a:spcPts val="0"/>
                </a:spcAft>
                <a:buClr>
                  <a:srgbClr val="333F70"/>
                </a:buClr>
                <a:buSzPts val="1550"/>
                <a:buFont typeface="Unbounded"/>
                <a:buNone/>
              </a:pPr>
              <a:r>
                <a:rPr lang="en-US" sz="1550" b="1">
                  <a:solidFill>
                    <a:srgbClr val="333F70"/>
                  </a:solidFill>
                  <a:latin typeface="Unbounded"/>
                  <a:ea typeface="Unbounded"/>
                  <a:cs typeface="Unbounded"/>
                  <a:sym typeface="Unbounded"/>
                </a:rPr>
                <a:t>Evidence</a:t>
              </a:r>
              <a:endParaRPr sz="1550">
                <a:solidFill>
                  <a:schemeClr val="dk1"/>
                </a:solidFill>
                <a:latin typeface="Calibri"/>
                <a:ea typeface="Calibri"/>
                <a:cs typeface="Calibri"/>
                <a:sym typeface="Calibri"/>
              </a:endParaRPr>
            </a:p>
          </p:txBody>
        </p:sp>
        <p:sp>
          <p:nvSpPr>
            <p:cNvPr id="177" name="Google Shape;177;p8"/>
            <p:cNvSpPr/>
            <p:nvPr/>
          </p:nvSpPr>
          <p:spPr>
            <a:xfrm>
              <a:off x="975360" y="7032665"/>
              <a:ext cx="7193280" cy="254079"/>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333F70"/>
                </a:buClr>
                <a:buSzPts val="1250"/>
                <a:buFont typeface="Open Sans"/>
                <a:buNone/>
              </a:pPr>
              <a:r>
                <a:rPr lang="en-US" sz="1250">
                  <a:solidFill>
                    <a:srgbClr val="333F70"/>
                  </a:solidFill>
                  <a:latin typeface="Open Sans"/>
                  <a:ea typeface="Open Sans"/>
                  <a:cs typeface="Open Sans"/>
                  <a:sym typeface="Open Sans"/>
                </a:rPr>
                <a:t>Ongoing evaluation and outcome tracking.</a:t>
              </a:r>
              <a:endParaRPr sz="1250">
                <a:solidFill>
                  <a:schemeClr val="dk1"/>
                </a:solidFill>
                <a:latin typeface="Calibri"/>
                <a:ea typeface="Calibri"/>
                <a:cs typeface="Calibri"/>
                <a:sym typeface="Calibri"/>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9"/>
          <p:cNvSpPr/>
          <p:nvPr/>
        </p:nvSpPr>
        <p:spPr>
          <a:xfrm>
            <a:off x="793790" y="882729"/>
            <a:ext cx="5413653"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Recommendations</a:t>
            </a:r>
            <a:endParaRPr sz="3550">
              <a:solidFill>
                <a:schemeClr val="dk1"/>
              </a:solidFill>
              <a:latin typeface="Calibri"/>
              <a:ea typeface="Calibri"/>
              <a:cs typeface="Calibri"/>
              <a:sym typeface="Calibri"/>
            </a:endParaRPr>
          </a:p>
        </p:txBody>
      </p:sp>
      <p:pic>
        <p:nvPicPr>
          <p:cNvPr id="184" name="Google Shape;184;p9" descr="preencoded.png"/>
          <p:cNvPicPr preferRelativeResize="0"/>
          <p:nvPr/>
        </p:nvPicPr>
        <p:blipFill rotWithShape="1">
          <a:blip r:embed="rId3">
            <a:alphaModFix/>
          </a:blip>
          <a:srcRect/>
          <a:stretch/>
        </p:blipFill>
        <p:spPr>
          <a:xfrm>
            <a:off x="793790" y="1903333"/>
            <a:ext cx="1134070" cy="1360884"/>
          </a:xfrm>
          <a:prstGeom prst="rect">
            <a:avLst/>
          </a:prstGeom>
          <a:noFill/>
          <a:ln>
            <a:noFill/>
          </a:ln>
        </p:spPr>
      </p:pic>
      <p:sp>
        <p:nvSpPr>
          <p:cNvPr id="185" name="Google Shape;185;p9"/>
          <p:cNvSpPr/>
          <p:nvPr/>
        </p:nvSpPr>
        <p:spPr>
          <a:xfrm>
            <a:off x="2154674" y="2130147"/>
            <a:ext cx="4938593"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Scale High‑Impact Features</a:t>
            </a:r>
            <a:endParaRPr sz="2200">
              <a:solidFill>
                <a:schemeClr val="dk1"/>
              </a:solidFill>
              <a:latin typeface="Calibri"/>
              <a:ea typeface="Calibri"/>
              <a:cs typeface="Calibri"/>
              <a:sym typeface="Calibri"/>
            </a:endParaRPr>
          </a:p>
        </p:txBody>
      </p:sp>
      <p:sp>
        <p:nvSpPr>
          <p:cNvPr id="186" name="Google Shape;186;p9"/>
          <p:cNvSpPr/>
          <p:nvPr/>
        </p:nvSpPr>
        <p:spPr>
          <a:xfrm>
            <a:off x="2154674" y="2620566"/>
            <a:ext cx="1168193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Messaging, appointments, prescriptions.</a:t>
            </a:r>
            <a:endParaRPr sz="1750">
              <a:solidFill>
                <a:schemeClr val="dk1"/>
              </a:solidFill>
              <a:latin typeface="Calibri"/>
              <a:ea typeface="Calibri"/>
              <a:cs typeface="Calibri"/>
              <a:sym typeface="Calibri"/>
            </a:endParaRPr>
          </a:p>
        </p:txBody>
      </p:sp>
      <p:pic>
        <p:nvPicPr>
          <p:cNvPr id="187" name="Google Shape;187;p9" descr="preencoded.png"/>
          <p:cNvPicPr preferRelativeResize="0"/>
          <p:nvPr/>
        </p:nvPicPr>
        <p:blipFill rotWithShape="1">
          <a:blip r:embed="rId4">
            <a:alphaModFix/>
          </a:blip>
          <a:srcRect/>
          <a:stretch/>
        </p:blipFill>
        <p:spPr>
          <a:xfrm>
            <a:off x="793790" y="3264218"/>
            <a:ext cx="1134070" cy="1360884"/>
          </a:xfrm>
          <a:prstGeom prst="rect">
            <a:avLst/>
          </a:prstGeom>
          <a:noFill/>
          <a:ln>
            <a:noFill/>
          </a:ln>
        </p:spPr>
      </p:pic>
      <p:sp>
        <p:nvSpPr>
          <p:cNvPr id="188" name="Google Shape;188;p9"/>
          <p:cNvSpPr/>
          <p:nvPr/>
        </p:nvSpPr>
        <p:spPr>
          <a:xfrm>
            <a:off x="2154674" y="3491032"/>
            <a:ext cx="4033004"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Standardise Protocols</a:t>
            </a:r>
            <a:endParaRPr sz="2200">
              <a:solidFill>
                <a:schemeClr val="dk1"/>
              </a:solidFill>
              <a:latin typeface="Calibri"/>
              <a:ea typeface="Calibri"/>
              <a:cs typeface="Calibri"/>
              <a:sym typeface="Calibri"/>
            </a:endParaRPr>
          </a:p>
        </p:txBody>
      </p:sp>
      <p:sp>
        <p:nvSpPr>
          <p:cNvPr id="189" name="Google Shape;189;p9"/>
          <p:cNvSpPr/>
          <p:nvPr/>
        </p:nvSpPr>
        <p:spPr>
          <a:xfrm>
            <a:off x="2154674" y="3981450"/>
            <a:ext cx="1168193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Response times, escalation, coverage.</a:t>
            </a:r>
            <a:endParaRPr sz="1750">
              <a:solidFill>
                <a:schemeClr val="dk1"/>
              </a:solidFill>
              <a:latin typeface="Calibri"/>
              <a:ea typeface="Calibri"/>
              <a:cs typeface="Calibri"/>
              <a:sym typeface="Calibri"/>
            </a:endParaRPr>
          </a:p>
        </p:txBody>
      </p:sp>
      <p:pic>
        <p:nvPicPr>
          <p:cNvPr id="190" name="Google Shape;190;p9" descr="preencoded.png"/>
          <p:cNvPicPr preferRelativeResize="0"/>
          <p:nvPr/>
        </p:nvPicPr>
        <p:blipFill rotWithShape="1">
          <a:blip r:embed="rId5">
            <a:alphaModFix/>
          </a:blip>
          <a:srcRect/>
          <a:stretch/>
        </p:blipFill>
        <p:spPr>
          <a:xfrm>
            <a:off x="793790" y="4625102"/>
            <a:ext cx="1134070" cy="1360884"/>
          </a:xfrm>
          <a:prstGeom prst="rect">
            <a:avLst/>
          </a:prstGeom>
          <a:noFill/>
          <a:ln>
            <a:noFill/>
          </a:ln>
        </p:spPr>
      </p:pic>
      <p:sp>
        <p:nvSpPr>
          <p:cNvPr id="191" name="Google Shape;191;p9"/>
          <p:cNvSpPr/>
          <p:nvPr/>
        </p:nvSpPr>
        <p:spPr>
          <a:xfrm>
            <a:off x="2154674" y="4851916"/>
            <a:ext cx="3156823"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Invest in Inclusion</a:t>
            </a:r>
            <a:endParaRPr sz="2200">
              <a:solidFill>
                <a:schemeClr val="dk1"/>
              </a:solidFill>
              <a:latin typeface="Calibri"/>
              <a:ea typeface="Calibri"/>
              <a:cs typeface="Calibri"/>
              <a:sym typeface="Calibri"/>
            </a:endParaRPr>
          </a:p>
        </p:txBody>
      </p:sp>
      <p:sp>
        <p:nvSpPr>
          <p:cNvPr id="192" name="Google Shape;192;p9"/>
          <p:cNvSpPr/>
          <p:nvPr/>
        </p:nvSpPr>
        <p:spPr>
          <a:xfrm>
            <a:off x="2154674" y="5342334"/>
            <a:ext cx="1168193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Assisted sign‑up, literacy‑aware content.</a:t>
            </a:r>
            <a:endParaRPr sz="1750">
              <a:solidFill>
                <a:schemeClr val="dk1"/>
              </a:solidFill>
              <a:latin typeface="Calibri"/>
              <a:ea typeface="Calibri"/>
              <a:cs typeface="Calibri"/>
              <a:sym typeface="Calibri"/>
            </a:endParaRPr>
          </a:p>
        </p:txBody>
      </p:sp>
      <p:pic>
        <p:nvPicPr>
          <p:cNvPr id="193" name="Google Shape;193;p9" descr="preencoded.png"/>
          <p:cNvPicPr preferRelativeResize="0"/>
          <p:nvPr/>
        </p:nvPicPr>
        <p:blipFill rotWithShape="1">
          <a:blip r:embed="rId6">
            <a:alphaModFix/>
          </a:blip>
          <a:srcRect/>
          <a:stretch/>
        </p:blipFill>
        <p:spPr>
          <a:xfrm>
            <a:off x="793790" y="5985986"/>
            <a:ext cx="1134070" cy="1360884"/>
          </a:xfrm>
          <a:prstGeom prst="rect">
            <a:avLst/>
          </a:prstGeom>
          <a:noFill/>
          <a:ln>
            <a:noFill/>
          </a:ln>
        </p:spPr>
      </p:pic>
      <p:sp>
        <p:nvSpPr>
          <p:cNvPr id="194" name="Google Shape;194;p9"/>
          <p:cNvSpPr/>
          <p:nvPr/>
        </p:nvSpPr>
        <p:spPr>
          <a:xfrm>
            <a:off x="2154674" y="6212800"/>
            <a:ext cx="4044553"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Strengthen Assurance</a:t>
            </a:r>
            <a:endParaRPr sz="2200">
              <a:solidFill>
                <a:schemeClr val="dk1"/>
              </a:solidFill>
              <a:latin typeface="Calibri"/>
              <a:ea typeface="Calibri"/>
              <a:cs typeface="Calibri"/>
              <a:sym typeface="Calibri"/>
            </a:endParaRPr>
          </a:p>
        </p:txBody>
      </p:sp>
      <p:sp>
        <p:nvSpPr>
          <p:cNvPr id="195" name="Google Shape;195;p9"/>
          <p:cNvSpPr/>
          <p:nvPr/>
        </p:nvSpPr>
        <p:spPr>
          <a:xfrm>
            <a:off x="2154674" y="6703219"/>
            <a:ext cx="11681936"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Privacy, security, evaluation cadence.</a:t>
            </a:r>
            <a:endParaRPr sz="175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pic>
        <p:nvPicPr>
          <p:cNvPr id="201" name="Google Shape;201;p10" descr="preencoded.png"/>
          <p:cNvPicPr preferRelativeResize="0"/>
          <p:nvPr/>
        </p:nvPicPr>
        <p:blipFill rotWithShape="1">
          <a:blip r:embed="rId3">
            <a:alphaModFix/>
          </a:blip>
          <a:srcRect/>
          <a:stretch/>
        </p:blipFill>
        <p:spPr>
          <a:xfrm>
            <a:off x="0" y="0"/>
            <a:ext cx="14630400" cy="2835235"/>
          </a:xfrm>
          <a:prstGeom prst="rect">
            <a:avLst/>
          </a:prstGeom>
          <a:noFill/>
          <a:ln>
            <a:noFill/>
          </a:ln>
        </p:spPr>
      </p:pic>
      <p:sp>
        <p:nvSpPr>
          <p:cNvPr id="202" name="Google Shape;202;p10"/>
          <p:cNvSpPr/>
          <p:nvPr/>
        </p:nvSpPr>
        <p:spPr>
          <a:xfrm>
            <a:off x="793790" y="3848457"/>
            <a:ext cx="7931944" cy="566976"/>
          </a:xfrm>
          <a:prstGeom prst="rect">
            <a:avLst/>
          </a:prstGeom>
          <a:noFill/>
          <a:ln>
            <a:noFill/>
          </a:ln>
        </p:spPr>
        <p:txBody>
          <a:bodyPr spcFirstLastPara="1" wrap="square" lIns="0" tIns="0" rIns="0" bIns="0" anchor="t" anchorCtr="0">
            <a:noAutofit/>
          </a:bodyPr>
          <a:lstStyle/>
          <a:p>
            <a:pPr marL="0" marR="0" lvl="0" indent="0" algn="l" rtl="0">
              <a:lnSpc>
                <a:spcPct val="125352"/>
              </a:lnSpc>
              <a:spcBef>
                <a:spcPts val="0"/>
              </a:spcBef>
              <a:spcAft>
                <a:spcPts val="0"/>
              </a:spcAft>
              <a:buClr>
                <a:srgbClr val="333F70"/>
              </a:buClr>
              <a:buSzPts val="3550"/>
              <a:buFont typeface="Unbounded"/>
              <a:buNone/>
            </a:pPr>
            <a:r>
              <a:rPr lang="en-US" sz="3550" b="1">
                <a:solidFill>
                  <a:srgbClr val="333F70"/>
                </a:solidFill>
                <a:latin typeface="Unbounded"/>
                <a:ea typeface="Unbounded"/>
                <a:cs typeface="Unbounded"/>
                <a:sym typeface="Unbounded"/>
              </a:rPr>
              <a:t>Conclusion</a:t>
            </a:r>
            <a:endParaRPr sz="3550">
              <a:solidFill>
                <a:schemeClr val="dk1"/>
              </a:solidFill>
              <a:latin typeface="Calibri"/>
              <a:ea typeface="Calibri"/>
              <a:cs typeface="Calibri"/>
              <a:sym typeface="Calibri"/>
            </a:endParaRPr>
          </a:p>
        </p:txBody>
      </p:sp>
      <p:sp>
        <p:nvSpPr>
          <p:cNvPr id="203" name="Google Shape;203;p10"/>
          <p:cNvSpPr/>
          <p:nvPr/>
        </p:nvSpPr>
        <p:spPr>
          <a:xfrm>
            <a:off x="793790" y="4897398"/>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26A688"/>
              </a:buClr>
              <a:buSzPts val="2200"/>
              <a:buFont typeface="Unbounded"/>
              <a:buNone/>
            </a:pPr>
            <a:r>
              <a:rPr lang="en-US" sz="2200" b="1">
                <a:solidFill>
                  <a:srgbClr val="26A688"/>
                </a:solidFill>
                <a:latin typeface="Unbounded"/>
                <a:ea typeface="Unbounded"/>
                <a:cs typeface="Unbounded"/>
                <a:sym typeface="Unbounded"/>
              </a:rPr>
              <a:t>Value</a:t>
            </a:r>
            <a:endParaRPr sz="2200">
              <a:solidFill>
                <a:schemeClr val="dk1"/>
              </a:solidFill>
              <a:latin typeface="Calibri"/>
              <a:ea typeface="Calibri"/>
              <a:cs typeface="Calibri"/>
              <a:sym typeface="Calibri"/>
            </a:endParaRPr>
          </a:p>
        </p:txBody>
      </p:sp>
      <p:sp>
        <p:nvSpPr>
          <p:cNvPr id="204" name="Google Shape;204;p10"/>
          <p:cNvSpPr/>
          <p:nvPr/>
        </p:nvSpPr>
        <p:spPr>
          <a:xfrm>
            <a:off x="793790" y="5478542"/>
            <a:ext cx="6244709"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Scalable access, operational gains, patient agency.</a:t>
            </a:r>
            <a:endParaRPr sz="1750">
              <a:solidFill>
                <a:schemeClr val="dk1"/>
              </a:solidFill>
              <a:latin typeface="Calibri"/>
              <a:ea typeface="Calibri"/>
              <a:cs typeface="Calibri"/>
              <a:sym typeface="Calibri"/>
            </a:endParaRPr>
          </a:p>
        </p:txBody>
      </p:sp>
      <p:sp>
        <p:nvSpPr>
          <p:cNvPr id="205" name="Google Shape;205;p10"/>
          <p:cNvSpPr/>
          <p:nvPr/>
        </p:nvSpPr>
        <p:spPr>
          <a:xfrm>
            <a:off x="793790" y="6068258"/>
            <a:ext cx="2835235"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Caveats</a:t>
            </a:r>
            <a:endParaRPr sz="2200">
              <a:solidFill>
                <a:schemeClr val="dk1"/>
              </a:solidFill>
              <a:latin typeface="Calibri"/>
              <a:ea typeface="Calibri"/>
              <a:cs typeface="Calibri"/>
              <a:sym typeface="Calibri"/>
            </a:endParaRPr>
          </a:p>
        </p:txBody>
      </p:sp>
      <p:sp>
        <p:nvSpPr>
          <p:cNvPr id="206" name="Google Shape;206;p10"/>
          <p:cNvSpPr/>
          <p:nvPr/>
        </p:nvSpPr>
        <p:spPr>
          <a:xfrm>
            <a:off x="793790" y="6649403"/>
            <a:ext cx="6244709" cy="362903"/>
          </a:xfrm>
          <a:prstGeom prst="rect">
            <a:avLst/>
          </a:prstGeom>
          <a:noFill/>
          <a:ln>
            <a:noFill/>
          </a:ln>
        </p:spPr>
        <p:txBody>
          <a:bodyPr spcFirstLastPara="1" wrap="square" lIns="0" tIns="0" rIns="0" bIns="0" anchor="t" anchorCtr="0">
            <a:noAutofit/>
          </a:bodyPr>
          <a:lstStyle/>
          <a:p>
            <a:pPr marL="0" marR="0" lvl="0" indent="0" algn="l" rtl="0">
              <a:lnSpc>
                <a:spcPct val="162857"/>
              </a:lnSpc>
              <a:spcBef>
                <a:spcPts val="0"/>
              </a:spcBef>
              <a:spcAft>
                <a:spcPts val="0"/>
              </a:spcAft>
              <a:buClr>
                <a:srgbClr val="333F70"/>
              </a:buClr>
              <a:buSzPts val="1750"/>
              <a:buFont typeface="Open Sans"/>
              <a:buNone/>
            </a:pPr>
            <a:r>
              <a:rPr lang="en-US" sz="1750">
                <a:solidFill>
                  <a:srgbClr val="333F70"/>
                </a:solidFill>
                <a:latin typeface="Open Sans"/>
                <a:ea typeface="Open Sans"/>
                <a:cs typeface="Open Sans"/>
                <a:sym typeface="Open Sans"/>
              </a:rPr>
              <a:t>Local variability, inclusion gaps, safety/governance needs.</a:t>
            </a:r>
            <a:endParaRPr sz="1750">
              <a:solidFill>
                <a:schemeClr val="dk1"/>
              </a:solidFill>
              <a:latin typeface="Calibri"/>
              <a:ea typeface="Calibri"/>
              <a:cs typeface="Calibri"/>
              <a:sym typeface="Calibri"/>
            </a:endParaRPr>
          </a:p>
        </p:txBody>
      </p:sp>
      <p:sp>
        <p:nvSpPr>
          <p:cNvPr id="207" name="Google Shape;207;p10"/>
          <p:cNvSpPr/>
          <p:nvPr/>
        </p:nvSpPr>
        <p:spPr>
          <a:xfrm>
            <a:off x="7599521" y="4897398"/>
            <a:ext cx="3507581" cy="354330"/>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200"/>
              <a:buFont typeface="Unbounded"/>
              <a:buNone/>
            </a:pPr>
            <a:r>
              <a:rPr lang="en-US" sz="2200" b="1">
                <a:solidFill>
                  <a:srgbClr val="333F70"/>
                </a:solidFill>
                <a:latin typeface="Unbounded"/>
                <a:ea typeface="Unbounded"/>
                <a:cs typeface="Unbounded"/>
                <a:sym typeface="Unbounded"/>
              </a:rPr>
              <a:t>Learning Outcomes</a:t>
            </a:r>
            <a:endParaRPr sz="2200">
              <a:solidFill>
                <a:schemeClr val="dk1"/>
              </a:solidFill>
              <a:latin typeface="Calibri"/>
              <a:ea typeface="Calibri"/>
              <a:cs typeface="Calibri"/>
              <a:sym typeface="Calibri"/>
            </a:endParaRPr>
          </a:p>
        </p:txBody>
      </p:sp>
      <p:sp>
        <p:nvSpPr>
          <p:cNvPr id="208" name="Google Shape;208;p10"/>
          <p:cNvSpPr/>
          <p:nvPr/>
        </p:nvSpPr>
        <p:spPr>
          <a:xfrm>
            <a:off x="7599521" y="5478542"/>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LO1:</a:t>
            </a:r>
            <a:r>
              <a:rPr lang="en-US" sz="1750">
                <a:solidFill>
                  <a:srgbClr val="333F70"/>
                </a:solidFill>
                <a:latin typeface="Open Sans"/>
                <a:ea typeface="Open Sans"/>
                <a:cs typeface="Open Sans"/>
                <a:sym typeface="Open Sans"/>
              </a:rPr>
              <a:t> Evaluated impacts on professionals and service users</a:t>
            </a:r>
            <a:endParaRPr sz="1750">
              <a:solidFill>
                <a:schemeClr val="dk1"/>
              </a:solidFill>
              <a:latin typeface="Calibri"/>
              <a:ea typeface="Calibri"/>
              <a:cs typeface="Calibri"/>
              <a:sym typeface="Calibri"/>
            </a:endParaRPr>
          </a:p>
        </p:txBody>
      </p:sp>
      <p:sp>
        <p:nvSpPr>
          <p:cNvPr id="209" name="Google Shape;209;p10"/>
          <p:cNvSpPr/>
          <p:nvPr/>
        </p:nvSpPr>
        <p:spPr>
          <a:xfrm>
            <a:off x="7599521" y="6283643"/>
            <a:ext cx="6244709" cy="725805"/>
          </a:xfrm>
          <a:prstGeom prst="rect">
            <a:avLst/>
          </a:prstGeom>
          <a:noFill/>
          <a:ln>
            <a:noFill/>
          </a:ln>
        </p:spPr>
        <p:txBody>
          <a:bodyPr spcFirstLastPara="1" wrap="square" lIns="0" tIns="0" rIns="0" bIns="0" anchor="t" anchorCtr="0">
            <a:noAutofit/>
          </a:bodyPr>
          <a:lstStyle/>
          <a:p>
            <a:pPr marL="342900" marR="0" lvl="0" indent="-342900" algn="l" rtl="0">
              <a:lnSpc>
                <a:spcPct val="162857"/>
              </a:lnSpc>
              <a:spcBef>
                <a:spcPts val="0"/>
              </a:spcBef>
              <a:spcAft>
                <a:spcPts val="0"/>
              </a:spcAft>
              <a:buClr>
                <a:srgbClr val="333F70"/>
              </a:buClr>
              <a:buSzPts val="1750"/>
              <a:buFont typeface="Open Sans"/>
              <a:buChar char="•"/>
            </a:pPr>
            <a:r>
              <a:rPr lang="en-US" sz="1750" b="1">
                <a:solidFill>
                  <a:srgbClr val="333F70"/>
                </a:solidFill>
                <a:latin typeface="Open Sans"/>
                <a:ea typeface="Open Sans"/>
                <a:cs typeface="Open Sans"/>
                <a:sym typeface="Open Sans"/>
              </a:rPr>
              <a:t>LO2:</a:t>
            </a:r>
            <a:r>
              <a:rPr lang="en-US" sz="1750">
                <a:solidFill>
                  <a:srgbClr val="333F70"/>
                </a:solidFill>
                <a:latin typeface="Open Sans"/>
                <a:ea typeface="Open Sans"/>
                <a:cs typeface="Open Sans"/>
                <a:sym typeface="Open Sans"/>
              </a:rPr>
              <a:t> Assessed community/population effects and equity</a:t>
            </a:r>
            <a:endParaRPr sz="175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11"/>
          <p:cNvSpPr/>
          <p:nvPr/>
        </p:nvSpPr>
        <p:spPr>
          <a:xfrm>
            <a:off x="504468" y="396359"/>
            <a:ext cx="3603546" cy="450413"/>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333F70"/>
              </a:buClr>
              <a:buSzPts val="2800"/>
              <a:buFont typeface="Unbounded"/>
              <a:buNone/>
            </a:pPr>
            <a:r>
              <a:rPr lang="en-US" sz="2800" b="1">
                <a:solidFill>
                  <a:srgbClr val="333F70"/>
                </a:solidFill>
                <a:latin typeface="Unbounded"/>
                <a:ea typeface="Unbounded"/>
                <a:cs typeface="Unbounded"/>
                <a:sym typeface="Unbounded"/>
              </a:rPr>
              <a:t>References</a:t>
            </a:r>
            <a:endParaRPr sz="2800">
              <a:solidFill>
                <a:schemeClr val="dk1"/>
              </a:solidFill>
              <a:latin typeface="Calibri"/>
              <a:ea typeface="Calibri"/>
              <a:cs typeface="Calibri"/>
              <a:sym typeface="Calibri"/>
            </a:endParaRPr>
          </a:p>
        </p:txBody>
      </p:sp>
      <p:sp>
        <p:nvSpPr>
          <p:cNvPr id="216" name="Google Shape;216;p11"/>
          <p:cNvSpPr/>
          <p:nvPr/>
        </p:nvSpPr>
        <p:spPr>
          <a:xfrm>
            <a:off x="504468" y="1135023"/>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Information Commissioner’s Office (2024) ‘Transparency in health and social care’. Available at: </a:t>
            </a:r>
            <a:r>
              <a:rPr lang="en-US" sz="1100" u="sng">
                <a:solidFill>
                  <a:srgbClr val="26A688"/>
                </a:solidFill>
                <a:latin typeface="Open Sans"/>
                <a:ea typeface="Open Sans"/>
                <a:cs typeface="Open Sans"/>
                <a:sym typeface="Open Sans"/>
                <a:hlinkClick r:id="rId3">
                  <a:extLst>
                    <a:ext uri="{A12FA001-AC4F-418D-AE19-62706E023703}">
                      <ahyp:hlinkClr xmlns:ahyp="http://schemas.microsoft.com/office/drawing/2018/hyperlinkcolor" val="tx"/>
                    </a:ext>
                  </a:extLst>
                </a:hlinkClick>
              </a:rPr>
              <a:t>https://ico.org.uk/for-organisations/uk-gdpr-guidance-and-resources/data-protection-principles/transparency-in-health-and-social-care/</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17" name="Google Shape;217;p11"/>
          <p:cNvSpPr/>
          <p:nvPr/>
        </p:nvSpPr>
        <p:spPr>
          <a:xfrm>
            <a:off x="504468" y="1646634"/>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National Cyber Security Centre (2024) ‘Cyber Assessment Framework: Introduction to the CAF’. Available at: </a:t>
            </a:r>
            <a:r>
              <a:rPr lang="en-US" sz="1100" u="sng">
                <a:solidFill>
                  <a:srgbClr val="26A688"/>
                </a:solidFill>
                <a:latin typeface="Open Sans"/>
                <a:ea typeface="Open Sans"/>
                <a:cs typeface="Open Sans"/>
                <a:sym typeface="Open Sans"/>
                <a:hlinkClick r:id="rId4">
                  <a:extLst>
                    <a:ext uri="{A12FA001-AC4F-418D-AE19-62706E023703}">
                      <ahyp:hlinkClr xmlns:ahyp="http://schemas.microsoft.com/office/drawing/2018/hyperlinkcolor" val="tx"/>
                    </a:ext>
                  </a:extLst>
                </a:hlinkClick>
              </a:rPr>
              <a:t>https://www.ncsc.gov.uk/collection/cyber-assessment-framework/introduction-to-caf</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18" name="Google Shape;218;p11"/>
          <p:cNvSpPr/>
          <p:nvPr/>
        </p:nvSpPr>
        <p:spPr>
          <a:xfrm>
            <a:off x="504468" y="2158246"/>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(2024) ‘Manage health services for others – linked profiles in the NHS App’. Available at: </a:t>
            </a:r>
            <a:r>
              <a:rPr lang="en-US" sz="1100" u="sng">
                <a:solidFill>
                  <a:srgbClr val="26A688"/>
                </a:solidFill>
                <a:latin typeface="Open Sans"/>
                <a:ea typeface="Open Sans"/>
                <a:cs typeface="Open Sans"/>
                <a:sym typeface="Open Sans"/>
                <a:hlinkClick r:id="rId5">
                  <a:extLst>
                    <a:ext uri="{A12FA001-AC4F-418D-AE19-62706E023703}">
                      <ahyp:hlinkClr xmlns:ahyp="http://schemas.microsoft.com/office/drawing/2018/hyperlinkcolor" val="tx"/>
                    </a:ext>
                  </a:extLst>
                </a:hlinkClick>
              </a:rPr>
              <a:t>https://www.nhs.uk/nhs-app/nhs-app-help-and-support/linked-profiles-in-the-nhs-app/</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19" name="Google Shape;219;p11"/>
          <p:cNvSpPr/>
          <p:nvPr/>
        </p:nvSpPr>
        <p:spPr>
          <a:xfrm>
            <a:off x="504468" y="2669857"/>
            <a:ext cx="13621464" cy="230624"/>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(2023) ‘Proxy access’. Available at: </a:t>
            </a:r>
            <a:r>
              <a:rPr lang="en-US" sz="1100" u="sng">
                <a:solidFill>
                  <a:srgbClr val="26A688"/>
                </a:solidFill>
                <a:latin typeface="Open Sans"/>
                <a:ea typeface="Open Sans"/>
                <a:cs typeface="Open Sans"/>
                <a:sym typeface="Open Sans"/>
                <a:hlinkClick r:id="rId6">
                  <a:extLst>
                    <a:ext uri="{A12FA001-AC4F-418D-AE19-62706E023703}">
                      <ahyp:hlinkClr xmlns:ahyp="http://schemas.microsoft.com/office/drawing/2018/hyperlinkcolor" val="tx"/>
                    </a:ext>
                  </a:extLst>
                </a:hlinkClick>
              </a:rPr>
              <a:t>https://www.england.nhs.uk/long-read/proxy-access/</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0" name="Google Shape;220;p11"/>
          <p:cNvSpPr/>
          <p:nvPr/>
        </p:nvSpPr>
        <p:spPr>
          <a:xfrm>
            <a:off x="504468" y="2950845"/>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(2023) ‘How proxy access works (care homes and GP practices)’. Available at: </a:t>
            </a:r>
            <a:r>
              <a:rPr lang="en-US" sz="1100" u="sng">
                <a:solidFill>
                  <a:srgbClr val="26A688"/>
                </a:solidFill>
                <a:latin typeface="Open Sans"/>
                <a:ea typeface="Open Sans"/>
                <a:cs typeface="Open Sans"/>
                <a:sym typeface="Open Sans"/>
                <a:hlinkClick r:id="rId7">
                  <a:extLst>
                    <a:ext uri="{A12FA001-AC4F-418D-AE19-62706E023703}">
                      <ahyp:hlinkClr xmlns:ahyp="http://schemas.microsoft.com/office/drawing/2018/hyperlinkcolor" val="tx"/>
                    </a:ext>
                  </a:extLst>
                </a:hlinkClick>
              </a:rPr>
              <a:t>https://www.england.nhs.uk/ourwork/clinical-policy/proxy-access-to-gp-online-services-by-care-home-staff-guidance-for-care-homes-and-gp-practices/how-proxy-access-works/</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1" name="Google Shape;221;p11"/>
          <p:cNvSpPr/>
          <p:nvPr/>
        </p:nvSpPr>
        <p:spPr>
          <a:xfrm>
            <a:off x="504468" y="3462457"/>
            <a:ext cx="13621464" cy="230624"/>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(2024a) ‘NHS App update’. Available at: </a:t>
            </a:r>
            <a:r>
              <a:rPr lang="en-US" sz="1100" u="sng">
                <a:solidFill>
                  <a:srgbClr val="26A688"/>
                </a:solidFill>
                <a:latin typeface="Open Sans"/>
                <a:ea typeface="Open Sans"/>
                <a:cs typeface="Open Sans"/>
                <a:sym typeface="Open Sans"/>
                <a:hlinkClick r:id="rId8">
                  <a:extLst>
                    <a:ext uri="{A12FA001-AC4F-418D-AE19-62706E023703}">
                      <ahyp:hlinkClr xmlns:ahyp="http://schemas.microsoft.com/office/drawing/2018/hyperlinkcolor" val="tx"/>
                    </a:ext>
                  </a:extLst>
                </a:hlinkClick>
              </a:rPr>
              <a:t>https://www.england.nhs.uk/wp-content/uploads/2024/01/item-8-annex-nhs-app.pdf</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2" name="Google Shape;222;p11"/>
          <p:cNvSpPr/>
          <p:nvPr/>
        </p:nvSpPr>
        <p:spPr>
          <a:xfrm>
            <a:off x="504468" y="3743444"/>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(2024b) ‘Transformation and innovation delivery update’. Available at: </a:t>
            </a:r>
            <a:r>
              <a:rPr lang="en-US" sz="1100" u="sng">
                <a:solidFill>
                  <a:srgbClr val="26A688"/>
                </a:solidFill>
                <a:latin typeface="Open Sans"/>
                <a:ea typeface="Open Sans"/>
                <a:cs typeface="Open Sans"/>
                <a:sym typeface="Open Sans"/>
                <a:hlinkClick r:id="rId9">
                  <a:extLst>
                    <a:ext uri="{A12FA001-AC4F-418D-AE19-62706E023703}">
                      <ahyp:hlinkClr xmlns:ahyp="http://schemas.microsoft.com/office/drawing/2018/hyperlinkcolor" val="tx"/>
                    </a:ext>
                  </a:extLst>
                </a:hlinkClick>
              </a:rPr>
              <a:t>https://www.england.nhs.uk/long-read/transformation-and-innovation-delivery-update/</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3" name="Google Shape;223;p11"/>
          <p:cNvSpPr/>
          <p:nvPr/>
        </p:nvSpPr>
        <p:spPr>
          <a:xfrm>
            <a:off x="504468" y="4255056"/>
            <a:ext cx="13621464" cy="230624"/>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(2024c) ‘Digital prescriptions go live in NHS App’. Available at: </a:t>
            </a:r>
            <a:r>
              <a:rPr lang="en-US" sz="1100" u="sng">
                <a:solidFill>
                  <a:srgbClr val="26A688"/>
                </a:solidFill>
                <a:latin typeface="Open Sans"/>
                <a:ea typeface="Open Sans"/>
                <a:cs typeface="Open Sans"/>
                <a:sym typeface="Open Sans"/>
                <a:hlinkClick r:id="rId10">
                  <a:extLst>
                    <a:ext uri="{A12FA001-AC4F-418D-AE19-62706E023703}">
                      <ahyp:hlinkClr xmlns:ahyp="http://schemas.microsoft.com/office/drawing/2018/hyperlinkcolor" val="tx"/>
                    </a:ext>
                  </a:extLst>
                </a:hlinkClick>
              </a:rPr>
              <a:t>https://www.england.nhs.uk/2024/01/digital-prescriptions-go-live-in-nhs-app/</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4" name="Google Shape;224;p11"/>
          <p:cNvSpPr/>
          <p:nvPr/>
        </p:nvSpPr>
        <p:spPr>
          <a:xfrm>
            <a:off x="504468" y="4536043"/>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(2024d) ‘NHS App messaging saved NHS more than £1 million in last year’. Available at: </a:t>
            </a:r>
            <a:r>
              <a:rPr lang="en-US" sz="1100" u="sng">
                <a:solidFill>
                  <a:srgbClr val="26A688"/>
                </a:solidFill>
                <a:latin typeface="Open Sans"/>
                <a:ea typeface="Open Sans"/>
                <a:cs typeface="Open Sans"/>
                <a:sym typeface="Open Sans"/>
                <a:hlinkClick r:id="rId11">
                  <a:extLst>
                    <a:ext uri="{A12FA001-AC4F-418D-AE19-62706E023703}">
                      <ahyp:hlinkClr xmlns:ahyp="http://schemas.microsoft.com/office/drawing/2018/hyperlinkcolor" val="tx"/>
                    </a:ext>
                  </a:extLst>
                </a:hlinkClick>
              </a:rPr>
              <a:t>https://www.england.nhs.uk/2024/05/nhs-app-messaging-saved-nhs-more-than-1-million-in-last-year/</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5" name="Google Shape;225;p11"/>
          <p:cNvSpPr/>
          <p:nvPr/>
        </p:nvSpPr>
        <p:spPr>
          <a:xfrm>
            <a:off x="504468" y="5047655"/>
            <a:ext cx="13621464" cy="230624"/>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NHS England (2025) ‘GP online services’. Available at: </a:t>
            </a:r>
            <a:r>
              <a:rPr lang="en-US" sz="1100" u="sng">
                <a:solidFill>
                  <a:srgbClr val="26A688"/>
                </a:solidFill>
                <a:latin typeface="Open Sans"/>
                <a:ea typeface="Open Sans"/>
                <a:cs typeface="Open Sans"/>
                <a:sym typeface="Open Sans"/>
                <a:hlinkClick r:id="rId12">
                  <a:extLst>
                    <a:ext uri="{A12FA001-AC4F-418D-AE19-62706E023703}">
                      <ahyp:hlinkClr xmlns:ahyp="http://schemas.microsoft.com/office/drawing/2018/hyperlinkcolor" val="tx"/>
                    </a:ext>
                  </a:extLst>
                </a:hlinkClick>
              </a:rPr>
              <a:t>https://www.england.nhs.uk/category/gp-online-services/</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6" name="Google Shape;226;p11"/>
          <p:cNvSpPr/>
          <p:nvPr/>
        </p:nvSpPr>
        <p:spPr>
          <a:xfrm>
            <a:off x="504468" y="5328642"/>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NICE (2024) ‘Evidence standards framework for digital health technologies’. Available at: </a:t>
            </a:r>
            <a:r>
              <a:rPr lang="en-US" sz="1100" u="sng">
                <a:solidFill>
                  <a:srgbClr val="26A688"/>
                </a:solidFill>
                <a:latin typeface="Open Sans"/>
                <a:ea typeface="Open Sans"/>
                <a:cs typeface="Open Sans"/>
                <a:sym typeface="Open Sans"/>
                <a:hlinkClick r:id="rId13">
                  <a:extLst>
                    <a:ext uri="{A12FA001-AC4F-418D-AE19-62706E023703}">
                      <ahyp:hlinkClr xmlns:ahyp="http://schemas.microsoft.com/office/drawing/2018/hyperlinkcolor" val="tx"/>
                    </a:ext>
                  </a:extLst>
                </a:hlinkClick>
              </a:rPr>
              <a:t>https://www.nice.org.uk/what-nice-does/digital-health/evidence-standards-framework-esf-for-digital-health-technologies</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7" name="Google Shape;227;p11"/>
          <p:cNvSpPr/>
          <p:nvPr/>
        </p:nvSpPr>
        <p:spPr>
          <a:xfrm>
            <a:off x="504468" y="5840254"/>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Pharmaceutical Journal (2024) ‘Patients can now use NHS App to collect prescriptions from any community pharmacy’. The Pharmaceutical Journal. Available at: </a:t>
            </a:r>
            <a:r>
              <a:rPr lang="en-US" sz="1100" u="sng">
                <a:solidFill>
                  <a:srgbClr val="26A688"/>
                </a:solidFill>
                <a:latin typeface="Open Sans"/>
                <a:ea typeface="Open Sans"/>
                <a:cs typeface="Open Sans"/>
                <a:sym typeface="Open Sans"/>
                <a:hlinkClick r:id="rId14">
                  <a:extLst>
                    <a:ext uri="{A12FA001-AC4F-418D-AE19-62706E023703}">
                      <ahyp:hlinkClr xmlns:ahyp="http://schemas.microsoft.com/office/drawing/2018/hyperlinkcolor" val="tx"/>
                    </a:ext>
                  </a:extLst>
                </a:hlinkClick>
              </a:rPr>
              <a:t>https://pharmaceutical-journal.com/article/news/patients-can-now-use-nhs-app-to-collect-prescriptions-from-any-community-pharmacy</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8" name="Google Shape;228;p11"/>
          <p:cNvSpPr/>
          <p:nvPr/>
        </p:nvSpPr>
        <p:spPr>
          <a:xfrm>
            <a:off x="504468" y="6351865"/>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Reidy, T., et al. (2025) ‘Qualitative evaluation of the implementation and evolution of the NHS App in England’. Available at: </a:t>
            </a:r>
            <a:r>
              <a:rPr lang="en-US" sz="1100" u="sng">
                <a:solidFill>
                  <a:srgbClr val="26A688"/>
                </a:solidFill>
                <a:latin typeface="Open Sans"/>
                <a:ea typeface="Open Sans"/>
                <a:cs typeface="Open Sans"/>
                <a:sym typeface="Open Sans"/>
                <a:hlinkClick r:id="rId15">
                  <a:extLst>
                    <a:ext uri="{A12FA001-AC4F-418D-AE19-62706E023703}">
                      <ahyp:hlinkClr xmlns:ahyp="http://schemas.microsoft.com/office/drawing/2018/hyperlinkcolor" val="tx"/>
                    </a:ext>
                  </a:extLst>
                </a:hlinkClick>
              </a:rPr>
              <a:t>https://pmc.ncbi.nlm.nih.gov/articles/PMC11752663/</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29" name="Google Shape;229;p11"/>
          <p:cNvSpPr/>
          <p:nvPr/>
        </p:nvSpPr>
        <p:spPr>
          <a:xfrm>
            <a:off x="504468" y="6863477"/>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Tony Blair Institute for Global Change (2024) ‘New polling reveals public support for NHS digital transformation’. Available at: </a:t>
            </a:r>
            <a:r>
              <a:rPr lang="en-US" sz="1100" u="sng">
                <a:solidFill>
                  <a:srgbClr val="26A688"/>
                </a:solidFill>
                <a:latin typeface="Open Sans"/>
                <a:ea typeface="Open Sans"/>
                <a:cs typeface="Open Sans"/>
                <a:sym typeface="Open Sans"/>
                <a:hlinkClick r:id="rId16">
                  <a:extLst>
                    <a:ext uri="{A12FA001-AC4F-418D-AE19-62706E023703}">
                      <ahyp:hlinkClr xmlns:ahyp="http://schemas.microsoft.com/office/drawing/2018/hyperlinkcolor" val="tx"/>
                    </a:ext>
                  </a:extLst>
                </a:hlinkClick>
              </a:rPr>
              <a:t>https://institute.global/insights/public-services/new-polling-reveals-public-support-for-nhs-digital-transformation</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
        <p:nvSpPr>
          <p:cNvPr id="230" name="Google Shape;230;p11"/>
          <p:cNvSpPr/>
          <p:nvPr/>
        </p:nvSpPr>
        <p:spPr>
          <a:xfrm>
            <a:off x="504468" y="7375088"/>
            <a:ext cx="13621464" cy="461248"/>
          </a:xfrm>
          <a:prstGeom prst="rect">
            <a:avLst/>
          </a:prstGeom>
          <a:noFill/>
          <a:ln>
            <a:noFill/>
          </a:ln>
        </p:spPr>
        <p:txBody>
          <a:bodyPr spcFirstLastPara="1" wrap="square" lIns="0" tIns="0" rIns="0" bIns="0" anchor="t" anchorCtr="0">
            <a:noAutofit/>
          </a:bodyPr>
          <a:lstStyle/>
          <a:p>
            <a:pPr marL="342900" marR="0" lvl="0" indent="-342900" algn="l" rtl="0">
              <a:lnSpc>
                <a:spcPct val="163636"/>
              </a:lnSpc>
              <a:spcBef>
                <a:spcPts val="0"/>
              </a:spcBef>
              <a:spcAft>
                <a:spcPts val="0"/>
              </a:spcAft>
              <a:buClr>
                <a:srgbClr val="333F70"/>
              </a:buClr>
              <a:buSzPts val="1100"/>
              <a:buFont typeface="Open Sans"/>
              <a:buChar char="•"/>
            </a:pPr>
            <a:r>
              <a:rPr lang="en-US" sz="1100">
                <a:solidFill>
                  <a:srgbClr val="333F70"/>
                </a:solidFill>
                <a:latin typeface="Open Sans"/>
                <a:ea typeface="Open Sans"/>
                <a:cs typeface="Open Sans"/>
                <a:sym typeface="Open Sans"/>
              </a:rPr>
              <a:t>Zhang, X., Barron, G., Mohamed, M.O., de Lusignan, S. and Williams, R. (2023) ‘Quantifying digital health inequality across a national healthcare system’, BMJ Health &amp; Care Informatics, 30(1), e100809. Available at: </a:t>
            </a:r>
            <a:r>
              <a:rPr lang="en-US" sz="1100" u="sng">
                <a:solidFill>
                  <a:srgbClr val="26A688"/>
                </a:solidFill>
                <a:latin typeface="Open Sans"/>
                <a:ea typeface="Open Sans"/>
                <a:cs typeface="Open Sans"/>
                <a:sym typeface="Open Sans"/>
                <a:hlinkClick r:id="rId17">
                  <a:extLst>
                    <a:ext uri="{A12FA001-AC4F-418D-AE19-62706E023703}">
                      <ahyp:hlinkClr xmlns:ahyp="http://schemas.microsoft.com/office/drawing/2018/hyperlinkcolor" val="tx"/>
                    </a:ext>
                  </a:extLst>
                </a:hlinkClick>
              </a:rPr>
              <a:t>https://informatics.bmj.com/content/30/1/e100809</a:t>
            </a:r>
            <a:r>
              <a:rPr lang="en-US" sz="1100">
                <a:solidFill>
                  <a:srgbClr val="333F70"/>
                </a:solidFill>
                <a:latin typeface="Open Sans"/>
                <a:ea typeface="Open Sans"/>
                <a:cs typeface="Open Sans"/>
                <a:sym typeface="Open Sans"/>
              </a:rPr>
              <a:t> (Accessed: 1 October 2025).</a:t>
            </a:r>
            <a:endParaRPr sz="11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65</cp:revision>
  <dcterms:created xsi:type="dcterms:W3CDTF">2025-10-01T12:26:06Z</dcterms:created>
  <dcterms:modified xsi:type="dcterms:W3CDTF">2025-11-11T11:42:46Z</dcterms:modified>
</cp:coreProperties>
</file>