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600"/>
    <a:srgbClr val="FF8492"/>
    <a:srgbClr val="EAE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snapToGrid="0">
      <p:cViewPr varScale="1">
        <p:scale>
          <a:sx n="107" d="100"/>
          <a:sy n="107" d="100"/>
        </p:scale>
        <p:origin x="736"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1A337-77E8-B54C-A325-518D9678D7D8}" type="datetimeFigureOut">
              <a:rPr lang="en-US" smtClean="0"/>
              <a:t>5/14/25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E233DD-D128-A547-A8F6-3FC92AF0794C}" type="slidenum">
              <a:rPr lang="en-US" smtClean="0"/>
              <a:t>‹#›</a:t>
            </a:fld>
            <a:endParaRPr lang="en-US"/>
          </a:p>
        </p:txBody>
      </p:sp>
    </p:spTree>
    <p:extLst>
      <p:ext uri="{BB962C8B-B14F-4D97-AF65-F5344CB8AC3E}">
        <p14:creationId xmlns:p14="http://schemas.microsoft.com/office/powerpoint/2010/main" val="3794635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02616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55345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1752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62385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24590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16279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92569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12337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36105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9635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5/14/25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934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5/14/25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1825237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Picture 1" descr="Triangular abstract background">
            <a:extLst>
              <a:ext uri="{FF2B5EF4-FFF2-40B4-BE49-F238E27FC236}">
                <a16:creationId xmlns:a16="http://schemas.microsoft.com/office/drawing/2014/main" id="{3198C7A9-46D6-A9DF-CE16-35DC0E4DB372}"/>
              </a:ext>
            </a:extLst>
          </p:cNvPr>
          <p:cNvPicPr>
            <a:picLocks noChangeAspect="1"/>
          </p:cNvPicPr>
          <p:nvPr/>
        </p:nvPicPr>
        <p:blipFill>
          <a:blip r:embed="rId2"/>
          <a:srcRect t="15730"/>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Subtitle 2">
            <a:extLst>
              <a:ext uri="{FF2B5EF4-FFF2-40B4-BE49-F238E27FC236}">
                <a16:creationId xmlns:a16="http://schemas.microsoft.com/office/drawing/2014/main" id="{CA6D5F53-5C6A-E3DC-4BD3-424E0CDE688D}"/>
              </a:ext>
            </a:extLst>
          </p:cNvPr>
          <p:cNvSpPr>
            <a:spLocks noGrp="1"/>
          </p:cNvSpPr>
          <p:nvPr>
            <p:ph type="subTitle" idx="1"/>
          </p:nvPr>
        </p:nvSpPr>
        <p:spPr>
          <a:xfrm>
            <a:off x="8604503" y="5731580"/>
            <a:ext cx="3392781" cy="960120"/>
          </a:xfrm>
        </p:spPr>
        <p:txBody>
          <a:bodyPr anchor="ctr">
            <a:normAutofit/>
          </a:bodyPr>
          <a:lstStyle/>
          <a:p>
            <a:pPr algn="r"/>
            <a:endParaRPr lang="en-US" sz="1900" dirty="0"/>
          </a:p>
        </p:txBody>
      </p:sp>
      <p:sp>
        <p:nvSpPr>
          <p:cNvPr id="8" name="TextBox 7">
            <a:extLst>
              <a:ext uri="{FF2B5EF4-FFF2-40B4-BE49-F238E27FC236}">
                <a16:creationId xmlns:a16="http://schemas.microsoft.com/office/drawing/2014/main" id="{8BFDEC3F-4FD2-54BD-66FE-40E365597B5F}"/>
              </a:ext>
            </a:extLst>
          </p:cNvPr>
          <p:cNvSpPr txBox="1"/>
          <p:nvPr/>
        </p:nvSpPr>
        <p:spPr>
          <a:xfrm>
            <a:off x="118286" y="0"/>
            <a:ext cx="3641014" cy="553998"/>
          </a:xfrm>
          <a:prstGeom prst="rect">
            <a:avLst/>
          </a:prstGeom>
          <a:noFill/>
        </p:spPr>
        <p:txBody>
          <a:bodyPr wrap="square" rtlCol="0">
            <a:spAutoFit/>
          </a:bodyPr>
          <a:lstStyle/>
          <a:p>
            <a:r>
              <a:rPr lang="en-US" sz="1000" dirty="0">
                <a:solidFill>
                  <a:schemeClr val="bg1"/>
                </a:solidFill>
              </a:rPr>
              <a:t>Hannah Pearce</a:t>
            </a:r>
            <a:br>
              <a:rPr lang="en-US" sz="1000" dirty="0">
                <a:solidFill>
                  <a:schemeClr val="bg1"/>
                </a:solidFill>
              </a:rPr>
            </a:br>
            <a:r>
              <a:rPr lang="en-US" sz="1000" dirty="0">
                <a:solidFill>
                  <a:schemeClr val="bg1"/>
                </a:solidFill>
              </a:rPr>
              <a:t>ECEY6006</a:t>
            </a:r>
            <a:br>
              <a:rPr lang="en-US" sz="1000" dirty="0">
                <a:solidFill>
                  <a:schemeClr val="bg1"/>
                </a:solidFill>
              </a:rPr>
            </a:br>
            <a:endParaRPr lang="en-US" sz="1000" dirty="0">
              <a:solidFill>
                <a:schemeClr val="bg1"/>
              </a:solidFill>
            </a:endParaRPr>
          </a:p>
        </p:txBody>
      </p:sp>
      <p:sp>
        <p:nvSpPr>
          <p:cNvPr id="9" name="Rounded Rectangle 8">
            <a:extLst>
              <a:ext uri="{FF2B5EF4-FFF2-40B4-BE49-F238E27FC236}">
                <a16:creationId xmlns:a16="http://schemas.microsoft.com/office/drawing/2014/main" id="{F1C33DBD-5566-394B-26D9-58F6F3633340}"/>
              </a:ext>
            </a:extLst>
          </p:cNvPr>
          <p:cNvSpPr/>
          <p:nvPr/>
        </p:nvSpPr>
        <p:spPr>
          <a:xfrm>
            <a:off x="68045" y="391251"/>
            <a:ext cx="6027954" cy="2367286"/>
          </a:xfrm>
          <a:prstGeom prst="roundRect">
            <a:avLst/>
          </a:prstGeom>
          <a:solidFill>
            <a:srgbClr val="FF8492"/>
          </a:solidFill>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D2437072-E934-DDB3-B99B-DA656CFFED4A}"/>
              </a:ext>
            </a:extLst>
          </p:cNvPr>
          <p:cNvSpPr txBox="1"/>
          <p:nvPr/>
        </p:nvSpPr>
        <p:spPr>
          <a:xfrm>
            <a:off x="83503" y="391251"/>
            <a:ext cx="5561610" cy="2362185"/>
          </a:xfrm>
          <a:prstGeom prst="rect">
            <a:avLst/>
          </a:prstGeom>
          <a:noFill/>
        </p:spPr>
        <p:txBody>
          <a:bodyPr wrap="square" rtlCol="0">
            <a:spAutoFit/>
          </a:bodyPr>
          <a:lstStyle/>
          <a:p>
            <a:r>
              <a:rPr lang="en-GB" sz="1400" b="1" u="sng"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Introduction</a:t>
            </a:r>
          </a:p>
          <a:p>
            <a:r>
              <a:rPr lang="en-GB" sz="105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ASD typically presents in early childhood, often before the age of three, and affects individuals across all ethnic and socioeconomic groups (Lord et al., 2020). </a:t>
            </a:r>
            <a:br>
              <a:rPr lang="en-GB" sz="105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05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According to NHS Wales (2024), autistic people may act in different ways to others, for example, people may find it hard to communicate with other individuals, they may get easily overwhelmed by things such as unfamiliar situations, bright lights and loud noises. The CDC (community diagnostic centre) estimates that 1 in 44 children are diagnosed with Autism Spectrum</a:t>
            </a:r>
            <a:endParaRPr lang="en-GB" sz="105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05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Disorder (ASD). The centre recognises that a diagnosis requires a thorough, multi- step process which will lead to early identification, and a better outcome for the individuals. I will be talking to you about what autism is, the signs and symptoms, the impact of barriers on children and their families, and inclusive practice. The National Autistic Society states that the current rate of autism in the UK is approximately one in a hundred people, or 1.1%. </a:t>
            </a:r>
            <a:endParaRPr lang="en-GB" sz="105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13" name="Rectangle 12">
            <a:extLst>
              <a:ext uri="{FF2B5EF4-FFF2-40B4-BE49-F238E27FC236}">
                <a16:creationId xmlns:a16="http://schemas.microsoft.com/office/drawing/2014/main" id="{046A980A-3EEA-1376-D4CF-807DD73EF854}"/>
              </a:ext>
            </a:extLst>
          </p:cNvPr>
          <p:cNvSpPr/>
          <p:nvPr/>
        </p:nvSpPr>
        <p:spPr>
          <a:xfrm>
            <a:off x="82847" y="3254804"/>
            <a:ext cx="5706567" cy="357827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4" name="TextBox 13">
            <a:extLst>
              <a:ext uri="{FF2B5EF4-FFF2-40B4-BE49-F238E27FC236}">
                <a16:creationId xmlns:a16="http://schemas.microsoft.com/office/drawing/2014/main" id="{2B1D536C-D5CE-73BD-CB0C-62AA67FC52AD}"/>
              </a:ext>
            </a:extLst>
          </p:cNvPr>
          <p:cNvSpPr txBox="1"/>
          <p:nvPr/>
        </p:nvSpPr>
        <p:spPr>
          <a:xfrm>
            <a:off x="118286" y="2979120"/>
            <a:ext cx="5692615" cy="4139595"/>
          </a:xfrm>
          <a:prstGeom prst="rect">
            <a:avLst/>
          </a:prstGeom>
          <a:noFill/>
        </p:spPr>
        <p:txBody>
          <a:bodyPr wrap="square" rtlCol="0">
            <a:spAutoFit/>
          </a:bodyPr>
          <a:lstStyle/>
          <a:p>
            <a:endParaRPr lang="en-GB" sz="1200" b="1"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endParaRPr>
          </a:p>
          <a:p>
            <a:r>
              <a:rPr lang="en-GB" sz="1200" b="1"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What are the Impact of barriers on children with Autism?</a:t>
            </a:r>
            <a:endParaRPr lang="en-GB" sz="1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solidFill>
                  <a:srgbClr val="00B050"/>
                </a:solidFill>
                <a:effectLst/>
                <a:latin typeface="Times New Roman" panose="02020603050405020304" pitchFamily="18" charset="0"/>
                <a:ea typeface="Calibri" panose="020F0502020204030204" pitchFamily="34" charset="0"/>
                <a:cs typeface="Times New Roman" panose="02020603050405020304" pitchFamily="18" charset="0"/>
              </a:rPr>
              <a:t>Children with Autism Spectrum Disorder (ASD) face a range of barriers that negatively affect their development, education, and social inclusion. A significant barrier is that mainstream schools aren’t equipped in order to meet the diverse needs of children with ASD, and this can be due to inadequate staff training, and very limited resources. (Humphrey and Lewis, 2008). As the child’s learning environment fails to accommodate the differences in communication and sensory processing, children may have, this can result in an increase of behavioural difficulties and academic underachievement’s.  (Parsons et al., 2009).  Furthermore, another key barrier is having limited access to early intervention and diagnosis. Early intervention has shown to improve communication, and social outcomes in children with ASD. (Dawson et al., 2010). However, long waiting lists can delay access to these services that are vital to children.  According to Zuckerman et al. (2013), children that come from low-income or minority backgrounds often experience a later diagnosis, and this can result in developmental delays. Furthermore, social stigma remains a barrier. Social isolation and discrimination can stem from various stereotypes about autism, which has a profound effect on children and their families. (Grey, 2002).  According to Kinnear et al., (2016), stigma can discourage families from wanting to seek advice from support services that may be available to them. Additionally, family life can be affected. Simple daily routines can be challenging for parents, social outings can be limited, the need to plan and liaising with other professionals can influence the parents and can cause a high-stress environment. (Karst &amp; Van Hecke, 2012). </a:t>
            </a:r>
          </a:p>
          <a:p>
            <a:endParaRPr lang="en-US" dirty="0"/>
          </a:p>
        </p:txBody>
      </p:sp>
      <p:sp>
        <p:nvSpPr>
          <p:cNvPr id="15" name="Round Single Corner of Rectangle 14">
            <a:extLst>
              <a:ext uri="{FF2B5EF4-FFF2-40B4-BE49-F238E27FC236}">
                <a16:creationId xmlns:a16="http://schemas.microsoft.com/office/drawing/2014/main" id="{937315E2-730B-E307-C7EA-DBD58F37A969}"/>
              </a:ext>
            </a:extLst>
          </p:cNvPr>
          <p:cNvSpPr/>
          <p:nvPr/>
        </p:nvSpPr>
        <p:spPr>
          <a:xfrm>
            <a:off x="6231247" y="166300"/>
            <a:ext cx="5791667" cy="3891240"/>
          </a:xfrm>
          <a:prstGeom prst="round1Rect">
            <a:avLst/>
          </a:prstGeom>
          <a:solidFill>
            <a:srgbClr val="EAE3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0344E711-108D-4F7A-8C69-3ABA7EC4D0EA}"/>
              </a:ext>
            </a:extLst>
          </p:cNvPr>
          <p:cNvSpPr txBox="1"/>
          <p:nvPr/>
        </p:nvSpPr>
        <p:spPr>
          <a:xfrm>
            <a:off x="6378839" y="166300"/>
            <a:ext cx="5472735" cy="7001917"/>
          </a:xfrm>
          <a:prstGeom prst="rect">
            <a:avLst/>
          </a:prstGeom>
          <a:noFill/>
        </p:spPr>
        <p:txBody>
          <a:bodyPr wrap="square" rtlCol="0">
            <a:spAutoFit/>
          </a:bodyPr>
          <a:lstStyle/>
          <a:p>
            <a:r>
              <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What are the Impact of barriers on children with Autism?</a:t>
            </a: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r>
              <a:rPr lang="en-GB" sz="1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Children with Autism Spectrum Disorder (ASD) face a range of barriers that negatively affect their development, education, and social inclusion. A significant barrier is that mainstream schools aren’t equipped in order to meet the diverse needs of children with ASD, and this can be due to inadequate staff training, and very limited resources. (Humphrey and Lewis, 2008). As the child’s learning environment fails to accommodate the differences in communication and sensory processing, children may have, this can result in an increase of behavioural difficulties and academic underachievement’s.  (Parsons et al., 2009).  Furthermore, another key barrier is having limited access to early intervention and diagnosis. Early intervention has shown to improve communication, and social outcomes in children with ASD. (Dawson et al., 2010). However, long waiting lists can delay access to these services that are vital to children.  According to Zuckerman et al. (2013), children that come from low-income or minority backgrounds often experience a later diagnosis, and this can result in developmental delays. Furthermore, social stigma remains a barrier. Social isolation and discrimination can stem from various stereotypes about autism, which has a profound effect on children and their families. (Grey, 2002).  According to Kinnear et al., (2016), stigma can discourage families from wanting to seek advice from support services that may be available to them. Additionally, family life can be affected. Simple daily routines can be challenging for parents, social outings can be limited, the need to plan and liaising with other professionals can influence the parents and can cause a high-stress environment. (Karst &amp; Van Hecke, 2012). </a:t>
            </a:r>
            <a:endParaRPr lang="en-GB" sz="1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200" b="1" u="sng" dirty="0">
              <a:solidFill>
                <a:srgbClr val="7030A0"/>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200" u="sng"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ounded Rectangle 17">
            <a:extLst>
              <a:ext uri="{FF2B5EF4-FFF2-40B4-BE49-F238E27FC236}">
                <a16:creationId xmlns:a16="http://schemas.microsoft.com/office/drawing/2014/main" id="{EF7CCF55-7DFF-D1A5-0918-71CFD64FF737}"/>
              </a:ext>
            </a:extLst>
          </p:cNvPr>
          <p:cNvSpPr/>
          <p:nvPr/>
        </p:nvSpPr>
        <p:spPr>
          <a:xfrm>
            <a:off x="5960754" y="4144488"/>
            <a:ext cx="6163201" cy="260489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9" name="TextBox 18">
            <a:extLst>
              <a:ext uri="{FF2B5EF4-FFF2-40B4-BE49-F238E27FC236}">
                <a16:creationId xmlns:a16="http://schemas.microsoft.com/office/drawing/2014/main" id="{2840ABBE-34C9-E1D7-13A1-26B21BAA7689}"/>
              </a:ext>
            </a:extLst>
          </p:cNvPr>
          <p:cNvSpPr txBox="1"/>
          <p:nvPr/>
        </p:nvSpPr>
        <p:spPr>
          <a:xfrm>
            <a:off x="6095999" y="4195614"/>
            <a:ext cx="5892709" cy="4139595"/>
          </a:xfrm>
          <a:prstGeom prst="rect">
            <a:avLst/>
          </a:prstGeom>
          <a:noFill/>
        </p:spPr>
        <p:txBody>
          <a:bodyPr wrap="square" rtlCol="0">
            <a:spAutoFit/>
          </a:bodyPr>
          <a:lstStyle/>
          <a:p>
            <a:pPr algn="ctr"/>
            <a:r>
              <a:rPr lang="en-US" sz="1200" u="sng" dirty="0">
                <a:solidFill>
                  <a:srgbClr val="002060"/>
                </a:solidFill>
                <a:latin typeface="Times New Roman" panose="02020603050405020304" pitchFamily="18" charset="0"/>
                <a:cs typeface="Times New Roman" panose="02020603050405020304" pitchFamily="18" charset="0"/>
              </a:rPr>
              <a:t>Signs and Symptoms</a:t>
            </a:r>
          </a:p>
          <a:p>
            <a:r>
              <a:rPr lang="en-GB" sz="1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Autism Spectrum Disorder (ASD) is characterised by a child having various difficulties. One core symptom of autism is a child not responding to their name, they may also get frustrated if they don’t like certain sounds, smells or the taste of something. Children with autism have sensory differences, for example, certain materials in a classroom such as sand/water may affect an autistic child as they may struggle with the texture of it. (Marco et al., 2011). </a:t>
            </a:r>
          </a:p>
          <a:p>
            <a:r>
              <a:rPr lang="en-GB" sz="1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It is important to recognise that autism can often be harder to diagnose in girls, as girls can appear to manage better in social situations and can sometimes withdraw from situations that they may struggle with. (NHS, 2024). </a:t>
            </a:r>
          </a:p>
          <a:p>
            <a:r>
              <a:rPr lang="en-GB" sz="1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Furthermore, Children with ASD might avoid eye contact with others, have delayed speech development, and echolalia. Echolalia is where individuals repeat different words and phrases without communicative intent. Lord et al., 2020). Similarly, children may struggle to maintain conversations with </a:t>
            </a:r>
            <a:r>
              <a:rPr lang="en-GB" sz="1100" dirty="0" err="1">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peers,and</a:t>
            </a:r>
            <a:r>
              <a:rPr lang="en-GB" sz="1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show limited interest in building relationships. Children with ASD may fail to interpret non-verbal cues, such as facial expressions (Baron-Cohen, 1995).</a:t>
            </a:r>
          </a:p>
          <a:p>
            <a:endParaRPr lang="en-US" sz="1200" u="sng" dirty="0">
              <a:solidFill>
                <a:srgbClr val="002060"/>
              </a:solidFill>
              <a:latin typeface="Times New Roman" panose="02020603050405020304" pitchFamily="18" charset="0"/>
              <a:cs typeface="Times New Roman" panose="02020603050405020304" pitchFamily="18" charset="0"/>
            </a:endParaRPr>
          </a:p>
          <a:p>
            <a:pPr algn="ctr"/>
            <a:endParaRPr lang="en-US" sz="1200" u="sng" dirty="0">
              <a:solidFill>
                <a:srgbClr val="002060"/>
              </a:solidFill>
              <a:latin typeface="Times New Roman" panose="02020603050405020304" pitchFamily="18" charset="0"/>
              <a:cs typeface="Times New Roman" panose="02020603050405020304" pitchFamily="18" charset="0"/>
            </a:endParaRPr>
          </a:p>
          <a:p>
            <a:pPr algn="ctr"/>
            <a:endParaRPr lang="en-US" sz="1200" u="sng" dirty="0">
              <a:solidFill>
                <a:srgbClr val="002060"/>
              </a:solidFill>
              <a:latin typeface="Times New Roman" panose="02020603050405020304" pitchFamily="18" charset="0"/>
              <a:cs typeface="Times New Roman" panose="02020603050405020304" pitchFamily="18" charset="0"/>
            </a:endParaRPr>
          </a:p>
          <a:p>
            <a:pPr algn="ctr"/>
            <a:endParaRPr lang="en-US" sz="1200" u="sng" dirty="0">
              <a:solidFill>
                <a:srgbClr val="002060"/>
              </a:solidFill>
              <a:latin typeface="Times New Roman" panose="02020603050405020304" pitchFamily="18" charset="0"/>
              <a:cs typeface="Times New Roman" panose="02020603050405020304" pitchFamily="18" charset="0"/>
            </a:endParaRPr>
          </a:p>
          <a:p>
            <a:pPr algn="ctr"/>
            <a:endParaRPr lang="en-US" sz="1200" u="sng" dirty="0">
              <a:solidFill>
                <a:srgbClr val="002060"/>
              </a:solidFill>
              <a:latin typeface="Times New Roman" panose="02020603050405020304" pitchFamily="18" charset="0"/>
              <a:cs typeface="Times New Roman" panose="02020603050405020304" pitchFamily="18" charset="0"/>
            </a:endParaRPr>
          </a:p>
          <a:p>
            <a:pPr algn="ctr"/>
            <a:endParaRPr lang="en-US" sz="1200" u="sng" dirty="0">
              <a:solidFill>
                <a:srgbClr val="002060"/>
              </a:solidFill>
              <a:latin typeface="Times New Roman" panose="02020603050405020304" pitchFamily="18" charset="0"/>
              <a:cs typeface="Times New Roman" panose="02020603050405020304" pitchFamily="18" charset="0"/>
            </a:endParaRPr>
          </a:p>
          <a:p>
            <a:pPr algn="ctr"/>
            <a:endParaRPr lang="en-US" sz="1200" u="sng" dirty="0">
              <a:solidFill>
                <a:srgbClr val="002060"/>
              </a:solidFill>
              <a:latin typeface="Times New Roman" panose="02020603050405020304" pitchFamily="18" charset="0"/>
              <a:cs typeface="Times New Roman" panose="02020603050405020304" pitchFamily="18" charset="0"/>
            </a:endParaRPr>
          </a:p>
          <a:p>
            <a:pPr algn="ctr"/>
            <a:endParaRPr lang="en-US" sz="1200" u="sng" dirty="0">
              <a:solidFill>
                <a:srgbClr val="002060"/>
              </a:solidFill>
              <a:latin typeface="Times New Roman" panose="02020603050405020304" pitchFamily="18" charset="0"/>
              <a:cs typeface="Times New Roman" panose="02020603050405020304" pitchFamily="18" charset="0"/>
            </a:endParaRPr>
          </a:p>
          <a:p>
            <a:pPr algn="ctr"/>
            <a:r>
              <a:rPr lang="en-US" sz="1200" u="sng" dirty="0">
                <a:solidFill>
                  <a:srgbClr val="002060"/>
                </a:solidFill>
                <a:latin typeface="Times New Roman" panose="02020603050405020304" pitchFamily="18" charset="0"/>
                <a:cs typeface="Times New Roman" panose="02020603050405020304" pitchFamily="18" charset="0"/>
              </a:rPr>
              <a:t> </a:t>
            </a:r>
          </a:p>
        </p:txBody>
      </p:sp>
      <p:sp>
        <p:nvSpPr>
          <p:cNvPr id="22" name="Down Arrow 21">
            <a:extLst>
              <a:ext uri="{FF2B5EF4-FFF2-40B4-BE49-F238E27FC236}">
                <a16:creationId xmlns:a16="http://schemas.microsoft.com/office/drawing/2014/main" id="{26FD928D-D257-B1AE-9A18-CE285B4DD6B6}"/>
              </a:ext>
            </a:extLst>
          </p:cNvPr>
          <p:cNvSpPr/>
          <p:nvPr/>
        </p:nvSpPr>
        <p:spPr>
          <a:xfrm>
            <a:off x="2779348" y="2839648"/>
            <a:ext cx="370490" cy="404726"/>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3" name="Right Arrow 22">
            <a:extLst>
              <a:ext uri="{FF2B5EF4-FFF2-40B4-BE49-F238E27FC236}">
                <a16:creationId xmlns:a16="http://schemas.microsoft.com/office/drawing/2014/main" id="{4B550ED8-28D3-0483-F1E0-5174DDD34572}"/>
              </a:ext>
            </a:extLst>
          </p:cNvPr>
          <p:cNvSpPr/>
          <p:nvPr/>
        </p:nvSpPr>
        <p:spPr>
          <a:xfrm>
            <a:off x="5660571" y="1572343"/>
            <a:ext cx="546928" cy="387086"/>
          </a:xfrm>
          <a:prstGeom prst="right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4" name="Down Arrow 23">
            <a:extLst>
              <a:ext uri="{FF2B5EF4-FFF2-40B4-BE49-F238E27FC236}">
                <a16:creationId xmlns:a16="http://schemas.microsoft.com/office/drawing/2014/main" id="{0CFDF7ED-5800-AE7D-602A-CC2CBB79B7FD}"/>
              </a:ext>
            </a:extLst>
          </p:cNvPr>
          <p:cNvSpPr/>
          <p:nvPr/>
        </p:nvSpPr>
        <p:spPr>
          <a:xfrm>
            <a:off x="8823366" y="3811979"/>
            <a:ext cx="368135" cy="383635"/>
          </a:xfrm>
          <a:prstGeom prst="downArrow">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7426012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1045</Words>
  <Application>Microsoft Macintosh PowerPoint</Application>
  <PresentationFormat>Widescreen</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Bierstadt</vt:lpstr>
      <vt:lpstr>Calibri</vt:lpstr>
      <vt:lpstr>Times New Roman</vt:lpstr>
      <vt:lpstr>GestaltVTI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Eve Betts</dc:creator>
  <cp:lastModifiedBy>Eve Betts</cp:lastModifiedBy>
  <cp:revision>2</cp:revision>
  <dcterms:created xsi:type="dcterms:W3CDTF">2025-05-14T15:07:58Z</dcterms:created>
  <dcterms:modified xsi:type="dcterms:W3CDTF">2025-05-14T15:42:34Z</dcterms:modified>
</cp:coreProperties>
</file>