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37AD09-6BB4-CABE-1641-979B0A417DE5}" v="5587" dt="2025-04-27T00:35:06.7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40" d="100"/>
          <a:sy n="40" d="100"/>
        </p:scale>
        <p:origin x="2460"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4/26/2025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4/26/2025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4/26/2025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4/26/2025</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eg"/><Relationship Id="rId13" Type="http://schemas.openxmlformats.org/officeDocument/2006/relationships/image" Target="../media/image10.jpeg"/><Relationship Id="rId3" Type="http://schemas.openxmlformats.org/officeDocument/2006/relationships/image" Target="../media/image2.png"/><Relationship Id="rId7" Type="http://schemas.openxmlformats.org/officeDocument/2006/relationships/image" Target="../media/image4.png"/><Relationship Id="rId12" Type="http://schemas.openxmlformats.org/officeDocument/2006/relationships/image" Target="../media/image9.png"/><Relationship Id="rId2" Type="http://schemas.openxmlformats.org/officeDocument/2006/relationships/image" Target="../media/image1.jpg"/><Relationship Id="rId16" Type="http://schemas.openxmlformats.org/officeDocument/2006/relationships/image" Target="../media/image13.jpeg"/><Relationship Id="rId1" Type="http://schemas.openxmlformats.org/officeDocument/2006/relationships/slideLayout" Target="../slideLayouts/slideLayout1.xml"/><Relationship Id="rId6" Type="http://schemas.openxmlformats.org/officeDocument/2006/relationships/image" Target="../media/image3.png"/><Relationship Id="rId11" Type="http://schemas.openxmlformats.org/officeDocument/2006/relationships/image" Target="../media/image8.png"/><Relationship Id="rId5" Type="http://schemas.openxmlformats.org/officeDocument/2006/relationships/hyperlink" Target="https://www.gran-turismo.com/gb/gt7/apex/settings/08" TargetMode="External"/><Relationship Id="rId15" Type="http://schemas.openxmlformats.org/officeDocument/2006/relationships/image" Target="../media/image12.png"/><Relationship Id="rId10" Type="http://schemas.openxmlformats.org/officeDocument/2006/relationships/image" Target="../media/image7.png"/><Relationship Id="rId4" Type="http://schemas.openxmlformats.org/officeDocument/2006/relationships/hyperlink" Target="https://www.rallye054.be/wrc-liste-des-engages-du-wales-rally-gb/" TargetMode="External"/><Relationship Id="rId9" Type="http://schemas.openxmlformats.org/officeDocument/2006/relationships/image" Target="../media/image6.jpeg"/><Relationship Id="rId14" Type="http://schemas.openxmlformats.org/officeDocument/2006/relationships/image" Target="../media/image1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altLang="en-US" sz="4800" dirty="0">
                <a:solidFill>
                  <a:srgbClr val="002060"/>
                </a:solidFill>
                <a:latin typeface="Calibri"/>
                <a:ea typeface="Calibri"/>
                <a:cs typeface="Calibri"/>
              </a:rPr>
              <a:t>Technical Lecture review</a:t>
            </a:r>
            <a:endParaRPr lang="en-GB" altLang="en-US" sz="4800" dirty="0">
              <a:solidFill>
                <a:srgbClr val="002060"/>
              </a:solidFill>
              <a:latin typeface="Calibri" charset="0"/>
              <a:ea typeface="Calibri" charset="0"/>
              <a:cs typeface="Calibri" charset="0"/>
            </a:endParaRPr>
          </a:p>
          <a:p>
            <a:pPr>
              <a:lnSpc>
                <a:spcPct val="110000"/>
              </a:lnSpc>
              <a:spcBef>
                <a:spcPct val="0"/>
              </a:spcBef>
              <a:buNone/>
            </a:pPr>
            <a:r>
              <a:rPr lang="en-GB" altLang="en-US" sz="4000" b="1" dirty="0">
                <a:solidFill>
                  <a:srgbClr val="002060"/>
                </a:solidFill>
                <a:latin typeface="Calibri"/>
                <a:ea typeface="Calibri"/>
                <a:cs typeface="Calibri"/>
              </a:rPr>
              <a:t>Oliver Hall</a:t>
            </a:r>
            <a:endParaRPr lang="en-GB" altLang="en-US" sz="4000" b="1" dirty="0">
              <a:solidFill>
                <a:srgbClr val="002060"/>
              </a:solidFill>
              <a:latin typeface="Calibri" charset="0"/>
              <a:ea typeface="Calibri" charset="0"/>
              <a:cs typeface="Calibri" charset="0"/>
            </a:endParaRPr>
          </a:p>
          <a:p>
            <a:pPr>
              <a:lnSpc>
                <a:spcPct val="110000"/>
              </a:lnSpc>
              <a:spcBef>
                <a:spcPct val="0"/>
              </a:spcBef>
              <a:buNone/>
            </a:pPr>
            <a:r>
              <a:rPr lang="en-GB" altLang="en-US" sz="3600" dirty="0">
                <a:solidFill>
                  <a:srgbClr val="002060"/>
                </a:solidFill>
                <a:latin typeface="Calibri"/>
                <a:ea typeface="Calibri"/>
                <a:cs typeface="Calibri"/>
              </a:rPr>
              <a:t>Andrew Noble</a:t>
            </a:r>
            <a:endParaRPr lang="en-GB" altLang="en-US" sz="3600" dirty="0">
              <a:solidFill>
                <a:srgbClr val="002060"/>
              </a:solidFill>
              <a:latin typeface="Calibri" charset="0"/>
              <a:ea typeface="Calibri" charset="0"/>
              <a:cs typeface="Calibri" charset="0"/>
            </a:endParaRP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Wales Institute for Science &amp; Art</a:t>
            </a:r>
            <a:endParaRPr lang="en-GB" altLang="en-US" sz="3600" b="1" dirty="0">
              <a:solidFill>
                <a:srgbClr val="002060"/>
              </a:solidFill>
              <a:latin typeface="Calibri" charset="0"/>
              <a:ea typeface="Calibri" charset="0"/>
              <a:cs typeface="Calibri" charset="0"/>
            </a:endParaRPr>
          </a:p>
          <a:p>
            <a:pPr>
              <a:lnSpc>
                <a:spcPct val="110000"/>
              </a:lnSpc>
              <a:spcBef>
                <a:spcPct val="0"/>
              </a:spcBef>
              <a:buNone/>
            </a:pPr>
            <a:r>
              <a:rPr lang="en-GB" altLang="en-US" sz="3600" dirty="0">
                <a:solidFill>
                  <a:srgbClr val="002060"/>
                </a:solidFill>
                <a:latin typeface="Calibri"/>
                <a:ea typeface="Calibri"/>
                <a:cs typeface="Calibri"/>
              </a:rPr>
              <a:t>BEng Motorsport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5552162"/>
            <a:ext cx="6529437" cy="11975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AU" altLang="en-US" sz="2800" dirty="0">
                <a:latin typeface="Arial"/>
                <a:ea typeface="ＭＳ Ｐゴシック"/>
                <a:cs typeface="Arial"/>
              </a:rPr>
              <a:t>I have chosen to review the rally lecture for this assignment. In my opinion the engineering behind rally is extremely interesting as it is effectively trying to defy most concepts from normal motorsports, grip is important but slip is also necessary, downforce is needed to keep grip but also needs more balance for the harsh jump and so much more.</a:t>
            </a:r>
            <a:endParaRPr lang="en-AU" altLang="en-US" sz="2800" dirty="0">
              <a:cs typeface="Arial"/>
            </a:endParaRPr>
          </a:p>
          <a:p>
            <a:pPr>
              <a:spcBef>
                <a:spcPct val="50000"/>
              </a:spcBef>
            </a:pPr>
            <a:r>
              <a:rPr lang="en-US" altLang="en-US" sz="2800" dirty="0">
                <a:latin typeface="Arial"/>
                <a:ea typeface="ＭＳ Ｐゴシック"/>
                <a:cs typeface="Arial"/>
              </a:rPr>
              <a:t>Ken Block was a huge inspiration to me when I was growing up due to his lack of fear and clear distinction within the industry, no one dared to do the type of things he did, for example his world record jump in a car, shown below is one of the calculations his team carried out to work out the speed needed to cover the huge 171ft gap jump.</a:t>
            </a:r>
          </a:p>
          <a:p>
            <a:pPr>
              <a:spcBef>
                <a:spcPct val="50000"/>
              </a:spcBef>
            </a:pPr>
            <a:endParaRPr lang="en-US" altLang="en-US" sz="2800" dirty="0"/>
          </a:p>
          <a:p>
            <a:pPr>
              <a:spcBef>
                <a:spcPct val="50000"/>
              </a:spcBef>
            </a:pPr>
            <a:endParaRPr lang="en-US" altLang="en-US" sz="2800" dirty="0">
              <a:cs typeface="Arial" charset="0"/>
            </a:endParaRPr>
          </a:p>
        </p:txBody>
      </p:sp>
      <p:sp>
        <p:nvSpPr>
          <p:cNvPr id="12" name="Text Box 8"/>
          <p:cNvSpPr txBox="1">
            <a:spLocks noChangeArrowheads="1"/>
          </p:cNvSpPr>
          <p:nvPr/>
        </p:nvSpPr>
        <p:spPr bwMode="auto">
          <a:xfrm>
            <a:off x="203245" y="16359912"/>
            <a:ext cx="6415087" cy="1344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latin typeface="Arial"/>
                <a:ea typeface="ＭＳ Ｐゴシック"/>
                <a:cs typeface="Arial"/>
              </a:rPr>
              <a:t>What makes rally so interesting?</a:t>
            </a:r>
            <a:endParaRPr lang="en-US" dirty="0">
              <a:latin typeface="Arial"/>
              <a:ea typeface="ＭＳ Ｐゴシック"/>
              <a:cs typeface="Arial"/>
            </a:endParaRPr>
          </a:p>
          <a:p>
            <a:pPr>
              <a:spcBef>
                <a:spcPct val="20000"/>
              </a:spcBef>
            </a:pPr>
            <a:r>
              <a:rPr lang="en-AU" altLang="en-US" sz="2800" dirty="0">
                <a:latin typeface="Arial"/>
                <a:ea typeface="ＭＳ Ｐゴシック"/>
                <a:cs typeface="Arial"/>
              </a:rPr>
              <a:t>Rally has so many interesting quirks and features involved to make the events and teams run smoothly, most notably, its own separate language. Rally uses pace notes to help the drivers get around the stages. These notes are short and snappy phrases that signal distance and severity of obstacles and corners in the track. The best thing about them is there is often no set language as different drivers receive data differently from others.</a:t>
            </a:r>
            <a:endParaRPr lang="en-US" dirty="0">
              <a:latin typeface="Arial"/>
              <a:ea typeface="ＭＳ Ｐゴシック"/>
              <a:cs typeface="Arial"/>
            </a:endParaRPr>
          </a:p>
          <a:p>
            <a:pPr>
              <a:spcBef>
                <a:spcPct val="40000"/>
              </a:spcBef>
            </a:pPr>
            <a:r>
              <a:rPr lang="en-AU" altLang="en-US" sz="2800" dirty="0">
                <a:latin typeface="Arial"/>
                <a:ea typeface="ＭＳ Ｐゴシック"/>
                <a:cs typeface="Arial"/>
              </a:rPr>
              <a:t>Checklist of why rally is good:</a:t>
            </a:r>
          </a:p>
          <a:p>
            <a:pPr>
              <a:spcBef>
                <a:spcPct val="40000"/>
              </a:spcBef>
              <a:buFontTx/>
              <a:buChar char="•"/>
            </a:pPr>
            <a:r>
              <a:rPr lang="en-AU" altLang="en-US" sz="2800" dirty="0">
                <a:latin typeface="Arial"/>
                <a:ea typeface="ＭＳ Ｐゴシック"/>
                <a:cs typeface="Arial"/>
              </a:rPr>
              <a:t> High speed, low grip</a:t>
            </a:r>
          </a:p>
          <a:p>
            <a:pPr>
              <a:spcBef>
                <a:spcPct val="40000"/>
              </a:spcBef>
              <a:buFontTx/>
              <a:buChar char="•"/>
            </a:pPr>
            <a:r>
              <a:rPr lang="en-AU" altLang="en-US" sz="2800" dirty="0">
                <a:latin typeface="Arial"/>
                <a:ea typeface="ＭＳ Ｐゴシック"/>
                <a:cs typeface="Arial"/>
              </a:rPr>
              <a:t> Airtime (not seen anywhere else) </a:t>
            </a:r>
          </a:p>
          <a:p>
            <a:pPr>
              <a:spcBef>
                <a:spcPct val="40000"/>
              </a:spcBef>
              <a:buFontTx/>
              <a:buChar char="•"/>
            </a:pPr>
            <a:r>
              <a:rPr lang="en-AU" altLang="en-US" sz="2800" dirty="0">
                <a:latin typeface="Arial"/>
                <a:ea typeface="ＭＳ Ｐゴシック"/>
                <a:cs typeface="Arial"/>
              </a:rPr>
              <a:t> High standard cars due to safety and regulations</a:t>
            </a:r>
          </a:p>
          <a:p>
            <a:pPr>
              <a:spcBef>
                <a:spcPct val="40000"/>
              </a:spcBef>
              <a:buFontTx/>
              <a:buChar char="•"/>
            </a:pPr>
            <a:r>
              <a:rPr lang="en-AU" altLang="en-US" sz="2800" dirty="0">
                <a:latin typeface="Arial"/>
                <a:ea typeface="ＭＳ Ｐゴシック"/>
                <a:cs typeface="Arial"/>
              </a:rPr>
              <a:t> Technical driving skills</a:t>
            </a:r>
          </a:p>
          <a:p>
            <a:pPr>
              <a:spcBef>
                <a:spcPct val="40000"/>
              </a:spcBef>
              <a:buFontTx/>
              <a:buChar char="•"/>
            </a:pPr>
            <a:r>
              <a:rPr lang="en-AU" altLang="en-US" sz="2800" dirty="0">
                <a:latin typeface="Arial"/>
                <a:ea typeface="ＭＳ Ｐゴシック"/>
                <a:cs typeface="Arial"/>
              </a:rPr>
              <a:t> Close split times mean entertaining racing</a:t>
            </a:r>
          </a:p>
          <a:p>
            <a:pPr>
              <a:spcBef>
                <a:spcPct val="40000"/>
              </a:spcBef>
              <a:buChar char="•"/>
            </a:pPr>
            <a:r>
              <a:rPr lang="en-AU" altLang="en-US" sz="2800" dirty="0">
                <a:latin typeface="Arial"/>
                <a:ea typeface="ＭＳ Ｐゴシック"/>
                <a:cs typeface="Arial"/>
              </a:rPr>
              <a:t>Manufacturer battles (</a:t>
            </a:r>
            <a:r>
              <a:rPr lang="en-AU" altLang="en-US" sz="2800" dirty="0" err="1">
                <a:latin typeface="Arial"/>
                <a:ea typeface="ＭＳ Ｐゴシック"/>
                <a:cs typeface="Arial"/>
              </a:rPr>
              <a:t>mitsubishi</a:t>
            </a:r>
            <a:r>
              <a:rPr lang="en-AU" altLang="en-US" sz="2800" dirty="0">
                <a:latin typeface="Arial"/>
                <a:ea typeface="ＭＳ Ｐゴシック"/>
                <a:cs typeface="Arial"/>
              </a:rPr>
              <a:t> vs Subaru)</a:t>
            </a:r>
            <a:endParaRPr lang="en-AU" altLang="en-US" sz="2800" dirty="0">
              <a:cs typeface="Arial" charset="0"/>
            </a:endParaRPr>
          </a:p>
          <a:p>
            <a:pPr>
              <a:spcBef>
                <a:spcPct val="40000"/>
              </a:spcBef>
            </a:pPr>
            <a:endParaRPr lang="en-AU" altLang="en-US" sz="2800" dirty="0">
              <a:cs typeface="Arial" charset="0"/>
            </a:endParaRPr>
          </a:p>
        </p:txBody>
      </p:sp>
      <p:sp>
        <p:nvSpPr>
          <p:cNvPr id="14" name="Text Box 19"/>
          <p:cNvSpPr txBox="1">
            <a:spLocks noChangeArrowheads="1"/>
          </p:cNvSpPr>
          <p:nvPr/>
        </p:nvSpPr>
        <p:spPr bwMode="auto">
          <a:xfrm>
            <a:off x="7422293" y="21588148"/>
            <a:ext cx="6410325" cy="1765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a:ea typeface="ＭＳ Ｐゴシック"/>
                <a:cs typeface="Times New Roman"/>
              </a:rPr>
              <a:t>Above is an example of a rally cars gear ratios, they are designed to go through gears quickly as top speed is not important. As a result they are able to select a perfect gear for every corner. Graph found at gran-turismo.com</a:t>
            </a:r>
          </a:p>
        </p:txBody>
      </p:sp>
      <p:sp>
        <p:nvSpPr>
          <p:cNvPr id="16" name="Text Box 16"/>
          <p:cNvSpPr txBox="1">
            <a:spLocks noChangeArrowheads="1"/>
          </p:cNvSpPr>
          <p:nvPr/>
        </p:nvSpPr>
        <p:spPr bwMode="auto">
          <a:xfrm>
            <a:off x="7414396" y="13198012"/>
            <a:ext cx="5638800" cy="11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a:ea typeface="ＭＳ Ｐゴシック"/>
                <a:cs typeface="Times New Roman"/>
              </a:rPr>
              <a:t>Image of the late ken block completing the world record for longest jump in a car measured at 171ft.. Photo reproduced from Jordan Brown.</a:t>
            </a:r>
          </a:p>
        </p:txBody>
      </p:sp>
      <p:sp>
        <p:nvSpPr>
          <p:cNvPr id="17" name="Text Box 21"/>
          <p:cNvSpPr txBox="1">
            <a:spLocks noChangeArrowheads="1"/>
          </p:cNvSpPr>
          <p:nvPr/>
        </p:nvSpPr>
        <p:spPr bwMode="auto">
          <a:xfrm>
            <a:off x="10627749" y="6218429"/>
            <a:ext cx="2825750" cy="1498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a:ea typeface="ＭＳ Ｐゴシック"/>
                <a:cs typeface="Times New Roman"/>
              </a:rPr>
              <a:t>Shown here is a picture of the Welsh stage of GB Rally (Photo courtesy of Rallye054) </a:t>
            </a:r>
          </a:p>
        </p:txBody>
      </p:sp>
      <p:sp>
        <p:nvSpPr>
          <p:cNvPr id="18" name="Text Box 27"/>
          <p:cNvSpPr txBox="1">
            <a:spLocks noChangeArrowheads="1"/>
          </p:cNvSpPr>
          <p:nvPr/>
        </p:nvSpPr>
        <p:spPr bwMode="auto">
          <a:xfrm>
            <a:off x="10935181" y="14988182"/>
            <a:ext cx="2613025" cy="2113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a:ea typeface="ＭＳ Ｐゴシック"/>
                <a:cs typeface="Times New Roman"/>
              </a:rPr>
              <a:t>Early 1990s Group B rally car flying through a crowd on full speed stage (picture from </a:t>
            </a:r>
            <a:r>
              <a:rPr lang="en-AU" altLang="en-US" sz="2000" i="1" dirty="0" err="1">
                <a:latin typeface="Times New Roman"/>
                <a:ea typeface="ＭＳ Ｐゴシック"/>
                <a:cs typeface="Times New Roman"/>
              </a:rPr>
              <a:t>silodrome</a:t>
            </a:r>
            <a:r>
              <a:rPr lang="en-AU" altLang="en-US" sz="2000" i="1" dirty="0">
                <a:latin typeface="Times New Roman"/>
                <a:ea typeface="ＭＳ Ｐゴシック"/>
                <a:cs typeface="Times New Roman"/>
              </a:rPr>
              <a:t>)</a:t>
            </a:r>
            <a:endParaRPr lang="en-AU" altLang="en-US" sz="2000" i="1" dirty="0">
              <a:latin typeface="Times New Roman" charset="0"/>
              <a:cs typeface="Times New Roman"/>
            </a:endParaRPr>
          </a:p>
        </p:txBody>
      </p:sp>
      <p:sp>
        <p:nvSpPr>
          <p:cNvPr id="22" name="Text Box 10"/>
          <p:cNvSpPr txBox="1">
            <a:spLocks noChangeArrowheads="1"/>
          </p:cNvSpPr>
          <p:nvPr/>
        </p:nvSpPr>
        <p:spPr bwMode="auto">
          <a:xfrm>
            <a:off x="14393735" y="19717983"/>
            <a:ext cx="6415088" cy="5182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AU" altLang="en-US" sz="2800" dirty="0">
                <a:latin typeface="Arial"/>
                <a:ea typeface="ＭＳ Ｐゴシック"/>
                <a:cs typeface="Arial"/>
              </a:rPr>
              <a:t>I Have found many helpful pages which have contributed to my own understanding of rally</a:t>
            </a:r>
          </a:p>
          <a:p>
            <a:pPr>
              <a:spcBef>
                <a:spcPct val="50000"/>
              </a:spcBef>
            </a:pPr>
            <a:r>
              <a:rPr lang="en-US" dirty="0">
                <a:latin typeface="Arial"/>
                <a:ea typeface="ＭＳ Ｐゴシック"/>
                <a:cs typeface="Arial"/>
              </a:rPr>
              <a:t>There have been many </a:t>
            </a:r>
            <a:r>
              <a:rPr lang="en-US" dirty="0" err="1">
                <a:latin typeface="Arial"/>
                <a:ea typeface="ＭＳ Ｐゴシック"/>
                <a:cs typeface="Arial"/>
              </a:rPr>
              <a:t>youtube</a:t>
            </a:r>
            <a:r>
              <a:rPr lang="en-US" dirty="0">
                <a:latin typeface="Arial"/>
                <a:ea typeface="ＭＳ Ｐゴシック"/>
                <a:cs typeface="Arial"/>
              </a:rPr>
              <a:t> channels and TV shows over the years which I have taken understanding from such as Top Gear and </a:t>
            </a:r>
            <a:r>
              <a:rPr lang="en-US" dirty="0" err="1">
                <a:latin typeface="Arial"/>
                <a:ea typeface="ＭＳ Ｐゴシック"/>
                <a:cs typeface="Arial"/>
              </a:rPr>
              <a:t>Hoonigan</a:t>
            </a:r>
            <a:r>
              <a:rPr lang="en-US" dirty="0">
                <a:latin typeface="Arial"/>
                <a:ea typeface="ＭＳ Ｐゴシック"/>
                <a:cs typeface="Arial"/>
              </a:rPr>
              <a:t> which showed the adventures of Ken Block</a:t>
            </a:r>
            <a:endParaRPr lang="en-US" dirty="0">
              <a:cs typeface="Arial"/>
            </a:endParaRPr>
          </a:p>
          <a:p>
            <a:pPr>
              <a:spcBef>
                <a:spcPct val="50000"/>
              </a:spcBef>
            </a:pPr>
            <a:endParaRPr lang="en-US" altLang="en-US" dirty="0">
              <a:cs typeface="Arial" charset="0"/>
            </a:endParaRPr>
          </a:p>
        </p:txBody>
      </p:sp>
      <p:sp>
        <p:nvSpPr>
          <p:cNvPr id="23" name="Text Box 11"/>
          <p:cNvSpPr txBox="1">
            <a:spLocks noChangeArrowheads="1"/>
          </p:cNvSpPr>
          <p:nvPr/>
        </p:nvSpPr>
        <p:spPr bwMode="auto">
          <a:xfrm>
            <a:off x="14204884" y="24304397"/>
            <a:ext cx="6415087" cy="275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AU" altLang="en-US" sz="1800" dirty="0">
                <a:latin typeface="Arial"/>
                <a:ea typeface="Arial" charset="0"/>
                <a:cs typeface="Arial"/>
              </a:rPr>
              <a:t>WRC, "World Rally Championship" website</a:t>
            </a:r>
            <a:endParaRPr lang="en-AU" altLang="en-US" sz="1800" dirty="0">
              <a:ea typeface="Arial" charset="0"/>
              <a:cs typeface="Arial" charset="0"/>
            </a:endParaRPr>
          </a:p>
          <a:p>
            <a:pPr marL="0" indent="0">
              <a:spcBef>
                <a:spcPct val="50000"/>
              </a:spcBef>
            </a:pPr>
            <a:r>
              <a:rPr lang="en-AU" altLang="en-US" sz="1800" dirty="0" err="1">
                <a:latin typeface="Arial"/>
                <a:ea typeface="Arial" charset="0"/>
                <a:cs typeface="Arial"/>
              </a:rPr>
              <a:t>Redbull</a:t>
            </a:r>
            <a:r>
              <a:rPr lang="en-AU" altLang="en-US" sz="1800" dirty="0">
                <a:latin typeface="Arial"/>
                <a:ea typeface="Arial" charset="0"/>
                <a:cs typeface="Arial"/>
              </a:rPr>
              <a:t> ."</a:t>
            </a:r>
            <a:r>
              <a:rPr lang="en-AU" altLang="en-US" sz="1800" dirty="0" err="1">
                <a:latin typeface="Arial"/>
                <a:ea typeface="Arial" charset="0"/>
                <a:cs typeface="Arial"/>
              </a:rPr>
              <a:t>Redbull</a:t>
            </a:r>
            <a:r>
              <a:rPr lang="en-AU" altLang="en-US" sz="1800" dirty="0">
                <a:latin typeface="Arial"/>
                <a:ea typeface="Arial" charset="0"/>
                <a:cs typeface="Arial"/>
              </a:rPr>
              <a:t> Science Of Rallying"</a:t>
            </a:r>
          </a:p>
          <a:p>
            <a:pPr marL="0" indent="0">
              <a:spcBef>
                <a:spcPct val="50000"/>
              </a:spcBef>
            </a:pPr>
            <a:r>
              <a:rPr lang="en-US" sz="1800" dirty="0">
                <a:latin typeface="Arial"/>
                <a:ea typeface="Calibri"/>
                <a:cs typeface="Arial"/>
                <a:hlinkClick r:id="rId4"/>
              </a:rPr>
              <a:t>WRC: Liste des engagés du Wales Rally GB. - rallye054</a:t>
            </a:r>
            <a:endParaRPr lang="en-US" sz="1800">
              <a:latin typeface="Arial"/>
              <a:ea typeface="Calibri"/>
              <a:cs typeface="Arial"/>
            </a:endParaRPr>
          </a:p>
          <a:p>
            <a:pPr marL="0" indent="0">
              <a:spcBef>
                <a:spcPct val="50000"/>
              </a:spcBef>
            </a:pPr>
            <a:r>
              <a:rPr lang="en-US" sz="1800" dirty="0">
                <a:latin typeface="Arial"/>
                <a:ea typeface="ＭＳ Ｐゴシック"/>
                <a:cs typeface="Arial"/>
                <a:hlinkClick r:id="rId5"/>
              </a:rPr>
              <a:t>Beyond the Apex - gran-turismo.com</a:t>
            </a:r>
            <a:endParaRPr lang="en-AU" sz="1800">
              <a:latin typeface="Arial"/>
              <a:ea typeface="ＭＳ Ｐゴシック"/>
              <a:cs typeface="Arial"/>
            </a:endParaRPr>
          </a:p>
        </p:txBody>
      </p:sp>
      <p:sp>
        <p:nvSpPr>
          <p:cNvPr id="24" name="Text Box 22"/>
          <p:cNvSpPr txBox="1">
            <a:spLocks noChangeArrowheads="1"/>
          </p:cNvSpPr>
          <p:nvPr/>
        </p:nvSpPr>
        <p:spPr bwMode="auto">
          <a:xfrm>
            <a:off x="14348341" y="3828453"/>
            <a:ext cx="6415087" cy="3981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latin typeface="Arial"/>
                <a:ea typeface="ＭＳ Ｐゴシック"/>
                <a:cs typeface="Arial"/>
              </a:rPr>
              <a:t>Rally is a standout sport here in Wales due to the challenging and scenic rally stages which make for great driving and incredible viewing, Wales is also home to many world class drivers and co drivers most notably Nicky Grist who pushed Colin Mcrae to many of his wins </a:t>
            </a:r>
          </a:p>
        </p:txBody>
      </p:sp>
      <p:sp>
        <p:nvSpPr>
          <p:cNvPr id="25" name="Text Box 25"/>
          <p:cNvSpPr txBox="1">
            <a:spLocks noChangeArrowheads="1"/>
          </p:cNvSpPr>
          <p:nvPr/>
        </p:nvSpPr>
        <p:spPr bwMode="auto">
          <a:xfrm>
            <a:off x="14319616" y="7570295"/>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a:ea typeface="ＭＳ Ｐゴシック"/>
                <a:cs typeface="Times New Roman"/>
              </a:rPr>
              <a:t>Table to show information of WRC season overview  (</a:t>
            </a:r>
            <a:r>
              <a:rPr lang="en-AU" altLang="en-US" sz="2000" i="1" dirty="0" err="1">
                <a:latin typeface="Times New Roman"/>
                <a:ea typeface="ＭＳ Ｐゴシック"/>
                <a:cs typeface="Times New Roman"/>
              </a:rPr>
              <a:t>Redbull</a:t>
            </a:r>
            <a:r>
              <a:rPr lang="en-AU" altLang="en-US" sz="2000" i="1" dirty="0">
                <a:latin typeface="Times New Roman"/>
                <a:ea typeface="ＭＳ Ｐゴシック"/>
                <a:cs typeface="Times New Roman"/>
              </a:rPr>
              <a:t> motorsport science of rallying)</a:t>
            </a:r>
          </a:p>
        </p:txBody>
      </p:sp>
      <p:sp>
        <p:nvSpPr>
          <p:cNvPr id="26" name="Text Box 28"/>
          <p:cNvSpPr txBox="1">
            <a:spLocks noChangeArrowheads="1"/>
          </p:cNvSpPr>
          <p:nvPr/>
        </p:nvSpPr>
        <p:spPr bwMode="auto">
          <a:xfrm>
            <a:off x="13440275" y="13992052"/>
            <a:ext cx="7953941" cy="5705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latin typeface="Arial"/>
                <a:ea typeface="ＭＳ Ｐゴシック"/>
                <a:cs typeface="Arial"/>
              </a:rPr>
              <a:t>Rally cars are special and unique, despite them being fast and performance oriented they also need to be road legal, and mass produced. The most modern example of a homologation car is the Toyota Yaris GR which is a smaller version of the WRC car.</a:t>
            </a:r>
            <a:r>
              <a:rPr lang="en-AU" altLang="en-US" sz="2800" dirty="0">
                <a:solidFill>
                  <a:srgbClr val="000000"/>
                </a:solidFill>
                <a:latin typeface="Arial"/>
                <a:ea typeface="ＭＳ Ｐゴシック"/>
                <a:cs typeface="Arial"/>
              </a:rPr>
              <a:t> The fact that rally cars need to be road legal also means that between stages the drivers are not able to make up time on the roads due to penalties and deductions for dangerous driving on the roads. These rules cannot be applied to many other motorsports. </a:t>
            </a:r>
            <a:endParaRPr lang="en-AU" altLang="en-US" sz="2800" b="1" dirty="0">
              <a:solidFill>
                <a:srgbClr val="FF0000"/>
              </a:solidFill>
              <a:cs typeface="Arial"/>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239222" y="2884873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93879" y="28995977"/>
            <a:ext cx="1967734" cy="983867"/>
          </a:xfrm>
          <a:prstGeom prst="rect">
            <a:avLst/>
          </a:prstGeom>
          <a:noFill/>
          <a:extLst>
            <a:ext uri="{909E8E84-426E-40dd-AFC4-6F175D3DCCD1}">
              <a14:hiddenFill xmlns="" xmlns:a14="http://schemas.microsoft.com/office/drawing/2010/main">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sp>
        <p:nvSpPr>
          <p:cNvPr id="45" name="Text Box 19"/>
          <p:cNvSpPr txBox="1">
            <a:spLocks noChangeArrowheads="1"/>
          </p:cNvSpPr>
          <p:nvPr/>
        </p:nvSpPr>
        <p:spPr bwMode="auto">
          <a:xfrm>
            <a:off x="7740046" y="27476623"/>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a:ea typeface="ＭＳ Ｐゴシック"/>
                <a:cs typeface="Times New Roman"/>
              </a:rPr>
              <a:t>Rally wins by nation as of February 2025- WRC.com</a:t>
            </a:r>
            <a:endParaRPr lang="en-GB" altLang="en-US" sz="2000" i="1" dirty="0">
              <a:latin typeface="Times New Roman" charset="0"/>
              <a:cs typeface="Times New Roman"/>
            </a:endParaRPr>
          </a:p>
        </p:txBody>
      </p:sp>
      <p:pic>
        <p:nvPicPr>
          <p:cNvPr id="33" name="Picture 32">
            <a:extLst>
              <a:ext uri="{FF2B5EF4-FFF2-40B4-BE49-F238E27FC236}">
                <a16:creationId xmlns:a16="http://schemas.microsoft.com/office/drawing/2014/main" id="{0A65724C-051B-5EB5-1CD3-5BC7B554D17D}"/>
              </a:ext>
            </a:extLst>
          </p:cNvPr>
          <p:cNvPicPr>
            <a:picLocks noChangeAspect="1"/>
          </p:cNvPicPr>
          <p:nvPr/>
        </p:nvPicPr>
        <p:blipFill>
          <a:blip r:embed="rId7"/>
          <a:stretch>
            <a:fillRect/>
          </a:stretch>
        </p:blipFill>
        <p:spPr>
          <a:xfrm>
            <a:off x="1033468" y="16115799"/>
            <a:ext cx="4649258" cy="476181"/>
          </a:xfrm>
          <a:prstGeom prst="rect">
            <a:avLst/>
          </a:prstGeom>
        </p:spPr>
      </p:pic>
      <p:pic>
        <p:nvPicPr>
          <p:cNvPr id="34" name="Picture 33" descr="How Ken Block Jumps a Subaru Impreza WRX STI | News | Car and Driver">
            <a:extLst>
              <a:ext uri="{FF2B5EF4-FFF2-40B4-BE49-F238E27FC236}">
                <a16:creationId xmlns:a16="http://schemas.microsoft.com/office/drawing/2014/main" id="{37DE9173-368A-3A71-225E-3DC0F44A67DF}"/>
              </a:ext>
            </a:extLst>
          </p:cNvPr>
          <p:cNvPicPr>
            <a:picLocks noChangeAspect="1"/>
          </p:cNvPicPr>
          <p:nvPr/>
        </p:nvPicPr>
        <p:blipFill>
          <a:blip r:embed="rId8"/>
          <a:stretch>
            <a:fillRect/>
          </a:stretch>
        </p:blipFill>
        <p:spPr>
          <a:xfrm>
            <a:off x="7193786" y="9925393"/>
            <a:ext cx="6116549" cy="3276373"/>
          </a:xfrm>
          <a:prstGeom prst="rect">
            <a:avLst/>
          </a:prstGeom>
        </p:spPr>
      </p:pic>
      <p:pic>
        <p:nvPicPr>
          <p:cNvPr id="3" name="Picture 2" descr="WRC: Wales Rally GB 2019 - rallye054">
            <a:extLst>
              <a:ext uri="{FF2B5EF4-FFF2-40B4-BE49-F238E27FC236}">
                <a16:creationId xmlns:a16="http://schemas.microsoft.com/office/drawing/2014/main" id="{50568B9D-2534-7F82-364A-CBBA9B593702}"/>
              </a:ext>
            </a:extLst>
          </p:cNvPr>
          <p:cNvPicPr>
            <a:picLocks noChangeAspect="1"/>
          </p:cNvPicPr>
          <p:nvPr/>
        </p:nvPicPr>
        <p:blipFill>
          <a:blip r:embed="rId9"/>
          <a:stretch>
            <a:fillRect/>
          </a:stretch>
        </p:blipFill>
        <p:spPr>
          <a:xfrm>
            <a:off x="6603623" y="6400715"/>
            <a:ext cx="4068889" cy="2324944"/>
          </a:xfrm>
          <a:prstGeom prst="rect">
            <a:avLst/>
          </a:prstGeom>
        </p:spPr>
      </p:pic>
      <p:pic>
        <p:nvPicPr>
          <p:cNvPr id="11" name="Picture 10" descr="Collection of Subaru Logo PNG. | PlusPNG">
            <a:extLst>
              <a:ext uri="{FF2B5EF4-FFF2-40B4-BE49-F238E27FC236}">
                <a16:creationId xmlns:a16="http://schemas.microsoft.com/office/drawing/2014/main" id="{708E9006-9C11-18D5-8EFA-8E361E213911}"/>
              </a:ext>
            </a:extLst>
          </p:cNvPr>
          <p:cNvPicPr>
            <a:picLocks noChangeAspect="1"/>
          </p:cNvPicPr>
          <p:nvPr/>
        </p:nvPicPr>
        <p:blipFill>
          <a:blip r:embed="rId10"/>
          <a:stretch>
            <a:fillRect/>
          </a:stretch>
        </p:blipFill>
        <p:spPr>
          <a:xfrm>
            <a:off x="3050955" y="28844081"/>
            <a:ext cx="2743200" cy="1543050"/>
          </a:xfrm>
          <a:prstGeom prst="rect">
            <a:avLst/>
          </a:prstGeom>
        </p:spPr>
      </p:pic>
      <p:pic>
        <p:nvPicPr>
          <p:cNvPr id="20" name="Picture 19" descr="World Rally Championship (WRC) Logo [EPS File] | ? logo, Rally, Logo psd">
            <a:extLst>
              <a:ext uri="{FF2B5EF4-FFF2-40B4-BE49-F238E27FC236}">
                <a16:creationId xmlns:a16="http://schemas.microsoft.com/office/drawing/2014/main" id="{4101C1AA-3803-56D7-96F3-7136DD8546A4}"/>
              </a:ext>
            </a:extLst>
          </p:cNvPr>
          <p:cNvPicPr>
            <a:picLocks noChangeAspect="1"/>
          </p:cNvPicPr>
          <p:nvPr/>
        </p:nvPicPr>
        <p:blipFill>
          <a:blip r:embed="rId11"/>
          <a:stretch>
            <a:fillRect/>
          </a:stretch>
        </p:blipFill>
        <p:spPr>
          <a:xfrm>
            <a:off x="440354" y="28952511"/>
            <a:ext cx="2743198" cy="1135691"/>
          </a:xfrm>
          <a:prstGeom prst="rect">
            <a:avLst/>
          </a:prstGeom>
        </p:spPr>
      </p:pic>
      <p:pic>
        <p:nvPicPr>
          <p:cNvPr id="29" name="Picture 28" descr="Ralliart Logo, symbol, meaning, history, PNG, brand">
            <a:extLst>
              <a:ext uri="{FF2B5EF4-FFF2-40B4-BE49-F238E27FC236}">
                <a16:creationId xmlns:a16="http://schemas.microsoft.com/office/drawing/2014/main" id="{853D4683-5F6C-BCC5-4899-313E2C757289}"/>
              </a:ext>
            </a:extLst>
          </p:cNvPr>
          <p:cNvPicPr>
            <a:picLocks noChangeAspect="1"/>
          </p:cNvPicPr>
          <p:nvPr/>
        </p:nvPicPr>
        <p:blipFill>
          <a:blip r:embed="rId12"/>
          <a:stretch>
            <a:fillRect/>
          </a:stretch>
        </p:blipFill>
        <p:spPr>
          <a:xfrm>
            <a:off x="8119716" y="28844081"/>
            <a:ext cx="2743200" cy="1543050"/>
          </a:xfrm>
          <a:prstGeom prst="rect">
            <a:avLst/>
          </a:prstGeom>
        </p:spPr>
      </p:pic>
      <p:pic>
        <p:nvPicPr>
          <p:cNvPr id="35" name="Picture 34" descr="Group B: The Ultimate Rally">
            <a:extLst>
              <a:ext uri="{FF2B5EF4-FFF2-40B4-BE49-F238E27FC236}">
                <a16:creationId xmlns:a16="http://schemas.microsoft.com/office/drawing/2014/main" id="{8225C1A6-03A2-3FA6-6F15-E7A212AE0DD1}"/>
              </a:ext>
            </a:extLst>
          </p:cNvPr>
          <p:cNvPicPr>
            <a:picLocks noChangeAspect="1"/>
          </p:cNvPicPr>
          <p:nvPr/>
        </p:nvPicPr>
        <p:blipFill>
          <a:blip r:embed="rId13"/>
          <a:stretch>
            <a:fillRect/>
          </a:stretch>
        </p:blipFill>
        <p:spPr>
          <a:xfrm>
            <a:off x="6900165" y="15238290"/>
            <a:ext cx="3791415" cy="2732220"/>
          </a:xfrm>
          <a:prstGeom prst="rect">
            <a:avLst/>
          </a:prstGeom>
        </p:spPr>
      </p:pic>
      <p:graphicFrame>
        <p:nvGraphicFramePr>
          <p:cNvPr id="13" name="Table 12">
            <a:extLst>
              <a:ext uri="{FF2B5EF4-FFF2-40B4-BE49-F238E27FC236}">
                <a16:creationId xmlns:a16="http://schemas.microsoft.com/office/drawing/2014/main" id="{A863A9F2-AFC3-631B-2EF3-3C80EC258A50}"/>
              </a:ext>
            </a:extLst>
          </p:cNvPr>
          <p:cNvGraphicFramePr>
            <a:graphicFrameLocks noGrp="1"/>
          </p:cNvGraphicFramePr>
          <p:nvPr>
            <p:extLst>
              <p:ext uri="{D42A27DB-BD31-4B8C-83A1-F6EECF244321}">
                <p14:modId xmlns:p14="http://schemas.microsoft.com/office/powerpoint/2010/main" val="1002845739"/>
              </p:ext>
            </p:extLst>
          </p:nvPr>
        </p:nvGraphicFramePr>
        <p:xfrm>
          <a:off x="14211448" y="8715252"/>
          <a:ext cx="6955338" cy="5142013"/>
        </p:xfrm>
        <a:graphic>
          <a:graphicData uri="http://schemas.openxmlformats.org/drawingml/2006/table">
            <a:tbl>
              <a:tblPr firstRow="1" bandRow="1">
                <a:tableStyleId>{5C22544A-7EE6-4342-B048-85BDC9FD1C3A}</a:tableStyleId>
              </a:tblPr>
              <a:tblGrid>
                <a:gridCol w="3477669">
                  <a:extLst>
                    <a:ext uri="{9D8B030D-6E8A-4147-A177-3AD203B41FA5}">
                      <a16:colId xmlns:a16="http://schemas.microsoft.com/office/drawing/2014/main" val="357433300"/>
                    </a:ext>
                  </a:extLst>
                </a:gridCol>
                <a:gridCol w="3477669">
                  <a:extLst>
                    <a:ext uri="{9D8B030D-6E8A-4147-A177-3AD203B41FA5}">
                      <a16:colId xmlns:a16="http://schemas.microsoft.com/office/drawing/2014/main" val="1882503100"/>
                    </a:ext>
                  </a:extLst>
                </a:gridCol>
              </a:tblGrid>
              <a:tr h="1343026">
                <a:tc>
                  <a:txBody>
                    <a:bodyPr/>
                    <a:lstStyle/>
                    <a:p>
                      <a:r>
                        <a:rPr lang="en-GB" dirty="0"/>
                        <a:t>Category</a:t>
                      </a:r>
                    </a:p>
                  </a:txBody>
                  <a:tcPr/>
                </a:tc>
                <a:tc>
                  <a:txBody>
                    <a:bodyPr/>
                    <a:lstStyle/>
                    <a:p>
                      <a:r>
                        <a:rPr lang="en-GB" dirty="0"/>
                        <a:t>Statistic</a:t>
                      </a:r>
                    </a:p>
                  </a:txBody>
                  <a:tcPr/>
                </a:tc>
                <a:extLst>
                  <a:ext uri="{0D108BD9-81ED-4DB2-BD59-A6C34878D82A}">
                    <a16:rowId xmlns:a16="http://schemas.microsoft.com/office/drawing/2014/main" val="1414601626"/>
                  </a:ext>
                </a:extLst>
              </a:tr>
              <a:tr h="1336175">
                <a:tc>
                  <a:txBody>
                    <a:bodyPr/>
                    <a:lstStyle/>
                    <a:p>
                      <a:r>
                        <a:rPr lang="en-GB" sz="2800" b="1" dirty="0"/>
                        <a:t>Average Stage Length</a:t>
                      </a:r>
                    </a:p>
                  </a:txBody>
                  <a:tcPr/>
                </a:tc>
                <a:tc>
                  <a:txBody>
                    <a:bodyPr/>
                    <a:lstStyle/>
                    <a:p>
                      <a:r>
                        <a:rPr lang="en-GB" sz="2800" dirty="0"/>
                        <a:t>Approximately 15-20km  per stage</a:t>
                      </a:r>
                    </a:p>
                  </a:txBody>
                  <a:tcPr/>
                </a:tc>
                <a:extLst>
                  <a:ext uri="{0D108BD9-81ED-4DB2-BD59-A6C34878D82A}">
                    <a16:rowId xmlns:a16="http://schemas.microsoft.com/office/drawing/2014/main" val="2208372108"/>
                  </a:ext>
                </a:extLst>
              </a:tr>
              <a:tr h="1091212">
                <a:tc>
                  <a:txBody>
                    <a:bodyPr/>
                    <a:lstStyle/>
                    <a:p>
                      <a:r>
                        <a:rPr lang="en-GB" sz="2800" b="1" dirty="0"/>
                        <a:t>Driver Heart Rate during the race</a:t>
                      </a:r>
                    </a:p>
                  </a:txBody>
                  <a:tcPr/>
                </a:tc>
                <a:tc>
                  <a:txBody>
                    <a:bodyPr/>
                    <a:lstStyle/>
                    <a:p>
                      <a:r>
                        <a:rPr lang="en-GB" sz="2800" dirty="0"/>
                        <a:t>Peaks of 170-180 bpm during high-intensity stages</a:t>
                      </a:r>
                    </a:p>
                  </a:txBody>
                  <a:tcPr/>
                </a:tc>
                <a:extLst>
                  <a:ext uri="{0D108BD9-81ED-4DB2-BD59-A6C34878D82A}">
                    <a16:rowId xmlns:a16="http://schemas.microsoft.com/office/drawing/2014/main" val="886562379"/>
                  </a:ext>
                </a:extLst>
              </a:tr>
              <a:tr h="1091212">
                <a:tc>
                  <a:txBody>
                    <a:bodyPr/>
                    <a:lstStyle/>
                    <a:p>
                      <a:r>
                        <a:rPr lang="en-GB" sz="2800" b="1" dirty="0"/>
                        <a:t>WRC Cars 0-100 km/h</a:t>
                      </a:r>
                    </a:p>
                  </a:txBody>
                  <a:tcPr/>
                </a:tc>
                <a:tc>
                  <a:txBody>
                    <a:bodyPr/>
                    <a:lstStyle/>
                    <a:p>
                      <a:r>
                        <a:rPr lang="en-GB" sz="2800" dirty="0"/>
                        <a:t>Approximately 3.0-3.5 seconds</a:t>
                      </a:r>
                    </a:p>
                  </a:txBody>
                  <a:tcPr/>
                </a:tc>
                <a:extLst>
                  <a:ext uri="{0D108BD9-81ED-4DB2-BD59-A6C34878D82A}">
                    <a16:rowId xmlns:a16="http://schemas.microsoft.com/office/drawing/2014/main" val="4136680512"/>
                  </a:ext>
                </a:extLst>
              </a:tr>
            </a:tbl>
          </a:graphicData>
        </a:graphic>
      </p:graphicFrame>
      <p:pic>
        <p:nvPicPr>
          <p:cNvPr id="19" name="Picture 18" descr="Beyond the Apex - gran-turismo.com">
            <a:extLst>
              <a:ext uri="{FF2B5EF4-FFF2-40B4-BE49-F238E27FC236}">
                <a16:creationId xmlns:a16="http://schemas.microsoft.com/office/drawing/2014/main" id="{6931E1FB-5F99-2953-D15D-66CC5FA33247}"/>
              </a:ext>
            </a:extLst>
          </p:cNvPr>
          <p:cNvPicPr>
            <a:picLocks noChangeAspect="1"/>
          </p:cNvPicPr>
          <p:nvPr/>
        </p:nvPicPr>
        <p:blipFill>
          <a:blip r:embed="rId14"/>
          <a:stretch>
            <a:fillRect/>
          </a:stretch>
        </p:blipFill>
        <p:spPr>
          <a:xfrm>
            <a:off x="7141062" y="18361443"/>
            <a:ext cx="6375236" cy="3264256"/>
          </a:xfrm>
          <a:prstGeom prst="rect">
            <a:avLst/>
          </a:prstGeom>
        </p:spPr>
      </p:pic>
      <p:pic>
        <p:nvPicPr>
          <p:cNvPr id="15" name="Picture 14">
            <a:extLst>
              <a:ext uri="{FF2B5EF4-FFF2-40B4-BE49-F238E27FC236}">
                <a16:creationId xmlns:a16="http://schemas.microsoft.com/office/drawing/2014/main" id="{75BCCD59-BC86-0884-27D0-F9C7BAE7EB3B}"/>
              </a:ext>
            </a:extLst>
          </p:cNvPr>
          <p:cNvPicPr>
            <a:picLocks noChangeAspect="1"/>
          </p:cNvPicPr>
          <p:nvPr/>
        </p:nvPicPr>
        <p:blipFill>
          <a:blip r:embed="rId15"/>
          <a:stretch>
            <a:fillRect/>
          </a:stretch>
        </p:blipFill>
        <p:spPr>
          <a:xfrm>
            <a:off x="7157490" y="23420711"/>
            <a:ext cx="6383100" cy="4032959"/>
          </a:xfrm>
          <a:prstGeom prst="rect">
            <a:avLst/>
          </a:prstGeom>
        </p:spPr>
      </p:pic>
      <p:pic>
        <p:nvPicPr>
          <p:cNvPr id="21" name="Picture 20" descr="A person with nice hair&#10;&#10;AI-generated content may be incorrect.">
            <a:extLst>
              <a:ext uri="{FF2B5EF4-FFF2-40B4-BE49-F238E27FC236}">
                <a16:creationId xmlns:a16="http://schemas.microsoft.com/office/drawing/2014/main" id="{4D59AF19-3D84-A803-0568-004544E0169E}"/>
              </a:ext>
            </a:extLst>
          </p:cNvPr>
          <p:cNvPicPr>
            <a:picLocks noChangeAspect="1"/>
          </p:cNvPicPr>
          <p:nvPr/>
        </p:nvPicPr>
        <p:blipFill>
          <a:blip r:embed="rId16"/>
          <a:stretch>
            <a:fillRect/>
          </a:stretch>
        </p:blipFill>
        <p:spPr>
          <a:xfrm>
            <a:off x="369217" y="2043584"/>
            <a:ext cx="2619281" cy="3491577"/>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d9a8f111-f499-48a8-b724-064b0d7e51ee" xsi:nil="true"/>
    <lcf76f155ced4ddcb4097134ff3c332f xmlns="9f8b6bd3-658c-499b-a11d-eb1fd1b1a001">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645A90D4AF1594DA85FD2E0F7B5AA8E" ma:contentTypeVersion="12" ma:contentTypeDescription="Create a new document." ma:contentTypeScope="" ma:versionID="2c7c707af1c8c0c28aed74a539c137b0">
  <xsd:schema xmlns:xsd="http://www.w3.org/2001/XMLSchema" xmlns:xs="http://www.w3.org/2001/XMLSchema" xmlns:p="http://schemas.microsoft.com/office/2006/metadata/properties" xmlns:ns2="9f8b6bd3-658c-499b-a11d-eb1fd1b1a001" xmlns:ns3="d9a8f111-f499-48a8-b724-064b0d7e51ee" targetNamespace="http://schemas.microsoft.com/office/2006/metadata/properties" ma:root="true" ma:fieldsID="338d808b2e269ca01ce8fadea1244192" ns2:_="" ns3:_="">
    <xsd:import namespace="9f8b6bd3-658c-499b-a11d-eb1fd1b1a001"/>
    <xsd:import namespace="d9a8f111-f499-48a8-b724-064b0d7e51e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8b6bd3-658c-499b-a11d-eb1fd1b1a0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9a8f111-f499-48a8-b724-064b0d7e51e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1d19a78a-70e4-426d-ab3d-d6a0d6bda715}" ma:internalName="TaxCatchAll" ma:showField="CatchAllData" ma:web="d9a8f111-f499-48a8-b724-064b0d7e51e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B687D36-0FC2-4295-A780-590997288791}">
  <ds:schemaRefs>
    <ds:schemaRef ds:uri="http://schemas.microsoft.com/office/2006/metadata/properties"/>
    <ds:schemaRef ds:uri="http://schemas.microsoft.com/office/infopath/2007/PartnerControls"/>
    <ds:schemaRef ds:uri="d9a8f111-f499-48a8-b724-064b0d7e51ee"/>
    <ds:schemaRef ds:uri="9f8b6bd3-658c-499b-a11d-eb1fd1b1a001"/>
  </ds:schemaRefs>
</ds:datastoreItem>
</file>

<file path=customXml/itemProps2.xml><?xml version="1.0" encoding="utf-8"?>
<ds:datastoreItem xmlns:ds="http://schemas.openxmlformats.org/officeDocument/2006/customXml" ds:itemID="{DB798FE8-F25D-4DFB-8579-E07AFE59D001}">
  <ds:schemaRefs>
    <ds:schemaRef ds:uri="http://schemas.microsoft.com/sharepoint/v3/contenttype/forms"/>
  </ds:schemaRefs>
</ds:datastoreItem>
</file>

<file path=customXml/itemProps3.xml><?xml version="1.0" encoding="utf-8"?>
<ds:datastoreItem xmlns:ds="http://schemas.openxmlformats.org/officeDocument/2006/customXml" ds:itemID="{C6F73BFC-C7E3-4FDA-9EBD-C2C1D5C465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f8b6bd3-658c-499b-a11d-eb1fd1b1a001"/>
    <ds:schemaRef ds:uri="d9a8f111-f499-48a8-b724-064b0d7e51e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169</TotalTime>
  <Words>757</Words>
  <Application>Microsoft Office PowerPoint</Application>
  <PresentationFormat>Custom</PresentationFormat>
  <Paragraphs>66</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Andrew Noble</cp:lastModifiedBy>
  <cp:revision>509</cp:revision>
  <dcterms:created xsi:type="dcterms:W3CDTF">2016-02-25T08:27:32Z</dcterms:created>
  <dcterms:modified xsi:type="dcterms:W3CDTF">2025-04-27T00:38:31Z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0x0101004645A90D4AF1594DA85FD2E0F7B5AA8E</vt:lpwstr>
  </property>
</Properties>
</file>