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88" r:id="rId1"/>
  </p:sldMasterIdLst>
  <p:sldIdLst>
    <p:sldId id="256" r:id="rId2"/>
    <p:sldId id="257" r:id="rId3"/>
    <p:sldId id="258" r:id="rId4"/>
    <p:sldId id="259" r:id="rId5"/>
    <p:sldId id="260" r:id="rId6"/>
    <p:sldId id="272" r:id="rId7"/>
    <p:sldId id="261" r:id="rId8"/>
    <p:sldId id="262" r:id="rId9"/>
    <p:sldId id="274" r:id="rId10"/>
    <p:sldId id="263" r:id="rId11"/>
    <p:sldId id="276" r:id="rId12"/>
    <p:sldId id="264" r:id="rId13"/>
    <p:sldId id="265" r:id="rId14"/>
    <p:sldId id="266" r:id="rId15"/>
    <p:sldId id="267" r:id="rId16"/>
    <p:sldId id="268" r:id="rId17"/>
    <p:sldId id="269" r:id="rId18"/>
    <p:sldId id="270" r:id="rId19"/>
    <p:sldId id="271" r:id="rId20"/>
    <p:sldId id="275" r:id="rId21"/>
    <p:sldId id="273"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846"/>
  </p:normalViewPr>
  <p:slideViewPr>
    <p:cSldViewPr snapToGrid="0">
      <p:cViewPr varScale="1">
        <p:scale>
          <a:sx n="112" d="100"/>
          <a:sy n="112" d="100"/>
        </p:scale>
        <p:origin x="5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18D65A85-1059-C345-A375-18FDA7BD0BC3}" type="slidenum">
              <a:rPr lang="en-US" smtClean="0"/>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65151444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8766996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18D65A85-1059-C345-A375-18FDA7BD0BC3}" type="slidenum">
              <a:rPr lang="en-US" smtClean="0"/>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14979082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663683C-3681-034B-9AF0-FD8DDB6B845F}" type="datetimeFigureOut">
              <a:rPr lang="en-US" smtClean="0"/>
              <a:t>3/26/23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208986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663683C-3681-034B-9AF0-FD8DDB6B845F}" type="datetimeFigureOut">
              <a:rPr lang="en-US" smtClean="0"/>
              <a:t>3/26/23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0193927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663683C-3681-034B-9AF0-FD8DDB6B845F}" type="datetimeFigureOut">
              <a:rPr lang="en-US" smtClean="0"/>
              <a:t>3/26/23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8867892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663683C-3681-034B-9AF0-FD8DDB6B845F}" type="datetimeFigureOut">
              <a:rPr lang="en-US" smtClean="0"/>
              <a:t>3/26/23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3747061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663683C-3681-034B-9AF0-FD8DDB6B845F}" type="datetimeFigureOut">
              <a:rPr lang="en-US" smtClean="0"/>
              <a:t>3/26/23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18D65A85-1059-C345-A375-18FDA7BD0BC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601394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3663683C-3681-034B-9AF0-FD8DDB6B845F}" type="datetimeFigureOut">
              <a:rPr lang="en-US" smtClean="0"/>
              <a:t>3/26/23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18D65A85-1059-C345-A375-18FDA7BD0BC3}" type="slidenum">
              <a:rPr lang="en-US" smtClean="0"/>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7512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4063289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663683C-3681-034B-9AF0-FD8DDB6B845F}" type="datetimeFigureOut">
              <a:rPr lang="en-US" smtClean="0"/>
              <a:t>3/26/23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8D65A85-1059-C345-A375-18FDA7BD0BC3}" type="slidenum">
              <a:rPr lang="en-US" smtClean="0"/>
              <a:t>‹#›</a:t>
            </a:fld>
            <a:endParaRPr lang="en-US"/>
          </a:p>
        </p:txBody>
      </p:sp>
    </p:spTree>
    <p:extLst>
      <p:ext uri="{BB962C8B-B14F-4D97-AF65-F5344CB8AC3E}">
        <p14:creationId xmlns:p14="http://schemas.microsoft.com/office/powerpoint/2010/main" val="12424789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3663683C-3681-034B-9AF0-FD8DDB6B845F}" type="datetimeFigureOut">
              <a:rPr lang="en-US" smtClean="0"/>
              <a:t>3/26/23</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18D65A85-1059-C345-A375-18FDA7BD0BC3}" type="slidenum">
              <a:rPr lang="en-US" smtClean="0"/>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7836790"/>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hyperlink" Target="https://www.youtube.com/watch?v=WeNDacwO5NA" TargetMode="Externa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tZYvv_s5R-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judiciary.uk/about-the-judiciary/who-are-the-judiciary/judges/district-judge-role/" TargetMode="External"/><Relationship Id="rId2" Type="http://schemas.openxmlformats.org/officeDocument/2006/relationships/hyperlink" Target="https://www.judiciary.uk/about-the-judiciary/who-are-the-judiciary/judges/circuit-judge/"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FEACF-462A-42EA-EDBB-224B6E0F3FA4}"/>
              </a:ext>
            </a:extLst>
          </p:cNvPr>
          <p:cNvSpPr>
            <a:spLocks noGrp="1"/>
          </p:cNvSpPr>
          <p:nvPr>
            <p:ph type="ctrTitle"/>
          </p:nvPr>
        </p:nvSpPr>
        <p:spPr>
          <a:ln>
            <a:solidFill>
              <a:schemeClr val="accent1"/>
            </a:solidFill>
          </a:ln>
        </p:spPr>
        <p:txBody>
          <a:bodyPr/>
          <a:lstStyle/>
          <a:p>
            <a:r>
              <a:rPr lang="en-US" dirty="0">
                <a:solidFill>
                  <a:schemeClr val="tx1"/>
                </a:solidFill>
              </a:rPr>
              <a:t>LECTURE 7 - COURTS</a:t>
            </a:r>
          </a:p>
        </p:txBody>
      </p:sp>
    </p:spTree>
    <p:extLst>
      <p:ext uri="{BB962C8B-B14F-4D97-AF65-F5344CB8AC3E}">
        <p14:creationId xmlns:p14="http://schemas.microsoft.com/office/powerpoint/2010/main" val="286831772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0E366-97DE-1152-4AB8-7B4FCE3A1B73}"/>
              </a:ext>
            </a:extLst>
          </p:cNvPr>
          <p:cNvSpPr>
            <a:spLocks noGrp="1"/>
          </p:cNvSpPr>
          <p:nvPr>
            <p:ph type="title"/>
          </p:nvPr>
        </p:nvSpPr>
        <p:spPr/>
        <p:txBody>
          <a:bodyPr/>
          <a:lstStyle/>
          <a:p>
            <a:r>
              <a:rPr lang="en-US" dirty="0"/>
              <a:t>Learning outcomes</a:t>
            </a:r>
          </a:p>
        </p:txBody>
      </p:sp>
      <p:sp>
        <p:nvSpPr>
          <p:cNvPr id="3" name="Content Placeholder 2">
            <a:extLst>
              <a:ext uri="{FF2B5EF4-FFF2-40B4-BE49-F238E27FC236}">
                <a16:creationId xmlns:a16="http://schemas.microsoft.com/office/drawing/2014/main" id="{1FA2702E-B9C6-C094-B532-B764A9B042B8}"/>
              </a:ext>
            </a:extLst>
          </p:cNvPr>
          <p:cNvSpPr>
            <a:spLocks noGrp="1"/>
          </p:cNvSpPr>
          <p:nvPr>
            <p:ph idx="1"/>
          </p:nvPr>
        </p:nvSpPr>
        <p:spPr/>
        <p:txBody>
          <a:bodyPr/>
          <a:lstStyle/>
          <a:p>
            <a:pPr marL="0" indent="0">
              <a:buNone/>
            </a:pPr>
            <a:r>
              <a:rPr lang="en-US" dirty="0"/>
              <a:t>By the end of today’s session you will be able to:</a:t>
            </a:r>
          </a:p>
          <a:p>
            <a:pPr lvl="1"/>
            <a:r>
              <a:rPr lang="en-US" i="0" dirty="0"/>
              <a:t>Revise the court hierarchy system</a:t>
            </a:r>
          </a:p>
          <a:p>
            <a:pPr lvl="1"/>
            <a:r>
              <a:rPr lang="en-US" i="0" dirty="0"/>
              <a:t>Explain the Magistrate courts</a:t>
            </a:r>
          </a:p>
          <a:p>
            <a:pPr lvl="1"/>
            <a:r>
              <a:rPr lang="en-US" i="0" dirty="0"/>
              <a:t>Explain the Crown Court system</a:t>
            </a:r>
          </a:p>
          <a:p>
            <a:pPr lvl="1"/>
            <a:r>
              <a:rPr lang="en-US" i="0" dirty="0"/>
              <a:t>Explain the County Court system</a:t>
            </a:r>
          </a:p>
          <a:p>
            <a:pPr lvl="1"/>
            <a:r>
              <a:rPr lang="en-US" i="0" dirty="0"/>
              <a:t>Use case studies to explain where the defendant/victim will be heard.</a:t>
            </a:r>
          </a:p>
        </p:txBody>
      </p:sp>
    </p:spTree>
    <p:extLst>
      <p:ext uri="{BB962C8B-B14F-4D97-AF65-F5344CB8AC3E}">
        <p14:creationId xmlns:p14="http://schemas.microsoft.com/office/powerpoint/2010/main" val="14450572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C805A6-5DE8-A7F4-B3A9-3653B85E34E7}"/>
              </a:ext>
            </a:extLst>
          </p:cNvPr>
          <p:cNvSpPr>
            <a:spLocks noGrp="1"/>
          </p:cNvSpPr>
          <p:nvPr>
            <p:ph type="title"/>
          </p:nvPr>
        </p:nvSpPr>
        <p:spPr>
          <a:xfrm>
            <a:off x="1443990" y="3091815"/>
            <a:ext cx="9601200" cy="1485900"/>
          </a:xfrm>
        </p:spPr>
        <p:txBody>
          <a:bodyPr/>
          <a:lstStyle/>
          <a:p>
            <a:r>
              <a:rPr lang="en-US" dirty="0"/>
              <a:t>The court hierarchy</a:t>
            </a:r>
          </a:p>
        </p:txBody>
      </p:sp>
      <p:pic>
        <p:nvPicPr>
          <p:cNvPr id="4" name="Picture 3">
            <a:extLst>
              <a:ext uri="{FF2B5EF4-FFF2-40B4-BE49-F238E27FC236}">
                <a16:creationId xmlns:a16="http://schemas.microsoft.com/office/drawing/2014/main" id="{56951082-0BC2-6DC0-2615-6BB1077AE6F6}"/>
              </a:ext>
            </a:extLst>
          </p:cNvPr>
          <p:cNvPicPr>
            <a:picLocks noChangeAspect="1"/>
          </p:cNvPicPr>
          <p:nvPr/>
        </p:nvPicPr>
        <p:blipFill>
          <a:blip r:embed="rId2"/>
          <a:stretch>
            <a:fillRect/>
          </a:stretch>
        </p:blipFill>
        <p:spPr>
          <a:xfrm>
            <a:off x="6729413" y="15831"/>
            <a:ext cx="5462587" cy="6842169"/>
          </a:xfrm>
          <a:prstGeom prst="rect">
            <a:avLst/>
          </a:prstGeom>
        </p:spPr>
      </p:pic>
    </p:spTree>
    <p:extLst>
      <p:ext uri="{BB962C8B-B14F-4D97-AF65-F5344CB8AC3E}">
        <p14:creationId xmlns:p14="http://schemas.microsoft.com/office/powerpoint/2010/main" val="37800826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9B6A2-F9E9-AEC9-FEDF-ACA9A539A938}"/>
              </a:ext>
            </a:extLst>
          </p:cNvPr>
          <p:cNvSpPr>
            <a:spLocks noGrp="1"/>
          </p:cNvSpPr>
          <p:nvPr>
            <p:ph type="title"/>
          </p:nvPr>
        </p:nvSpPr>
        <p:spPr>
          <a:xfrm>
            <a:off x="4217670" y="708660"/>
            <a:ext cx="9601200" cy="1485900"/>
          </a:xfrm>
        </p:spPr>
        <p:txBody>
          <a:bodyPr/>
          <a:lstStyle/>
          <a:p>
            <a:r>
              <a:rPr lang="en-US" dirty="0"/>
              <a:t>Criminal courts</a:t>
            </a:r>
          </a:p>
        </p:txBody>
      </p:sp>
      <p:sp>
        <p:nvSpPr>
          <p:cNvPr id="3" name="Content Placeholder 2">
            <a:extLst>
              <a:ext uri="{FF2B5EF4-FFF2-40B4-BE49-F238E27FC236}">
                <a16:creationId xmlns:a16="http://schemas.microsoft.com/office/drawing/2014/main" id="{2F16E4DA-9619-A3BE-A8D0-014ABA837847}"/>
              </a:ext>
            </a:extLst>
          </p:cNvPr>
          <p:cNvSpPr>
            <a:spLocks noGrp="1"/>
          </p:cNvSpPr>
          <p:nvPr>
            <p:ph idx="1"/>
          </p:nvPr>
        </p:nvSpPr>
        <p:spPr>
          <a:xfrm>
            <a:off x="1383030" y="1638300"/>
            <a:ext cx="9601200" cy="4030980"/>
          </a:xfrm>
        </p:spPr>
        <p:txBody>
          <a:bodyPr>
            <a:normAutofit/>
          </a:bodyPr>
          <a:lstStyle/>
          <a:p>
            <a:r>
              <a:rPr lang="en-US" dirty="0"/>
              <a:t>The types of offences</a:t>
            </a:r>
          </a:p>
          <a:p>
            <a:pPr lvl="1"/>
            <a:r>
              <a:rPr lang="en-US" dirty="0"/>
              <a:t>Summary offences</a:t>
            </a:r>
          </a:p>
          <a:p>
            <a:pPr lvl="1"/>
            <a:r>
              <a:rPr lang="en-US" dirty="0"/>
              <a:t>Triable either way offences</a:t>
            </a:r>
          </a:p>
          <a:p>
            <a:pPr lvl="1"/>
            <a:r>
              <a:rPr lang="en-US" dirty="0"/>
              <a:t>Indictable offences</a:t>
            </a:r>
          </a:p>
          <a:p>
            <a:endParaRPr lang="en-US" dirty="0"/>
          </a:p>
          <a:p>
            <a:endParaRPr lang="en-US" dirty="0"/>
          </a:p>
          <a:p>
            <a:r>
              <a:rPr lang="en-US" dirty="0"/>
              <a:t>Examples of criminal cases</a:t>
            </a:r>
          </a:p>
          <a:p>
            <a:pPr lvl="1"/>
            <a:r>
              <a:rPr lang="en-US" dirty="0"/>
              <a:t>R v Brown 1993</a:t>
            </a:r>
          </a:p>
          <a:p>
            <a:pPr lvl="1"/>
            <a:r>
              <a:rPr lang="en-US" dirty="0"/>
              <a:t>R v Gold 1988</a:t>
            </a:r>
          </a:p>
          <a:p>
            <a:pPr lvl="1"/>
            <a:r>
              <a:rPr lang="en-US" dirty="0"/>
              <a:t>R v Howe 1987</a:t>
            </a:r>
          </a:p>
          <a:p>
            <a:pPr lvl="1"/>
            <a:endParaRPr lang="en-US" dirty="0"/>
          </a:p>
          <a:p>
            <a:pPr lvl="1"/>
            <a:endParaRPr lang="en-US" dirty="0"/>
          </a:p>
        </p:txBody>
      </p:sp>
    </p:spTree>
    <p:extLst>
      <p:ext uri="{BB962C8B-B14F-4D97-AF65-F5344CB8AC3E}">
        <p14:creationId xmlns:p14="http://schemas.microsoft.com/office/powerpoint/2010/main" val="1283487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CED461-B8D4-B87C-42C8-269BF3BDA33F}"/>
              </a:ext>
            </a:extLst>
          </p:cNvPr>
          <p:cNvSpPr>
            <a:spLocks noGrp="1"/>
          </p:cNvSpPr>
          <p:nvPr>
            <p:ph type="title"/>
          </p:nvPr>
        </p:nvSpPr>
        <p:spPr>
          <a:xfrm>
            <a:off x="4732020" y="365760"/>
            <a:ext cx="9601200" cy="1485900"/>
          </a:xfrm>
        </p:spPr>
        <p:txBody>
          <a:bodyPr/>
          <a:lstStyle/>
          <a:p>
            <a:r>
              <a:rPr lang="en-US" dirty="0"/>
              <a:t>Civil courts</a:t>
            </a:r>
          </a:p>
        </p:txBody>
      </p:sp>
      <p:sp>
        <p:nvSpPr>
          <p:cNvPr id="3" name="Content Placeholder 2">
            <a:extLst>
              <a:ext uri="{FF2B5EF4-FFF2-40B4-BE49-F238E27FC236}">
                <a16:creationId xmlns:a16="http://schemas.microsoft.com/office/drawing/2014/main" id="{83AF64D4-A5BD-33E2-5272-FF106AA8CAEE}"/>
              </a:ext>
            </a:extLst>
          </p:cNvPr>
          <p:cNvSpPr>
            <a:spLocks noGrp="1"/>
          </p:cNvSpPr>
          <p:nvPr>
            <p:ph idx="1"/>
          </p:nvPr>
        </p:nvSpPr>
        <p:spPr>
          <a:xfrm>
            <a:off x="1295400" y="1424940"/>
            <a:ext cx="10031730" cy="5067299"/>
          </a:xfrm>
        </p:spPr>
        <p:txBody>
          <a:bodyPr>
            <a:normAutofit/>
          </a:bodyPr>
          <a:lstStyle/>
          <a:p>
            <a:r>
              <a:rPr lang="en-US" dirty="0"/>
              <a:t>Alternative dispute resolution </a:t>
            </a:r>
          </a:p>
          <a:p>
            <a:pPr lvl="1"/>
            <a:r>
              <a:rPr lang="en-US" i="0" dirty="0"/>
              <a:t>Negotiation</a:t>
            </a:r>
          </a:p>
          <a:p>
            <a:pPr lvl="1"/>
            <a:r>
              <a:rPr lang="en-US" i="0" dirty="0"/>
              <a:t>Mediation</a:t>
            </a:r>
          </a:p>
          <a:p>
            <a:pPr lvl="1"/>
            <a:r>
              <a:rPr lang="en-US" i="0" dirty="0"/>
              <a:t>Arbitration</a:t>
            </a:r>
          </a:p>
          <a:p>
            <a:endParaRPr lang="en-US" dirty="0"/>
          </a:p>
          <a:p>
            <a:r>
              <a:rPr lang="en-US" dirty="0"/>
              <a:t>The civil tracks</a:t>
            </a:r>
          </a:p>
          <a:p>
            <a:endParaRPr lang="en-US" dirty="0"/>
          </a:p>
          <a:p>
            <a:pPr lvl="1"/>
            <a:r>
              <a:rPr lang="en-US" i="0" dirty="0"/>
              <a:t>Small claims (cases under £10,000)</a:t>
            </a:r>
          </a:p>
          <a:p>
            <a:pPr lvl="1"/>
            <a:r>
              <a:rPr lang="en-US" i="0" dirty="0"/>
              <a:t>Fast claims (cases between £10,000 - £25,000)</a:t>
            </a:r>
          </a:p>
          <a:p>
            <a:pPr lvl="1"/>
            <a:r>
              <a:rPr lang="en-US" i="0" dirty="0"/>
              <a:t>Multi-track claims (cases over £25,000)</a:t>
            </a:r>
          </a:p>
          <a:p>
            <a:pPr lvl="1"/>
            <a:endParaRPr lang="en-US" i="0" dirty="0"/>
          </a:p>
          <a:p>
            <a:pPr lvl="1"/>
            <a:endParaRPr lang="en-US" i="0" dirty="0"/>
          </a:p>
        </p:txBody>
      </p:sp>
    </p:spTree>
    <p:extLst>
      <p:ext uri="{BB962C8B-B14F-4D97-AF65-F5344CB8AC3E}">
        <p14:creationId xmlns:p14="http://schemas.microsoft.com/office/powerpoint/2010/main" val="24545913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72E3D-BB1E-C28F-3613-EA9A7AA7029E}"/>
              </a:ext>
            </a:extLst>
          </p:cNvPr>
          <p:cNvSpPr>
            <a:spLocks noGrp="1"/>
          </p:cNvSpPr>
          <p:nvPr>
            <p:ph type="title"/>
          </p:nvPr>
        </p:nvSpPr>
        <p:spPr/>
        <p:txBody>
          <a:bodyPr/>
          <a:lstStyle/>
          <a:p>
            <a:r>
              <a:rPr lang="en-US" dirty="0"/>
              <a:t>Magistrates Court</a:t>
            </a:r>
          </a:p>
        </p:txBody>
      </p:sp>
      <p:sp>
        <p:nvSpPr>
          <p:cNvPr id="3" name="Content Placeholder 2">
            <a:extLst>
              <a:ext uri="{FF2B5EF4-FFF2-40B4-BE49-F238E27FC236}">
                <a16:creationId xmlns:a16="http://schemas.microsoft.com/office/drawing/2014/main" id="{31B0C3D0-41CC-07AB-064A-FB23705EBC3F}"/>
              </a:ext>
            </a:extLst>
          </p:cNvPr>
          <p:cNvSpPr>
            <a:spLocks noGrp="1"/>
          </p:cNvSpPr>
          <p:nvPr>
            <p:ph idx="1"/>
          </p:nvPr>
        </p:nvSpPr>
        <p:spPr/>
        <p:txBody>
          <a:bodyPr/>
          <a:lstStyle/>
          <a:p>
            <a:pPr eaLnBrk="1" hangingPunct="1"/>
            <a:r>
              <a:rPr lang="en-GB" altLang="en-US" b="1" u="sng" dirty="0"/>
              <a:t>All</a:t>
            </a:r>
            <a:r>
              <a:rPr lang="en-GB" altLang="en-US" u="sng" dirty="0"/>
              <a:t> criminal cases begin in a Magistrates’ Court</a:t>
            </a:r>
            <a:r>
              <a:rPr lang="en-GB" altLang="en-US" dirty="0"/>
              <a:t> but the more serious cases are passed on to the Crown Court. </a:t>
            </a:r>
          </a:p>
          <a:p>
            <a:pPr eaLnBrk="1" hangingPunct="1"/>
            <a:r>
              <a:rPr lang="en-GB" altLang="en-US" dirty="0"/>
              <a:t>Hears approximately 2 million cases annually – 97% of the total number of first instance criminal cases.</a:t>
            </a:r>
            <a:r>
              <a:rPr lang="en-US" altLang="en-US" dirty="0"/>
              <a:t> </a:t>
            </a:r>
          </a:p>
          <a:p>
            <a:pPr eaLnBrk="1" hangingPunct="1"/>
            <a:r>
              <a:rPr lang="en-GB" altLang="en-US" dirty="0"/>
              <a:t>90% of cases heard in the magistrates’ court do </a:t>
            </a:r>
            <a:r>
              <a:rPr lang="en-GB" altLang="en-US" b="1" dirty="0"/>
              <a:t>NOT </a:t>
            </a:r>
            <a:r>
              <a:rPr lang="en-GB" altLang="en-US" dirty="0"/>
              <a:t>result in a trial as the defendant pleads guilty. </a:t>
            </a:r>
            <a:endParaRPr lang="en-US" altLang="en-US" dirty="0"/>
          </a:p>
          <a:p>
            <a:pPr marL="0" indent="0">
              <a:buNone/>
            </a:pPr>
            <a:endParaRPr lang="en-US" dirty="0"/>
          </a:p>
        </p:txBody>
      </p:sp>
    </p:spTree>
    <p:extLst>
      <p:ext uri="{BB962C8B-B14F-4D97-AF65-F5344CB8AC3E}">
        <p14:creationId xmlns:p14="http://schemas.microsoft.com/office/powerpoint/2010/main" val="3108920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DDB6A-DDD1-18DB-09E4-2C85ED23B948}"/>
              </a:ext>
            </a:extLst>
          </p:cNvPr>
          <p:cNvSpPr>
            <a:spLocks noGrp="1"/>
          </p:cNvSpPr>
          <p:nvPr>
            <p:ph type="title"/>
          </p:nvPr>
        </p:nvSpPr>
        <p:spPr>
          <a:xfrm>
            <a:off x="4229100" y="247650"/>
            <a:ext cx="9601200" cy="1485900"/>
          </a:xfrm>
        </p:spPr>
        <p:txBody>
          <a:bodyPr/>
          <a:lstStyle/>
          <a:p>
            <a:r>
              <a:rPr lang="en-US" dirty="0"/>
              <a:t>Magistrates court</a:t>
            </a:r>
          </a:p>
        </p:txBody>
      </p:sp>
      <p:sp>
        <p:nvSpPr>
          <p:cNvPr id="3" name="Content Placeholder 2">
            <a:extLst>
              <a:ext uri="{FF2B5EF4-FFF2-40B4-BE49-F238E27FC236}">
                <a16:creationId xmlns:a16="http://schemas.microsoft.com/office/drawing/2014/main" id="{312ECC69-3289-2244-CF83-A39D1C44A642}"/>
              </a:ext>
            </a:extLst>
          </p:cNvPr>
          <p:cNvSpPr>
            <a:spLocks noGrp="1"/>
          </p:cNvSpPr>
          <p:nvPr>
            <p:ph idx="1"/>
          </p:nvPr>
        </p:nvSpPr>
        <p:spPr>
          <a:xfrm>
            <a:off x="881062" y="1104715"/>
            <a:ext cx="9601200" cy="3581400"/>
          </a:xfrm>
        </p:spPr>
        <p:txBody>
          <a:bodyPr/>
          <a:lstStyle/>
          <a:p>
            <a:r>
              <a:rPr lang="en-US" dirty="0">
                <a:hlinkClick r:id="rId2"/>
              </a:rPr>
              <a:t>https://www.youtube.com/watch?v=WeNDacwO5NA</a:t>
            </a:r>
            <a:r>
              <a:rPr lang="en-US" dirty="0"/>
              <a:t> </a:t>
            </a:r>
          </a:p>
          <a:p>
            <a:endParaRPr lang="en-US" dirty="0"/>
          </a:p>
          <a:p>
            <a:pPr marL="0" indent="0">
              <a:buNone/>
            </a:pPr>
            <a:r>
              <a:rPr lang="en-US" dirty="0"/>
              <a:t>The magistrate’s six characteristics:</a:t>
            </a:r>
          </a:p>
        </p:txBody>
      </p:sp>
      <p:pic>
        <p:nvPicPr>
          <p:cNvPr id="4" name="Picture 3">
            <a:extLst>
              <a:ext uri="{FF2B5EF4-FFF2-40B4-BE49-F238E27FC236}">
                <a16:creationId xmlns:a16="http://schemas.microsoft.com/office/drawing/2014/main" id="{8CD44AB8-FF53-B44F-2A72-52ED8681ECAF}"/>
              </a:ext>
            </a:extLst>
          </p:cNvPr>
          <p:cNvPicPr>
            <a:picLocks noChangeAspect="1"/>
          </p:cNvPicPr>
          <p:nvPr/>
        </p:nvPicPr>
        <p:blipFill>
          <a:blip r:embed="rId3"/>
          <a:stretch>
            <a:fillRect/>
          </a:stretch>
        </p:blipFill>
        <p:spPr>
          <a:xfrm>
            <a:off x="881062" y="2895415"/>
            <a:ext cx="5648325" cy="3962585"/>
          </a:xfrm>
          <a:prstGeom prst="rect">
            <a:avLst/>
          </a:prstGeom>
        </p:spPr>
      </p:pic>
      <p:pic>
        <p:nvPicPr>
          <p:cNvPr id="5" name="Picture 4">
            <a:extLst>
              <a:ext uri="{FF2B5EF4-FFF2-40B4-BE49-F238E27FC236}">
                <a16:creationId xmlns:a16="http://schemas.microsoft.com/office/drawing/2014/main" id="{DD0A53AE-8EC9-9018-79FD-320BAB760C1C}"/>
              </a:ext>
            </a:extLst>
          </p:cNvPr>
          <p:cNvPicPr>
            <a:picLocks noChangeAspect="1"/>
          </p:cNvPicPr>
          <p:nvPr/>
        </p:nvPicPr>
        <p:blipFill>
          <a:blip r:embed="rId4"/>
          <a:stretch>
            <a:fillRect/>
          </a:stretch>
        </p:blipFill>
        <p:spPr>
          <a:xfrm>
            <a:off x="7677149" y="990600"/>
            <a:ext cx="4514851" cy="5847260"/>
          </a:xfrm>
          <a:prstGeom prst="rect">
            <a:avLst/>
          </a:prstGeom>
        </p:spPr>
      </p:pic>
    </p:spTree>
    <p:extLst>
      <p:ext uri="{BB962C8B-B14F-4D97-AF65-F5344CB8AC3E}">
        <p14:creationId xmlns:p14="http://schemas.microsoft.com/office/powerpoint/2010/main" val="20772581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7E595-1F05-4085-42E0-7EA6181E1BC2}"/>
              </a:ext>
            </a:extLst>
          </p:cNvPr>
          <p:cNvSpPr>
            <a:spLocks noGrp="1"/>
          </p:cNvSpPr>
          <p:nvPr>
            <p:ph type="title"/>
          </p:nvPr>
        </p:nvSpPr>
        <p:spPr>
          <a:xfrm>
            <a:off x="4257675" y="247650"/>
            <a:ext cx="9601200" cy="1485900"/>
          </a:xfrm>
        </p:spPr>
        <p:txBody>
          <a:bodyPr/>
          <a:lstStyle/>
          <a:p>
            <a:r>
              <a:rPr lang="en-US" dirty="0"/>
              <a:t>Magistrates court</a:t>
            </a:r>
          </a:p>
        </p:txBody>
      </p:sp>
      <p:sp>
        <p:nvSpPr>
          <p:cNvPr id="3" name="Content Placeholder 2">
            <a:extLst>
              <a:ext uri="{FF2B5EF4-FFF2-40B4-BE49-F238E27FC236}">
                <a16:creationId xmlns:a16="http://schemas.microsoft.com/office/drawing/2014/main" id="{BF9CE5D0-32C9-9846-2D32-DB2EAC7A7B9D}"/>
              </a:ext>
            </a:extLst>
          </p:cNvPr>
          <p:cNvSpPr>
            <a:spLocks noGrp="1"/>
          </p:cNvSpPr>
          <p:nvPr>
            <p:ph idx="1"/>
          </p:nvPr>
        </p:nvSpPr>
        <p:spPr>
          <a:xfrm>
            <a:off x="1440180" y="1325880"/>
            <a:ext cx="10126980" cy="5166360"/>
          </a:xfrm>
        </p:spPr>
        <p:txBody>
          <a:bodyPr/>
          <a:lstStyle/>
          <a:p>
            <a:r>
              <a:rPr lang="en-US" dirty="0"/>
              <a:t>What cases do they hear?</a:t>
            </a:r>
          </a:p>
          <a:p>
            <a:pPr lvl="1"/>
            <a:r>
              <a:rPr lang="en-US" dirty="0"/>
              <a:t>Criminal cases</a:t>
            </a:r>
          </a:p>
          <a:p>
            <a:pPr lvl="1"/>
            <a:r>
              <a:rPr lang="en-US" dirty="0"/>
              <a:t>Civil cases</a:t>
            </a:r>
          </a:p>
          <a:p>
            <a:pPr lvl="1"/>
            <a:r>
              <a:rPr lang="en-US" dirty="0"/>
              <a:t>Youth cases</a:t>
            </a:r>
          </a:p>
          <a:p>
            <a:endParaRPr lang="en-US" dirty="0"/>
          </a:p>
          <a:p>
            <a:endParaRPr lang="en-US" dirty="0"/>
          </a:p>
          <a:p>
            <a:r>
              <a:rPr lang="en-US" dirty="0"/>
              <a:t>What powers do they have?</a:t>
            </a:r>
          </a:p>
          <a:p>
            <a:pPr lvl="1"/>
            <a:r>
              <a:rPr lang="en-US" dirty="0"/>
              <a:t>Fines (£5000 maximum – s.122 Sentencing Act 2020, s.123 Sentences Act 2020 for young offenders)</a:t>
            </a:r>
          </a:p>
          <a:p>
            <a:pPr lvl="1"/>
            <a:r>
              <a:rPr lang="en-US" dirty="0"/>
              <a:t>Imprisonment (6 months for one crime, a year for multiple)</a:t>
            </a:r>
          </a:p>
          <a:p>
            <a:pPr lvl="1"/>
            <a:r>
              <a:rPr lang="en-US" dirty="0"/>
              <a:t>Specific Orders (community service)</a:t>
            </a:r>
          </a:p>
          <a:p>
            <a:pPr lvl="1"/>
            <a:endParaRPr lang="en-US" dirty="0"/>
          </a:p>
        </p:txBody>
      </p:sp>
    </p:spTree>
    <p:extLst>
      <p:ext uri="{BB962C8B-B14F-4D97-AF65-F5344CB8AC3E}">
        <p14:creationId xmlns:p14="http://schemas.microsoft.com/office/powerpoint/2010/main" val="22031551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B5DC0-B8F8-4355-5411-7C3EA63F6F92}"/>
              </a:ext>
            </a:extLst>
          </p:cNvPr>
          <p:cNvSpPr>
            <a:spLocks noGrp="1"/>
          </p:cNvSpPr>
          <p:nvPr>
            <p:ph type="title"/>
          </p:nvPr>
        </p:nvSpPr>
        <p:spPr>
          <a:xfrm>
            <a:off x="4331970" y="247650"/>
            <a:ext cx="9601200" cy="1485900"/>
          </a:xfrm>
        </p:spPr>
        <p:txBody>
          <a:bodyPr/>
          <a:lstStyle/>
          <a:p>
            <a:r>
              <a:rPr lang="en-US" dirty="0"/>
              <a:t>Youth Courts</a:t>
            </a:r>
          </a:p>
        </p:txBody>
      </p:sp>
      <p:sp>
        <p:nvSpPr>
          <p:cNvPr id="3" name="Content Placeholder 2">
            <a:extLst>
              <a:ext uri="{FF2B5EF4-FFF2-40B4-BE49-F238E27FC236}">
                <a16:creationId xmlns:a16="http://schemas.microsoft.com/office/drawing/2014/main" id="{7C1439F1-9ECD-727A-A906-E467797F1DA7}"/>
              </a:ext>
            </a:extLst>
          </p:cNvPr>
          <p:cNvSpPr>
            <a:spLocks noGrp="1"/>
          </p:cNvSpPr>
          <p:nvPr>
            <p:ph idx="1"/>
          </p:nvPr>
        </p:nvSpPr>
        <p:spPr>
          <a:xfrm>
            <a:off x="1809750" y="1878330"/>
            <a:ext cx="9601200" cy="3581400"/>
          </a:xfrm>
        </p:spPr>
        <p:txBody>
          <a:bodyPr>
            <a:normAutofit lnSpcReduction="10000"/>
          </a:bodyPr>
          <a:lstStyle/>
          <a:p>
            <a:pPr>
              <a:lnSpc>
                <a:spcPct val="110000"/>
              </a:lnSpc>
            </a:pPr>
            <a:r>
              <a:rPr lang="en-GB" sz="2000" b="0" i="0" dirty="0">
                <a:effectLst/>
                <a:latin typeface="Times New Roman" panose="02020603050405020304" pitchFamily="18" charset="0"/>
              </a:rPr>
              <a:t>Youth Courts are a form of specialised Magistrates’ Court which tries defendants aged 10–17.</a:t>
            </a:r>
          </a:p>
          <a:p>
            <a:pPr>
              <a:lnSpc>
                <a:spcPct val="110000"/>
              </a:lnSpc>
            </a:pPr>
            <a:r>
              <a:rPr lang="en-GB" sz="2000" b="0" i="0" dirty="0">
                <a:effectLst/>
                <a:latin typeface="Times New Roman" panose="02020603050405020304" pitchFamily="18" charset="0"/>
              </a:rPr>
              <a:t>Almost all offences where the defendant is a child or young person are tried in Youth Courts, though very serious offences such as murder can be sent to the Crown Court. </a:t>
            </a:r>
          </a:p>
          <a:p>
            <a:pPr>
              <a:lnSpc>
                <a:spcPct val="110000"/>
              </a:lnSpc>
            </a:pPr>
            <a:r>
              <a:rPr lang="en-GB" sz="2000" b="0" i="0" dirty="0">
                <a:effectLst/>
                <a:latin typeface="Times New Roman" panose="02020603050405020304" pitchFamily="18" charset="0"/>
              </a:rPr>
              <a:t>Youth Courts are staffed by specially trained magistrates, and trials take place within Magistrates’ Courts buildings, sometimes in specialised Youth Court rooms, but often in an adult court room.</a:t>
            </a:r>
          </a:p>
          <a:p>
            <a:pPr>
              <a:lnSpc>
                <a:spcPct val="110000"/>
              </a:lnSpc>
            </a:pPr>
            <a:r>
              <a:rPr lang="en-GB" sz="2000" b="0" i="0" dirty="0">
                <a:effectLst/>
                <a:latin typeface="Times New Roman" panose="02020603050405020304" pitchFamily="18" charset="0"/>
              </a:rPr>
              <a:t>Procedure in Youth Courts is less formal than in the adult courts</a:t>
            </a:r>
            <a:r>
              <a:rPr lang="en-GB" sz="2000" dirty="0">
                <a:latin typeface="Times New Roman" panose="02020603050405020304" pitchFamily="18" charset="0"/>
              </a:rPr>
              <a:t>.</a:t>
            </a:r>
          </a:p>
          <a:p>
            <a:pPr>
              <a:lnSpc>
                <a:spcPct val="110000"/>
              </a:lnSpc>
            </a:pPr>
            <a:r>
              <a:rPr lang="en-GB" sz="2000" b="0" i="0" dirty="0">
                <a:effectLst/>
                <a:latin typeface="Times New Roman" panose="02020603050405020304" pitchFamily="18" charset="0"/>
              </a:rPr>
              <a:t>The public is not usually allowed to attend Youth Court trials. </a:t>
            </a:r>
          </a:p>
          <a:p>
            <a:endParaRPr lang="en-US" dirty="0"/>
          </a:p>
        </p:txBody>
      </p:sp>
    </p:spTree>
    <p:extLst>
      <p:ext uri="{BB962C8B-B14F-4D97-AF65-F5344CB8AC3E}">
        <p14:creationId xmlns:p14="http://schemas.microsoft.com/office/powerpoint/2010/main" val="16771481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15CC-3F51-4C25-9500-0A67B5CAB950}"/>
              </a:ext>
            </a:extLst>
          </p:cNvPr>
          <p:cNvSpPr>
            <a:spLocks noGrp="1"/>
          </p:cNvSpPr>
          <p:nvPr>
            <p:ph type="title"/>
          </p:nvPr>
        </p:nvSpPr>
        <p:spPr>
          <a:xfrm>
            <a:off x="4869180" y="247650"/>
            <a:ext cx="9601200" cy="1485900"/>
          </a:xfrm>
        </p:spPr>
        <p:txBody>
          <a:bodyPr/>
          <a:lstStyle/>
          <a:p>
            <a:r>
              <a:rPr lang="en-US" dirty="0"/>
              <a:t>Crown court</a:t>
            </a:r>
          </a:p>
        </p:txBody>
      </p:sp>
      <p:sp>
        <p:nvSpPr>
          <p:cNvPr id="3" name="Content Placeholder 2">
            <a:extLst>
              <a:ext uri="{FF2B5EF4-FFF2-40B4-BE49-F238E27FC236}">
                <a16:creationId xmlns:a16="http://schemas.microsoft.com/office/drawing/2014/main" id="{62CADD61-0B86-DB38-5C52-D394C74C4FE4}"/>
              </a:ext>
            </a:extLst>
          </p:cNvPr>
          <p:cNvSpPr>
            <a:spLocks noGrp="1"/>
          </p:cNvSpPr>
          <p:nvPr>
            <p:ph idx="1"/>
          </p:nvPr>
        </p:nvSpPr>
        <p:spPr>
          <a:xfrm>
            <a:off x="1040130" y="1234440"/>
            <a:ext cx="11151870" cy="5375910"/>
          </a:xfrm>
        </p:spPr>
        <p:txBody>
          <a:bodyPr/>
          <a:lstStyle/>
          <a:p>
            <a:r>
              <a:rPr lang="en-US" dirty="0">
                <a:hlinkClick r:id="rId2"/>
              </a:rPr>
              <a:t>https://www.youtube.com/watch?v=tZYvv_s5R-s</a:t>
            </a:r>
            <a:endParaRPr lang="en-US" dirty="0"/>
          </a:p>
          <a:p>
            <a:endParaRPr lang="en-US" dirty="0"/>
          </a:p>
          <a:p>
            <a:pPr marL="0" indent="0">
              <a:buNone/>
            </a:pPr>
            <a:endParaRPr lang="en-US" dirty="0"/>
          </a:p>
          <a:p>
            <a:r>
              <a:rPr lang="en-US" dirty="0"/>
              <a:t>Who is the personnel in the Crown Court?</a:t>
            </a:r>
          </a:p>
          <a:p>
            <a:endParaRPr lang="en-US" dirty="0"/>
          </a:p>
          <a:p>
            <a:r>
              <a:rPr lang="en-US" dirty="0"/>
              <a:t>What is the Examination-in-chief, Cross-examination and Re-examination?</a:t>
            </a:r>
          </a:p>
          <a:p>
            <a:endParaRPr lang="en-US" dirty="0"/>
          </a:p>
          <a:p>
            <a:r>
              <a:rPr lang="en-US" dirty="0"/>
              <a:t>What is the job for the jury?</a:t>
            </a:r>
          </a:p>
          <a:p>
            <a:endParaRPr lang="en-US" dirty="0"/>
          </a:p>
          <a:p>
            <a:r>
              <a:rPr lang="en-US" dirty="0"/>
              <a:t>What is the standard of proof in the Crown Court?</a:t>
            </a:r>
          </a:p>
          <a:p>
            <a:endParaRPr lang="en-US" dirty="0"/>
          </a:p>
          <a:p>
            <a:endParaRPr lang="en-US" dirty="0"/>
          </a:p>
          <a:p>
            <a:endParaRPr lang="en-US" dirty="0"/>
          </a:p>
          <a:p>
            <a:endParaRPr lang="en-US" dirty="0"/>
          </a:p>
          <a:p>
            <a:pPr marL="0" indent="0">
              <a:buNone/>
            </a:pPr>
            <a:endParaRPr lang="en-US" i="0" dirty="0"/>
          </a:p>
          <a:p>
            <a:endParaRPr lang="en-US" i="0" dirty="0"/>
          </a:p>
          <a:p>
            <a:pPr lvl="1"/>
            <a:endParaRPr lang="en-US" i="0" dirty="0"/>
          </a:p>
        </p:txBody>
      </p:sp>
    </p:spTree>
    <p:extLst>
      <p:ext uri="{BB962C8B-B14F-4D97-AF65-F5344CB8AC3E}">
        <p14:creationId xmlns:p14="http://schemas.microsoft.com/office/powerpoint/2010/main" val="25963966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F6443-CC85-3766-FB25-C8A5A22BAE04}"/>
              </a:ext>
            </a:extLst>
          </p:cNvPr>
          <p:cNvSpPr>
            <a:spLocks noGrp="1"/>
          </p:cNvSpPr>
          <p:nvPr>
            <p:ph type="title"/>
          </p:nvPr>
        </p:nvSpPr>
        <p:spPr>
          <a:xfrm>
            <a:off x="2590800" y="388620"/>
            <a:ext cx="9601200" cy="1485900"/>
          </a:xfrm>
        </p:spPr>
        <p:txBody>
          <a:bodyPr/>
          <a:lstStyle/>
          <a:p>
            <a:r>
              <a:rPr lang="en-US" dirty="0"/>
              <a:t>Criminal Procedural Rules 2020</a:t>
            </a:r>
          </a:p>
        </p:txBody>
      </p:sp>
      <p:sp>
        <p:nvSpPr>
          <p:cNvPr id="3" name="Content Placeholder 2">
            <a:extLst>
              <a:ext uri="{FF2B5EF4-FFF2-40B4-BE49-F238E27FC236}">
                <a16:creationId xmlns:a16="http://schemas.microsoft.com/office/drawing/2014/main" id="{08A7780C-0D0E-374D-5535-BD93DCFF3481}"/>
              </a:ext>
            </a:extLst>
          </p:cNvPr>
          <p:cNvSpPr>
            <a:spLocks noGrp="1"/>
          </p:cNvSpPr>
          <p:nvPr>
            <p:ph idx="1"/>
          </p:nvPr>
        </p:nvSpPr>
        <p:spPr/>
        <p:txBody>
          <a:bodyPr/>
          <a:lstStyle/>
          <a:p>
            <a:r>
              <a:rPr lang="en-US" dirty="0"/>
              <a:t>The Criminal Procedural Rules 2020 replaced the 2005 act.</a:t>
            </a:r>
          </a:p>
          <a:p>
            <a:endParaRPr lang="en-US" dirty="0"/>
          </a:p>
          <a:p>
            <a:endParaRPr lang="en-US" dirty="0"/>
          </a:p>
          <a:p>
            <a:r>
              <a:rPr lang="en-US" dirty="0"/>
              <a:t>Search for part 1.1 of the Criminal Procedural Rules, what are there overriding objectives?</a:t>
            </a:r>
          </a:p>
        </p:txBody>
      </p:sp>
    </p:spTree>
    <p:extLst>
      <p:ext uri="{BB962C8B-B14F-4D97-AF65-F5344CB8AC3E}">
        <p14:creationId xmlns:p14="http://schemas.microsoft.com/office/powerpoint/2010/main" val="28939031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60A5D-EEF9-FC9C-53E3-6DCBED55E5CA}"/>
              </a:ext>
            </a:extLst>
          </p:cNvPr>
          <p:cNvSpPr>
            <a:spLocks noGrp="1"/>
          </p:cNvSpPr>
          <p:nvPr>
            <p:ph type="title"/>
          </p:nvPr>
        </p:nvSpPr>
        <p:spPr>
          <a:xfrm>
            <a:off x="1703070" y="247650"/>
            <a:ext cx="9601200" cy="1485900"/>
          </a:xfrm>
        </p:spPr>
        <p:txBody>
          <a:bodyPr/>
          <a:lstStyle/>
          <a:p>
            <a:pPr algn="ctr"/>
            <a:r>
              <a:rPr lang="en-US" dirty="0"/>
              <a:t>Crown </a:t>
            </a:r>
            <a:r>
              <a:rPr lang="en-US"/>
              <a:t>Court –Classification </a:t>
            </a:r>
            <a:r>
              <a:rPr lang="en-US" dirty="0"/>
              <a:t>of offences</a:t>
            </a:r>
          </a:p>
        </p:txBody>
      </p:sp>
      <p:sp>
        <p:nvSpPr>
          <p:cNvPr id="3" name="Content Placeholder 2">
            <a:extLst>
              <a:ext uri="{FF2B5EF4-FFF2-40B4-BE49-F238E27FC236}">
                <a16:creationId xmlns:a16="http://schemas.microsoft.com/office/drawing/2014/main" id="{CB85B61E-151A-E7E9-43F2-6CA4F17236D7}"/>
              </a:ext>
            </a:extLst>
          </p:cNvPr>
          <p:cNvSpPr>
            <a:spLocks noGrp="1"/>
          </p:cNvSpPr>
          <p:nvPr>
            <p:ph idx="1"/>
          </p:nvPr>
        </p:nvSpPr>
        <p:spPr>
          <a:xfrm>
            <a:off x="1094422" y="1834515"/>
            <a:ext cx="9601200" cy="3581400"/>
          </a:xfrm>
        </p:spPr>
        <p:txBody>
          <a:bodyPr/>
          <a:lstStyle/>
          <a:p>
            <a:pPr marL="0" indent="0">
              <a:buNone/>
            </a:pPr>
            <a:r>
              <a:rPr lang="en-US" dirty="0"/>
              <a:t>Schedule 1, Part 7 of the Criminal Legal Aid (Remuneration) Regulations 2013 classified crimes into category A,B,C,D,E,F,G,H</a:t>
            </a:r>
          </a:p>
          <a:p>
            <a:pPr marL="0" indent="0">
              <a:buNone/>
            </a:pPr>
            <a:endParaRPr lang="en-US" dirty="0"/>
          </a:p>
          <a:p>
            <a:pPr marL="0" indent="0">
              <a:buNone/>
            </a:pPr>
            <a:r>
              <a:rPr lang="en-US" dirty="0"/>
              <a:t>Category A:</a:t>
            </a:r>
          </a:p>
        </p:txBody>
      </p:sp>
      <p:pic>
        <p:nvPicPr>
          <p:cNvPr id="4" name="Picture 3">
            <a:extLst>
              <a:ext uri="{FF2B5EF4-FFF2-40B4-BE49-F238E27FC236}">
                <a16:creationId xmlns:a16="http://schemas.microsoft.com/office/drawing/2014/main" id="{DE1D9163-6E49-EBF1-62CC-AD0CB25FD76A}"/>
              </a:ext>
            </a:extLst>
          </p:cNvPr>
          <p:cNvPicPr>
            <a:picLocks noChangeAspect="1"/>
          </p:cNvPicPr>
          <p:nvPr/>
        </p:nvPicPr>
        <p:blipFill>
          <a:blip r:embed="rId2"/>
          <a:stretch>
            <a:fillRect/>
          </a:stretch>
        </p:blipFill>
        <p:spPr>
          <a:xfrm>
            <a:off x="2923222" y="2598558"/>
            <a:ext cx="7772400" cy="4116567"/>
          </a:xfrm>
          <a:prstGeom prst="rect">
            <a:avLst/>
          </a:prstGeom>
        </p:spPr>
      </p:pic>
    </p:spTree>
    <p:extLst>
      <p:ext uri="{BB962C8B-B14F-4D97-AF65-F5344CB8AC3E}">
        <p14:creationId xmlns:p14="http://schemas.microsoft.com/office/powerpoint/2010/main" val="503114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320A81-B548-CF48-2D45-BFCAB9D36653}"/>
              </a:ext>
            </a:extLst>
          </p:cNvPr>
          <p:cNvSpPr>
            <a:spLocks noGrp="1"/>
          </p:cNvSpPr>
          <p:nvPr>
            <p:ph type="title"/>
          </p:nvPr>
        </p:nvSpPr>
        <p:spPr>
          <a:xfrm>
            <a:off x="8471424" y="1110882"/>
            <a:ext cx="3053039" cy="1060817"/>
          </a:xfrm>
        </p:spPr>
        <p:txBody>
          <a:bodyPr anchor="b">
            <a:normAutofit/>
          </a:bodyPr>
          <a:lstStyle/>
          <a:p>
            <a:r>
              <a:rPr lang="en-US" sz="2800" dirty="0"/>
              <a:t>Category B</a:t>
            </a:r>
          </a:p>
        </p:txBody>
      </p:sp>
      <p:pic>
        <p:nvPicPr>
          <p:cNvPr id="4" name="Content Placeholder 3">
            <a:extLst>
              <a:ext uri="{FF2B5EF4-FFF2-40B4-BE49-F238E27FC236}">
                <a16:creationId xmlns:a16="http://schemas.microsoft.com/office/drawing/2014/main" id="{14AA4DC8-42A7-5D1F-0FEE-DCB0603A463C}"/>
              </a:ext>
            </a:extLst>
          </p:cNvPr>
          <p:cNvPicPr>
            <a:picLocks noChangeAspect="1"/>
          </p:cNvPicPr>
          <p:nvPr/>
        </p:nvPicPr>
        <p:blipFill>
          <a:blip r:embed="rId2"/>
          <a:stretch>
            <a:fillRect/>
          </a:stretch>
        </p:blipFill>
        <p:spPr>
          <a:xfrm>
            <a:off x="634275" y="746478"/>
            <a:ext cx="6900380" cy="5365043"/>
          </a:xfrm>
          <a:prstGeom prst="rect">
            <a:avLst/>
          </a:prstGeom>
        </p:spPr>
      </p:pic>
      <p:sp>
        <p:nvSpPr>
          <p:cNvPr id="20"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8143178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D6060F-0DE7-36A1-3BE8-CC5D0C557610}"/>
              </a:ext>
            </a:extLst>
          </p:cNvPr>
          <p:cNvSpPr>
            <a:spLocks noGrp="1"/>
          </p:cNvSpPr>
          <p:nvPr>
            <p:ph type="title"/>
          </p:nvPr>
        </p:nvSpPr>
        <p:spPr>
          <a:xfrm>
            <a:off x="8471424" y="1110882"/>
            <a:ext cx="3053039" cy="1060817"/>
          </a:xfrm>
        </p:spPr>
        <p:txBody>
          <a:bodyPr anchor="b">
            <a:normAutofit/>
          </a:bodyPr>
          <a:lstStyle/>
          <a:p>
            <a:r>
              <a:rPr lang="en-US" sz="3200" dirty="0"/>
              <a:t>Category C</a:t>
            </a:r>
          </a:p>
        </p:txBody>
      </p:sp>
      <p:pic>
        <p:nvPicPr>
          <p:cNvPr id="4" name="Content Placeholder 3">
            <a:extLst>
              <a:ext uri="{FF2B5EF4-FFF2-40B4-BE49-F238E27FC236}">
                <a16:creationId xmlns:a16="http://schemas.microsoft.com/office/drawing/2014/main" id="{E451F1A9-F4AB-D003-3C6E-E0E09EFFD37E}"/>
              </a:ext>
            </a:extLst>
          </p:cNvPr>
          <p:cNvPicPr>
            <a:picLocks noChangeAspect="1"/>
          </p:cNvPicPr>
          <p:nvPr/>
        </p:nvPicPr>
        <p:blipFill>
          <a:blip r:embed="rId2"/>
          <a:stretch>
            <a:fillRect/>
          </a:stretch>
        </p:blipFill>
        <p:spPr>
          <a:xfrm>
            <a:off x="175425" y="320040"/>
            <a:ext cx="7380321" cy="6217920"/>
          </a:xfrm>
          <a:prstGeom prst="rect">
            <a:avLst/>
          </a:prstGeom>
        </p:spPr>
      </p:pic>
      <p:sp>
        <p:nvSpPr>
          <p:cNvPr id="18"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2682406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EF539-5002-F629-E078-74BDDC784F13}"/>
              </a:ext>
            </a:extLst>
          </p:cNvPr>
          <p:cNvSpPr>
            <a:spLocks noGrp="1"/>
          </p:cNvSpPr>
          <p:nvPr>
            <p:ph type="title"/>
          </p:nvPr>
        </p:nvSpPr>
        <p:spPr>
          <a:xfrm>
            <a:off x="4629150" y="457200"/>
            <a:ext cx="9601200" cy="1485900"/>
          </a:xfrm>
        </p:spPr>
        <p:txBody>
          <a:bodyPr/>
          <a:lstStyle/>
          <a:p>
            <a:r>
              <a:rPr lang="en-US" dirty="0"/>
              <a:t>Category D</a:t>
            </a:r>
          </a:p>
        </p:txBody>
      </p:sp>
      <p:pic>
        <p:nvPicPr>
          <p:cNvPr id="4" name="Content Placeholder 3">
            <a:extLst>
              <a:ext uri="{FF2B5EF4-FFF2-40B4-BE49-F238E27FC236}">
                <a16:creationId xmlns:a16="http://schemas.microsoft.com/office/drawing/2014/main" id="{014A01CE-3FAA-5AF1-DCC8-76388F17B661}"/>
              </a:ext>
            </a:extLst>
          </p:cNvPr>
          <p:cNvPicPr>
            <a:picLocks noGrp="1" noChangeAspect="1"/>
          </p:cNvPicPr>
          <p:nvPr>
            <p:ph idx="1"/>
          </p:nvPr>
        </p:nvPicPr>
        <p:blipFill>
          <a:blip r:embed="rId2"/>
          <a:stretch>
            <a:fillRect/>
          </a:stretch>
        </p:blipFill>
        <p:spPr>
          <a:xfrm>
            <a:off x="1574800" y="2940050"/>
            <a:ext cx="9194800" cy="2273300"/>
          </a:xfrm>
          <a:prstGeom prst="rect">
            <a:avLst/>
          </a:prstGeom>
        </p:spPr>
      </p:pic>
      <p:pic>
        <p:nvPicPr>
          <p:cNvPr id="5" name="Picture 4">
            <a:extLst>
              <a:ext uri="{FF2B5EF4-FFF2-40B4-BE49-F238E27FC236}">
                <a16:creationId xmlns:a16="http://schemas.microsoft.com/office/drawing/2014/main" id="{051C456B-F484-8284-7413-BE598E582AA1}"/>
              </a:ext>
            </a:extLst>
          </p:cNvPr>
          <p:cNvPicPr>
            <a:picLocks noChangeAspect="1"/>
          </p:cNvPicPr>
          <p:nvPr/>
        </p:nvPicPr>
        <p:blipFill>
          <a:blip r:embed="rId3"/>
          <a:stretch>
            <a:fillRect/>
          </a:stretch>
        </p:blipFill>
        <p:spPr>
          <a:xfrm>
            <a:off x="1574800" y="2474130"/>
            <a:ext cx="7772400" cy="465920"/>
          </a:xfrm>
          <a:prstGeom prst="rect">
            <a:avLst/>
          </a:prstGeom>
        </p:spPr>
      </p:pic>
    </p:spTree>
    <p:extLst>
      <p:ext uri="{BB962C8B-B14F-4D97-AF65-F5344CB8AC3E}">
        <p14:creationId xmlns:p14="http://schemas.microsoft.com/office/powerpoint/2010/main" val="1302976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756A4B-AD7A-E537-DBA9-BFE9B2D3BD17}"/>
              </a:ext>
            </a:extLst>
          </p:cNvPr>
          <p:cNvSpPr>
            <a:spLocks noGrp="1"/>
          </p:cNvSpPr>
          <p:nvPr>
            <p:ph type="title"/>
          </p:nvPr>
        </p:nvSpPr>
        <p:spPr>
          <a:xfrm>
            <a:off x="4443412" y="657225"/>
            <a:ext cx="9601200" cy="1485900"/>
          </a:xfrm>
        </p:spPr>
        <p:txBody>
          <a:bodyPr/>
          <a:lstStyle/>
          <a:p>
            <a:r>
              <a:rPr lang="en-US" dirty="0"/>
              <a:t>Category E</a:t>
            </a:r>
          </a:p>
        </p:txBody>
      </p:sp>
      <p:pic>
        <p:nvPicPr>
          <p:cNvPr id="4" name="Content Placeholder 3">
            <a:extLst>
              <a:ext uri="{FF2B5EF4-FFF2-40B4-BE49-F238E27FC236}">
                <a16:creationId xmlns:a16="http://schemas.microsoft.com/office/drawing/2014/main" id="{E58F0CA5-624A-6FB2-807E-15AE2586DE53}"/>
              </a:ext>
            </a:extLst>
          </p:cNvPr>
          <p:cNvPicPr>
            <a:picLocks noGrp="1" noChangeAspect="1"/>
          </p:cNvPicPr>
          <p:nvPr>
            <p:ph idx="1"/>
          </p:nvPr>
        </p:nvPicPr>
        <p:blipFill>
          <a:blip r:embed="rId2"/>
          <a:stretch>
            <a:fillRect/>
          </a:stretch>
        </p:blipFill>
        <p:spPr>
          <a:xfrm>
            <a:off x="2185988" y="2357641"/>
            <a:ext cx="9601200" cy="1780767"/>
          </a:xfrm>
          <a:prstGeom prst="rect">
            <a:avLst/>
          </a:prstGeom>
        </p:spPr>
      </p:pic>
    </p:spTree>
    <p:extLst>
      <p:ext uri="{BB962C8B-B14F-4D97-AF65-F5344CB8AC3E}">
        <p14:creationId xmlns:p14="http://schemas.microsoft.com/office/powerpoint/2010/main" val="40599366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9D95504-9AE8-3962-4645-45211BA7C04A}"/>
              </a:ext>
            </a:extLst>
          </p:cNvPr>
          <p:cNvSpPr>
            <a:spLocks noGrp="1"/>
          </p:cNvSpPr>
          <p:nvPr>
            <p:ph type="title"/>
          </p:nvPr>
        </p:nvSpPr>
        <p:spPr>
          <a:xfrm>
            <a:off x="8471424" y="1110882"/>
            <a:ext cx="3053039" cy="1060817"/>
          </a:xfrm>
        </p:spPr>
        <p:txBody>
          <a:bodyPr anchor="b">
            <a:normAutofit/>
          </a:bodyPr>
          <a:lstStyle/>
          <a:p>
            <a:r>
              <a:rPr lang="en-US" sz="2800" dirty="0"/>
              <a:t>Category F, G and K</a:t>
            </a:r>
          </a:p>
        </p:txBody>
      </p:sp>
      <p:pic>
        <p:nvPicPr>
          <p:cNvPr id="4" name="Content Placeholder 3">
            <a:extLst>
              <a:ext uri="{FF2B5EF4-FFF2-40B4-BE49-F238E27FC236}">
                <a16:creationId xmlns:a16="http://schemas.microsoft.com/office/drawing/2014/main" id="{43293159-7505-C4AD-B2E6-FB9C9342021E}"/>
              </a:ext>
            </a:extLst>
          </p:cNvPr>
          <p:cNvPicPr>
            <a:picLocks noChangeAspect="1"/>
          </p:cNvPicPr>
          <p:nvPr/>
        </p:nvPicPr>
        <p:blipFill>
          <a:blip r:embed="rId2"/>
          <a:stretch>
            <a:fillRect/>
          </a:stretch>
        </p:blipFill>
        <p:spPr>
          <a:xfrm>
            <a:off x="634275" y="1212253"/>
            <a:ext cx="6900380" cy="4433493"/>
          </a:xfrm>
          <a:prstGeom prst="rect">
            <a:avLst/>
          </a:prstGeom>
        </p:spPr>
      </p:pic>
      <p:sp>
        <p:nvSpPr>
          <p:cNvPr id="8" name="Content Placeholder 7">
            <a:extLst>
              <a:ext uri="{FF2B5EF4-FFF2-40B4-BE49-F238E27FC236}">
                <a16:creationId xmlns:a16="http://schemas.microsoft.com/office/drawing/2014/main" id="{0F97E0DE-201D-6D51-EB02-61BEE18E4D10}"/>
              </a:ext>
            </a:extLst>
          </p:cNvPr>
          <p:cNvSpPr>
            <a:spLocks noGrp="1"/>
          </p:cNvSpPr>
          <p:nvPr>
            <p:ph idx="1"/>
          </p:nvPr>
        </p:nvSpPr>
        <p:spPr>
          <a:xfrm>
            <a:off x="8471423" y="2286000"/>
            <a:ext cx="3053039" cy="3931920"/>
          </a:xfrm>
        </p:spPr>
        <p:txBody>
          <a:bodyPr>
            <a:normAutofit/>
          </a:bodyPr>
          <a:lstStyle/>
          <a:p>
            <a:endParaRPr lang="en-US" sz="1600"/>
          </a:p>
        </p:txBody>
      </p:sp>
      <p:sp>
        <p:nvSpPr>
          <p:cNvPr id="1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4110397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64E8D-09F3-296A-47C6-D524657F9FA6}"/>
              </a:ext>
            </a:extLst>
          </p:cNvPr>
          <p:cNvSpPr>
            <a:spLocks noGrp="1"/>
          </p:cNvSpPr>
          <p:nvPr>
            <p:ph type="title"/>
          </p:nvPr>
        </p:nvSpPr>
        <p:spPr>
          <a:xfrm>
            <a:off x="7860667" y="685800"/>
            <a:ext cx="3656419" cy="1485900"/>
          </a:xfrm>
        </p:spPr>
        <p:txBody>
          <a:bodyPr>
            <a:normAutofit/>
          </a:bodyPr>
          <a:lstStyle/>
          <a:p>
            <a:r>
              <a:rPr lang="en-US" dirty="0"/>
              <a:t>Category H</a:t>
            </a:r>
          </a:p>
        </p:txBody>
      </p:sp>
      <p:sp>
        <p:nvSpPr>
          <p:cNvPr id="11" name="Rectangle 10">
            <a:extLst>
              <a:ext uri="{FF2B5EF4-FFF2-40B4-BE49-F238E27FC236}">
                <a16:creationId xmlns:a16="http://schemas.microsoft.com/office/drawing/2014/main" id="{BEC9E7FA-3295-45ED-8253-D23F9E44E1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Content Placeholder 3">
            <a:extLst>
              <a:ext uri="{FF2B5EF4-FFF2-40B4-BE49-F238E27FC236}">
                <a16:creationId xmlns:a16="http://schemas.microsoft.com/office/drawing/2014/main" id="{86E73FF0-EABD-6727-0810-5FD952C67BEE}"/>
              </a:ext>
            </a:extLst>
          </p:cNvPr>
          <p:cNvPicPr>
            <a:picLocks noChangeAspect="1"/>
          </p:cNvPicPr>
          <p:nvPr/>
        </p:nvPicPr>
        <p:blipFill>
          <a:blip r:embed="rId2"/>
          <a:stretch>
            <a:fillRect/>
          </a:stretch>
        </p:blipFill>
        <p:spPr>
          <a:xfrm>
            <a:off x="1023561" y="1020593"/>
            <a:ext cx="6517065" cy="4496773"/>
          </a:xfrm>
          <a:prstGeom prst="rect">
            <a:avLst/>
          </a:prstGeom>
        </p:spPr>
      </p:pic>
    </p:spTree>
    <p:extLst>
      <p:ext uri="{BB962C8B-B14F-4D97-AF65-F5344CB8AC3E}">
        <p14:creationId xmlns:p14="http://schemas.microsoft.com/office/powerpoint/2010/main" val="293377554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DB5D19-2685-19B0-2799-69D26511CAAB}"/>
              </a:ext>
            </a:extLst>
          </p:cNvPr>
          <p:cNvSpPr>
            <a:spLocks noGrp="1"/>
          </p:cNvSpPr>
          <p:nvPr>
            <p:ph type="title"/>
          </p:nvPr>
        </p:nvSpPr>
        <p:spPr>
          <a:xfrm>
            <a:off x="4754880" y="247650"/>
            <a:ext cx="9601200" cy="1485900"/>
          </a:xfrm>
        </p:spPr>
        <p:txBody>
          <a:bodyPr/>
          <a:lstStyle/>
          <a:p>
            <a:r>
              <a:rPr lang="en-US" dirty="0"/>
              <a:t>County Court</a:t>
            </a:r>
          </a:p>
        </p:txBody>
      </p:sp>
      <p:sp>
        <p:nvSpPr>
          <p:cNvPr id="3" name="Content Placeholder 2">
            <a:extLst>
              <a:ext uri="{FF2B5EF4-FFF2-40B4-BE49-F238E27FC236}">
                <a16:creationId xmlns:a16="http://schemas.microsoft.com/office/drawing/2014/main" id="{CB9FE225-8279-CD1B-B260-18F72C8E43C1}"/>
              </a:ext>
            </a:extLst>
          </p:cNvPr>
          <p:cNvSpPr>
            <a:spLocks noGrp="1"/>
          </p:cNvSpPr>
          <p:nvPr>
            <p:ph idx="1"/>
          </p:nvPr>
        </p:nvSpPr>
        <p:spPr>
          <a:xfrm>
            <a:off x="1295400" y="1543050"/>
            <a:ext cx="10694670" cy="5067299"/>
          </a:xfrm>
        </p:spPr>
        <p:txBody>
          <a:bodyPr>
            <a:normAutofit fontScale="92500" lnSpcReduction="10000"/>
          </a:bodyPr>
          <a:lstStyle/>
          <a:p>
            <a:pPr marL="609600" indent="-609600" eaLnBrk="1" hangingPunct="1"/>
            <a:r>
              <a:rPr lang="en-GB" altLang="en-US" sz="2000" dirty="0"/>
              <a:t>With 218 county courts throughout England &amp; Wales, all but the most complicated civil cases are heard in the County Court. </a:t>
            </a:r>
          </a:p>
          <a:p>
            <a:pPr marL="609600" indent="-609600" eaLnBrk="1" hangingPunct="1"/>
            <a:endParaRPr lang="en-GB" altLang="en-US" sz="2000" dirty="0"/>
          </a:p>
          <a:p>
            <a:pPr marL="609600" indent="-609600" eaLnBrk="1" hangingPunct="1"/>
            <a:r>
              <a:rPr lang="en-GB" altLang="en-US" sz="2000" dirty="0"/>
              <a:t>Small claims track and fast track are heard in the County Court with Multi-track being dealt in the High Court</a:t>
            </a:r>
          </a:p>
          <a:p>
            <a:pPr marL="609600" indent="-609600" eaLnBrk="1" hangingPunct="1"/>
            <a:endParaRPr lang="en-GB" altLang="en-US" dirty="0"/>
          </a:p>
          <a:p>
            <a:pPr marL="609600" indent="-609600" eaLnBrk="1" hangingPunct="1"/>
            <a:r>
              <a:rPr lang="en-GB" altLang="en-US" sz="2000" dirty="0">
                <a:solidFill>
                  <a:schemeClr val="tx1"/>
                </a:solidFill>
              </a:rPr>
              <a:t>Wh</a:t>
            </a:r>
            <a:r>
              <a:rPr lang="en-GB" altLang="en-US" dirty="0">
                <a:solidFill>
                  <a:schemeClr val="tx1"/>
                </a:solidFill>
              </a:rPr>
              <a:t>o sits in the county court?</a:t>
            </a:r>
          </a:p>
          <a:p>
            <a:pPr marL="1139952" lvl="1" indent="-609600"/>
            <a:r>
              <a:rPr lang="en-GB" i="0" strike="noStrike" dirty="0">
                <a:solidFill>
                  <a:schemeClr val="tx1"/>
                </a:solidFill>
                <a:effectLst/>
                <a:latin typeface="Proxima-Nova"/>
                <a:hlinkClick r:id="rId2">
                  <a:extLst>
                    <a:ext uri="{A12FA001-AC4F-418D-AE19-62706E023703}">
                      <ahyp:hlinkClr xmlns:ahyp="http://schemas.microsoft.com/office/drawing/2018/hyperlinkcolor" val="tx"/>
                    </a:ext>
                  </a:extLst>
                </a:hlinkClick>
              </a:rPr>
              <a:t>Circuit judges</a:t>
            </a:r>
            <a:r>
              <a:rPr lang="en-GB" i="0" dirty="0">
                <a:solidFill>
                  <a:schemeClr val="tx1"/>
                </a:solidFill>
                <a:latin typeface="Proxima-Nova"/>
              </a:rPr>
              <a:t> - </a:t>
            </a:r>
            <a:r>
              <a:rPr lang="en-GB" i="0" strike="noStrike" dirty="0">
                <a:solidFill>
                  <a:schemeClr val="tx1"/>
                </a:solidFill>
                <a:effectLst/>
                <a:latin typeface="Proxima-Nova"/>
              </a:rPr>
              <a:t>Circuit Judges are appointed to one of seven regions of England and Wales and sit in the Crown Court and County Court within their particular </a:t>
            </a:r>
            <a:r>
              <a:rPr lang="en-GB" i="0" strike="noStrike" dirty="0">
                <a:solidFill>
                  <a:srgbClr val="252526"/>
                </a:solidFill>
                <a:effectLst/>
                <a:latin typeface="Proxima-Nova"/>
              </a:rPr>
              <a:t>region.</a:t>
            </a:r>
          </a:p>
          <a:p>
            <a:pPr marL="1139952" lvl="1" indent="-609600"/>
            <a:r>
              <a:rPr lang="en-GB" i="0" u="sng" strike="noStrike" dirty="0">
                <a:solidFill>
                  <a:srgbClr val="252526"/>
                </a:solidFill>
                <a:effectLst/>
                <a:latin typeface="Proxima-Nova"/>
              </a:rPr>
              <a:t>Fee paid judges </a:t>
            </a:r>
            <a:r>
              <a:rPr lang="en-GB" i="0" u="none" strike="noStrike" dirty="0">
                <a:solidFill>
                  <a:srgbClr val="252526"/>
                </a:solidFill>
                <a:effectLst/>
                <a:latin typeface="Proxima-Nova"/>
              </a:rPr>
              <a:t>- Various fee-paid (non-salaried judges) sit occasionally in the County Court </a:t>
            </a:r>
          </a:p>
          <a:p>
            <a:pPr marL="1139952" lvl="1" indent="-609600"/>
            <a:r>
              <a:rPr lang="en-GB" i="0" u="sng" strike="noStrike" dirty="0">
                <a:solidFill>
                  <a:schemeClr val="tx1"/>
                </a:solidFill>
                <a:effectLst/>
                <a:latin typeface="Proxima-Nova"/>
                <a:hlinkClick r:id="rId3">
                  <a:extLst>
                    <a:ext uri="{A12FA001-AC4F-418D-AE19-62706E023703}">
                      <ahyp:hlinkClr xmlns:ahyp="http://schemas.microsoft.com/office/drawing/2018/hyperlinkcolor" val="tx"/>
                    </a:ext>
                  </a:extLst>
                </a:hlinkClick>
              </a:rPr>
              <a:t>District judges</a:t>
            </a:r>
            <a:r>
              <a:rPr lang="en-GB" i="0" u="sng" strike="noStrike" dirty="0">
                <a:solidFill>
                  <a:schemeClr val="tx1"/>
                </a:solidFill>
                <a:effectLst/>
                <a:latin typeface="Proxima-Nova"/>
              </a:rPr>
              <a:t> - </a:t>
            </a:r>
            <a:r>
              <a:rPr lang="en-GB" i="0" u="none" strike="noStrike" dirty="0">
                <a:solidFill>
                  <a:schemeClr val="tx1"/>
                </a:solidFill>
                <a:effectLst/>
                <a:latin typeface="Proxima-Nova"/>
              </a:rPr>
              <a:t>District </a:t>
            </a:r>
            <a:r>
              <a:rPr lang="en-GB" i="0" u="none" strike="noStrike" dirty="0">
                <a:solidFill>
                  <a:srgbClr val="252526"/>
                </a:solidFill>
                <a:effectLst/>
                <a:latin typeface="Proxima-Nova"/>
              </a:rPr>
              <a:t>Judges are full-time judges who deal with the majority of cases in the County Court. They </a:t>
            </a:r>
            <a:r>
              <a:rPr lang="en-GB" b="0" i="0" u="none" strike="noStrike" dirty="0">
                <a:solidFill>
                  <a:srgbClr val="252526"/>
                </a:solidFill>
                <a:effectLst/>
                <a:latin typeface="Proxima-Nova"/>
              </a:rPr>
              <a:t>are deployed on appointment to a particular circuit and may sit at any of the County Court or District Registries of the High Court on that circuit</a:t>
            </a:r>
          </a:p>
          <a:p>
            <a:pPr marL="0" indent="0" eaLnBrk="1" hangingPunct="1">
              <a:buNone/>
            </a:pPr>
            <a:endParaRPr lang="en-GB" altLang="en-US" sz="2000" dirty="0"/>
          </a:p>
          <a:p>
            <a:pPr marL="609600" indent="-609600" eaLnBrk="1" hangingPunct="1"/>
            <a:r>
              <a:rPr lang="en-GB" altLang="en-US" dirty="0"/>
              <a:t>What areas of law might be heard in the county court?</a:t>
            </a:r>
            <a:endParaRPr lang="en-US" altLang="en-US" sz="2000" dirty="0"/>
          </a:p>
          <a:p>
            <a:endParaRPr lang="en-US" dirty="0"/>
          </a:p>
        </p:txBody>
      </p:sp>
    </p:spTree>
    <p:extLst>
      <p:ext uri="{BB962C8B-B14F-4D97-AF65-F5344CB8AC3E}">
        <p14:creationId xmlns:p14="http://schemas.microsoft.com/office/powerpoint/2010/main" val="8665889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6A55D-1EE8-699B-55F3-571340A6E272}"/>
              </a:ext>
            </a:extLst>
          </p:cNvPr>
          <p:cNvSpPr>
            <a:spLocks noGrp="1"/>
          </p:cNvSpPr>
          <p:nvPr>
            <p:ph type="title"/>
          </p:nvPr>
        </p:nvSpPr>
        <p:spPr>
          <a:xfrm>
            <a:off x="3120390" y="342900"/>
            <a:ext cx="9601200" cy="1485900"/>
          </a:xfrm>
        </p:spPr>
        <p:txBody>
          <a:bodyPr/>
          <a:lstStyle/>
          <a:p>
            <a:r>
              <a:rPr lang="en-US" dirty="0"/>
              <a:t>Civil Procedural Rules 1998</a:t>
            </a:r>
          </a:p>
        </p:txBody>
      </p:sp>
      <p:sp>
        <p:nvSpPr>
          <p:cNvPr id="3" name="Content Placeholder 2">
            <a:extLst>
              <a:ext uri="{FF2B5EF4-FFF2-40B4-BE49-F238E27FC236}">
                <a16:creationId xmlns:a16="http://schemas.microsoft.com/office/drawing/2014/main" id="{0C3C5CA8-6D6A-89C7-8E3F-EFA295D47621}"/>
              </a:ext>
            </a:extLst>
          </p:cNvPr>
          <p:cNvSpPr>
            <a:spLocks noGrp="1"/>
          </p:cNvSpPr>
          <p:nvPr>
            <p:ph idx="1"/>
          </p:nvPr>
        </p:nvSpPr>
        <p:spPr/>
        <p:txBody>
          <a:bodyPr/>
          <a:lstStyle/>
          <a:p>
            <a:r>
              <a:rPr lang="en-US" dirty="0"/>
              <a:t>Lord Wolff produced a report which kickstarted the Civil Procedural Rules 1998.</a:t>
            </a:r>
          </a:p>
          <a:p>
            <a:endParaRPr lang="en-US" dirty="0"/>
          </a:p>
          <a:p>
            <a:r>
              <a:rPr lang="en-US" dirty="0"/>
              <a:t>Find part 1.1 in the Civil Procedural Rules – what is the overriding objective of this legislation?</a:t>
            </a:r>
          </a:p>
        </p:txBody>
      </p:sp>
    </p:spTree>
    <p:extLst>
      <p:ext uri="{BB962C8B-B14F-4D97-AF65-F5344CB8AC3E}">
        <p14:creationId xmlns:p14="http://schemas.microsoft.com/office/powerpoint/2010/main" val="34456473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7D354-7471-2AC2-FF57-3674BB3F27C8}"/>
              </a:ext>
            </a:extLst>
          </p:cNvPr>
          <p:cNvSpPr>
            <a:spLocks noGrp="1"/>
          </p:cNvSpPr>
          <p:nvPr>
            <p:ph type="title"/>
          </p:nvPr>
        </p:nvSpPr>
        <p:spPr/>
        <p:txBody>
          <a:bodyPr/>
          <a:lstStyle/>
          <a:p>
            <a:pPr algn="ctr"/>
            <a:r>
              <a:rPr lang="en-US" dirty="0"/>
              <a:t>Case studies</a:t>
            </a:r>
          </a:p>
        </p:txBody>
      </p:sp>
      <p:sp>
        <p:nvSpPr>
          <p:cNvPr id="3" name="Content Placeholder 2">
            <a:extLst>
              <a:ext uri="{FF2B5EF4-FFF2-40B4-BE49-F238E27FC236}">
                <a16:creationId xmlns:a16="http://schemas.microsoft.com/office/drawing/2014/main" id="{3FDBACE5-32F1-5E3E-9C9C-4B2D18289B83}"/>
              </a:ext>
            </a:extLst>
          </p:cNvPr>
          <p:cNvSpPr>
            <a:spLocks noGrp="1"/>
          </p:cNvSpPr>
          <p:nvPr>
            <p:ph idx="1"/>
          </p:nvPr>
        </p:nvSpPr>
        <p:spPr>
          <a:xfrm>
            <a:off x="1371600" y="1908810"/>
            <a:ext cx="9753600" cy="4415790"/>
          </a:xfrm>
        </p:spPr>
        <p:txBody>
          <a:bodyPr>
            <a:normAutofit fontScale="92500" lnSpcReduction="10000"/>
          </a:bodyPr>
          <a:lstStyle/>
          <a:p>
            <a:pPr eaLnBrk="1" fontAlgn="auto" hangingPunct="1">
              <a:spcAft>
                <a:spcPts val="0"/>
              </a:spcAft>
              <a:buFont typeface="Arial" panose="020B0604020202020204" pitchFamily="34" charset="0"/>
              <a:buChar char="•"/>
              <a:defRPr/>
            </a:pPr>
            <a:r>
              <a:rPr lang="en-GB" altLang="en-US" b="1" u="sng" dirty="0"/>
              <a:t>CLIENT A - </a:t>
            </a:r>
            <a:r>
              <a:rPr lang="en-GB" altLang="en-US" dirty="0"/>
              <a:t>Samantha wishes to start a legal action for defamation against her local newspaper.  Advise her as to which court she should use.</a:t>
            </a:r>
          </a:p>
          <a:p>
            <a:pPr eaLnBrk="1" fontAlgn="auto" hangingPunct="1">
              <a:spcAft>
                <a:spcPts val="0"/>
              </a:spcAft>
              <a:buFont typeface="Arial" panose="020B0604020202020204" pitchFamily="34" charset="0"/>
              <a:buChar char="•"/>
              <a:defRPr/>
            </a:pPr>
            <a:r>
              <a:rPr lang="en-GB" altLang="en-US" b="1" u="sng" dirty="0"/>
              <a:t>CLIENT B</a:t>
            </a:r>
            <a:r>
              <a:rPr lang="en-GB" altLang="en-US" b="1" dirty="0"/>
              <a:t>  - </a:t>
            </a:r>
            <a:r>
              <a:rPr lang="en-GB" altLang="en-US" dirty="0"/>
              <a:t>Frank has bought a computer costing £600.  The computer has never worked properly and he wants to claim his money back.  Advise him which type of court will hear his case and why.</a:t>
            </a:r>
          </a:p>
          <a:p>
            <a:pPr eaLnBrk="1" fontAlgn="auto" hangingPunct="1">
              <a:spcAft>
                <a:spcPts val="0"/>
              </a:spcAft>
              <a:buFont typeface="Arial" panose="020B0604020202020204" pitchFamily="34" charset="0"/>
              <a:buChar char="•"/>
              <a:defRPr/>
            </a:pPr>
            <a:r>
              <a:rPr lang="en-GB" altLang="en-US" b="1" u="sng" dirty="0"/>
              <a:t>CLIENT C</a:t>
            </a:r>
            <a:r>
              <a:rPr lang="en-GB" altLang="en-US" b="1" dirty="0"/>
              <a:t>  -  J</a:t>
            </a:r>
            <a:r>
              <a:rPr lang="en-GB" altLang="en-US" dirty="0"/>
              <a:t>ack assaulted Jane on a drunken night out.  Advise Jack as to which court he is likely to attend.</a:t>
            </a:r>
          </a:p>
          <a:p>
            <a:pPr eaLnBrk="1" fontAlgn="auto" hangingPunct="1">
              <a:spcAft>
                <a:spcPts val="0"/>
              </a:spcAft>
              <a:buFont typeface="Arial" panose="020B0604020202020204" pitchFamily="34" charset="0"/>
              <a:buChar char="•"/>
              <a:defRPr/>
            </a:pPr>
            <a:r>
              <a:rPr lang="en-GB" altLang="en-US" b="1" u="sng" dirty="0"/>
              <a:t>CLIENT D</a:t>
            </a:r>
            <a:r>
              <a:rPr lang="en-GB" altLang="en-US" dirty="0"/>
              <a:t> - Nigel has a car accident and is injured.  He wants to claim personal injury damages from the other driver, Jason.  Advise Nigel as to which court he can use to start the case.</a:t>
            </a:r>
          </a:p>
          <a:p>
            <a:pPr eaLnBrk="1" fontAlgn="auto" hangingPunct="1">
              <a:spcAft>
                <a:spcPts val="0"/>
              </a:spcAft>
              <a:buFont typeface="Arial" panose="020B0604020202020204" pitchFamily="34" charset="0"/>
              <a:buChar char="•"/>
              <a:defRPr/>
            </a:pPr>
            <a:r>
              <a:rPr lang="en-GB" altLang="en-US" b="1" u="sng" dirty="0"/>
              <a:t>CLIENT E - </a:t>
            </a:r>
            <a:r>
              <a:rPr lang="en-GB" altLang="en-US" dirty="0"/>
              <a:t>Rachel has been charged with murder.  She wants to plead not guilty.  Advise her whether she can, what court will hear her case and how it is likely to be heard.</a:t>
            </a:r>
          </a:p>
          <a:p>
            <a:pPr eaLnBrk="1" fontAlgn="auto" hangingPunct="1">
              <a:spcAft>
                <a:spcPts val="0"/>
              </a:spcAft>
              <a:buFont typeface="Arial" panose="020B0604020202020204" pitchFamily="34" charset="0"/>
              <a:buChar char="•"/>
              <a:defRPr/>
            </a:pPr>
            <a:r>
              <a:rPr lang="en-GB" altLang="en-US" b="1" u="sng" dirty="0"/>
              <a:t>CLIENT F - </a:t>
            </a:r>
            <a:r>
              <a:rPr lang="en-GB" altLang="en-US" dirty="0"/>
              <a:t>John has been charged with theft.  Explain to him his options regarding where his case could be tried.</a:t>
            </a:r>
          </a:p>
          <a:p>
            <a:endParaRPr lang="en-US" dirty="0"/>
          </a:p>
        </p:txBody>
      </p:sp>
    </p:spTree>
    <p:extLst>
      <p:ext uri="{BB962C8B-B14F-4D97-AF65-F5344CB8AC3E}">
        <p14:creationId xmlns:p14="http://schemas.microsoft.com/office/powerpoint/2010/main" val="1125733075"/>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emplate>{4205CA3A-2382-3848-8D01-2417B3C91720}tf10001072</Template>
  <TotalTime>5518</TotalTime>
  <Words>908</Words>
  <Application>Microsoft Macintosh PowerPoint</Application>
  <PresentationFormat>Widescreen</PresentationFormat>
  <Paragraphs>109</Paragraphs>
  <Slides>21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Arial</vt:lpstr>
      <vt:lpstr>Franklin Gothic Book</vt:lpstr>
      <vt:lpstr>Proxima-Nova</vt:lpstr>
      <vt:lpstr>Times New Roman</vt:lpstr>
      <vt:lpstr>Crop</vt:lpstr>
      <vt:lpstr>LECTURE 7 - COURTS</vt:lpstr>
      <vt:lpstr>Learning outcomes</vt:lpstr>
      <vt:lpstr>The court hierarchy</vt:lpstr>
      <vt:lpstr>Criminal courts</vt:lpstr>
      <vt:lpstr>Civil courts</vt:lpstr>
      <vt:lpstr>Magistrates Court</vt:lpstr>
      <vt:lpstr>Magistrates court</vt:lpstr>
      <vt:lpstr>Magistrates court</vt:lpstr>
      <vt:lpstr>Youth Courts</vt:lpstr>
      <vt:lpstr>Crown court</vt:lpstr>
      <vt:lpstr>Criminal Procedural Rules 2020</vt:lpstr>
      <vt:lpstr>Crown Court –Classification of offences</vt:lpstr>
      <vt:lpstr>Category B</vt:lpstr>
      <vt:lpstr>Category C</vt:lpstr>
      <vt:lpstr>Category D</vt:lpstr>
      <vt:lpstr>Category E</vt:lpstr>
      <vt:lpstr>Category F, G and K</vt:lpstr>
      <vt:lpstr>Category H</vt:lpstr>
      <vt:lpstr>County Court</vt:lpstr>
      <vt:lpstr>Civil Procedural Rules 1998</vt:lpstr>
      <vt:lpstr>Case studies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LECTURE 7 - COURTS</dc:title>
  <dc:creator>HUGHES L. (1910033)</dc:creator>
  <cp:lastModifiedBy>HUGHES L. (1910033)</cp:lastModifiedBy>
  <cp:revision>114</cp:revision>
  <dcterms:created xsi:type="dcterms:W3CDTF">2023-03-26T19:06:06Z</dcterms:created>
  <dcterms:modified xsi:type="dcterms:W3CDTF">2023-03-30T15:04:51Z</dcterms:modified>
</cp:coreProperties>
</file>