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8" r:id="rId1"/>
  </p:sldMasterIdLst>
  <p:notesMasterIdLst>
    <p:notesMasterId r:id="rId11"/>
  </p:notesMasterIdLst>
  <p:sldIdLst>
    <p:sldId id="256" r:id="rId2"/>
    <p:sldId id="257" r:id="rId3"/>
    <p:sldId id="268" r:id="rId4"/>
    <p:sldId id="269" r:id="rId5"/>
    <p:sldId id="270" r:id="rId6"/>
    <p:sldId id="271" r:id="rId7"/>
    <p:sldId id="272" r:id="rId8"/>
    <p:sldId id="273" r:id="rId9"/>
    <p:sldId id="267" r:id="rId10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00"/>
    <a:srgbClr val="A5002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480" autoAdjust="0"/>
    <p:restoredTop sz="75235" autoAdjust="0"/>
  </p:normalViewPr>
  <p:slideViewPr>
    <p:cSldViewPr>
      <p:cViewPr varScale="1">
        <p:scale>
          <a:sx n="79" d="100"/>
          <a:sy n="79" d="100"/>
        </p:scale>
        <p:origin x="1269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 altLang="en-US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 altLang="en-US"/>
          </a:p>
        </p:txBody>
      </p:sp>
      <p:sp>
        <p:nvSpPr>
          <p:cNvPr id="512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512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text styles</a:t>
            </a:r>
          </a:p>
          <a:p>
            <a:pPr lvl="1"/>
            <a:r>
              <a:rPr lang="en-GB" altLang="en-US" smtClean="0"/>
              <a:t>Second level</a:t>
            </a:r>
          </a:p>
          <a:p>
            <a:pPr lvl="2"/>
            <a:r>
              <a:rPr lang="en-GB" altLang="en-US" smtClean="0"/>
              <a:t>Third level</a:t>
            </a:r>
          </a:p>
          <a:p>
            <a:pPr lvl="3"/>
            <a:r>
              <a:rPr lang="en-GB" altLang="en-US" smtClean="0"/>
              <a:t>Fourth level</a:t>
            </a:r>
          </a:p>
          <a:p>
            <a:pPr lvl="4"/>
            <a:r>
              <a:rPr lang="en-GB" altLang="en-US" smtClean="0"/>
              <a:t>Fifth level</a:t>
            </a:r>
          </a:p>
        </p:txBody>
      </p:sp>
      <p:sp>
        <p:nvSpPr>
          <p:cNvPr id="512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 altLang="en-US"/>
          </a:p>
        </p:txBody>
      </p:sp>
      <p:sp>
        <p:nvSpPr>
          <p:cNvPr id="512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52B31207-BE52-4E8A-9476-819657DB9F8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4877040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B31207-BE52-4E8A-9476-819657DB9F8C}" type="slidenum">
              <a:rPr lang="en-GB" altLang="en-US" smtClean="0"/>
              <a:pPr/>
              <a:t>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004588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Trosolwg</a:t>
            </a:r>
            <a:r>
              <a:rPr lang="en-GB" dirty="0" smtClean="0"/>
              <a:t> </a:t>
            </a:r>
            <a:r>
              <a:rPr lang="en-GB" dirty="0" err="1" smtClean="0"/>
              <a:t>o’r</a:t>
            </a:r>
            <a:r>
              <a:rPr lang="en-GB" dirty="0" smtClean="0"/>
              <a:t> </a:t>
            </a:r>
            <a:r>
              <a:rPr lang="en-GB" dirty="0" err="1" smtClean="0"/>
              <a:t>sesiynau</a:t>
            </a:r>
            <a:r>
              <a:rPr lang="en-GB" dirty="0" smtClean="0"/>
              <a:t>  5 - 10 </a:t>
            </a:r>
            <a:r>
              <a:rPr lang="en-GB" dirty="0" err="1" smtClean="0"/>
              <a:t>mun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Overview of the sessions  5 - 10 </a:t>
            </a:r>
            <a:r>
              <a:rPr lang="en-GB" dirty="0" err="1" smtClean="0"/>
              <a:t>mins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B31207-BE52-4E8A-9476-819657DB9F8C}" type="slidenum">
              <a:rPr lang="en-GB" altLang="en-US" smtClean="0"/>
              <a:pPr/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645481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aseline="0" dirty="0" err="1" smtClean="0"/>
              <a:t>Yr</a:t>
            </a:r>
            <a:r>
              <a:rPr lang="en-GB" baseline="0" dirty="0" smtClean="0"/>
              <a:t> her</a:t>
            </a:r>
          </a:p>
          <a:p>
            <a:r>
              <a:rPr lang="en-GB" baseline="0" dirty="0" err="1" smtClean="0"/>
              <a:t>Rhan</a:t>
            </a:r>
            <a:r>
              <a:rPr lang="en-GB" baseline="0" dirty="0" smtClean="0"/>
              <a:t> 1</a:t>
            </a:r>
          </a:p>
          <a:p>
            <a:r>
              <a:rPr lang="en-GB" baseline="0" dirty="0" err="1" smtClean="0"/>
              <a:t>Rhan</a:t>
            </a:r>
            <a:r>
              <a:rPr lang="en-GB" baseline="0" dirty="0" smtClean="0"/>
              <a:t> 2</a:t>
            </a:r>
          </a:p>
          <a:p>
            <a:endParaRPr lang="en-GB" baseline="0" dirty="0" smtClean="0"/>
          </a:p>
          <a:p>
            <a:endParaRPr lang="en-GB" baseline="0" dirty="0" smtClean="0"/>
          </a:p>
          <a:p>
            <a:r>
              <a:rPr lang="en-GB" baseline="0" dirty="0" smtClean="0"/>
              <a:t>The challenge</a:t>
            </a:r>
          </a:p>
          <a:p>
            <a:r>
              <a:rPr lang="en-GB" baseline="0" dirty="0" smtClean="0"/>
              <a:t>Part 1 </a:t>
            </a:r>
          </a:p>
          <a:p>
            <a:r>
              <a:rPr lang="en-GB" baseline="0" dirty="0" smtClean="0"/>
              <a:t>Part 2</a:t>
            </a:r>
          </a:p>
          <a:p>
            <a:endParaRPr lang="en-GB" baseline="0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B31207-BE52-4E8A-9476-819657DB9F8C}" type="slidenum">
              <a:rPr lang="en-GB" altLang="en-US" smtClean="0"/>
              <a:pPr/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1959475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10 </a:t>
            </a:r>
            <a:r>
              <a:rPr lang="en-GB" dirty="0" err="1" smtClean="0"/>
              <a:t>munud</a:t>
            </a:r>
            <a:endParaRPr lang="en-GB" dirty="0" smtClean="0"/>
          </a:p>
          <a:p>
            <a:r>
              <a:rPr lang="en-GB" dirty="0" smtClean="0"/>
              <a:t>10 </a:t>
            </a:r>
            <a:r>
              <a:rPr lang="en-GB" dirty="0" err="1" smtClean="0"/>
              <a:t>mins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B31207-BE52-4E8A-9476-819657DB9F8C}" type="slidenum">
              <a:rPr lang="en-GB" altLang="en-US" smtClean="0"/>
              <a:pPr/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6744763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15</a:t>
            </a:r>
            <a:r>
              <a:rPr lang="en-GB" baseline="0" dirty="0" smtClean="0"/>
              <a:t> </a:t>
            </a:r>
            <a:r>
              <a:rPr lang="en-GB" baseline="0" dirty="0" err="1" smtClean="0"/>
              <a:t>munud</a:t>
            </a:r>
            <a:r>
              <a:rPr lang="en-GB" baseline="0" dirty="0" smtClean="0"/>
              <a:t>       I </a:t>
            </a:r>
            <a:r>
              <a:rPr lang="en-GB" baseline="0" dirty="0" err="1" smtClean="0"/>
              <a:t>feddwl</a:t>
            </a:r>
            <a:r>
              <a:rPr lang="en-GB" baseline="0" dirty="0" smtClean="0"/>
              <a:t> a </a:t>
            </a:r>
            <a:r>
              <a:rPr lang="en-GB" baseline="0" dirty="0" err="1" smtClean="0"/>
              <a:t>thrafod</a:t>
            </a:r>
            <a:r>
              <a:rPr lang="en-GB" baseline="0" dirty="0" smtClean="0"/>
              <a:t> </a:t>
            </a:r>
          </a:p>
          <a:p>
            <a:r>
              <a:rPr lang="en-GB" baseline="0" dirty="0" smtClean="0"/>
              <a:t>15 </a:t>
            </a:r>
            <a:r>
              <a:rPr lang="en-GB" baseline="0" dirty="0" err="1" smtClean="0"/>
              <a:t>mins</a:t>
            </a:r>
            <a:r>
              <a:rPr lang="en-GB" baseline="0" dirty="0" smtClean="0"/>
              <a:t>           To discuss &amp; think</a:t>
            </a:r>
          </a:p>
          <a:p>
            <a:endParaRPr lang="en-GB" baseline="0" dirty="0" smtClean="0"/>
          </a:p>
          <a:p>
            <a:r>
              <a:rPr lang="en-GB" baseline="0" dirty="0" smtClean="0"/>
              <a:t>Feedback – </a:t>
            </a:r>
            <a:r>
              <a:rPr lang="en-GB" baseline="0" dirty="0" err="1" smtClean="0"/>
              <a:t>Rhaeadru</a:t>
            </a:r>
            <a:r>
              <a:rPr lang="en-GB" baseline="0" dirty="0" smtClean="0"/>
              <a:t>  5 </a:t>
            </a:r>
            <a:r>
              <a:rPr lang="en-GB" baseline="0" dirty="0" err="1" smtClean="0"/>
              <a:t>mun</a:t>
            </a:r>
            <a:r>
              <a:rPr lang="en-GB" baseline="0" dirty="0" smtClean="0"/>
              <a:t> / </a:t>
            </a:r>
            <a:r>
              <a:rPr lang="en-GB" baseline="0" dirty="0" err="1" smtClean="0"/>
              <a:t>mins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B31207-BE52-4E8A-9476-819657DB9F8C}" type="slidenum">
              <a:rPr lang="en-GB" altLang="en-US" smtClean="0"/>
              <a:pPr/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9472173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10 </a:t>
            </a:r>
            <a:r>
              <a:rPr lang="en-GB" dirty="0" err="1" smtClean="0"/>
              <a:t>mun</a:t>
            </a:r>
            <a:r>
              <a:rPr lang="en-GB" dirty="0" smtClean="0"/>
              <a:t>   </a:t>
            </a:r>
            <a:r>
              <a:rPr lang="en-GB" dirty="0" err="1" smtClean="0"/>
              <a:t>o’r</a:t>
            </a:r>
            <a:r>
              <a:rPr lang="en-GB" dirty="0" smtClean="0"/>
              <a:t> </a:t>
            </a:r>
            <a:r>
              <a:rPr lang="en-GB" dirty="0" err="1" smtClean="0"/>
              <a:t>llyfr</a:t>
            </a:r>
            <a:r>
              <a:rPr lang="en-GB" dirty="0" smtClean="0"/>
              <a:t> </a:t>
            </a:r>
            <a:r>
              <a:rPr lang="en-GB" dirty="0" err="1" smtClean="0"/>
              <a:t>neu</a:t>
            </a:r>
            <a:r>
              <a:rPr lang="en-GB" dirty="0" smtClean="0"/>
              <a:t> </a:t>
            </a:r>
            <a:r>
              <a:rPr lang="en-GB" dirty="0" err="1" smtClean="0"/>
              <a:t>llyfrau</a:t>
            </a:r>
            <a:r>
              <a:rPr lang="en-GB" dirty="0" smtClean="0"/>
              <a:t> </a:t>
            </a:r>
            <a:r>
              <a:rPr lang="en-GB" dirty="0" err="1" smtClean="0"/>
              <a:t>eraill</a:t>
            </a:r>
            <a:r>
              <a:rPr lang="en-GB" dirty="0" smtClean="0"/>
              <a:t> / </a:t>
            </a:r>
            <a:r>
              <a:rPr lang="en-GB" dirty="0" err="1" smtClean="0"/>
              <a:t>syniadau</a:t>
            </a:r>
            <a:r>
              <a:rPr lang="en-GB" dirty="0" smtClean="0"/>
              <a:t> </a:t>
            </a:r>
            <a:r>
              <a:rPr lang="en-GB" dirty="0" err="1" smtClean="0"/>
              <a:t>eraill</a:t>
            </a:r>
            <a:r>
              <a:rPr lang="en-GB" dirty="0" smtClean="0"/>
              <a:t> </a:t>
            </a:r>
            <a:r>
              <a:rPr lang="en-GB" dirty="0" err="1" smtClean="0"/>
              <a:t>tu</a:t>
            </a:r>
            <a:r>
              <a:rPr lang="en-GB" dirty="0" smtClean="0"/>
              <a:t> </a:t>
            </a:r>
            <a:r>
              <a:rPr lang="en-GB" dirty="0" err="1" smtClean="0"/>
              <a:t>hwnt</a:t>
            </a:r>
            <a:r>
              <a:rPr lang="en-GB" dirty="0" smtClean="0"/>
              <a:t> I </a:t>
            </a:r>
            <a:r>
              <a:rPr lang="en-GB" dirty="0" err="1" smtClean="0"/>
              <a:t>lyfrau</a:t>
            </a:r>
            <a:r>
              <a:rPr lang="mr-IN" dirty="0" smtClean="0"/>
              <a:t>…</a:t>
            </a:r>
            <a:r>
              <a:rPr lang="cy-GB" dirty="0" smtClean="0"/>
              <a:t>bag o eitemau?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10 mins    from the book </a:t>
            </a:r>
            <a:r>
              <a:rPr lang="en-GB" dirty="0" err="1" smtClean="0"/>
              <a:t>o’r</a:t>
            </a:r>
            <a:r>
              <a:rPr lang="en-GB" dirty="0" smtClean="0"/>
              <a:t> other publications/ ideas beyond books </a:t>
            </a:r>
            <a:r>
              <a:rPr lang="mr-IN" dirty="0" smtClean="0"/>
              <a:t>…</a:t>
            </a:r>
            <a:r>
              <a:rPr lang="cy-GB" dirty="0" smtClean="0"/>
              <a:t>a bag of interesting objects?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B31207-BE52-4E8A-9476-819657DB9F8C}" type="slidenum">
              <a:rPr lang="en-GB" altLang="en-US" smtClean="0"/>
              <a:pPr/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7676754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Ymarferol</a:t>
            </a:r>
            <a:r>
              <a:rPr lang="en-GB" dirty="0" smtClean="0"/>
              <a:t>  15 </a:t>
            </a:r>
            <a:r>
              <a:rPr lang="en-GB" dirty="0" err="1" smtClean="0"/>
              <a:t>mun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Experiential  15 </a:t>
            </a:r>
            <a:r>
              <a:rPr lang="en-GB" dirty="0" err="1" smtClean="0"/>
              <a:t>mins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B31207-BE52-4E8A-9476-819657DB9F8C}" type="slidenum">
              <a:rPr lang="en-GB" altLang="en-US" smtClean="0"/>
              <a:pPr/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4881935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20 - 30 </a:t>
            </a:r>
            <a:r>
              <a:rPr lang="en-GB" dirty="0" err="1" smtClean="0"/>
              <a:t>mun</a:t>
            </a:r>
            <a:r>
              <a:rPr lang="en-GB" dirty="0" smtClean="0"/>
              <a:t>                    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ehangach</a:t>
            </a:r>
            <a:r>
              <a:rPr lang="en-GB" dirty="0" smtClean="0"/>
              <a:t> </a:t>
            </a:r>
            <a:r>
              <a:rPr lang="en-GB" dirty="0" err="1" smtClean="0"/>
              <a:t>na’r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celfyddydau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20 – 30 </a:t>
            </a:r>
            <a:r>
              <a:rPr lang="en-GB" dirty="0" err="1" smtClean="0"/>
              <a:t>mins</a:t>
            </a:r>
            <a:r>
              <a:rPr lang="en-GB" dirty="0" smtClean="0"/>
              <a:t>                    wider than the </a:t>
            </a:r>
            <a:r>
              <a:rPr lang="en-GB" smtClean="0"/>
              <a:t>creative arts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B31207-BE52-4E8A-9476-819657DB9F8C}" type="slidenum">
              <a:rPr lang="en-GB" altLang="en-US" smtClean="0"/>
              <a:pPr/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1035124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6387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GB" altLang="en-US" dirty="0" err="1" smtClean="0"/>
              <a:t>Nol</a:t>
            </a:r>
            <a:r>
              <a:rPr lang="en-GB" altLang="en-US" baseline="0" dirty="0" smtClean="0"/>
              <a:t> at </a:t>
            </a:r>
            <a:r>
              <a:rPr lang="en-GB" altLang="en-US" baseline="0" dirty="0" err="1" smtClean="0"/>
              <a:t>hwn</a:t>
            </a:r>
            <a:r>
              <a:rPr lang="en-GB" altLang="en-US" baseline="0" dirty="0" smtClean="0"/>
              <a:t> – </a:t>
            </a:r>
            <a:r>
              <a:rPr lang="en-GB" altLang="en-US" baseline="0" dirty="0" err="1" smtClean="0"/>
              <a:t>athroniaeth</a:t>
            </a:r>
            <a:r>
              <a:rPr lang="en-GB" altLang="en-US" baseline="0" dirty="0" smtClean="0"/>
              <a:t> </a:t>
            </a:r>
            <a:r>
              <a:rPr lang="en-GB" altLang="en-US" baseline="0" dirty="0" err="1" smtClean="0"/>
              <a:t>gyfannol</a:t>
            </a:r>
            <a:endParaRPr lang="en-GB" altLang="en-US" baseline="0" dirty="0" smtClean="0"/>
          </a:p>
          <a:p>
            <a:pPr eaLnBrk="1" hangingPunct="1"/>
            <a:endParaRPr lang="en-GB" altLang="en-US" baseline="0" dirty="0" smtClean="0"/>
          </a:p>
          <a:p>
            <a:pPr eaLnBrk="1" hangingPunct="1"/>
            <a:r>
              <a:rPr lang="en-GB" altLang="en-US" baseline="0" dirty="0" smtClean="0"/>
              <a:t>Revisit – a context based theory – not separate entities</a:t>
            </a:r>
            <a:endParaRPr lang="en-GB" altLang="en-US" dirty="0" smtClean="0"/>
          </a:p>
        </p:txBody>
      </p:sp>
      <p:sp>
        <p:nvSpPr>
          <p:cNvPr id="1638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C3F4E8D-CC1F-453A-A6D4-C14E524B897C}" type="slidenum">
              <a:rPr lang="en-US" altLang="en-US"/>
              <a:pPr/>
              <a:t>9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850193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757F28-715B-4D8E-BB72-2556E7C80FF6}" type="datetime1">
              <a:rPr lang="en-GB" altLang="en-US" smtClean="0"/>
              <a:pPr/>
              <a:t>02/10/2018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altLang="en-US" smtClean="0"/>
              <a:t>Free Template from www.brainybetty.com</a:t>
            </a: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8CFCA5-25DA-4315-A579-590D705748EB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566104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CE193-4417-47CC-B166-ACEFA64DE349}" type="datetime1">
              <a:rPr lang="en-GB" altLang="en-US" smtClean="0"/>
              <a:pPr/>
              <a:t>02/10/2018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altLang="en-US" smtClean="0"/>
              <a:t>Free Template from www.brainybetty.com</a:t>
            </a: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6363B-233C-4415-825E-0C3EC1F4D51C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504652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539B10-20B3-411E-829D-29C57B17DA60}" type="datetime1">
              <a:rPr lang="en-GB" altLang="en-US" smtClean="0"/>
              <a:pPr/>
              <a:t>02/10/2018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altLang="en-US" smtClean="0"/>
              <a:t>Free Template from www.brainybetty.com</a:t>
            </a: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144F64-146B-461F-A9AD-7E6DA67D04B4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99895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94C78D-D9D9-4D19-9EF2-2C79C8B3B2DD}" type="datetime1">
              <a:rPr lang="en-GB" altLang="en-US" smtClean="0"/>
              <a:pPr/>
              <a:t>02/10/2018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altLang="en-US" smtClean="0"/>
              <a:t>Free Template from www.brainybetty.com</a:t>
            </a: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B6D91-C9DE-45B6-BDF8-066FBDDC36CD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52934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CC1D9F-A7B6-447B-BC4C-E1AF9D61F8AA}" type="datetime1">
              <a:rPr lang="en-GB" altLang="en-US" smtClean="0"/>
              <a:pPr/>
              <a:t>02/10/2018</a:t>
            </a:fld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altLang="en-US" smtClean="0"/>
              <a:t>Free Template from www.brainybetty.com</a:t>
            </a:r>
            <a:endParaRPr lang="en-GB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F43030-3311-4B0B-B2BD-52D590D02252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808799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5DE-749C-4C66-B219-71CB08CFD086}" type="datetime1">
              <a:rPr lang="en-GB" altLang="en-US" smtClean="0"/>
              <a:pPr/>
              <a:t>02/10/2018</a:t>
            </a:fld>
            <a:endParaRPr lang="en-GB" alt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altLang="en-US" smtClean="0"/>
              <a:t>Free Template from www.brainybetty.com</a:t>
            </a:r>
            <a:endParaRPr lang="en-GB" alt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4904D-5408-4ED9-9A7C-535339EA1EF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352586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42942-A7CD-4AEC-8E5D-6E0F3132F87A}" type="datetime1">
              <a:rPr lang="en-GB" altLang="en-US" smtClean="0"/>
              <a:pPr/>
              <a:t>02/10/2018</a:t>
            </a:fld>
            <a:endParaRPr lang="en-GB" alt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altLang="en-US" smtClean="0"/>
              <a:t>Free Template from www.brainybetty.com</a:t>
            </a:r>
            <a:endParaRPr lang="en-GB" alt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27273-D14C-430F-AC3B-38C5DE516F96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854411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FE366-2F23-45A5-8475-345572399788}" type="datetime1">
              <a:rPr lang="en-GB" altLang="en-US" smtClean="0"/>
              <a:pPr/>
              <a:t>02/10/2018</a:t>
            </a:fld>
            <a:endParaRPr lang="en-GB" alt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altLang="en-US" smtClean="0"/>
              <a:t>Free Template from www.brainybetty.com</a:t>
            </a:r>
            <a:endParaRPr lang="en-GB" alt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60027-A99D-44A5-936B-492CB18D798F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885341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13488-629E-4FD7-83BA-BDCDDB918036}" type="datetime1">
              <a:rPr lang="en-GB" altLang="en-US" smtClean="0"/>
              <a:pPr/>
              <a:t>02/10/2018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altLang="en-US" smtClean="0"/>
              <a:t>Free Template from www.brainybetty.com</a:t>
            </a: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9D4781-2765-498A-843B-7EE6AEDAD5CD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807979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1AEDE5-7E06-4231-BE45-74D0C11858FF}" type="datetime1">
              <a:rPr lang="en-GB" altLang="en-US" smtClean="0"/>
              <a:pPr/>
              <a:t>02/10/2018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altLang="en-US" smtClean="0"/>
              <a:t>Free Template from www.brainybetty.com</a:t>
            </a: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8A094A-CCE9-4BF7-94EA-E9A30ADB03DB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67348144"/>
      </p:ext>
    </p:extLst>
  </p:cSld>
  <p:clrMapOvr>
    <a:masterClrMapping/>
  </p:clrMapOvr>
  <p:hf hd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1AEDE5-7E06-4231-BE45-74D0C11858FF}" type="datetime1">
              <a:rPr lang="en-GB" altLang="en-US" smtClean="0"/>
              <a:pPr/>
              <a:t>02/10/2018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altLang="en-US" smtClean="0"/>
              <a:t>Free Template from www.brainybetty.com</a:t>
            </a: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8A094A-CCE9-4BF7-94EA-E9A30ADB03DB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44909366"/>
      </p:ext>
    </p:extLst>
  </p:cSld>
  <p:clrMapOvr>
    <a:masterClrMapping/>
  </p:clrMapOvr>
  <p:hf hd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17649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54530" y="3765449"/>
            <a:ext cx="5449871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1AEDE5-7E06-4231-BE45-74D0C11858FF}" type="datetime1">
              <a:rPr lang="en-GB" altLang="en-US" smtClean="0"/>
              <a:pPr/>
              <a:t>02/10/2018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altLang="en-US" smtClean="0"/>
              <a:t>Free Template from www.brainybetty.com</a:t>
            </a: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8A094A-CCE9-4BF7-94EA-E9A30ADB03DB}" type="slidenum">
              <a:rPr lang="en-GB" altLang="en-US" smtClean="0"/>
              <a:pPr/>
              <a:t>‹#›</a:t>
            </a:fld>
            <a:endParaRPr lang="en-GB" altLang="en-US"/>
          </a:p>
        </p:txBody>
      </p:sp>
      <p:sp>
        <p:nvSpPr>
          <p:cNvPr id="9" name="TextBox 8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67723864"/>
      </p:ext>
    </p:extLst>
  </p:cSld>
  <p:clrMapOvr>
    <a:masterClrMapping/>
  </p:clrMapOvr>
  <p:hf hdr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3124201"/>
            <a:ext cx="662096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1AEDE5-7E06-4231-BE45-74D0C11858FF}" type="datetime1">
              <a:rPr lang="en-GB" altLang="en-US" smtClean="0"/>
              <a:pPr/>
              <a:t>02/10/2018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altLang="en-US" smtClean="0"/>
              <a:t>Free Template from www.brainybetty.com</a:t>
            </a: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8A094A-CCE9-4BF7-94EA-E9A30ADB03DB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7927321"/>
      </p:ext>
    </p:extLst>
  </p:cSld>
  <p:clrMapOvr>
    <a:masterClrMapping/>
  </p:clrMapOvr>
  <p:hf hdr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1AEDE5-7E06-4231-BE45-74D0C11858FF}" type="datetime1">
              <a:rPr lang="en-GB" altLang="en-US" smtClean="0"/>
              <a:pPr/>
              <a:t>02/10/2018</a:t>
            </a:fld>
            <a:endParaRPr lang="en-GB" alt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altLang="en-US" smtClean="0"/>
              <a:t>Free Template from www.brainybetty.com</a:t>
            </a: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8A094A-CCE9-4BF7-94EA-E9A30ADB03DB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37632397"/>
      </p:ext>
    </p:extLst>
  </p:cSld>
  <p:clrMapOvr>
    <a:masterClrMapping/>
  </p:clrMapOvr>
  <p:hf hdr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1AEDE5-7E06-4231-BE45-74D0C11858FF}" type="datetime1">
              <a:rPr lang="en-GB" altLang="en-US" smtClean="0"/>
              <a:pPr/>
              <a:t>02/10/2018</a:t>
            </a:fld>
            <a:endParaRPr lang="en-GB" alt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altLang="en-US" smtClean="0"/>
              <a:t>Free Template from www.brainybetty.com</a:t>
            </a: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8A094A-CCE9-4BF7-94EA-E9A30ADB03DB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63310767"/>
      </p:ext>
    </p:extLst>
  </p:cSld>
  <p:clrMapOvr>
    <a:masterClrMapping/>
  </p:clrMapOvr>
  <p:hf hdr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0398BC-520B-415A-9E5F-8F3BADCD09AE}" type="datetime1">
              <a:rPr lang="en-GB" altLang="en-US" smtClean="0"/>
              <a:pPr/>
              <a:t>02/10/2018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altLang="en-US" smtClean="0"/>
              <a:t>Free Template from www.brainybetty.com</a:t>
            </a: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5160B-2404-4DE6-9145-385011242223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5031054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F303E0-D883-4BDE-8DDF-74A52D6A2957}" type="datetime1">
              <a:rPr lang="en-GB" altLang="en-US" smtClean="0"/>
              <a:pPr/>
              <a:t>02/10/2018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altLang="en-US" smtClean="0"/>
              <a:t>Free Template from www.brainybetty.com</a:t>
            </a: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073106-A111-40C2-ABD5-8ED9F4B939EA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96159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29943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14000"/>
                </a:schemeClr>
              </a:gs>
              <a:gs pos="73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14000"/>
                </a:schemeClr>
              </a:gs>
              <a:gs pos="66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11000"/>
                </a:schemeClr>
              </a:gs>
              <a:gs pos="75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8000"/>
                </a:schemeClr>
              </a:gs>
              <a:gs pos="72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2052925"/>
            <a:ext cx="6711654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D81AEDE5-7E06-4231-BE45-74D0C11858FF}" type="datetime1">
              <a:rPr lang="en-GB" altLang="en-US" smtClean="0"/>
              <a:pPr/>
              <a:t>02/10/2018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r>
              <a:rPr lang="en-GB" altLang="en-US" smtClean="0"/>
              <a:t>Free Template from www.brainybetty.com</a:t>
            </a: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8A094A-CCE9-4BF7-94EA-E9A30ADB03DB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4476080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hf hdr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7.pn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0.jpg"/><Relationship Id="rId4" Type="http://schemas.openxmlformats.org/officeDocument/2006/relationships/image" Target="../media/image9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5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467544" y="1700808"/>
            <a:ext cx="7848872" cy="1276374"/>
          </a:xfrm>
        </p:spPr>
        <p:txBody>
          <a:bodyPr/>
          <a:lstStyle/>
          <a:p>
            <a:r>
              <a:rPr lang="en-US" altLang="en-US" dirty="0" err="1" smtClean="0"/>
              <a:t>Creadigrwydd</a:t>
            </a:r>
            <a:r>
              <a:rPr lang="en-US" altLang="en-US" dirty="0" smtClean="0"/>
              <a:t> 2</a:t>
            </a:r>
            <a:endParaRPr lang="en-US" alt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 dirty="0" smtClean="0"/>
              <a:t>Art Costa    </a:t>
            </a:r>
            <a:r>
              <a:rPr lang="en-US" altLang="en-US" sz="3600" dirty="0" err="1" smtClean="0"/>
              <a:t>Arferion</a:t>
            </a:r>
            <a:r>
              <a:rPr lang="en-US" altLang="en-US" sz="3600" dirty="0" smtClean="0"/>
              <a:t> y </a:t>
            </a:r>
            <a:r>
              <a:rPr lang="en-US" altLang="en-US" sz="3600" dirty="0" err="1" smtClean="0"/>
              <a:t>meddwl</a:t>
            </a:r>
            <a:r>
              <a:rPr lang="en-US" altLang="en-US" sz="3600" dirty="0" smtClean="0"/>
              <a:t/>
            </a:r>
            <a:br>
              <a:rPr lang="en-US" altLang="en-US" sz="3600" dirty="0" smtClean="0"/>
            </a:br>
            <a:r>
              <a:rPr lang="en-US" altLang="en-US" sz="3600" dirty="0"/>
              <a:t> </a:t>
            </a:r>
            <a:r>
              <a:rPr lang="en-US" altLang="en-US" sz="3600" dirty="0" smtClean="0"/>
              <a:t>                    Habits of mind</a:t>
            </a:r>
            <a:endParaRPr lang="en-US" altLang="en-US" sz="36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193998-5B86-4AD0-B471-54598BD716C6}" type="slidenum">
              <a:rPr lang="en-GB" altLang="en-US"/>
              <a:pPr/>
              <a:t>2</a:t>
            </a:fld>
            <a:endParaRPr lang="en-GB" altLang="en-US"/>
          </a:p>
        </p:txBody>
      </p:sp>
      <p:pic>
        <p:nvPicPr>
          <p:cNvPr id="7" name="Picture 14" descr="16HabitsofMind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3914" y="2492896"/>
            <a:ext cx="3832321" cy="28742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7387132" y="1988406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16 habits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484710" y="1885474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16 o </a:t>
            </a:r>
            <a:r>
              <a:rPr lang="en-GB" dirty="0" err="1" smtClean="0"/>
              <a:t>arferion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Edward de Bono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6363B-233C-4415-825E-0C3EC1F4D51C}" type="slidenum">
              <a:rPr lang="en-GB" altLang="en-US" smtClean="0"/>
              <a:pPr/>
              <a:t>3</a:t>
            </a:fld>
            <a:endParaRPr lang="en-GB" altLang="en-US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1628800"/>
            <a:ext cx="5112568" cy="46240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16791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Rhan</a:t>
            </a:r>
            <a:r>
              <a:rPr lang="en-GB" dirty="0" smtClean="0"/>
              <a:t> 1 </a:t>
            </a:r>
            <a:r>
              <a:rPr lang="en-GB" dirty="0" err="1" smtClean="0"/>
              <a:t>Crewch</a:t>
            </a:r>
            <a:r>
              <a:rPr lang="en-GB" dirty="0" smtClean="0"/>
              <a:t> het</a:t>
            </a:r>
            <a:br>
              <a:rPr lang="en-GB" dirty="0" smtClean="0"/>
            </a:br>
            <a:r>
              <a:rPr lang="en-GB" dirty="0" smtClean="0"/>
              <a:t>Part 1   </a:t>
            </a:r>
            <a:r>
              <a:rPr lang="en-GB" dirty="0" smtClean="0"/>
              <a:t>Create </a:t>
            </a:r>
            <a:r>
              <a:rPr lang="en-GB" dirty="0" smtClean="0"/>
              <a:t>a hat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27273-D14C-430F-AC3B-38C5DE516F96}" type="slidenum">
              <a:rPr lang="en-GB" altLang="en-US" smtClean="0"/>
              <a:pPr/>
              <a:t>4</a:t>
            </a:fld>
            <a:endParaRPr lang="en-GB" altLang="en-US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2204864"/>
            <a:ext cx="4320480" cy="4320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93174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err="1" smtClean="0"/>
              <a:t>Rhan</a:t>
            </a:r>
            <a:r>
              <a:rPr lang="en-GB" sz="3200" dirty="0" smtClean="0"/>
              <a:t> 2 </a:t>
            </a:r>
            <a:r>
              <a:rPr lang="en-GB" sz="3200" dirty="0" err="1" smtClean="0"/>
              <a:t>Ymatebwch</a:t>
            </a:r>
            <a:r>
              <a:rPr lang="en-GB" sz="3200" dirty="0" smtClean="0"/>
              <a:t> </a:t>
            </a:r>
            <a:r>
              <a:rPr lang="en-GB" sz="3200" dirty="0" err="1"/>
              <a:t>i</a:t>
            </a:r>
            <a:r>
              <a:rPr lang="en-GB" sz="3200" dirty="0" err="1" smtClean="0"/>
              <a:t>’r</a:t>
            </a:r>
            <a:r>
              <a:rPr lang="en-GB" sz="3200" dirty="0" smtClean="0"/>
              <a:t> </a:t>
            </a:r>
            <a:r>
              <a:rPr lang="en-GB" sz="3200" dirty="0" err="1" smtClean="0"/>
              <a:t>senario</a:t>
            </a:r>
            <a:r>
              <a:rPr lang="en-GB" sz="3200" dirty="0" smtClean="0"/>
              <a:t/>
            </a:r>
            <a:br>
              <a:rPr lang="en-GB" sz="3200" dirty="0" smtClean="0"/>
            </a:br>
            <a:r>
              <a:rPr lang="en-GB" sz="3200" dirty="0" smtClean="0"/>
              <a:t>Part 2  Respond to the scenario</a:t>
            </a:r>
            <a:endParaRPr lang="en-GB" sz="32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4904D-5408-4ED9-9A7C-535339EA1EF5}" type="slidenum">
              <a:rPr lang="en-GB" altLang="en-US" smtClean="0"/>
              <a:pPr/>
              <a:t>5</a:t>
            </a:fld>
            <a:endParaRPr lang="en-GB" altLang="en-US"/>
          </a:p>
        </p:txBody>
      </p:sp>
      <p:sp>
        <p:nvSpPr>
          <p:cNvPr id="3" name="TextBox 2"/>
          <p:cNvSpPr txBox="1"/>
          <p:nvPr/>
        </p:nvSpPr>
        <p:spPr>
          <a:xfrm>
            <a:off x="827584" y="1988840"/>
            <a:ext cx="259228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 smtClean="0"/>
              <a:t>Mae McDonalds </a:t>
            </a:r>
            <a:r>
              <a:rPr lang="en-US" sz="2000" b="1" dirty="0" err="1" smtClean="0"/>
              <a:t>wedi</a:t>
            </a:r>
            <a:r>
              <a:rPr lang="en-US" sz="2000" b="1" dirty="0" smtClean="0"/>
              <a:t> </a:t>
            </a:r>
            <a:r>
              <a:rPr lang="en-US" sz="2000" b="1" dirty="0" err="1" smtClean="0"/>
              <a:t>danfon</a:t>
            </a:r>
            <a:r>
              <a:rPr lang="en-US" sz="2000" b="1" dirty="0" smtClean="0"/>
              <a:t> </a:t>
            </a:r>
            <a:r>
              <a:rPr lang="en-US" sz="2000" b="1" dirty="0" err="1" smtClean="0"/>
              <a:t>llythyr</a:t>
            </a:r>
            <a:r>
              <a:rPr lang="en-US" sz="2000" b="1" dirty="0" smtClean="0"/>
              <a:t> </a:t>
            </a:r>
            <a:r>
              <a:rPr lang="en-US" sz="2000" b="1" dirty="0" err="1"/>
              <a:t>i</a:t>
            </a:r>
            <a:r>
              <a:rPr lang="en-US" sz="2000" b="1" dirty="0" err="1" smtClean="0"/>
              <a:t>’r</a:t>
            </a:r>
            <a:r>
              <a:rPr lang="en-US" sz="2000" b="1" dirty="0" smtClean="0"/>
              <a:t> </a:t>
            </a:r>
            <a:r>
              <a:rPr lang="en-US" sz="2000" b="1" dirty="0" err="1" smtClean="0"/>
              <a:t>ysgol</a:t>
            </a:r>
            <a:r>
              <a:rPr lang="en-US" sz="2000" b="1" dirty="0" smtClean="0"/>
              <a:t> </a:t>
            </a:r>
            <a:r>
              <a:rPr lang="en-US" sz="2000" b="1" dirty="0" err="1" smtClean="0"/>
              <a:t>yn</a:t>
            </a:r>
            <a:r>
              <a:rPr lang="en-US" sz="2000" b="1" dirty="0" smtClean="0"/>
              <a:t> </a:t>
            </a:r>
            <a:r>
              <a:rPr lang="en-US" sz="2000" b="1" dirty="0" err="1" smtClean="0"/>
              <a:t>holi</a:t>
            </a:r>
            <a:r>
              <a:rPr lang="en-US" sz="2000" b="1" dirty="0" smtClean="0"/>
              <a:t> am y </a:t>
            </a:r>
            <a:r>
              <a:rPr lang="en-US" sz="2000" b="1" dirty="0" err="1" smtClean="0"/>
              <a:t>posibilrwydd</a:t>
            </a:r>
            <a:r>
              <a:rPr lang="en-US" sz="2000" b="1" dirty="0" smtClean="0"/>
              <a:t> o </a:t>
            </a:r>
            <a:r>
              <a:rPr lang="en-US" sz="2000" b="1" dirty="0" err="1" smtClean="0"/>
              <a:t>osod</a:t>
            </a:r>
            <a:r>
              <a:rPr lang="en-US" sz="2000" b="1" dirty="0" smtClean="0"/>
              <a:t> </a:t>
            </a:r>
            <a:r>
              <a:rPr lang="en-US" sz="2000" b="1" dirty="0" err="1" smtClean="0"/>
              <a:t>bwyty</a:t>
            </a:r>
            <a:r>
              <a:rPr lang="en-US" sz="2000" b="1" dirty="0" smtClean="0"/>
              <a:t> pop-up </a:t>
            </a:r>
            <a:r>
              <a:rPr lang="en-US" sz="2000" b="1" dirty="0" err="1" smtClean="0"/>
              <a:t>ar</a:t>
            </a:r>
            <a:r>
              <a:rPr lang="en-US" sz="2000" b="1" dirty="0" smtClean="0"/>
              <a:t> </a:t>
            </a:r>
            <a:r>
              <a:rPr lang="en-US" sz="2000" b="1" dirty="0" err="1" smtClean="0"/>
              <a:t>safle’r</a:t>
            </a:r>
            <a:r>
              <a:rPr lang="en-US" sz="2000" b="1" dirty="0" smtClean="0"/>
              <a:t> </a:t>
            </a:r>
            <a:r>
              <a:rPr lang="en-US" sz="2000" b="1" dirty="0" err="1" smtClean="0"/>
              <a:t>ysgol</a:t>
            </a:r>
            <a:r>
              <a:rPr lang="en-US" sz="2000" b="1" dirty="0" smtClean="0"/>
              <a:t>.</a:t>
            </a:r>
          </a:p>
          <a:p>
            <a:endParaRPr lang="en-US" sz="2000" b="1" dirty="0"/>
          </a:p>
          <a:p>
            <a:r>
              <a:rPr lang="en-US" sz="2000" b="1" dirty="0" err="1" smtClean="0"/>
              <a:t>Ystyriwch</a:t>
            </a:r>
            <a:r>
              <a:rPr lang="en-US" sz="2000" b="1" dirty="0" smtClean="0"/>
              <a:t> </a:t>
            </a:r>
            <a:r>
              <a:rPr lang="en-US" sz="2000" b="1" dirty="0" err="1" smtClean="0"/>
              <a:t>goblygiadau</a:t>
            </a:r>
            <a:r>
              <a:rPr lang="en-US" sz="2000" b="1" dirty="0" smtClean="0"/>
              <a:t> </a:t>
            </a:r>
            <a:r>
              <a:rPr lang="en-US" sz="2000" b="1" dirty="0" err="1" smtClean="0"/>
              <a:t>hyn</a:t>
            </a:r>
            <a:r>
              <a:rPr lang="en-US" sz="2000" b="1" dirty="0" smtClean="0"/>
              <a:t> </a:t>
            </a:r>
            <a:r>
              <a:rPr lang="en-US" sz="2000" b="1" dirty="0" err="1" smtClean="0"/>
              <a:t>gan</a:t>
            </a:r>
            <a:r>
              <a:rPr lang="en-US" sz="2000" b="1" dirty="0" smtClean="0"/>
              <a:t> </a:t>
            </a:r>
            <a:r>
              <a:rPr lang="en-US" sz="2000" b="1" dirty="0" err="1" smtClean="0"/>
              <a:t>feddwl</a:t>
            </a:r>
            <a:r>
              <a:rPr lang="en-US" sz="2000" b="1" dirty="0"/>
              <a:t> </a:t>
            </a:r>
            <a:r>
              <a:rPr lang="en-US" sz="2000" b="1" dirty="0" smtClean="0"/>
              <a:t>o </a:t>
            </a:r>
            <a:r>
              <a:rPr lang="en-US" sz="2000" b="1" dirty="0" err="1" smtClean="0"/>
              <a:t>wahanol</a:t>
            </a:r>
            <a:r>
              <a:rPr lang="en-US" sz="2000" b="1" dirty="0" smtClean="0"/>
              <a:t> </a:t>
            </a:r>
            <a:r>
              <a:rPr lang="en-US" sz="2000" b="1" dirty="0" err="1" smtClean="0"/>
              <a:t>gyfeiriadau</a:t>
            </a:r>
            <a:r>
              <a:rPr lang="en-US" sz="2000" b="1" dirty="0" smtClean="0"/>
              <a:t>.</a:t>
            </a:r>
            <a:endParaRPr lang="en-US" sz="2000" b="1" dirty="0"/>
          </a:p>
        </p:txBody>
      </p:sp>
      <p:sp>
        <p:nvSpPr>
          <p:cNvPr id="6" name="TextBox 5"/>
          <p:cNvSpPr txBox="1"/>
          <p:nvPr/>
        </p:nvSpPr>
        <p:spPr>
          <a:xfrm>
            <a:off x="4572000" y="1988840"/>
            <a:ext cx="2592288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 smtClean="0"/>
              <a:t>McDonalds has sent a letter to the school asking about the possibility of placing a pop-up restaurant on site.</a:t>
            </a:r>
          </a:p>
          <a:p>
            <a:endParaRPr lang="en-US" sz="2000" b="1" dirty="0"/>
          </a:p>
          <a:p>
            <a:endParaRPr lang="en-US" sz="2000" b="1" dirty="0"/>
          </a:p>
          <a:p>
            <a:r>
              <a:rPr lang="en-US" sz="2000" b="1" dirty="0" smtClean="0"/>
              <a:t>Consider the implications of this from the various perspectives.</a:t>
            </a:r>
            <a:endParaRPr lang="en-US" sz="2000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40090" y="4725144"/>
            <a:ext cx="1108968" cy="1519134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04480" y="5294692"/>
            <a:ext cx="1230784" cy="123078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66431" y="1628800"/>
            <a:ext cx="1119703" cy="14317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52667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Rhannu</a:t>
            </a:r>
            <a:r>
              <a:rPr lang="en-GB" dirty="0" smtClean="0"/>
              <a:t> </a:t>
            </a:r>
            <a:r>
              <a:rPr lang="en-GB" dirty="0" err="1" smtClean="0"/>
              <a:t>arfer</a:t>
            </a:r>
            <a:r>
              <a:rPr lang="en-GB" dirty="0" smtClean="0"/>
              <a:t> </a:t>
            </a:r>
            <a:r>
              <a:rPr lang="en-GB" dirty="0" err="1" smtClean="0"/>
              <a:t>dda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Good practice examples</a:t>
            </a: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B6D91-C9DE-45B6-BDF8-066FBDDC36CD}" type="slidenum">
              <a:rPr lang="en-GB" altLang="en-US" smtClean="0"/>
              <a:pPr/>
              <a:t>6</a:t>
            </a:fld>
            <a:endParaRPr lang="en-GB" alt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2763" y="3275993"/>
            <a:ext cx="1790700" cy="25400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5776" y="2070224"/>
            <a:ext cx="2578100" cy="314960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78503" y="2636912"/>
            <a:ext cx="2116741" cy="31962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71257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27273-D14C-430F-AC3B-38C5DE516F96}" type="slidenum">
              <a:rPr lang="en-GB" altLang="en-US" smtClean="0"/>
              <a:pPr/>
              <a:t>7</a:t>
            </a:fld>
            <a:endParaRPr lang="en-GB" alt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1772816"/>
            <a:ext cx="3941510" cy="2952328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241533">
            <a:off x="750156" y="780932"/>
            <a:ext cx="895554" cy="1763122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8224" y="4301653"/>
            <a:ext cx="2143125" cy="2143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31940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 err="1" smtClean="0"/>
              <a:t>Cynllunio</a:t>
            </a:r>
            <a:r>
              <a:rPr lang="en-GB" sz="3600" dirty="0" smtClean="0"/>
              <a:t> </a:t>
            </a:r>
            <a:r>
              <a:rPr lang="en-GB" sz="3600" dirty="0" err="1" smtClean="0"/>
              <a:t>gweithgareddau</a:t>
            </a:r>
            <a:r>
              <a:rPr lang="en-GB" sz="3600" dirty="0" smtClean="0"/>
              <a:t/>
            </a:r>
            <a:br>
              <a:rPr lang="en-GB" sz="3600" dirty="0" smtClean="0"/>
            </a:br>
            <a:r>
              <a:rPr lang="en-GB" sz="3600" dirty="0" smtClean="0"/>
              <a:t>                             Plan activities</a:t>
            </a:r>
            <a:endParaRPr lang="en-GB" sz="3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27273-D14C-430F-AC3B-38C5DE516F96}" type="slidenum">
              <a:rPr lang="en-GB" altLang="en-US" smtClean="0"/>
              <a:pPr/>
              <a:t>8</a:t>
            </a:fld>
            <a:endParaRPr lang="en-GB" altLang="en-US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5" y="1340768"/>
            <a:ext cx="3703269" cy="324036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7824" y="3717032"/>
            <a:ext cx="6000750" cy="3000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65030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>
          <a:xfrm>
            <a:off x="482584" y="241105"/>
            <a:ext cx="7055380" cy="1400530"/>
          </a:xfrm>
        </p:spPr>
        <p:txBody>
          <a:bodyPr/>
          <a:lstStyle/>
          <a:p>
            <a:pPr eaLnBrk="1" hangingPunct="1"/>
            <a:r>
              <a:rPr lang="en-GB" altLang="en-US" sz="3200" dirty="0" err="1" smtClean="0"/>
              <a:t>Dyfodol</a:t>
            </a:r>
            <a:r>
              <a:rPr lang="en-GB" altLang="en-US" sz="3200" dirty="0" smtClean="0"/>
              <a:t> </a:t>
            </a:r>
            <a:r>
              <a:rPr lang="en-GB" altLang="en-US" sz="3200" dirty="0" err="1" smtClean="0"/>
              <a:t>Llwyddiannus</a:t>
            </a:r>
            <a:r>
              <a:rPr lang="en-GB" altLang="en-US" sz="3200" dirty="0" smtClean="0"/>
              <a:t/>
            </a:r>
            <a:br>
              <a:rPr lang="en-GB" altLang="en-US" sz="3200" dirty="0" smtClean="0"/>
            </a:br>
            <a:r>
              <a:rPr lang="en-GB" altLang="en-US" sz="3200" dirty="0" smtClean="0"/>
              <a:t>                            Successful Futures</a:t>
            </a:r>
          </a:p>
        </p:txBody>
      </p:sp>
      <p:pic>
        <p:nvPicPr>
          <p:cNvPr id="15363" name="Content Placeholder 7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85800" y="3475038"/>
            <a:ext cx="3263900" cy="3079750"/>
          </a:xfrm>
        </p:spPr>
      </p:pic>
      <p:pic>
        <p:nvPicPr>
          <p:cNvPr id="15364" name="Content Placeholder 8"/>
          <p:cNvPicPr>
            <a:picLocks noGrp="1" noChangeAspect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076056" y="2214687"/>
            <a:ext cx="3494392" cy="2520702"/>
          </a:xfrm>
        </p:spPr>
      </p:pic>
      <p:sp>
        <p:nvSpPr>
          <p:cNvPr id="15365" name="Slide Number Placeholder 6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34DE6EEF-6BF2-43EC-AA19-E07B970FC749}" type="slidenum">
              <a:rPr lang="en-US" altLang="en-US">
                <a:solidFill>
                  <a:srgbClr val="008080"/>
                </a:solidFill>
              </a:rPr>
              <a:pPr/>
              <a:t>9</a:t>
            </a:fld>
            <a:endParaRPr lang="en-US" altLang="en-US">
              <a:solidFill>
                <a:srgbClr val="008080"/>
              </a:solidFill>
            </a:endParaRPr>
          </a:p>
        </p:txBody>
      </p:sp>
      <p:sp>
        <p:nvSpPr>
          <p:cNvPr id="15366" name="TextBox 11"/>
          <p:cNvSpPr txBox="1">
            <a:spLocks noChangeArrowheads="1"/>
          </p:cNvSpPr>
          <p:nvPr/>
        </p:nvSpPr>
        <p:spPr bwMode="auto">
          <a:xfrm>
            <a:off x="505958" y="1853248"/>
            <a:ext cx="4248150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2400" b="1" dirty="0" err="1"/>
              <a:t>Pedwar</a:t>
            </a:r>
            <a:r>
              <a:rPr lang="en-GB" altLang="en-US" sz="2400" b="1" dirty="0"/>
              <a:t> </a:t>
            </a:r>
            <a:r>
              <a:rPr lang="en-GB" altLang="en-US" sz="2400" b="1" dirty="0" err="1"/>
              <a:t>diben</a:t>
            </a:r>
            <a:r>
              <a:rPr lang="en-GB" altLang="en-US" sz="2400" b="1" dirty="0"/>
              <a:t> y </a:t>
            </a:r>
            <a:r>
              <a:rPr lang="en-GB" altLang="en-US" sz="2400" b="1" dirty="0" err="1"/>
              <a:t>cwricwlwm</a:t>
            </a:r>
            <a:r>
              <a:rPr lang="en-GB" altLang="en-US" sz="2400" b="1" dirty="0"/>
              <a:t> </a:t>
            </a:r>
          </a:p>
        </p:txBody>
      </p:sp>
      <p:sp>
        <p:nvSpPr>
          <p:cNvPr id="15367" name="TextBox 12"/>
          <p:cNvSpPr txBox="1">
            <a:spLocks noChangeArrowheads="1"/>
          </p:cNvSpPr>
          <p:nvPr/>
        </p:nvSpPr>
        <p:spPr bwMode="auto">
          <a:xfrm>
            <a:off x="923925" y="2276475"/>
            <a:ext cx="3025775" cy="1077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600" b="1"/>
              <a:t>Dylsai pedwar pwrpas y cwricwlwm yng Nghymru  sicrhau bod plant Cymru yn datblygu’n:</a:t>
            </a:r>
          </a:p>
        </p:txBody>
      </p:sp>
    </p:spTree>
    <p:extLst>
      <p:ext uri="{BB962C8B-B14F-4D97-AF65-F5344CB8AC3E}">
        <p14:creationId xmlns:p14="http://schemas.microsoft.com/office/powerpoint/2010/main" val="152049213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Red Violet">
      <a:dk1>
        <a:sysClr val="windowText" lastClr="000000"/>
      </a:dk1>
      <a:lt1>
        <a:sysClr val="window" lastClr="FFFFFF"/>
      </a:lt1>
      <a:dk2>
        <a:srgbClr val="454551"/>
      </a:dk2>
      <a:lt2>
        <a:srgbClr val="D8D9DC"/>
      </a:lt2>
      <a:accent1>
        <a:srgbClr val="E32D91"/>
      </a:accent1>
      <a:accent2>
        <a:srgbClr val="C830CC"/>
      </a:accent2>
      <a:accent3>
        <a:srgbClr val="4EA6DC"/>
      </a:accent3>
      <a:accent4>
        <a:srgbClr val="4775E7"/>
      </a:accent4>
      <a:accent5>
        <a:srgbClr val="8971E1"/>
      </a:accent5>
      <a:accent6>
        <a:srgbClr val="D54773"/>
      </a:accent6>
      <a:hlink>
        <a:srgbClr val="6B9F25"/>
      </a:hlink>
      <a:folHlink>
        <a:srgbClr val="8C8C8C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tint val="100000"/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BACC050B-8757-4460-95D8-E37B46A6B421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81</TotalTime>
  <Words>252</Words>
  <Application>Microsoft Office PowerPoint</Application>
  <PresentationFormat>On-screen Show (4:3)</PresentationFormat>
  <Paragraphs>65</Paragraphs>
  <Slides>9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Century Gothic</vt:lpstr>
      <vt:lpstr>Mangal</vt:lpstr>
      <vt:lpstr>Wingdings 3</vt:lpstr>
      <vt:lpstr>Ion</vt:lpstr>
      <vt:lpstr>Creadigrwydd 2</vt:lpstr>
      <vt:lpstr>Art Costa    Arferion y meddwl                      Habits of mind</vt:lpstr>
      <vt:lpstr>Edward de Bono</vt:lpstr>
      <vt:lpstr>Rhan 1 Crewch het Part 1   Create a hat</vt:lpstr>
      <vt:lpstr>Rhan 2 Ymatebwch i’r senario Part 2  Respond to the scenario</vt:lpstr>
      <vt:lpstr>Rhannu arfer dda Good practice examples</vt:lpstr>
      <vt:lpstr>PowerPoint Presentation</vt:lpstr>
      <vt:lpstr>Cynllunio gweithgareddau                              Plan activities</vt:lpstr>
      <vt:lpstr>Dyfodol Llwyddiannus                             Successful Futures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Creadigrwydd</dc:title>
  <dc:creator>Carys Jennings</dc:creator>
  <cp:lastModifiedBy>Carys Jennings</cp:lastModifiedBy>
  <cp:revision>8</cp:revision>
  <dcterms:created xsi:type="dcterms:W3CDTF">2018-09-11T15:08:15Z</dcterms:created>
  <dcterms:modified xsi:type="dcterms:W3CDTF">2018-10-02T13:20:35Z</dcterms:modified>
</cp:coreProperties>
</file>