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A8BF4D5-F332-445C-997F-1A36CCE0D7DE}">
          <p14:sldIdLst>
            <p14:sldId id="256"/>
            <p14:sldId id="257"/>
            <p14:sldId id="258"/>
            <p14:sldId id="259"/>
            <p14:sldId id="260"/>
            <p14:sldId id="261"/>
            <p14:sldId id="262"/>
            <p14:sldId id="263"/>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7" d="100"/>
          <a:sy n="67" d="100"/>
        </p:scale>
        <p:origin x="129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F7B104-44AA-41CC-9902-C203BAF245F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BA17378-6416-400E-A982-F71731520F06}">
      <dgm:prSet/>
      <dgm:spPr/>
      <dgm:t>
        <a:bodyPr/>
        <a:lstStyle/>
        <a:p>
          <a:r>
            <a:rPr lang="en-GB"/>
            <a:t>Receptionist</a:t>
          </a:r>
          <a:r>
            <a:rPr lang="ro-RO"/>
            <a:t> </a:t>
          </a:r>
          <a:endParaRPr lang="en-US"/>
        </a:p>
      </dgm:t>
    </dgm:pt>
    <dgm:pt modelId="{36E52FEC-05DD-4D5C-A8AF-8E33C24D69F6}" type="parTrans" cxnId="{A6D27CCC-A862-4BD0-9065-097C3E2475C7}">
      <dgm:prSet/>
      <dgm:spPr/>
      <dgm:t>
        <a:bodyPr/>
        <a:lstStyle/>
        <a:p>
          <a:endParaRPr lang="en-US"/>
        </a:p>
      </dgm:t>
    </dgm:pt>
    <dgm:pt modelId="{C0BC1A0C-5E66-4CCE-A7D9-0A7A4974C2D4}" type="sibTrans" cxnId="{A6D27CCC-A862-4BD0-9065-097C3E2475C7}">
      <dgm:prSet/>
      <dgm:spPr/>
      <dgm:t>
        <a:bodyPr/>
        <a:lstStyle/>
        <a:p>
          <a:endParaRPr lang="en-US"/>
        </a:p>
      </dgm:t>
    </dgm:pt>
    <dgm:pt modelId="{137EF5A4-FF4A-43C9-AB53-1BC9FAF51E00}">
      <dgm:prSet/>
      <dgm:spPr/>
      <dgm:t>
        <a:bodyPr/>
        <a:lstStyle/>
        <a:p>
          <a:r>
            <a:rPr lang="en-GB" dirty="0"/>
            <a:t>Organization: Tesco</a:t>
          </a:r>
          <a:r>
            <a:rPr lang="ro-RO" dirty="0"/>
            <a:t> </a:t>
          </a:r>
          <a:endParaRPr lang="en-US" dirty="0"/>
        </a:p>
      </dgm:t>
    </dgm:pt>
    <dgm:pt modelId="{31104D39-CA09-4308-8123-E2732183DEF9}" type="parTrans" cxnId="{EFF066BD-385A-4C3B-9095-7E7050E4CB0A}">
      <dgm:prSet/>
      <dgm:spPr/>
      <dgm:t>
        <a:bodyPr/>
        <a:lstStyle/>
        <a:p>
          <a:endParaRPr lang="en-US"/>
        </a:p>
      </dgm:t>
    </dgm:pt>
    <dgm:pt modelId="{9E2FC205-7F2C-4EE0-8A2D-44680A2B4D77}" type="sibTrans" cxnId="{EFF066BD-385A-4C3B-9095-7E7050E4CB0A}">
      <dgm:prSet/>
      <dgm:spPr/>
      <dgm:t>
        <a:bodyPr/>
        <a:lstStyle/>
        <a:p>
          <a:endParaRPr lang="en-US"/>
        </a:p>
      </dgm:t>
    </dgm:pt>
    <dgm:pt modelId="{FDAEA460-9026-4920-9B5C-9252B6961596}">
      <dgm:prSet/>
      <dgm:spPr/>
      <dgm:t>
        <a:bodyPr/>
        <a:lstStyle/>
        <a:p>
          <a:r>
            <a:rPr lang="en-GB"/>
            <a:t>Main Purpose of the Role</a:t>
          </a:r>
          <a:r>
            <a:rPr lang="ro-RO"/>
            <a:t> T</a:t>
          </a:r>
          <a:r>
            <a:rPr lang="en-GB"/>
            <a:t>o provide administrative and front-desk support, ensuring efficient communication, excellent customer service, and smooth daily operations within Tesco.(Armstrong,2023)</a:t>
          </a:r>
          <a:endParaRPr lang="en-US"/>
        </a:p>
      </dgm:t>
    </dgm:pt>
    <dgm:pt modelId="{F30FDCC2-AE3B-446B-AB3B-DCAECF8C79BD}" type="parTrans" cxnId="{60270B11-CA25-495C-AE52-D84FB0F95539}">
      <dgm:prSet/>
      <dgm:spPr/>
      <dgm:t>
        <a:bodyPr/>
        <a:lstStyle/>
        <a:p>
          <a:endParaRPr lang="en-US"/>
        </a:p>
      </dgm:t>
    </dgm:pt>
    <dgm:pt modelId="{79DCDF9F-2CAD-4FA5-8C57-5F7D908D1323}" type="sibTrans" cxnId="{60270B11-CA25-495C-AE52-D84FB0F95539}">
      <dgm:prSet/>
      <dgm:spPr/>
      <dgm:t>
        <a:bodyPr/>
        <a:lstStyle/>
        <a:p>
          <a:endParaRPr lang="en-US"/>
        </a:p>
      </dgm:t>
    </dgm:pt>
    <dgm:pt modelId="{BB20BE00-C6F1-45B9-90FD-2D9B899DB77D}">
      <dgm:prSet/>
      <dgm:spPr/>
      <dgm:t>
        <a:bodyPr/>
        <a:lstStyle/>
        <a:p>
          <a:r>
            <a:rPr lang="en-GB"/>
            <a:t>Key Responsibilities	</a:t>
          </a:r>
          <a:endParaRPr lang="en-US"/>
        </a:p>
      </dgm:t>
    </dgm:pt>
    <dgm:pt modelId="{2087AE23-0E50-4057-9425-807DF190EE28}" type="parTrans" cxnId="{87C4FF6F-4948-46F6-96C7-F6ADAC58B773}">
      <dgm:prSet/>
      <dgm:spPr/>
      <dgm:t>
        <a:bodyPr/>
        <a:lstStyle/>
        <a:p>
          <a:endParaRPr lang="en-US"/>
        </a:p>
      </dgm:t>
    </dgm:pt>
    <dgm:pt modelId="{C3C928C3-82D3-4FC6-A2B3-07EF9066A4C1}" type="sibTrans" cxnId="{87C4FF6F-4948-46F6-96C7-F6ADAC58B773}">
      <dgm:prSet/>
      <dgm:spPr/>
      <dgm:t>
        <a:bodyPr/>
        <a:lstStyle/>
        <a:p>
          <a:endParaRPr lang="en-US"/>
        </a:p>
      </dgm:t>
    </dgm:pt>
    <dgm:pt modelId="{A3240E11-88A2-41CC-86DF-64829155CB5E}">
      <dgm:prSet/>
      <dgm:spPr/>
      <dgm:t>
        <a:bodyPr/>
        <a:lstStyle/>
        <a:p>
          <a:r>
            <a:rPr lang="en-GB"/>
            <a:t>Greet and assist customers and visitors professionally.	</a:t>
          </a:r>
          <a:endParaRPr lang="en-US"/>
        </a:p>
      </dgm:t>
    </dgm:pt>
    <dgm:pt modelId="{4DD1584A-35A6-475D-ABEE-E3F4D75C2D5D}" type="parTrans" cxnId="{C7B606AF-666D-4F68-8A44-1530D7013B48}">
      <dgm:prSet/>
      <dgm:spPr/>
      <dgm:t>
        <a:bodyPr/>
        <a:lstStyle/>
        <a:p>
          <a:endParaRPr lang="en-US"/>
        </a:p>
      </dgm:t>
    </dgm:pt>
    <dgm:pt modelId="{772F77D1-7890-40E3-9357-EF55116F159E}" type="sibTrans" cxnId="{C7B606AF-666D-4F68-8A44-1530D7013B48}">
      <dgm:prSet/>
      <dgm:spPr/>
      <dgm:t>
        <a:bodyPr/>
        <a:lstStyle/>
        <a:p>
          <a:endParaRPr lang="en-US"/>
        </a:p>
      </dgm:t>
    </dgm:pt>
    <dgm:pt modelId="{7C3BF2BA-10A8-4493-85CB-8E0D43D621A1}">
      <dgm:prSet/>
      <dgm:spPr/>
      <dgm:t>
        <a:bodyPr/>
        <a:lstStyle/>
        <a:p>
          <a:r>
            <a:rPr lang="en-GB"/>
            <a:t>Manage appointment scheduling and meeting coordination.	</a:t>
          </a:r>
          <a:endParaRPr lang="en-US"/>
        </a:p>
      </dgm:t>
    </dgm:pt>
    <dgm:pt modelId="{212703B7-5E3C-44F0-BC73-BC46ACFED0CF}" type="parTrans" cxnId="{9B4B2BE6-B5E7-422B-B6B8-06BD90F6CA17}">
      <dgm:prSet/>
      <dgm:spPr/>
      <dgm:t>
        <a:bodyPr/>
        <a:lstStyle/>
        <a:p>
          <a:endParaRPr lang="en-US"/>
        </a:p>
      </dgm:t>
    </dgm:pt>
    <dgm:pt modelId="{992451C0-AE05-4D99-8F19-2DF26DFEF285}" type="sibTrans" cxnId="{9B4B2BE6-B5E7-422B-B6B8-06BD90F6CA17}">
      <dgm:prSet/>
      <dgm:spPr/>
      <dgm:t>
        <a:bodyPr/>
        <a:lstStyle/>
        <a:p>
          <a:endParaRPr lang="en-US"/>
        </a:p>
      </dgm:t>
    </dgm:pt>
    <dgm:pt modelId="{9ACF2F5A-620C-44E1-9357-DE61BFC80C1E}">
      <dgm:prSet/>
      <dgm:spPr/>
      <dgm:t>
        <a:bodyPr/>
        <a:lstStyle/>
        <a:p>
          <a:r>
            <a:rPr lang="en-GB"/>
            <a:t>Maintain accurate records and filing systems.</a:t>
          </a:r>
          <a:endParaRPr lang="en-US"/>
        </a:p>
      </dgm:t>
    </dgm:pt>
    <dgm:pt modelId="{12257381-77D5-48FD-A48B-70745A2CF7AD}" type="parTrans" cxnId="{1579BCED-5F60-4806-8005-20B6B8F7615F}">
      <dgm:prSet/>
      <dgm:spPr/>
      <dgm:t>
        <a:bodyPr/>
        <a:lstStyle/>
        <a:p>
          <a:endParaRPr lang="en-US"/>
        </a:p>
      </dgm:t>
    </dgm:pt>
    <dgm:pt modelId="{3C62D661-48F3-4C1D-921A-2CD3E47A1737}" type="sibTrans" cxnId="{1579BCED-5F60-4806-8005-20B6B8F7615F}">
      <dgm:prSet/>
      <dgm:spPr/>
      <dgm:t>
        <a:bodyPr/>
        <a:lstStyle/>
        <a:p>
          <a:endParaRPr lang="en-US"/>
        </a:p>
      </dgm:t>
    </dgm:pt>
    <dgm:pt modelId="{9E1DA03E-751F-4C95-8891-F9934230F283}">
      <dgm:prSet/>
      <dgm:spPr/>
      <dgm:t>
        <a:bodyPr/>
        <a:lstStyle/>
        <a:p>
          <a:r>
            <a:rPr lang="en-GB"/>
            <a:t>•Support communication between departments and ensure office efficiency.	</a:t>
          </a:r>
          <a:endParaRPr lang="en-US"/>
        </a:p>
      </dgm:t>
    </dgm:pt>
    <dgm:pt modelId="{22C9D412-07D6-4618-86D1-F00BB629C270}" type="parTrans" cxnId="{3646D468-27E4-4173-981B-914ED3BB0623}">
      <dgm:prSet/>
      <dgm:spPr/>
      <dgm:t>
        <a:bodyPr/>
        <a:lstStyle/>
        <a:p>
          <a:endParaRPr lang="en-US"/>
        </a:p>
      </dgm:t>
    </dgm:pt>
    <dgm:pt modelId="{72213931-E7BE-4038-8432-BABE1073DD0B}" type="sibTrans" cxnId="{3646D468-27E4-4173-981B-914ED3BB0623}">
      <dgm:prSet/>
      <dgm:spPr/>
      <dgm:t>
        <a:bodyPr/>
        <a:lstStyle/>
        <a:p>
          <a:endParaRPr lang="en-US"/>
        </a:p>
      </dgm:t>
    </dgm:pt>
    <dgm:pt modelId="{4439E836-86F4-41F5-A5B2-3F8C3527BE8B}">
      <dgm:prSet/>
      <dgm:spPr/>
      <dgm:t>
        <a:bodyPr/>
        <a:lstStyle/>
        <a:p>
          <a:r>
            <a:rPr lang="en-GB"/>
            <a:t>Represent Tesco’s values through professional and courteous conduct.</a:t>
          </a:r>
          <a:endParaRPr lang="en-US"/>
        </a:p>
      </dgm:t>
    </dgm:pt>
    <dgm:pt modelId="{98F8C6E5-5344-4804-A516-6FF6EFF8674E}" type="parTrans" cxnId="{431C4031-E7E2-45EE-8999-73DA7FD7E93C}">
      <dgm:prSet/>
      <dgm:spPr/>
      <dgm:t>
        <a:bodyPr/>
        <a:lstStyle/>
        <a:p>
          <a:endParaRPr lang="en-US"/>
        </a:p>
      </dgm:t>
    </dgm:pt>
    <dgm:pt modelId="{CA0C8AC0-50FA-4289-BCE7-F3CAEDE15C06}" type="sibTrans" cxnId="{431C4031-E7E2-45EE-8999-73DA7FD7E93C}">
      <dgm:prSet/>
      <dgm:spPr/>
      <dgm:t>
        <a:bodyPr/>
        <a:lstStyle/>
        <a:p>
          <a:endParaRPr lang="en-US"/>
        </a:p>
      </dgm:t>
    </dgm:pt>
    <dgm:pt modelId="{FF729E2E-8B95-4C8B-9CA5-F2E9B7206C3D}" type="pres">
      <dgm:prSet presAssocID="{BAF7B104-44AA-41CC-9902-C203BAF245F2}" presName="linear" presStyleCnt="0">
        <dgm:presLayoutVars>
          <dgm:animLvl val="lvl"/>
          <dgm:resizeHandles val="exact"/>
        </dgm:presLayoutVars>
      </dgm:prSet>
      <dgm:spPr/>
    </dgm:pt>
    <dgm:pt modelId="{35FE8D1A-F627-4BB6-B49E-EADEFBAB67FB}" type="pres">
      <dgm:prSet presAssocID="{CBA17378-6416-400E-A982-F71731520F06}" presName="parentText" presStyleLbl="node1" presStyleIdx="0" presStyleCnt="7">
        <dgm:presLayoutVars>
          <dgm:chMax val="0"/>
          <dgm:bulletEnabled val="1"/>
        </dgm:presLayoutVars>
      </dgm:prSet>
      <dgm:spPr/>
    </dgm:pt>
    <dgm:pt modelId="{7A33CB19-C5C0-4896-BB36-52BF447A5418}" type="pres">
      <dgm:prSet presAssocID="{C0BC1A0C-5E66-4CCE-A7D9-0A7A4974C2D4}" presName="spacer" presStyleCnt="0"/>
      <dgm:spPr/>
    </dgm:pt>
    <dgm:pt modelId="{956AAB4D-5EBF-4249-A52A-2B541FB67A56}" type="pres">
      <dgm:prSet presAssocID="{137EF5A4-FF4A-43C9-AB53-1BC9FAF51E00}" presName="parentText" presStyleLbl="node1" presStyleIdx="1" presStyleCnt="7">
        <dgm:presLayoutVars>
          <dgm:chMax val="0"/>
          <dgm:bulletEnabled val="1"/>
        </dgm:presLayoutVars>
      </dgm:prSet>
      <dgm:spPr/>
    </dgm:pt>
    <dgm:pt modelId="{3157BD00-ECB4-478D-9F55-88E52B13B835}" type="pres">
      <dgm:prSet presAssocID="{137EF5A4-FF4A-43C9-AB53-1BC9FAF51E00}" presName="childText" presStyleLbl="revTx" presStyleIdx="0" presStyleCnt="1">
        <dgm:presLayoutVars>
          <dgm:bulletEnabled val="1"/>
        </dgm:presLayoutVars>
      </dgm:prSet>
      <dgm:spPr/>
    </dgm:pt>
    <dgm:pt modelId="{AF42FA73-FFDF-4D41-AADC-C5C9E9A5FE5C}" type="pres">
      <dgm:prSet presAssocID="{A3240E11-88A2-41CC-86DF-64829155CB5E}" presName="parentText" presStyleLbl="node1" presStyleIdx="2" presStyleCnt="7">
        <dgm:presLayoutVars>
          <dgm:chMax val="0"/>
          <dgm:bulletEnabled val="1"/>
        </dgm:presLayoutVars>
      </dgm:prSet>
      <dgm:spPr/>
    </dgm:pt>
    <dgm:pt modelId="{0F38F777-37AD-4AE8-9F6F-DB450E89696F}" type="pres">
      <dgm:prSet presAssocID="{772F77D1-7890-40E3-9357-EF55116F159E}" presName="spacer" presStyleCnt="0"/>
      <dgm:spPr/>
    </dgm:pt>
    <dgm:pt modelId="{91C6DB04-E390-4BAD-AD9B-87F5198CD99D}" type="pres">
      <dgm:prSet presAssocID="{7C3BF2BA-10A8-4493-85CB-8E0D43D621A1}" presName="parentText" presStyleLbl="node1" presStyleIdx="3" presStyleCnt="7">
        <dgm:presLayoutVars>
          <dgm:chMax val="0"/>
          <dgm:bulletEnabled val="1"/>
        </dgm:presLayoutVars>
      </dgm:prSet>
      <dgm:spPr/>
    </dgm:pt>
    <dgm:pt modelId="{A5C9C66D-7D88-49DE-8092-226356CCC8A8}" type="pres">
      <dgm:prSet presAssocID="{992451C0-AE05-4D99-8F19-2DF26DFEF285}" presName="spacer" presStyleCnt="0"/>
      <dgm:spPr/>
    </dgm:pt>
    <dgm:pt modelId="{398C3869-AE78-4BBC-801D-2C24B360887E}" type="pres">
      <dgm:prSet presAssocID="{9ACF2F5A-620C-44E1-9357-DE61BFC80C1E}" presName="parentText" presStyleLbl="node1" presStyleIdx="4" presStyleCnt="7">
        <dgm:presLayoutVars>
          <dgm:chMax val="0"/>
          <dgm:bulletEnabled val="1"/>
        </dgm:presLayoutVars>
      </dgm:prSet>
      <dgm:spPr/>
    </dgm:pt>
    <dgm:pt modelId="{2C38089C-F0FA-4167-B7F7-56CFF48E87D8}" type="pres">
      <dgm:prSet presAssocID="{3C62D661-48F3-4C1D-921A-2CD3E47A1737}" presName="spacer" presStyleCnt="0"/>
      <dgm:spPr/>
    </dgm:pt>
    <dgm:pt modelId="{F9F4F0FA-F5B8-4817-A710-64912A17BDF2}" type="pres">
      <dgm:prSet presAssocID="{9E1DA03E-751F-4C95-8891-F9934230F283}" presName="parentText" presStyleLbl="node1" presStyleIdx="5" presStyleCnt="7">
        <dgm:presLayoutVars>
          <dgm:chMax val="0"/>
          <dgm:bulletEnabled val="1"/>
        </dgm:presLayoutVars>
      </dgm:prSet>
      <dgm:spPr/>
    </dgm:pt>
    <dgm:pt modelId="{B8D57992-AB1B-4572-B93C-5F5C35E4B8DC}" type="pres">
      <dgm:prSet presAssocID="{72213931-E7BE-4038-8432-BABE1073DD0B}" presName="spacer" presStyleCnt="0"/>
      <dgm:spPr/>
    </dgm:pt>
    <dgm:pt modelId="{45A2AA9B-5581-43D2-9151-3D4672507856}" type="pres">
      <dgm:prSet presAssocID="{4439E836-86F4-41F5-A5B2-3F8C3527BE8B}" presName="parentText" presStyleLbl="node1" presStyleIdx="6" presStyleCnt="7">
        <dgm:presLayoutVars>
          <dgm:chMax val="0"/>
          <dgm:bulletEnabled val="1"/>
        </dgm:presLayoutVars>
      </dgm:prSet>
      <dgm:spPr/>
    </dgm:pt>
  </dgm:ptLst>
  <dgm:cxnLst>
    <dgm:cxn modelId="{DB3EA50A-6404-4FC4-9BB0-3AB9807F08A8}" type="presOf" srcId="{CBA17378-6416-400E-A982-F71731520F06}" destId="{35FE8D1A-F627-4BB6-B49E-EADEFBAB67FB}" srcOrd="0" destOrd="0" presId="urn:microsoft.com/office/officeart/2005/8/layout/vList2"/>
    <dgm:cxn modelId="{60270B11-CA25-495C-AE52-D84FB0F95539}" srcId="{137EF5A4-FF4A-43C9-AB53-1BC9FAF51E00}" destId="{FDAEA460-9026-4920-9B5C-9252B6961596}" srcOrd="0" destOrd="0" parTransId="{F30FDCC2-AE3B-446B-AB3B-DCAECF8C79BD}" sibTransId="{79DCDF9F-2CAD-4FA5-8C57-5F7D908D1323}"/>
    <dgm:cxn modelId="{57858613-C5ED-4794-B150-E0C816BF3AA3}" type="presOf" srcId="{137EF5A4-FF4A-43C9-AB53-1BC9FAF51E00}" destId="{956AAB4D-5EBF-4249-A52A-2B541FB67A56}" srcOrd="0" destOrd="0" presId="urn:microsoft.com/office/officeart/2005/8/layout/vList2"/>
    <dgm:cxn modelId="{431C4031-E7E2-45EE-8999-73DA7FD7E93C}" srcId="{BAF7B104-44AA-41CC-9902-C203BAF245F2}" destId="{4439E836-86F4-41F5-A5B2-3F8C3527BE8B}" srcOrd="6" destOrd="0" parTransId="{98F8C6E5-5344-4804-A516-6FF6EFF8674E}" sibTransId="{CA0C8AC0-50FA-4289-BCE7-F3CAEDE15C06}"/>
    <dgm:cxn modelId="{FC48FD35-BD30-4C01-A772-06EBE50D6A79}" type="presOf" srcId="{BB20BE00-C6F1-45B9-90FD-2D9B899DB77D}" destId="{3157BD00-ECB4-478D-9F55-88E52B13B835}" srcOrd="0" destOrd="1" presId="urn:microsoft.com/office/officeart/2005/8/layout/vList2"/>
    <dgm:cxn modelId="{FEBE7638-19CB-4EA7-8224-D63EE80DE1A4}" type="presOf" srcId="{BAF7B104-44AA-41CC-9902-C203BAF245F2}" destId="{FF729E2E-8B95-4C8B-9CA5-F2E9B7206C3D}" srcOrd="0" destOrd="0" presId="urn:microsoft.com/office/officeart/2005/8/layout/vList2"/>
    <dgm:cxn modelId="{8DDD0A3C-EA27-4E1E-8354-C1F517FC7B8B}" type="presOf" srcId="{FDAEA460-9026-4920-9B5C-9252B6961596}" destId="{3157BD00-ECB4-478D-9F55-88E52B13B835}" srcOrd="0" destOrd="0" presId="urn:microsoft.com/office/officeart/2005/8/layout/vList2"/>
    <dgm:cxn modelId="{3646D468-27E4-4173-981B-914ED3BB0623}" srcId="{BAF7B104-44AA-41CC-9902-C203BAF245F2}" destId="{9E1DA03E-751F-4C95-8891-F9934230F283}" srcOrd="5" destOrd="0" parTransId="{22C9D412-07D6-4618-86D1-F00BB629C270}" sibTransId="{72213931-E7BE-4038-8432-BABE1073DD0B}"/>
    <dgm:cxn modelId="{87C4FF6F-4948-46F6-96C7-F6ADAC58B773}" srcId="{137EF5A4-FF4A-43C9-AB53-1BC9FAF51E00}" destId="{BB20BE00-C6F1-45B9-90FD-2D9B899DB77D}" srcOrd="1" destOrd="0" parTransId="{2087AE23-0E50-4057-9425-807DF190EE28}" sibTransId="{C3C928C3-82D3-4FC6-A2B3-07EF9066A4C1}"/>
    <dgm:cxn modelId="{218F8F82-8BA9-4CA9-BC2D-6B547132400B}" type="presOf" srcId="{A3240E11-88A2-41CC-86DF-64829155CB5E}" destId="{AF42FA73-FFDF-4D41-AADC-C5C9E9A5FE5C}" srcOrd="0" destOrd="0" presId="urn:microsoft.com/office/officeart/2005/8/layout/vList2"/>
    <dgm:cxn modelId="{E9B1DD97-873D-415C-82D2-C557791D4BE7}" type="presOf" srcId="{7C3BF2BA-10A8-4493-85CB-8E0D43D621A1}" destId="{91C6DB04-E390-4BAD-AD9B-87F5198CD99D}" srcOrd="0" destOrd="0" presId="urn:microsoft.com/office/officeart/2005/8/layout/vList2"/>
    <dgm:cxn modelId="{C7B606AF-666D-4F68-8A44-1530D7013B48}" srcId="{BAF7B104-44AA-41CC-9902-C203BAF245F2}" destId="{A3240E11-88A2-41CC-86DF-64829155CB5E}" srcOrd="2" destOrd="0" parTransId="{4DD1584A-35A6-475D-ABEE-E3F4D75C2D5D}" sibTransId="{772F77D1-7890-40E3-9357-EF55116F159E}"/>
    <dgm:cxn modelId="{EFF066BD-385A-4C3B-9095-7E7050E4CB0A}" srcId="{BAF7B104-44AA-41CC-9902-C203BAF245F2}" destId="{137EF5A4-FF4A-43C9-AB53-1BC9FAF51E00}" srcOrd="1" destOrd="0" parTransId="{31104D39-CA09-4308-8123-E2732183DEF9}" sibTransId="{9E2FC205-7F2C-4EE0-8A2D-44680A2B4D77}"/>
    <dgm:cxn modelId="{1B8A53BF-CFB3-4CCB-A85E-779E9897DD91}" type="presOf" srcId="{9ACF2F5A-620C-44E1-9357-DE61BFC80C1E}" destId="{398C3869-AE78-4BBC-801D-2C24B360887E}" srcOrd="0" destOrd="0" presId="urn:microsoft.com/office/officeart/2005/8/layout/vList2"/>
    <dgm:cxn modelId="{A6D27CCC-A862-4BD0-9065-097C3E2475C7}" srcId="{BAF7B104-44AA-41CC-9902-C203BAF245F2}" destId="{CBA17378-6416-400E-A982-F71731520F06}" srcOrd="0" destOrd="0" parTransId="{36E52FEC-05DD-4D5C-A8AF-8E33C24D69F6}" sibTransId="{C0BC1A0C-5E66-4CCE-A7D9-0A7A4974C2D4}"/>
    <dgm:cxn modelId="{9B4B2BE6-B5E7-422B-B6B8-06BD90F6CA17}" srcId="{BAF7B104-44AA-41CC-9902-C203BAF245F2}" destId="{7C3BF2BA-10A8-4493-85CB-8E0D43D621A1}" srcOrd="3" destOrd="0" parTransId="{212703B7-5E3C-44F0-BC73-BC46ACFED0CF}" sibTransId="{992451C0-AE05-4D99-8F19-2DF26DFEF285}"/>
    <dgm:cxn modelId="{7F50E6EA-FBD3-4C52-B3F0-52101A7FBC1C}" type="presOf" srcId="{9E1DA03E-751F-4C95-8891-F9934230F283}" destId="{F9F4F0FA-F5B8-4817-A710-64912A17BDF2}" srcOrd="0" destOrd="0" presId="urn:microsoft.com/office/officeart/2005/8/layout/vList2"/>
    <dgm:cxn modelId="{1579BCED-5F60-4806-8005-20B6B8F7615F}" srcId="{BAF7B104-44AA-41CC-9902-C203BAF245F2}" destId="{9ACF2F5A-620C-44E1-9357-DE61BFC80C1E}" srcOrd="4" destOrd="0" parTransId="{12257381-77D5-48FD-A48B-70745A2CF7AD}" sibTransId="{3C62D661-48F3-4C1D-921A-2CD3E47A1737}"/>
    <dgm:cxn modelId="{09C154EE-EA5D-4697-A858-BC0516EDE8E7}" type="presOf" srcId="{4439E836-86F4-41F5-A5B2-3F8C3527BE8B}" destId="{45A2AA9B-5581-43D2-9151-3D4672507856}" srcOrd="0" destOrd="0" presId="urn:microsoft.com/office/officeart/2005/8/layout/vList2"/>
    <dgm:cxn modelId="{5249F45C-2AFA-4EB2-B302-8B85B16ADC29}" type="presParOf" srcId="{FF729E2E-8B95-4C8B-9CA5-F2E9B7206C3D}" destId="{35FE8D1A-F627-4BB6-B49E-EADEFBAB67FB}" srcOrd="0" destOrd="0" presId="urn:microsoft.com/office/officeart/2005/8/layout/vList2"/>
    <dgm:cxn modelId="{08D5704B-AF36-4982-A8A4-612353FE086F}" type="presParOf" srcId="{FF729E2E-8B95-4C8B-9CA5-F2E9B7206C3D}" destId="{7A33CB19-C5C0-4896-BB36-52BF447A5418}" srcOrd="1" destOrd="0" presId="urn:microsoft.com/office/officeart/2005/8/layout/vList2"/>
    <dgm:cxn modelId="{D3B9A865-EE2D-4E46-9970-FA52E6DF3DED}" type="presParOf" srcId="{FF729E2E-8B95-4C8B-9CA5-F2E9B7206C3D}" destId="{956AAB4D-5EBF-4249-A52A-2B541FB67A56}" srcOrd="2" destOrd="0" presId="urn:microsoft.com/office/officeart/2005/8/layout/vList2"/>
    <dgm:cxn modelId="{C2DEF806-7321-4317-AB0B-11C5FEA060C3}" type="presParOf" srcId="{FF729E2E-8B95-4C8B-9CA5-F2E9B7206C3D}" destId="{3157BD00-ECB4-478D-9F55-88E52B13B835}" srcOrd="3" destOrd="0" presId="urn:microsoft.com/office/officeart/2005/8/layout/vList2"/>
    <dgm:cxn modelId="{6A9C74F1-060F-482C-B441-5C71749305A8}" type="presParOf" srcId="{FF729E2E-8B95-4C8B-9CA5-F2E9B7206C3D}" destId="{AF42FA73-FFDF-4D41-AADC-C5C9E9A5FE5C}" srcOrd="4" destOrd="0" presId="urn:microsoft.com/office/officeart/2005/8/layout/vList2"/>
    <dgm:cxn modelId="{409EA5C7-946E-4DE9-A3EA-FD9CE73F82A9}" type="presParOf" srcId="{FF729E2E-8B95-4C8B-9CA5-F2E9B7206C3D}" destId="{0F38F777-37AD-4AE8-9F6F-DB450E89696F}" srcOrd="5" destOrd="0" presId="urn:microsoft.com/office/officeart/2005/8/layout/vList2"/>
    <dgm:cxn modelId="{3DDE1DD7-C4AE-415D-86CE-59D9088F1844}" type="presParOf" srcId="{FF729E2E-8B95-4C8B-9CA5-F2E9B7206C3D}" destId="{91C6DB04-E390-4BAD-AD9B-87F5198CD99D}" srcOrd="6" destOrd="0" presId="urn:microsoft.com/office/officeart/2005/8/layout/vList2"/>
    <dgm:cxn modelId="{8D55E5D4-515A-481E-9276-820A353D0685}" type="presParOf" srcId="{FF729E2E-8B95-4C8B-9CA5-F2E9B7206C3D}" destId="{A5C9C66D-7D88-49DE-8092-226356CCC8A8}" srcOrd="7" destOrd="0" presId="urn:microsoft.com/office/officeart/2005/8/layout/vList2"/>
    <dgm:cxn modelId="{F70B6EAA-778A-4B5D-9423-69C17D24C302}" type="presParOf" srcId="{FF729E2E-8B95-4C8B-9CA5-F2E9B7206C3D}" destId="{398C3869-AE78-4BBC-801D-2C24B360887E}" srcOrd="8" destOrd="0" presId="urn:microsoft.com/office/officeart/2005/8/layout/vList2"/>
    <dgm:cxn modelId="{8509AC66-2D5A-4896-8119-37628C5C5261}" type="presParOf" srcId="{FF729E2E-8B95-4C8B-9CA5-F2E9B7206C3D}" destId="{2C38089C-F0FA-4167-B7F7-56CFF48E87D8}" srcOrd="9" destOrd="0" presId="urn:microsoft.com/office/officeart/2005/8/layout/vList2"/>
    <dgm:cxn modelId="{268CCDC4-921D-4699-A9CA-4B39D01F2F81}" type="presParOf" srcId="{FF729E2E-8B95-4C8B-9CA5-F2E9B7206C3D}" destId="{F9F4F0FA-F5B8-4817-A710-64912A17BDF2}" srcOrd="10" destOrd="0" presId="urn:microsoft.com/office/officeart/2005/8/layout/vList2"/>
    <dgm:cxn modelId="{67F953BA-F6CF-4527-9576-50F6EB4B6C10}" type="presParOf" srcId="{FF729E2E-8B95-4C8B-9CA5-F2E9B7206C3D}" destId="{B8D57992-AB1B-4572-B93C-5F5C35E4B8DC}" srcOrd="11" destOrd="0" presId="urn:microsoft.com/office/officeart/2005/8/layout/vList2"/>
    <dgm:cxn modelId="{6D27E7F9-235A-420F-94C0-E13825CA99BF}" type="presParOf" srcId="{FF729E2E-8B95-4C8B-9CA5-F2E9B7206C3D}" destId="{45A2AA9B-5581-43D2-9151-3D4672507856}"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1A33B2-4BD5-46C7-919C-0573123748B0}"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6125560E-76F0-4F94-BF64-0A93D5F7B079}">
      <dgm:prSet/>
      <dgm:spPr/>
      <dgm:t>
        <a:bodyPr/>
        <a:lstStyle/>
        <a:p>
          <a:r>
            <a:rPr lang="en-GB" dirty="0"/>
            <a:t>Armstrong, M. And Taylor, S. (2023) Armstrong’s handbook of human resource management practice. 17th ed. London: Kogan page.</a:t>
          </a:r>
          <a:endParaRPr lang="en-US" dirty="0"/>
        </a:p>
      </dgm:t>
    </dgm:pt>
    <dgm:pt modelId="{3F2B5BFD-96FF-4A53-8014-35E7653F6086}" type="parTrans" cxnId="{80333971-6F06-4260-B99E-4F76AF975D0C}">
      <dgm:prSet/>
      <dgm:spPr/>
      <dgm:t>
        <a:bodyPr/>
        <a:lstStyle/>
        <a:p>
          <a:endParaRPr lang="en-US"/>
        </a:p>
      </dgm:t>
    </dgm:pt>
    <dgm:pt modelId="{D9A0EAFD-DA41-40D4-A16F-44E1633CC06B}" type="sibTrans" cxnId="{80333971-6F06-4260-B99E-4F76AF975D0C}">
      <dgm:prSet/>
      <dgm:spPr/>
      <dgm:t>
        <a:bodyPr/>
        <a:lstStyle/>
        <a:p>
          <a:endParaRPr lang="en-US"/>
        </a:p>
      </dgm:t>
    </dgm:pt>
    <dgm:pt modelId="{A0CAE2D9-6794-4C48-8583-B07018ACFDBD}">
      <dgm:prSet/>
      <dgm:spPr/>
      <dgm:t>
        <a:bodyPr/>
        <a:lstStyle/>
        <a:p>
          <a:r>
            <a:rPr lang="en-GB" dirty="0" err="1"/>
            <a:t>Aguinis</a:t>
          </a:r>
          <a:r>
            <a:rPr lang="en-GB" dirty="0"/>
            <a:t>, H. (2019) performance management for dummies. Hoboken, NJ: Wiley.</a:t>
          </a:r>
          <a:endParaRPr lang="en-US" dirty="0"/>
        </a:p>
      </dgm:t>
    </dgm:pt>
    <dgm:pt modelId="{ED36EDAE-34A4-44AD-8772-4D78999FAE96}" type="parTrans" cxnId="{68874DA0-6778-46F0-82F0-99720691F4EB}">
      <dgm:prSet/>
      <dgm:spPr/>
      <dgm:t>
        <a:bodyPr/>
        <a:lstStyle/>
        <a:p>
          <a:endParaRPr lang="en-US"/>
        </a:p>
      </dgm:t>
    </dgm:pt>
    <dgm:pt modelId="{F09D1B9B-8DCA-48C2-8C8C-CFC7863C1485}" type="sibTrans" cxnId="{68874DA0-6778-46F0-82F0-99720691F4EB}">
      <dgm:prSet/>
      <dgm:spPr/>
      <dgm:t>
        <a:bodyPr/>
        <a:lstStyle/>
        <a:p>
          <a:endParaRPr lang="en-US"/>
        </a:p>
      </dgm:t>
    </dgm:pt>
    <dgm:pt modelId="{A2550973-90F5-4CC4-916E-E62FD6B0315B}">
      <dgm:prSet/>
      <dgm:spPr/>
      <dgm:t>
        <a:bodyPr/>
        <a:lstStyle/>
        <a:p>
          <a:pPr algn="just"/>
          <a:r>
            <a:rPr lang="en-GB" dirty="0"/>
            <a:t>Dessler, G. (2022) human resource management. 17th ed. Harlow: Pearson education.</a:t>
          </a:r>
          <a:endParaRPr lang="en-US" dirty="0"/>
        </a:p>
      </dgm:t>
    </dgm:pt>
    <dgm:pt modelId="{04E7B0B8-9693-4426-866F-480D9AEACFE7}" type="parTrans" cxnId="{C0449BB8-72A2-45AC-8E52-960DE51FB73E}">
      <dgm:prSet/>
      <dgm:spPr/>
      <dgm:t>
        <a:bodyPr/>
        <a:lstStyle/>
        <a:p>
          <a:endParaRPr lang="en-US"/>
        </a:p>
      </dgm:t>
    </dgm:pt>
    <dgm:pt modelId="{8970DBF5-29CD-4189-BCAA-4AA7A2C8D494}" type="sibTrans" cxnId="{C0449BB8-72A2-45AC-8E52-960DE51FB73E}">
      <dgm:prSet/>
      <dgm:spPr/>
      <dgm:t>
        <a:bodyPr/>
        <a:lstStyle/>
        <a:p>
          <a:endParaRPr lang="en-US"/>
        </a:p>
      </dgm:t>
    </dgm:pt>
    <dgm:pt modelId="{90B6B831-4612-4175-931D-94E2068A9FB1}">
      <dgm:prSet/>
      <dgm:spPr/>
      <dgm:t>
        <a:bodyPr/>
        <a:lstStyle/>
        <a:p>
          <a:r>
            <a:rPr lang="en-GB" dirty="0"/>
            <a:t>Robbins, S.P. And judge, T.A. (2022) organizational behaviour. 19th ed. Harlow: Pearson education.</a:t>
          </a:r>
          <a:endParaRPr lang="en-US" dirty="0"/>
        </a:p>
      </dgm:t>
    </dgm:pt>
    <dgm:pt modelId="{F03A7A02-50B7-44FD-8435-839AC2376479}" type="parTrans" cxnId="{E7682BAF-307C-4233-A7E6-E85BA24B0D54}">
      <dgm:prSet/>
      <dgm:spPr/>
      <dgm:t>
        <a:bodyPr/>
        <a:lstStyle/>
        <a:p>
          <a:endParaRPr lang="en-US"/>
        </a:p>
      </dgm:t>
    </dgm:pt>
    <dgm:pt modelId="{CA2FB5CC-F423-4FA0-8696-C96B5EA10F2D}" type="sibTrans" cxnId="{E7682BAF-307C-4233-A7E6-E85BA24B0D54}">
      <dgm:prSet/>
      <dgm:spPr/>
      <dgm:t>
        <a:bodyPr/>
        <a:lstStyle/>
        <a:p>
          <a:endParaRPr lang="en-US"/>
        </a:p>
      </dgm:t>
    </dgm:pt>
    <dgm:pt modelId="{4038355C-C681-4623-B8A7-43A9924C0F47}">
      <dgm:prSet/>
      <dgm:spPr/>
      <dgm:t>
        <a:bodyPr/>
        <a:lstStyle/>
        <a:p>
          <a:r>
            <a:rPr lang="en-GB" dirty="0"/>
            <a:t>Tesco PLC. (2024) annual report and financial statements 2024.</a:t>
          </a:r>
          <a:endParaRPr lang="en-US" dirty="0"/>
        </a:p>
      </dgm:t>
    </dgm:pt>
    <dgm:pt modelId="{87869FDD-29CE-4031-8B2B-4F5F4299058A}" type="parTrans" cxnId="{756FD13C-B7DC-4662-A0FD-69EE457F9A17}">
      <dgm:prSet/>
      <dgm:spPr/>
      <dgm:t>
        <a:bodyPr/>
        <a:lstStyle/>
        <a:p>
          <a:endParaRPr lang="en-US"/>
        </a:p>
      </dgm:t>
    </dgm:pt>
    <dgm:pt modelId="{768C8221-72EE-46A8-B3AD-61BC00B389C4}" type="sibTrans" cxnId="{756FD13C-B7DC-4662-A0FD-69EE457F9A17}">
      <dgm:prSet/>
      <dgm:spPr/>
      <dgm:t>
        <a:bodyPr/>
        <a:lstStyle/>
        <a:p>
          <a:endParaRPr lang="en-US"/>
        </a:p>
      </dgm:t>
    </dgm:pt>
    <dgm:pt modelId="{7C0DB981-BACA-4549-99A0-FF2646335121}" type="pres">
      <dgm:prSet presAssocID="{5D1A33B2-4BD5-46C7-919C-0573123748B0}" presName="vert0" presStyleCnt="0">
        <dgm:presLayoutVars>
          <dgm:dir/>
          <dgm:animOne val="branch"/>
          <dgm:animLvl val="lvl"/>
        </dgm:presLayoutVars>
      </dgm:prSet>
      <dgm:spPr/>
    </dgm:pt>
    <dgm:pt modelId="{8064D2A5-D106-4ABC-8008-5025BD976108}" type="pres">
      <dgm:prSet presAssocID="{6125560E-76F0-4F94-BF64-0A93D5F7B079}" presName="thickLine" presStyleLbl="alignNode1" presStyleIdx="0" presStyleCnt="5"/>
      <dgm:spPr/>
    </dgm:pt>
    <dgm:pt modelId="{E93190D3-CE3C-4623-A4DA-C29E2EE27B25}" type="pres">
      <dgm:prSet presAssocID="{6125560E-76F0-4F94-BF64-0A93D5F7B079}" presName="horz1" presStyleCnt="0"/>
      <dgm:spPr/>
    </dgm:pt>
    <dgm:pt modelId="{2297C40F-74B3-448C-9176-7CD215E2B081}" type="pres">
      <dgm:prSet presAssocID="{6125560E-76F0-4F94-BF64-0A93D5F7B079}" presName="tx1" presStyleLbl="revTx" presStyleIdx="0" presStyleCnt="5"/>
      <dgm:spPr/>
    </dgm:pt>
    <dgm:pt modelId="{BB17A96C-DAE3-43A1-9E3C-299655113792}" type="pres">
      <dgm:prSet presAssocID="{6125560E-76F0-4F94-BF64-0A93D5F7B079}" presName="vert1" presStyleCnt="0"/>
      <dgm:spPr/>
    </dgm:pt>
    <dgm:pt modelId="{B23776A3-3176-4231-82DC-BB848157C997}" type="pres">
      <dgm:prSet presAssocID="{A0CAE2D9-6794-4C48-8583-B07018ACFDBD}" presName="thickLine" presStyleLbl="alignNode1" presStyleIdx="1" presStyleCnt="5"/>
      <dgm:spPr/>
    </dgm:pt>
    <dgm:pt modelId="{3448A565-9852-4476-BA2B-E480C66BC5DC}" type="pres">
      <dgm:prSet presAssocID="{A0CAE2D9-6794-4C48-8583-B07018ACFDBD}" presName="horz1" presStyleCnt="0"/>
      <dgm:spPr/>
    </dgm:pt>
    <dgm:pt modelId="{297E14A1-CF9C-43A0-AA4E-EE23DB5F4C74}" type="pres">
      <dgm:prSet presAssocID="{A0CAE2D9-6794-4C48-8583-B07018ACFDBD}" presName="tx1" presStyleLbl="revTx" presStyleIdx="1" presStyleCnt="5"/>
      <dgm:spPr/>
    </dgm:pt>
    <dgm:pt modelId="{F8C316C7-AB28-4538-8710-9CC6C0725528}" type="pres">
      <dgm:prSet presAssocID="{A0CAE2D9-6794-4C48-8583-B07018ACFDBD}" presName="vert1" presStyleCnt="0"/>
      <dgm:spPr/>
    </dgm:pt>
    <dgm:pt modelId="{27FACB67-D261-4264-B508-D2B2A26C08E7}" type="pres">
      <dgm:prSet presAssocID="{A2550973-90F5-4CC4-916E-E62FD6B0315B}" presName="thickLine" presStyleLbl="alignNode1" presStyleIdx="2" presStyleCnt="5"/>
      <dgm:spPr/>
    </dgm:pt>
    <dgm:pt modelId="{7DE3D25F-1D64-4C9A-AA26-7D19D3D27F71}" type="pres">
      <dgm:prSet presAssocID="{A2550973-90F5-4CC4-916E-E62FD6B0315B}" presName="horz1" presStyleCnt="0"/>
      <dgm:spPr/>
    </dgm:pt>
    <dgm:pt modelId="{0BD26E48-DA58-4A13-9458-63B127AE06CA}" type="pres">
      <dgm:prSet presAssocID="{A2550973-90F5-4CC4-916E-E62FD6B0315B}" presName="tx1" presStyleLbl="revTx" presStyleIdx="2" presStyleCnt="5"/>
      <dgm:spPr/>
    </dgm:pt>
    <dgm:pt modelId="{A26A4945-2B4B-42F1-A777-C6D30B5DEB56}" type="pres">
      <dgm:prSet presAssocID="{A2550973-90F5-4CC4-916E-E62FD6B0315B}" presName="vert1" presStyleCnt="0"/>
      <dgm:spPr/>
    </dgm:pt>
    <dgm:pt modelId="{E653CEA0-93E5-41CF-9227-28E266F3F56F}" type="pres">
      <dgm:prSet presAssocID="{90B6B831-4612-4175-931D-94E2068A9FB1}" presName="thickLine" presStyleLbl="alignNode1" presStyleIdx="3" presStyleCnt="5"/>
      <dgm:spPr/>
    </dgm:pt>
    <dgm:pt modelId="{53216119-52A9-42C8-B5E1-FB9A61E8F743}" type="pres">
      <dgm:prSet presAssocID="{90B6B831-4612-4175-931D-94E2068A9FB1}" presName="horz1" presStyleCnt="0"/>
      <dgm:spPr/>
    </dgm:pt>
    <dgm:pt modelId="{8CF12A75-40D7-43F2-B227-2B659BF28362}" type="pres">
      <dgm:prSet presAssocID="{90B6B831-4612-4175-931D-94E2068A9FB1}" presName="tx1" presStyleLbl="revTx" presStyleIdx="3" presStyleCnt="5"/>
      <dgm:spPr/>
    </dgm:pt>
    <dgm:pt modelId="{D0FE345F-9FD5-4018-AF4F-BB4DF8A153B2}" type="pres">
      <dgm:prSet presAssocID="{90B6B831-4612-4175-931D-94E2068A9FB1}" presName="vert1" presStyleCnt="0"/>
      <dgm:spPr/>
    </dgm:pt>
    <dgm:pt modelId="{F7EB49F2-3E7A-4378-8CE8-ADA9005AB146}" type="pres">
      <dgm:prSet presAssocID="{4038355C-C681-4623-B8A7-43A9924C0F47}" presName="thickLine" presStyleLbl="alignNode1" presStyleIdx="4" presStyleCnt="5"/>
      <dgm:spPr/>
    </dgm:pt>
    <dgm:pt modelId="{17A7CFF0-DF6B-493B-A2D5-BDF23CFE0DCC}" type="pres">
      <dgm:prSet presAssocID="{4038355C-C681-4623-B8A7-43A9924C0F47}" presName="horz1" presStyleCnt="0"/>
      <dgm:spPr/>
    </dgm:pt>
    <dgm:pt modelId="{E1231056-588F-463A-A20C-00DE0B670333}" type="pres">
      <dgm:prSet presAssocID="{4038355C-C681-4623-B8A7-43A9924C0F47}" presName="tx1" presStyleLbl="revTx" presStyleIdx="4" presStyleCnt="5"/>
      <dgm:spPr/>
    </dgm:pt>
    <dgm:pt modelId="{9F53F7B4-9971-445D-B78B-1276A67519D7}" type="pres">
      <dgm:prSet presAssocID="{4038355C-C681-4623-B8A7-43A9924C0F47}" presName="vert1" presStyleCnt="0"/>
      <dgm:spPr/>
    </dgm:pt>
  </dgm:ptLst>
  <dgm:cxnLst>
    <dgm:cxn modelId="{8E887902-9F6E-4ECB-8816-DB9785DC311D}" type="presOf" srcId="{4038355C-C681-4623-B8A7-43A9924C0F47}" destId="{E1231056-588F-463A-A20C-00DE0B670333}" srcOrd="0" destOrd="0" presId="urn:microsoft.com/office/officeart/2008/layout/LinedList"/>
    <dgm:cxn modelId="{48FFF819-5608-4A46-AAB8-A34B49BCD886}" type="presOf" srcId="{A0CAE2D9-6794-4C48-8583-B07018ACFDBD}" destId="{297E14A1-CF9C-43A0-AA4E-EE23DB5F4C74}" srcOrd="0" destOrd="0" presId="urn:microsoft.com/office/officeart/2008/layout/LinedList"/>
    <dgm:cxn modelId="{04E49224-E248-4404-AD99-7C76091CE10A}" type="presOf" srcId="{5D1A33B2-4BD5-46C7-919C-0573123748B0}" destId="{7C0DB981-BACA-4549-99A0-FF2646335121}" srcOrd="0" destOrd="0" presId="urn:microsoft.com/office/officeart/2008/layout/LinedList"/>
    <dgm:cxn modelId="{756FD13C-B7DC-4662-A0FD-69EE457F9A17}" srcId="{5D1A33B2-4BD5-46C7-919C-0573123748B0}" destId="{4038355C-C681-4623-B8A7-43A9924C0F47}" srcOrd="4" destOrd="0" parTransId="{87869FDD-29CE-4031-8B2B-4F5F4299058A}" sibTransId="{768C8221-72EE-46A8-B3AD-61BC00B389C4}"/>
    <dgm:cxn modelId="{80333971-6F06-4260-B99E-4F76AF975D0C}" srcId="{5D1A33B2-4BD5-46C7-919C-0573123748B0}" destId="{6125560E-76F0-4F94-BF64-0A93D5F7B079}" srcOrd="0" destOrd="0" parTransId="{3F2B5BFD-96FF-4A53-8014-35E7653F6086}" sibTransId="{D9A0EAFD-DA41-40D4-A16F-44E1633CC06B}"/>
    <dgm:cxn modelId="{EF837C9D-50D4-47AD-B9FD-685214B9F32E}" type="presOf" srcId="{90B6B831-4612-4175-931D-94E2068A9FB1}" destId="{8CF12A75-40D7-43F2-B227-2B659BF28362}" srcOrd="0" destOrd="0" presId="urn:microsoft.com/office/officeart/2008/layout/LinedList"/>
    <dgm:cxn modelId="{68874DA0-6778-46F0-82F0-99720691F4EB}" srcId="{5D1A33B2-4BD5-46C7-919C-0573123748B0}" destId="{A0CAE2D9-6794-4C48-8583-B07018ACFDBD}" srcOrd="1" destOrd="0" parTransId="{ED36EDAE-34A4-44AD-8772-4D78999FAE96}" sibTransId="{F09D1B9B-8DCA-48C2-8C8C-CFC7863C1485}"/>
    <dgm:cxn modelId="{E7682BAF-307C-4233-A7E6-E85BA24B0D54}" srcId="{5D1A33B2-4BD5-46C7-919C-0573123748B0}" destId="{90B6B831-4612-4175-931D-94E2068A9FB1}" srcOrd="3" destOrd="0" parTransId="{F03A7A02-50B7-44FD-8435-839AC2376479}" sibTransId="{CA2FB5CC-F423-4FA0-8696-C96B5EA10F2D}"/>
    <dgm:cxn modelId="{3EFE5EB7-A457-412A-8503-3F4C0790BD80}" type="presOf" srcId="{6125560E-76F0-4F94-BF64-0A93D5F7B079}" destId="{2297C40F-74B3-448C-9176-7CD215E2B081}" srcOrd="0" destOrd="0" presId="urn:microsoft.com/office/officeart/2008/layout/LinedList"/>
    <dgm:cxn modelId="{C0449BB8-72A2-45AC-8E52-960DE51FB73E}" srcId="{5D1A33B2-4BD5-46C7-919C-0573123748B0}" destId="{A2550973-90F5-4CC4-916E-E62FD6B0315B}" srcOrd="2" destOrd="0" parTransId="{04E7B0B8-9693-4426-866F-480D9AEACFE7}" sibTransId="{8970DBF5-29CD-4189-BCAA-4AA7A2C8D494}"/>
    <dgm:cxn modelId="{5182AFE4-C61B-4E72-9FDA-5C421DA792A4}" type="presOf" srcId="{A2550973-90F5-4CC4-916E-E62FD6B0315B}" destId="{0BD26E48-DA58-4A13-9458-63B127AE06CA}" srcOrd="0" destOrd="0" presId="urn:microsoft.com/office/officeart/2008/layout/LinedList"/>
    <dgm:cxn modelId="{C11577F7-55A2-466E-BD2D-E484ABDDCDAA}" type="presParOf" srcId="{7C0DB981-BACA-4549-99A0-FF2646335121}" destId="{8064D2A5-D106-4ABC-8008-5025BD976108}" srcOrd="0" destOrd="0" presId="urn:microsoft.com/office/officeart/2008/layout/LinedList"/>
    <dgm:cxn modelId="{C1189842-E87B-4C06-B5F8-868C3284D176}" type="presParOf" srcId="{7C0DB981-BACA-4549-99A0-FF2646335121}" destId="{E93190D3-CE3C-4623-A4DA-C29E2EE27B25}" srcOrd="1" destOrd="0" presId="urn:microsoft.com/office/officeart/2008/layout/LinedList"/>
    <dgm:cxn modelId="{7E06529E-81FC-49B3-B049-CF8F98DA4320}" type="presParOf" srcId="{E93190D3-CE3C-4623-A4DA-C29E2EE27B25}" destId="{2297C40F-74B3-448C-9176-7CD215E2B081}" srcOrd="0" destOrd="0" presId="urn:microsoft.com/office/officeart/2008/layout/LinedList"/>
    <dgm:cxn modelId="{78119168-CADE-45C3-86B6-0D66CC71A5BE}" type="presParOf" srcId="{E93190D3-CE3C-4623-A4DA-C29E2EE27B25}" destId="{BB17A96C-DAE3-43A1-9E3C-299655113792}" srcOrd="1" destOrd="0" presId="urn:microsoft.com/office/officeart/2008/layout/LinedList"/>
    <dgm:cxn modelId="{36A3C2D0-BFD7-486F-8C6B-88F946D67694}" type="presParOf" srcId="{7C0DB981-BACA-4549-99A0-FF2646335121}" destId="{B23776A3-3176-4231-82DC-BB848157C997}" srcOrd="2" destOrd="0" presId="urn:microsoft.com/office/officeart/2008/layout/LinedList"/>
    <dgm:cxn modelId="{257DDD55-5175-4A4F-8D13-77056A082E89}" type="presParOf" srcId="{7C0DB981-BACA-4549-99A0-FF2646335121}" destId="{3448A565-9852-4476-BA2B-E480C66BC5DC}" srcOrd="3" destOrd="0" presId="urn:microsoft.com/office/officeart/2008/layout/LinedList"/>
    <dgm:cxn modelId="{C77602FA-49C1-4F61-9830-BA626958AB97}" type="presParOf" srcId="{3448A565-9852-4476-BA2B-E480C66BC5DC}" destId="{297E14A1-CF9C-43A0-AA4E-EE23DB5F4C74}" srcOrd="0" destOrd="0" presId="urn:microsoft.com/office/officeart/2008/layout/LinedList"/>
    <dgm:cxn modelId="{C90191C6-D8B2-4873-B91D-8ACF63BBBE55}" type="presParOf" srcId="{3448A565-9852-4476-BA2B-E480C66BC5DC}" destId="{F8C316C7-AB28-4538-8710-9CC6C0725528}" srcOrd="1" destOrd="0" presId="urn:microsoft.com/office/officeart/2008/layout/LinedList"/>
    <dgm:cxn modelId="{4DA4D3FF-CD45-4BB4-9220-37CB8C0349C5}" type="presParOf" srcId="{7C0DB981-BACA-4549-99A0-FF2646335121}" destId="{27FACB67-D261-4264-B508-D2B2A26C08E7}" srcOrd="4" destOrd="0" presId="urn:microsoft.com/office/officeart/2008/layout/LinedList"/>
    <dgm:cxn modelId="{F69DE8F3-C11E-4495-9E5A-8AC1F2A011E8}" type="presParOf" srcId="{7C0DB981-BACA-4549-99A0-FF2646335121}" destId="{7DE3D25F-1D64-4C9A-AA26-7D19D3D27F71}" srcOrd="5" destOrd="0" presId="urn:microsoft.com/office/officeart/2008/layout/LinedList"/>
    <dgm:cxn modelId="{BEAC3DED-92E2-44F1-82A8-2B2E10FB2036}" type="presParOf" srcId="{7DE3D25F-1D64-4C9A-AA26-7D19D3D27F71}" destId="{0BD26E48-DA58-4A13-9458-63B127AE06CA}" srcOrd="0" destOrd="0" presId="urn:microsoft.com/office/officeart/2008/layout/LinedList"/>
    <dgm:cxn modelId="{9C894B72-B3F4-47DC-AA1D-9CDD5E2F8D5D}" type="presParOf" srcId="{7DE3D25F-1D64-4C9A-AA26-7D19D3D27F71}" destId="{A26A4945-2B4B-42F1-A777-C6D30B5DEB56}" srcOrd="1" destOrd="0" presId="urn:microsoft.com/office/officeart/2008/layout/LinedList"/>
    <dgm:cxn modelId="{67C71CBA-0E99-4BBF-B6CA-D29A4BB8E48D}" type="presParOf" srcId="{7C0DB981-BACA-4549-99A0-FF2646335121}" destId="{E653CEA0-93E5-41CF-9227-28E266F3F56F}" srcOrd="6" destOrd="0" presId="urn:microsoft.com/office/officeart/2008/layout/LinedList"/>
    <dgm:cxn modelId="{EDC9E8A5-BDCC-48F3-8EEC-4B489D603DAE}" type="presParOf" srcId="{7C0DB981-BACA-4549-99A0-FF2646335121}" destId="{53216119-52A9-42C8-B5E1-FB9A61E8F743}" srcOrd="7" destOrd="0" presId="urn:microsoft.com/office/officeart/2008/layout/LinedList"/>
    <dgm:cxn modelId="{37EB37B3-B010-4DD7-A69F-97CFC5274093}" type="presParOf" srcId="{53216119-52A9-42C8-B5E1-FB9A61E8F743}" destId="{8CF12A75-40D7-43F2-B227-2B659BF28362}" srcOrd="0" destOrd="0" presId="urn:microsoft.com/office/officeart/2008/layout/LinedList"/>
    <dgm:cxn modelId="{3EE7DD77-FAB6-4781-90B2-5DC7604BF7A7}" type="presParOf" srcId="{53216119-52A9-42C8-B5E1-FB9A61E8F743}" destId="{D0FE345F-9FD5-4018-AF4F-BB4DF8A153B2}" srcOrd="1" destOrd="0" presId="urn:microsoft.com/office/officeart/2008/layout/LinedList"/>
    <dgm:cxn modelId="{29683A4E-C25E-4EBC-A731-C9A86625200A}" type="presParOf" srcId="{7C0DB981-BACA-4549-99A0-FF2646335121}" destId="{F7EB49F2-3E7A-4378-8CE8-ADA9005AB146}" srcOrd="8" destOrd="0" presId="urn:microsoft.com/office/officeart/2008/layout/LinedList"/>
    <dgm:cxn modelId="{7FA0FEF8-3E21-48A8-BA1F-9389BA52816D}" type="presParOf" srcId="{7C0DB981-BACA-4549-99A0-FF2646335121}" destId="{17A7CFF0-DF6B-493B-A2D5-BDF23CFE0DCC}" srcOrd="9" destOrd="0" presId="urn:microsoft.com/office/officeart/2008/layout/LinedList"/>
    <dgm:cxn modelId="{C5E932C8-7836-41DE-AFE8-9186EE0003EC}" type="presParOf" srcId="{17A7CFF0-DF6B-493B-A2D5-BDF23CFE0DCC}" destId="{E1231056-588F-463A-A20C-00DE0B670333}" srcOrd="0" destOrd="0" presId="urn:microsoft.com/office/officeart/2008/layout/LinedList"/>
    <dgm:cxn modelId="{FAF66ED9-DD6F-4E41-8977-F6672271D520}" type="presParOf" srcId="{17A7CFF0-DF6B-493B-A2D5-BDF23CFE0DCC}" destId="{9F53F7B4-9971-445D-B78B-1276A67519D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E8D1A-F627-4BB6-B49E-EADEFBAB67FB}">
      <dsp:nvSpPr>
        <dsp:cNvPr id="0" name=""/>
        <dsp:cNvSpPr/>
      </dsp:nvSpPr>
      <dsp:spPr>
        <a:xfrm>
          <a:off x="0" y="9249"/>
          <a:ext cx="5311393"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Receptionist</a:t>
          </a:r>
          <a:r>
            <a:rPr lang="ro-RO" sz="1700" kern="1200"/>
            <a:t> </a:t>
          </a:r>
          <a:endParaRPr lang="en-US" sz="1700" kern="1200"/>
        </a:p>
      </dsp:txBody>
      <dsp:txXfrm>
        <a:off x="33134" y="42383"/>
        <a:ext cx="5245125" cy="612478"/>
      </dsp:txXfrm>
    </dsp:sp>
    <dsp:sp modelId="{956AAB4D-5EBF-4249-A52A-2B541FB67A56}">
      <dsp:nvSpPr>
        <dsp:cNvPr id="0" name=""/>
        <dsp:cNvSpPr/>
      </dsp:nvSpPr>
      <dsp:spPr>
        <a:xfrm>
          <a:off x="0" y="736955"/>
          <a:ext cx="5311393"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Organization: Tesco</a:t>
          </a:r>
          <a:r>
            <a:rPr lang="ro-RO" sz="1700" kern="1200" dirty="0"/>
            <a:t> </a:t>
          </a:r>
          <a:endParaRPr lang="en-US" sz="1700" kern="1200" dirty="0"/>
        </a:p>
      </dsp:txBody>
      <dsp:txXfrm>
        <a:off x="33134" y="770089"/>
        <a:ext cx="5245125" cy="612478"/>
      </dsp:txXfrm>
    </dsp:sp>
    <dsp:sp modelId="{3157BD00-ECB4-478D-9F55-88E52B13B835}">
      <dsp:nvSpPr>
        <dsp:cNvPr id="0" name=""/>
        <dsp:cNvSpPr/>
      </dsp:nvSpPr>
      <dsp:spPr>
        <a:xfrm>
          <a:off x="0" y="1415702"/>
          <a:ext cx="5311393" cy="826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37"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kern="1200"/>
            <a:t>Main Purpose of the Role</a:t>
          </a:r>
          <a:r>
            <a:rPr lang="ro-RO" sz="1300" kern="1200"/>
            <a:t> T</a:t>
          </a:r>
          <a:r>
            <a:rPr lang="en-GB" sz="1300" kern="1200"/>
            <a:t>o provide administrative and front-desk support, ensuring efficient communication, excellent customer service, and smooth daily operations within Tesco.(Armstrong,2023)</a:t>
          </a:r>
          <a:endParaRPr lang="en-US" sz="1300" kern="1200"/>
        </a:p>
        <a:p>
          <a:pPr marL="114300" lvl="1" indent="-114300" algn="l" defTabSz="577850">
            <a:lnSpc>
              <a:spcPct val="90000"/>
            </a:lnSpc>
            <a:spcBef>
              <a:spcPct val="0"/>
            </a:spcBef>
            <a:spcAft>
              <a:spcPct val="20000"/>
            </a:spcAft>
            <a:buChar char="•"/>
          </a:pPr>
          <a:r>
            <a:rPr lang="en-GB" sz="1300" kern="1200"/>
            <a:t>Key Responsibilities	</a:t>
          </a:r>
          <a:endParaRPr lang="en-US" sz="1300" kern="1200"/>
        </a:p>
      </dsp:txBody>
      <dsp:txXfrm>
        <a:off x="0" y="1415702"/>
        <a:ext cx="5311393" cy="826965"/>
      </dsp:txXfrm>
    </dsp:sp>
    <dsp:sp modelId="{AF42FA73-FFDF-4D41-AADC-C5C9E9A5FE5C}">
      <dsp:nvSpPr>
        <dsp:cNvPr id="0" name=""/>
        <dsp:cNvSpPr/>
      </dsp:nvSpPr>
      <dsp:spPr>
        <a:xfrm>
          <a:off x="0" y="2242667"/>
          <a:ext cx="5311393"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Greet and assist customers and visitors professionally.	</a:t>
          </a:r>
          <a:endParaRPr lang="en-US" sz="1700" kern="1200"/>
        </a:p>
      </dsp:txBody>
      <dsp:txXfrm>
        <a:off x="33134" y="2275801"/>
        <a:ext cx="5245125" cy="612478"/>
      </dsp:txXfrm>
    </dsp:sp>
    <dsp:sp modelId="{91C6DB04-E390-4BAD-AD9B-87F5198CD99D}">
      <dsp:nvSpPr>
        <dsp:cNvPr id="0" name=""/>
        <dsp:cNvSpPr/>
      </dsp:nvSpPr>
      <dsp:spPr>
        <a:xfrm>
          <a:off x="0" y="2970373"/>
          <a:ext cx="5311393"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Manage appointment scheduling and meeting coordination.	</a:t>
          </a:r>
          <a:endParaRPr lang="en-US" sz="1700" kern="1200"/>
        </a:p>
      </dsp:txBody>
      <dsp:txXfrm>
        <a:off x="33134" y="3003507"/>
        <a:ext cx="5245125" cy="612478"/>
      </dsp:txXfrm>
    </dsp:sp>
    <dsp:sp modelId="{398C3869-AE78-4BBC-801D-2C24B360887E}">
      <dsp:nvSpPr>
        <dsp:cNvPr id="0" name=""/>
        <dsp:cNvSpPr/>
      </dsp:nvSpPr>
      <dsp:spPr>
        <a:xfrm>
          <a:off x="0" y="3698079"/>
          <a:ext cx="5311393"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Maintain accurate records and filing systems.</a:t>
          </a:r>
          <a:endParaRPr lang="en-US" sz="1700" kern="1200"/>
        </a:p>
      </dsp:txBody>
      <dsp:txXfrm>
        <a:off x="33134" y="3731213"/>
        <a:ext cx="5245125" cy="612478"/>
      </dsp:txXfrm>
    </dsp:sp>
    <dsp:sp modelId="{F9F4F0FA-F5B8-4817-A710-64912A17BDF2}">
      <dsp:nvSpPr>
        <dsp:cNvPr id="0" name=""/>
        <dsp:cNvSpPr/>
      </dsp:nvSpPr>
      <dsp:spPr>
        <a:xfrm>
          <a:off x="0" y="4425785"/>
          <a:ext cx="5311393"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•Support communication between departments and ensure office efficiency.	</a:t>
          </a:r>
          <a:endParaRPr lang="en-US" sz="1700" kern="1200"/>
        </a:p>
      </dsp:txBody>
      <dsp:txXfrm>
        <a:off x="33134" y="4458919"/>
        <a:ext cx="5245125" cy="612478"/>
      </dsp:txXfrm>
    </dsp:sp>
    <dsp:sp modelId="{45A2AA9B-5581-43D2-9151-3D4672507856}">
      <dsp:nvSpPr>
        <dsp:cNvPr id="0" name=""/>
        <dsp:cNvSpPr/>
      </dsp:nvSpPr>
      <dsp:spPr>
        <a:xfrm>
          <a:off x="0" y="5153492"/>
          <a:ext cx="5311393"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Represent Tesco’s values through professional and courteous conduct.</a:t>
          </a:r>
          <a:endParaRPr lang="en-US" sz="1700" kern="1200"/>
        </a:p>
      </dsp:txBody>
      <dsp:txXfrm>
        <a:off x="33134" y="5186626"/>
        <a:ext cx="5245125" cy="6124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4D2A5-D106-4ABC-8008-5025BD976108}">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97C40F-74B3-448C-9176-7CD215E2B081}">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Armstrong, M. And Taylor, S. (2023) Armstrong’s handbook of human resource management practice. 17th ed. London: Kogan page.</a:t>
          </a:r>
          <a:endParaRPr lang="en-US" sz="2200" kern="1200" dirty="0"/>
        </a:p>
      </dsp:txBody>
      <dsp:txXfrm>
        <a:off x="0" y="675"/>
        <a:ext cx="6900512" cy="1106957"/>
      </dsp:txXfrm>
    </dsp:sp>
    <dsp:sp modelId="{B23776A3-3176-4231-82DC-BB848157C997}">
      <dsp:nvSpPr>
        <dsp:cNvPr id="0" name=""/>
        <dsp:cNvSpPr/>
      </dsp:nvSpPr>
      <dsp:spPr>
        <a:xfrm>
          <a:off x="0" y="1107633"/>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7E14A1-CF9C-43A0-AA4E-EE23DB5F4C74}">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err="1"/>
            <a:t>Aguinis</a:t>
          </a:r>
          <a:r>
            <a:rPr lang="en-GB" sz="2200" kern="1200" dirty="0"/>
            <a:t>, H. (2019) performance management for dummies. Hoboken, NJ: Wiley.</a:t>
          </a:r>
          <a:endParaRPr lang="en-US" sz="2200" kern="1200" dirty="0"/>
        </a:p>
      </dsp:txBody>
      <dsp:txXfrm>
        <a:off x="0" y="1107633"/>
        <a:ext cx="6900512" cy="1106957"/>
      </dsp:txXfrm>
    </dsp:sp>
    <dsp:sp modelId="{27FACB67-D261-4264-B508-D2B2A26C08E7}">
      <dsp:nvSpPr>
        <dsp:cNvPr id="0" name=""/>
        <dsp:cNvSpPr/>
      </dsp:nvSpPr>
      <dsp:spPr>
        <a:xfrm>
          <a:off x="0" y="221459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D26E48-DA58-4A13-9458-63B127AE06CA}">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GB" sz="2200" kern="1200" dirty="0"/>
            <a:t>Dessler, G. (2022) human resource management. 17th ed. Harlow: Pearson education.</a:t>
          </a:r>
          <a:endParaRPr lang="en-US" sz="2200" kern="1200" dirty="0"/>
        </a:p>
      </dsp:txBody>
      <dsp:txXfrm>
        <a:off x="0" y="2214591"/>
        <a:ext cx="6900512" cy="1106957"/>
      </dsp:txXfrm>
    </dsp:sp>
    <dsp:sp modelId="{E653CEA0-93E5-41CF-9227-28E266F3F56F}">
      <dsp:nvSpPr>
        <dsp:cNvPr id="0" name=""/>
        <dsp:cNvSpPr/>
      </dsp:nvSpPr>
      <dsp:spPr>
        <a:xfrm>
          <a:off x="0" y="3321549"/>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F12A75-40D7-43F2-B227-2B659BF28362}">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Robbins, S.P. And judge, T.A. (2022) organizational behaviour. 19th ed. Harlow: Pearson education.</a:t>
          </a:r>
          <a:endParaRPr lang="en-US" sz="2200" kern="1200" dirty="0"/>
        </a:p>
      </dsp:txBody>
      <dsp:txXfrm>
        <a:off x="0" y="3321549"/>
        <a:ext cx="6900512" cy="1106957"/>
      </dsp:txXfrm>
    </dsp:sp>
    <dsp:sp modelId="{F7EB49F2-3E7A-4378-8CE8-ADA9005AB146}">
      <dsp:nvSpPr>
        <dsp:cNvPr id="0" name=""/>
        <dsp:cNvSpPr/>
      </dsp:nvSpPr>
      <dsp:spPr>
        <a:xfrm>
          <a:off x="0" y="4428507"/>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231056-588F-463A-A20C-00DE0B670333}">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Tesco PLC. (2024) annual report and financial statements 2024.</a:t>
          </a:r>
          <a:endParaRPr lang="en-US" sz="2200" kern="1200" dirty="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52D5-8EBB-4BD7-4E7A-99122D5B870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CA95F4B-862D-E2DA-11CA-730D5E213C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1D7E001-96EF-DC28-7A86-2B74AA51CCCF}"/>
              </a:ext>
            </a:extLst>
          </p:cNvPr>
          <p:cNvSpPr>
            <a:spLocks noGrp="1"/>
          </p:cNvSpPr>
          <p:nvPr>
            <p:ph type="dt" sz="half" idx="10"/>
          </p:nvPr>
        </p:nvSpPr>
        <p:spPr/>
        <p:txBody>
          <a:bodyPr/>
          <a:lstStyle/>
          <a:p>
            <a:fld id="{109285A6-A4FA-4CEE-BA96-EC5FB63BBC0E}" type="datetimeFigureOut">
              <a:rPr lang="en-GB" smtClean="0"/>
              <a:t>17/10/2025</a:t>
            </a:fld>
            <a:endParaRPr lang="en-GB"/>
          </a:p>
        </p:txBody>
      </p:sp>
      <p:sp>
        <p:nvSpPr>
          <p:cNvPr id="5" name="Footer Placeholder 4">
            <a:extLst>
              <a:ext uri="{FF2B5EF4-FFF2-40B4-BE49-F238E27FC236}">
                <a16:creationId xmlns:a16="http://schemas.microsoft.com/office/drawing/2014/main" id="{73FCF394-271B-7B25-BE37-9F2A4A2B23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B1D8B-0AFD-2B23-C20C-C1E67E0EA179}"/>
              </a:ext>
            </a:extLst>
          </p:cNvPr>
          <p:cNvSpPr>
            <a:spLocks noGrp="1"/>
          </p:cNvSpPr>
          <p:nvPr>
            <p:ph type="sldNum" sz="quarter" idx="12"/>
          </p:nvPr>
        </p:nvSpPr>
        <p:spPr/>
        <p:txBody>
          <a:bodyPr/>
          <a:lstStyle/>
          <a:p>
            <a:fld id="{F8C51173-CC1F-4D31-A9C6-E7482CFDAF5D}" type="slidenum">
              <a:rPr lang="en-GB" smtClean="0"/>
              <a:t>‹#›</a:t>
            </a:fld>
            <a:endParaRPr lang="en-GB"/>
          </a:p>
        </p:txBody>
      </p:sp>
    </p:spTree>
    <p:extLst>
      <p:ext uri="{BB962C8B-B14F-4D97-AF65-F5344CB8AC3E}">
        <p14:creationId xmlns:p14="http://schemas.microsoft.com/office/powerpoint/2010/main" val="1737693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3BD1-47DE-4551-0F13-E40405FE7E4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5C76887-AE0C-2759-3566-DA72CC250EB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743CF3-324F-28D3-3A23-480768E5A421}"/>
              </a:ext>
            </a:extLst>
          </p:cNvPr>
          <p:cNvSpPr>
            <a:spLocks noGrp="1"/>
          </p:cNvSpPr>
          <p:nvPr>
            <p:ph type="dt" sz="half" idx="10"/>
          </p:nvPr>
        </p:nvSpPr>
        <p:spPr/>
        <p:txBody>
          <a:bodyPr/>
          <a:lstStyle/>
          <a:p>
            <a:fld id="{109285A6-A4FA-4CEE-BA96-EC5FB63BBC0E}" type="datetimeFigureOut">
              <a:rPr lang="en-GB" smtClean="0"/>
              <a:t>17/10/2025</a:t>
            </a:fld>
            <a:endParaRPr lang="en-GB"/>
          </a:p>
        </p:txBody>
      </p:sp>
      <p:sp>
        <p:nvSpPr>
          <p:cNvPr id="5" name="Footer Placeholder 4">
            <a:extLst>
              <a:ext uri="{FF2B5EF4-FFF2-40B4-BE49-F238E27FC236}">
                <a16:creationId xmlns:a16="http://schemas.microsoft.com/office/drawing/2014/main" id="{3D0FDE54-BE9E-7AFC-FF63-305586ACF9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0B8320-FC8A-7957-0E6D-72F23D66C283}"/>
              </a:ext>
            </a:extLst>
          </p:cNvPr>
          <p:cNvSpPr>
            <a:spLocks noGrp="1"/>
          </p:cNvSpPr>
          <p:nvPr>
            <p:ph type="sldNum" sz="quarter" idx="12"/>
          </p:nvPr>
        </p:nvSpPr>
        <p:spPr/>
        <p:txBody>
          <a:bodyPr/>
          <a:lstStyle/>
          <a:p>
            <a:fld id="{F8C51173-CC1F-4D31-A9C6-E7482CFDAF5D}" type="slidenum">
              <a:rPr lang="en-GB" smtClean="0"/>
              <a:t>‹#›</a:t>
            </a:fld>
            <a:endParaRPr lang="en-GB"/>
          </a:p>
        </p:txBody>
      </p:sp>
    </p:spTree>
    <p:extLst>
      <p:ext uri="{BB962C8B-B14F-4D97-AF65-F5344CB8AC3E}">
        <p14:creationId xmlns:p14="http://schemas.microsoft.com/office/powerpoint/2010/main" val="542615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5DAC-07B5-C2F0-E07D-A5B73A9B4DE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E2D0B96-8F45-19A7-17D4-F2A5277BD07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4B5E60-8B1F-A852-33AC-76EC2E8B8F3C}"/>
              </a:ext>
            </a:extLst>
          </p:cNvPr>
          <p:cNvSpPr>
            <a:spLocks noGrp="1"/>
          </p:cNvSpPr>
          <p:nvPr>
            <p:ph type="dt" sz="half" idx="10"/>
          </p:nvPr>
        </p:nvSpPr>
        <p:spPr/>
        <p:txBody>
          <a:bodyPr/>
          <a:lstStyle/>
          <a:p>
            <a:fld id="{109285A6-A4FA-4CEE-BA96-EC5FB63BBC0E}" type="datetimeFigureOut">
              <a:rPr lang="en-GB" smtClean="0"/>
              <a:t>17/10/2025</a:t>
            </a:fld>
            <a:endParaRPr lang="en-GB"/>
          </a:p>
        </p:txBody>
      </p:sp>
      <p:sp>
        <p:nvSpPr>
          <p:cNvPr id="5" name="Footer Placeholder 4">
            <a:extLst>
              <a:ext uri="{FF2B5EF4-FFF2-40B4-BE49-F238E27FC236}">
                <a16:creationId xmlns:a16="http://schemas.microsoft.com/office/drawing/2014/main" id="{785F7392-CD50-036C-7577-A49004CB17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1BE9F0-9C0E-6C1F-69D0-1ECBF019DC92}"/>
              </a:ext>
            </a:extLst>
          </p:cNvPr>
          <p:cNvSpPr>
            <a:spLocks noGrp="1"/>
          </p:cNvSpPr>
          <p:nvPr>
            <p:ph type="sldNum" sz="quarter" idx="12"/>
          </p:nvPr>
        </p:nvSpPr>
        <p:spPr/>
        <p:txBody>
          <a:bodyPr/>
          <a:lstStyle/>
          <a:p>
            <a:fld id="{F8C51173-CC1F-4D31-A9C6-E7482CFDAF5D}" type="slidenum">
              <a:rPr lang="en-GB" smtClean="0"/>
              <a:t>‹#›</a:t>
            </a:fld>
            <a:endParaRPr lang="en-GB"/>
          </a:p>
        </p:txBody>
      </p:sp>
    </p:spTree>
    <p:extLst>
      <p:ext uri="{BB962C8B-B14F-4D97-AF65-F5344CB8AC3E}">
        <p14:creationId xmlns:p14="http://schemas.microsoft.com/office/powerpoint/2010/main" val="2875851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F6E89-C974-149B-0484-2BC2A74AA0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1BDE92B-8FEA-A075-F9C8-6006B0A561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BEB7C19-84BE-EDFA-98F9-181C3D0BE2C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9F339E5-DD37-7324-3376-DB976B92281F}"/>
              </a:ext>
            </a:extLst>
          </p:cNvPr>
          <p:cNvSpPr>
            <a:spLocks noGrp="1"/>
          </p:cNvSpPr>
          <p:nvPr>
            <p:ph type="dt" sz="half" idx="10"/>
          </p:nvPr>
        </p:nvSpPr>
        <p:spPr/>
        <p:txBody>
          <a:bodyPr/>
          <a:lstStyle/>
          <a:p>
            <a:fld id="{109285A6-A4FA-4CEE-BA96-EC5FB63BBC0E}" type="datetimeFigureOut">
              <a:rPr lang="en-GB" smtClean="0"/>
              <a:t>17/10/2025</a:t>
            </a:fld>
            <a:endParaRPr lang="en-GB"/>
          </a:p>
        </p:txBody>
      </p:sp>
      <p:sp>
        <p:nvSpPr>
          <p:cNvPr id="6" name="Footer Placeholder 5">
            <a:extLst>
              <a:ext uri="{FF2B5EF4-FFF2-40B4-BE49-F238E27FC236}">
                <a16:creationId xmlns:a16="http://schemas.microsoft.com/office/drawing/2014/main" id="{2FD88A1D-8C32-1BE4-58B4-B4E70FB838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2C51C9-AF6C-159E-4F08-7122FB834E2C}"/>
              </a:ext>
            </a:extLst>
          </p:cNvPr>
          <p:cNvSpPr>
            <a:spLocks noGrp="1"/>
          </p:cNvSpPr>
          <p:nvPr>
            <p:ph type="sldNum" sz="quarter" idx="12"/>
          </p:nvPr>
        </p:nvSpPr>
        <p:spPr/>
        <p:txBody>
          <a:bodyPr/>
          <a:lstStyle/>
          <a:p>
            <a:fld id="{F8C51173-CC1F-4D31-A9C6-E7482CFDAF5D}" type="slidenum">
              <a:rPr lang="en-GB" smtClean="0"/>
              <a:t>‹#›</a:t>
            </a:fld>
            <a:endParaRPr lang="en-GB"/>
          </a:p>
        </p:txBody>
      </p:sp>
    </p:spTree>
    <p:extLst>
      <p:ext uri="{BB962C8B-B14F-4D97-AF65-F5344CB8AC3E}">
        <p14:creationId xmlns:p14="http://schemas.microsoft.com/office/powerpoint/2010/main" val="4257067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85235-19AC-4BE7-9C19-AE1D1A8E377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35594A2-22FF-AB13-5B89-5BF2D0219B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47695E-C089-6AEC-AF40-515C5D90566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39A4B26-4207-DF07-CC12-0138A9376E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7ACB604-F4F3-3C43-B1DB-12729BC72B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C256BC8-C969-5783-47F9-5E779CF3D717}"/>
              </a:ext>
            </a:extLst>
          </p:cNvPr>
          <p:cNvSpPr>
            <a:spLocks noGrp="1"/>
          </p:cNvSpPr>
          <p:nvPr>
            <p:ph type="dt" sz="half" idx="10"/>
          </p:nvPr>
        </p:nvSpPr>
        <p:spPr/>
        <p:txBody>
          <a:bodyPr/>
          <a:lstStyle/>
          <a:p>
            <a:fld id="{109285A6-A4FA-4CEE-BA96-EC5FB63BBC0E}" type="datetimeFigureOut">
              <a:rPr lang="en-GB" smtClean="0"/>
              <a:t>17/10/2025</a:t>
            </a:fld>
            <a:endParaRPr lang="en-GB"/>
          </a:p>
        </p:txBody>
      </p:sp>
      <p:sp>
        <p:nvSpPr>
          <p:cNvPr id="8" name="Footer Placeholder 7">
            <a:extLst>
              <a:ext uri="{FF2B5EF4-FFF2-40B4-BE49-F238E27FC236}">
                <a16:creationId xmlns:a16="http://schemas.microsoft.com/office/drawing/2014/main" id="{10C3A753-7B51-7367-8F90-232E96CF0B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FA0C86-EB74-C5BD-5416-2797044FC39D}"/>
              </a:ext>
            </a:extLst>
          </p:cNvPr>
          <p:cNvSpPr>
            <a:spLocks noGrp="1"/>
          </p:cNvSpPr>
          <p:nvPr>
            <p:ph type="sldNum" sz="quarter" idx="12"/>
          </p:nvPr>
        </p:nvSpPr>
        <p:spPr/>
        <p:txBody>
          <a:bodyPr/>
          <a:lstStyle/>
          <a:p>
            <a:fld id="{F8C51173-CC1F-4D31-A9C6-E7482CFDAF5D}" type="slidenum">
              <a:rPr lang="en-GB" smtClean="0"/>
              <a:t>‹#›</a:t>
            </a:fld>
            <a:endParaRPr lang="en-GB"/>
          </a:p>
        </p:txBody>
      </p:sp>
    </p:spTree>
    <p:extLst>
      <p:ext uri="{BB962C8B-B14F-4D97-AF65-F5344CB8AC3E}">
        <p14:creationId xmlns:p14="http://schemas.microsoft.com/office/powerpoint/2010/main" val="4223572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264DA-0A0A-71C3-11E3-5248F311BE9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8C0AD80-208D-30FF-3E52-746019002502}"/>
              </a:ext>
            </a:extLst>
          </p:cNvPr>
          <p:cNvSpPr>
            <a:spLocks noGrp="1"/>
          </p:cNvSpPr>
          <p:nvPr>
            <p:ph type="dt" sz="half" idx="10"/>
          </p:nvPr>
        </p:nvSpPr>
        <p:spPr/>
        <p:txBody>
          <a:bodyPr/>
          <a:lstStyle/>
          <a:p>
            <a:fld id="{109285A6-A4FA-4CEE-BA96-EC5FB63BBC0E}" type="datetimeFigureOut">
              <a:rPr lang="en-GB" smtClean="0"/>
              <a:t>17/10/2025</a:t>
            </a:fld>
            <a:endParaRPr lang="en-GB"/>
          </a:p>
        </p:txBody>
      </p:sp>
      <p:sp>
        <p:nvSpPr>
          <p:cNvPr id="4" name="Footer Placeholder 3">
            <a:extLst>
              <a:ext uri="{FF2B5EF4-FFF2-40B4-BE49-F238E27FC236}">
                <a16:creationId xmlns:a16="http://schemas.microsoft.com/office/drawing/2014/main" id="{A4486B86-5C02-3331-667B-C7FA228882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ED428A-FC5F-A696-9A86-20C08E066984}"/>
              </a:ext>
            </a:extLst>
          </p:cNvPr>
          <p:cNvSpPr>
            <a:spLocks noGrp="1"/>
          </p:cNvSpPr>
          <p:nvPr>
            <p:ph type="sldNum" sz="quarter" idx="12"/>
          </p:nvPr>
        </p:nvSpPr>
        <p:spPr/>
        <p:txBody>
          <a:bodyPr/>
          <a:lstStyle/>
          <a:p>
            <a:fld id="{F8C51173-CC1F-4D31-A9C6-E7482CFDAF5D}" type="slidenum">
              <a:rPr lang="en-GB" smtClean="0"/>
              <a:t>‹#›</a:t>
            </a:fld>
            <a:endParaRPr lang="en-GB"/>
          </a:p>
        </p:txBody>
      </p:sp>
    </p:spTree>
    <p:extLst>
      <p:ext uri="{BB962C8B-B14F-4D97-AF65-F5344CB8AC3E}">
        <p14:creationId xmlns:p14="http://schemas.microsoft.com/office/powerpoint/2010/main" val="4224797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88AD99-5460-7434-42AE-524D2AF76FA3}"/>
              </a:ext>
            </a:extLst>
          </p:cNvPr>
          <p:cNvSpPr>
            <a:spLocks noGrp="1"/>
          </p:cNvSpPr>
          <p:nvPr>
            <p:ph type="dt" sz="half" idx="10"/>
          </p:nvPr>
        </p:nvSpPr>
        <p:spPr/>
        <p:txBody>
          <a:bodyPr/>
          <a:lstStyle/>
          <a:p>
            <a:fld id="{109285A6-A4FA-4CEE-BA96-EC5FB63BBC0E}" type="datetimeFigureOut">
              <a:rPr lang="en-GB" smtClean="0"/>
              <a:t>17/10/2025</a:t>
            </a:fld>
            <a:endParaRPr lang="en-GB"/>
          </a:p>
        </p:txBody>
      </p:sp>
      <p:sp>
        <p:nvSpPr>
          <p:cNvPr id="3" name="Footer Placeholder 2">
            <a:extLst>
              <a:ext uri="{FF2B5EF4-FFF2-40B4-BE49-F238E27FC236}">
                <a16:creationId xmlns:a16="http://schemas.microsoft.com/office/drawing/2014/main" id="{FA944E11-EBFD-6BC8-923E-8072106EC2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481D47-A86E-2272-6793-CC263872059E}"/>
              </a:ext>
            </a:extLst>
          </p:cNvPr>
          <p:cNvSpPr>
            <a:spLocks noGrp="1"/>
          </p:cNvSpPr>
          <p:nvPr>
            <p:ph type="sldNum" sz="quarter" idx="12"/>
          </p:nvPr>
        </p:nvSpPr>
        <p:spPr/>
        <p:txBody>
          <a:bodyPr/>
          <a:lstStyle/>
          <a:p>
            <a:fld id="{F8C51173-CC1F-4D31-A9C6-E7482CFDAF5D}" type="slidenum">
              <a:rPr lang="en-GB" smtClean="0"/>
              <a:t>‹#›</a:t>
            </a:fld>
            <a:endParaRPr lang="en-GB"/>
          </a:p>
        </p:txBody>
      </p:sp>
    </p:spTree>
    <p:extLst>
      <p:ext uri="{BB962C8B-B14F-4D97-AF65-F5344CB8AC3E}">
        <p14:creationId xmlns:p14="http://schemas.microsoft.com/office/powerpoint/2010/main" val="2836332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289B6-99A5-CF64-6FA0-9FCA647F3E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1FAEE6B-B51D-C222-11E6-679485FE61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FEA7214-99E0-197F-7F48-2284F9F7D1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1AA0DB0-12E7-B3C5-5C3C-C7A13975C00D}"/>
              </a:ext>
            </a:extLst>
          </p:cNvPr>
          <p:cNvSpPr>
            <a:spLocks noGrp="1"/>
          </p:cNvSpPr>
          <p:nvPr>
            <p:ph type="dt" sz="half" idx="10"/>
          </p:nvPr>
        </p:nvSpPr>
        <p:spPr/>
        <p:txBody>
          <a:bodyPr/>
          <a:lstStyle/>
          <a:p>
            <a:fld id="{109285A6-A4FA-4CEE-BA96-EC5FB63BBC0E}" type="datetimeFigureOut">
              <a:rPr lang="en-GB" smtClean="0"/>
              <a:t>17/10/2025</a:t>
            </a:fld>
            <a:endParaRPr lang="en-GB"/>
          </a:p>
        </p:txBody>
      </p:sp>
      <p:sp>
        <p:nvSpPr>
          <p:cNvPr id="6" name="Footer Placeholder 5">
            <a:extLst>
              <a:ext uri="{FF2B5EF4-FFF2-40B4-BE49-F238E27FC236}">
                <a16:creationId xmlns:a16="http://schemas.microsoft.com/office/drawing/2014/main" id="{1780AD60-CD3A-9334-A8DB-8400A6AFBF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75724F-58A5-351F-EA05-39F475A2F0A5}"/>
              </a:ext>
            </a:extLst>
          </p:cNvPr>
          <p:cNvSpPr>
            <a:spLocks noGrp="1"/>
          </p:cNvSpPr>
          <p:nvPr>
            <p:ph type="sldNum" sz="quarter" idx="12"/>
          </p:nvPr>
        </p:nvSpPr>
        <p:spPr/>
        <p:txBody>
          <a:bodyPr/>
          <a:lstStyle/>
          <a:p>
            <a:fld id="{F8C51173-CC1F-4D31-A9C6-E7482CFDAF5D}" type="slidenum">
              <a:rPr lang="en-GB" smtClean="0"/>
              <a:t>‹#›</a:t>
            </a:fld>
            <a:endParaRPr lang="en-GB"/>
          </a:p>
        </p:txBody>
      </p:sp>
    </p:spTree>
    <p:extLst>
      <p:ext uri="{BB962C8B-B14F-4D97-AF65-F5344CB8AC3E}">
        <p14:creationId xmlns:p14="http://schemas.microsoft.com/office/powerpoint/2010/main" val="2585414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88973-7BFC-FBB2-444A-ED1EF609FB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8FD00F1-845D-CAE3-CB53-EE4DA58759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5198A5-C78A-FB77-9402-A6A7115C6B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0BDAC9-4554-9741-71FE-014448B9E43E}"/>
              </a:ext>
            </a:extLst>
          </p:cNvPr>
          <p:cNvSpPr>
            <a:spLocks noGrp="1"/>
          </p:cNvSpPr>
          <p:nvPr>
            <p:ph type="dt" sz="half" idx="10"/>
          </p:nvPr>
        </p:nvSpPr>
        <p:spPr/>
        <p:txBody>
          <a:bodyPr/>
          <a:lstStyle/>
          <a:p>
            <a:fld id="{109285A6-A4FA-4CEE-BA96-EC5FB63BBC0E}" type="datetimeFigureOut">
              <a:rPr lang="en-GB" smtClean="0"/>
              <a:t>17/10/2025</a:t>
            </a:fld>
            <a:endParaRPr lang="en-GB"/>
          </a:p>
        </p:txBody>
      </p:sp>
      <p:sp>
        <p:nvSpPr>
          <p:cNvPr id="6" name="Footer Placeholder 5">
            <a:extLst>
              <a:ext uri="{FF2B5EF4-FFF2-40B4-BE49-F238E27FC236}">
                <a16:creationId xmlns:a16="http://schemas.microsoft.com/office/drawing/2014/main" id="{718AF72B-5E3D-A0FA-A896-90867BBA10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CF60A0-DDF7-6855-C94A-0BE3435FAB55}"/>
              </a:ext>
            </a:extLst>
          </p:cNvPr>
          <p:cNvSpPr>
            <a:spLocks noGrp="1"/>
          </p:cNvSpPr>
          <p:nvPr>
            <p:ph type="sldNum" sz="quarter" idx="12"/>
          </p:nvPr>
        </p:nvSpPr>
        <p:spPr/>
        <p:txBody>
          <a:bodyPr/>
          <a:lstStyle/>
          <a:p>
            <a:fld id="{F8C51173-CC1F-4D31-A9C6-E7482CFDAF5D}" type="slidenum">
              <a:rPr lang="en-GB" smtClean="0"/>
              <a:t>‹#›</a:t>
            </a:fld>
            <a:endParaRPr lang="en-GB"/>
          </a:p>
        </p:txBody>
      </p:sp>
    </p:spTree>
    <p:extLst>
      <p:ext uri="{BB962C8B-B14F-4D97-AF65-F5344CB8AC3E}">
        <p14:creationId xmlns:p14="http://schemas.microsoft.com/office/powerpoint/2010/main" val="3814912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3E68F-B047-EFE3-25EF-EFDAD285CC3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5A0BFF4-29D9-61CE-96A4-C2F5EE40AA6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FF1A8E1-A5AB-D37E-5C4F-21E18D334CC9}"/>
              </a:ext>
            </a:extLst>
          </p:cNvPr>
          <p:cNvSpPr>
            <a:spLocks noGrp="1"/>
          </p:cNvSpPr>
          <p:nvPr>
            <p:ph type="dt" sz="half" idx="10"/>
          </p:nvPr>
        </p:nvSpPr>
        <p:spPr/>
        <p:txBody>
          <a:bodyPr/>
          <a:lstStyle/>
          <a:p>
            <a:fld id="{109285A6-A4FA-4CEE-BA96-EC5FB63BBC0E}" type="datetimeFigureOut">
              <a:rPr lang="en-GB" smtClean="0"/>
              <a:t>17/10/2025</a:t>
            </a:fld>
            <a:endParaRPr lang="en-GB"/>
          </a:p>
        </p:txBody>
      </p:sp>
      <p:sp>
        <p:nvSpPr>
          <p:cNvPr id="5" name="Footer Placeholder 4">
            <a:extLst>
              <a:ext uri="{FF2B5EF4-FFF2-40B4-BE49-F238E27FC236}">
                <a16:creationId xmlns:a16="http://schemas.microsoft.com/office/drawing/2014/main" id="{5FDECABA-2F66-8A68-178E-EAD0BE63F2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C6114B-C4B1-6920-10D0-029FC69E303B}"/>
              </a:ext>
            </a:extLst>
          </p:cNvPr>
          <p:cNvSpPr>
            <a:spLocks noGrp="1"/>
          </p:cNvSpPr>
          <p:nvPr>
            <p:ph type="sldNum" sz="quarter" idx="12"/>
          </p:nvPr>
        </p:nvSpPr>
        <p:spPr/>
        <p:txBody>
          <a:bodyPr/>
          <a:lstStyle/>
          <a:p>
            <a:fld id="{F8C51173-CC1F-4D31-A9C6-E7482CFDAF5D}" type="slidenum">
              <a:rPr lang="en-GB" smtClean="0"/>
              <a:t>‹#›</a:t>
            </a:fld>
            <a:endParaRPr lang="en-GB"/>
          </a:p>
        </p:txBody>
      </p:sp>
    </p:spTree>
    <p:extLst>
      <p:ext uri="{BB962C8B-B14F-4D97-AF65-F5344CB8AC3E}">
        <p14:creationId xmlns:p14="http://schemas.microsoft.com/office/powerpoint/2010/main" val="3787151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4AC743-776F-F233-7D4A-E26322D16BF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6C8ADF6-4685-4AD6-9046-08CD079C40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5A4CC19-6F46-3609-1222-19409FC71F04}"/>
              </a:ext>
            </a:extLst>
          </p:cNvPr>
          <p:cNvSpPr>
            <a:spLocks noGrp="1"/>
          </p:cNvSpPr>
          <p:nvPr>
            <p:ph type="dt" sz="half" idx="10"/>
          </p:nvPr>
        </p:nvSpPr>
        <p:spPr/>
        <p:txBody>
          <a:bodyPr/>
          <a:lstStyle/>
          <a:p>
            <a:fld id="{109285A6-A4FA-4CEE-BA96-EC5FB63BBC0E}" type="datetimeFigureOut">
              <a:rPr lang="en-GB" smtClean="0"/>
              <a:t>17/10/2025</a:t>
            </a:fld>
            <a:endParaRPr lang="en-GB"/>
          </a:p>
        </p:txBody>
      </p:sp>
      <p:sp>
        <p:nvSpPr>
          <p:cNvPr id="5" name="Footer Placeholder 4">
            <a:extLst>
              <a:ext uri="{FF2B5EF4-FFF2-40B4-BE49-F238E27FC236}">
                <a16:creationId xmlns:a16="http://schemas.microsoft.com/office/drawing/2014/main" id="{0083764E-B681-7162-B18B-B6741CD9F3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898A3D-AADA-8112-914F-16C0F75A58F2}"/>
              </a:ext>
            </a:extLst>
          </p:cNvPr>
          <p:cNvSpPr>
            <a:spLocks noGrp="1"/>
          </p:cNvSpPr>
          <p:nvPr>
            <p:ph type="sldNum" sz="quarter" idx="12"/>
          </p:nvPr>
        </p:nvSpPr>
        <p:spPr/>
        <p:txBody>
          <a:bodyPr/>
          <a:lstStyle/>
          <a:p>
            <a:fld id="{F8C51173-CC1F-4D31-A9C6-E7482CFDAF5D}" type="slidenum">
              <a:rPr lang="en-GB" smtClean="0"/>
              <a:t>‹#›</a:t>
            </a:fld>
            <a:endParaRPr lang="en-GB"/>
          </a:p>
        </p:txBody>
      </p:sp>
    </p:spTree>
    <p:extLst>
      <p:ext uri="{BB962C8B-B14F-4D97-AF65-F5344CB8AC3E}">
        <p14:creationId xmlns:p14="http://schemas.microsoft.com/office/powerpoint/2010/main" val="2314191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C8C36A-CDBA-2D72-A0D5-EF3295BB9B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2031A36-C599-46BD-B2CC-9C3ACFA29D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8CBFE6E-B36B-1865-F583-E83DDCC235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285A6-A4FA-4CEE-BA96-EC5FB63BBC0E}" type="datetimeFigureOut">
              <a:rPr lang="en-GB" smtClean="0"/>
              <a:t>17/10/2025</a:t>
            </a:fld>
            <a:endParaRPr lang="en-GB"/>
          </a:p>
        </p:txBody>
      </p:sp>
      <p:sp>
        <p:nvSpPr>
          <p:cNvPr id="5" name="Footer Placeholder 4">
            <a:extLst>
              <a:ext uri="{FF2B5EF4-FFF2-40B4-BE49-F238E27FC236}">
                <a16:creationId xmlns:a16="http://schemas.microsoft.com/office/drawing/2014/main" id="{B391E7A8-60DF-FB96-0D17-B95120840E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1BBFD57-DCCF-2B9C-9DCA-B75E924D95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8C51173-CC1F-4D31-A9C6-E7482CFDAF5D}" type="slidenum">
              <a:rPr lang="en-GB" smtClean="0"/>
              <a:t>‹#›</a:t>
            </a:fld>
            <a:endParaRPr lang="en-GB"/>
          </a:p>
        </p:txBody>
      </p:sp>
    </p:spTree>
    <p:extLst>
      <p:ext uri="{BB962C8B-B14F-4D97-AF65-F5344CB8AC3E}">
        <p14:creationId xmlns:p14="http://schemas.microsoft.com/office/powerpoint/2010/main" val="1636002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markhillary/3817099980" TargetMode="External" /><Relationship Id="rId2" Type="http://schemas.openxmlformats.org/officeDocument/2006/relationships/image" Target="../media/image1.jp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hyperlink" Target="https://www.geograph.org.uk/photo/2186933" TargetMode="External" /><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8" Type="http://schemas.openxmlformats.org/officeDocument/2006/relationships/hyperlink" Target="https://www.flickr.com/photos/tescomedia/41275979410/" TargetMode="External" /><Relationship Id="rId3" Type="http://schemas.openxmlformats.org/officeDocument/2006/relationships/diagramLayout" Target="../diagrams/layout1.xml" /><Relationship Id="rId7" Type="http://schemas.openxmlformats.org/officeDocument/2006/relationships/image" Target="../media/image3.jpeg"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4.xml.rels><?xml version="1.0" encoding="UTF-8" standalone="yes"?>
<Relationships xmlns="http://schemas.openxmlformats.org/package/2006/relationships"><Relationship Id="rId3" Type="http://schemas.openxmlformats.org/officeDocument/2006/relationships/hyperlink" Target="https://www.mynextmove.org/profile/summary/43-4171.00" TargetMode="External" /><Relationship Id="rId2" Type="http://schemas.openxmlformats.org/officeDocument/2006/relationships/image" Target="../media/image4.jpeg" /><Relationship Id="rId1" Type="http://schemas.openxmlformats.org/officeDocument/2006/relationships/slideLayout" Target="../slideLayouts/slideLayout2.xml" /><Relationship Id="rId4" Type="http://schemas.openxmlformats.org/officeDocument/2006/relationships/hyperlink" Target="https://creativecommons.org/licenses/by/3.0/" TargetMode="External" /></Relationships>
</file>

<file path=ppt/slides/_rels/slide5.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jp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hyperlink" Target="https://www.rawpixel.com/search/survey" TargetMode="External" /><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hyperlink" Target="http://cvc.edu/faculty-resources/open-educational-resources/the-big-question-2/" TargetMode="External" /><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behind a desk">
            <a:extLst>
              <a:ext uri="{FF2B5EF4-FFF2-40B4-BE49-F238E27FC236}">
                <a16:creationId xmlns:a16="http://schemas.microsoft.com/office/drawing/2014/main" id="{ACFD14BF-4F27-A7F8-FD66-79AAEFCE5B4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1675" y="956140"/>
            <a:ext cx="6589537" cy="4942152"/>
          </a:xfrm>
          <a:prstGeom prst="rect">
            <a:avLst/>
          </a:prstGeom>
        </p:spPr>
      </p:pic>
      <p:sp>
        <p:nvSpPr>
          <p:cNvPr id="12"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F30A34-2BFB-0C75-A0F3-05A60C32F981}"/>
              </a:ext>
            </a:extLst>
          </p:cNvPr>
          <p:cNvSpPr>
            <a:spLocks noGrp="1"/>
          </p:cNvSpPr>
          <p:nvPr>
            <p:ph type="ctrTitle"/>
          </p:nvPr>
        </p:nvSpPr>
        <p:spPr>
          <a:xfrm>
            <a:off x="8052497" y="1056640"/>
            <a:ext cx="3197660" cy="3125746"/>
          </a:xfrm>
        </p:spPr>
        <p:txBody>
          <a:bodyPr anchor="b">
            <a:normAutofit/>
          </a:bodyPr>
          <a:lstStyle/>
          <a:p>
            <a:pPr algn="l"/>
            <a:r>
              <a:rPr lang="ro-RO" sz="2300" b="1" dirty="0">
                <a:latin typeface="Times New Roman" panose="02020603050405020304" pitchFamily="18" charset="0"/>
                <a:cs typeface="Times New Roman" panose="02020603050405020304" pitchFamily="18" charset="0"/>
              </a:rPr>
              <a:t>STUDENT NAME</a:t>
            </a:r>
            <a:r>
              <a:rPr lang="en-GB" sz="2300" b="1" dirty="0">
                <a:latin typeface="Times New Roman" panose="02020603050405020304" pitchFamily="18" charset="0"/>
                <a:cs typeface="Times New Roman" panose="02020603050405020304" pitchFamily="18" charset="0"/>
              </a:rPr>
              <a:t>: CARMEN CARAMAN </a:t>
            </a:r>
            <a:br>
              <a:rPr lang="en-GB" sz="2300" b="1" dirty="0">
                <a:latin typeface="Times New Roman" panose="02020603050405020304" pitchFamily="18" charset="0"/>
                <a:cs typeface="Times New Roman" panose="02020603050405020304" pitchFamily="18" charset="0"/>
              </a:rPr>
            </a:br>
            <a:r>
              <a:rPr lang="en-GB" sz="2300" b="1" dirty="0">
                <a:latin typeface="Times New Roman" panose="02020603050405020304" pitchFamily="18" charset="0"/>
                <a:cs typeface="Times New Roman" panose="02020603050405020304" pitchFamily="18" charset="0"/>
              </a:rPr>
              <a:t>STUDENT ID :2213756</a:t>
            </a:r>
            <a:br>
              <a:rPr lang="en-GB" sz="2300" b="1" dirty="0">
                <a:latin typeface="Times New Roman" panose="02020603050405020304" pitchFamily="18" charset="0"/>
                <a:cs typeface="Times New Roman" panose="02020603050405020304" pitchFamily="18" charset="0"/>
              </a:rPr>
            </a:br>
            <a:r>
              <a:rPr lang="en-GB" sz="2300" b="1" dirty="0">
                <a:latin typeface="Times New Roman" panose="02020603050405020304" pitchFamily="18" charset="0"/>
                <a:cs typeface="Times New Roman" panose="02020603050405020304" pitchFamily="18" charset="0"/>
              </a:rPr>
              <a:t>MODULE CODE :LCBB5012</a:t>
            </a:r>
            <a:br>
              <a:rPr lang="en-GB" sz="2300" b="1" dirty="0">
                <a:latin typeface="Times New Roman" panose="02020603050405020304" pitchFamily="18" charset="0"/>
                <a:cs typeface="Times New Roman" panose="02020603050405020304" pitchFamily="18" charset="0"/>
              </a:rPr>
            </a:br>
            <a:r>
              <a:rPr lang="en-GB" sz="2300" b="1" dirty="0">
                <a:latin typeface="Times New Roman" panose="02020603050405020304" pitchFamily="18" charset="0"/>
                <a:cs typeface="Times New Roman" panose="02020603050405020304" pitchFamily="18" charset="0"/>
              </a:rPr>
              <a:t>LECTURE NAME :LIYANAGE RODRIGO</a:t>
            </a:r>
          </a:p>
        </p:txBody>
      </p:sp>
      <p:sp>
        <p:nvSpPr>
          <p:cNvPr id="3" name="Subtitle 2">
            <a:extLst>
              <a:ext uri="{FF2B5EF4-FFF2-40B4-BE49-F238E27FC236}">
                <a16:creationId xmlns:a16="http://schemas.microsoft.com/office/drawing/2014/main" id="{71B44DAE-5CBE-58E9-EF3F-6B9550A2843C}"/>
              </a:ext>
            </a:extLst>
          </p:cNvPr>
          <p:cNvSpPr>
            <a:spLocks noGrp="1"/>
          </p:cNvSpPr>
          <p:nvPr>
            <p:ph type="subTitle" idx="1"/>
          </p:nvPr>
        </p:nvSpPr>
        <p:spPr>
          <a:xfrm>
            <a:off x="8052496" y="4301656"/>
            <a:ext cx="2705619" cy="762618"/>
          </a:xfrm>
        </p:spPr>
        <p:txBody>
          <a:bodyPr anchor="t">
            <a:normAutofit/>
          </a:bodyPr>
          <a:lstStyle/>
          <a:p>
            <a:pPr algn="l"/>
            <a:r>
              <a:rPr lang="en-GB" sz="2000" b="1" dirty="0"/>
              <a:t>RECEPTIONIST TESCO</a:t>
            </a:r>
          </a:p>
        </p:txBody>
      </p:sp>
    </p:spTree>
    <p:extLst>
      <p:ext uri="{BB962C8B-B14F-4D97-AF65-F5344CB8AC3E}">
        <p14:creationId xmlns:p14="http://schemas.microsoft.com/office/powerpoint/2010/main" val="3775971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57CDC-A10C-1521-4BA4-B2BB1BAC09FB}"/>
              </a:ext>
            </a:extLst>
          </p:cNvPr>
          <p:cNvSpPr>
            <a:spLocks noGrp="1"/>
          </p:cNvSpPr>
          <p:nvPr>
            <p:ph type="title"/>
          </p:nvPr>
        </p:nvSpPr>
        <p:spPr>
          <a:xfrm>
            <a:off x="838201" y="365125"/>
            <a:ext cx="5251316" cy="1807305"/>
          </a:xfrm>
        </p:spPr>
        <p:txBody>
          <a:bodyPr>
            <a:normAutofit/>
          </a:bodyPr>
          <a:lstStyle/>
          <a:p>
            <a:r>
              <a:rPr lang="en-GB" dirty="0"/>
              <a:t>RECEPTIONIST ROLE </a:t>
            </a:r>
          </a:p>
        </p:txBody>
      </p:sp>
      <p:sp>
        <p:nvSpPr>
          <p:cNvPr id="3" name="Content Placeholder 2">
            <a:extLst>
              <a:ext uri="{FF2B5EF4-FFF2-40B4-BE49-F238E27FC236}">
                <a16:creationId xmlns:a16="http://schemas.microsoft.com/office/drawing/2014/main" id="{84AD05F2-4792-8F52-1A44-B4B3B86A5CA1}"/>
              </a:ext>
            </a:extLst>
          </p:cNvPr>
          <p:cNvSpPr>
            <a:spLocks noGrp="1"/>
          </p:cNvSpPr>
          <p:nvPr>
            <p:ph idx="1"/>
          </p:nvPr>
        </p:nvSpPr>
        <p:spPr>
          <a:xfrm>
            <a:off x="206506" y="1648326"/>
            <a:ext cx="5251315" cy="4528637"/>
          </a:xfrm>
        </p:spPr>
        <p:txBody>
          <a:bodyPr>
            <a:normAutofit/>
          </a:bodyPr>
          <a:lstStyle/>
          <a:p>
            <a:r>
              <a:rPr lang="en-GB" sz="2000" dirty="0">
                <a:latin typeface="Times New Roman" panose="02020603050405020304" pitchFamily="18" charset="0"/>
                <a:cs typeface="Times New Roman" panose="02020603050405020304" pitchFamily="18" charset="0"/>
              </a:rPr>
              <a:t>The receptionist role at Tesco serves as the first point of contact for customers, visitors, and suppliers, ensuring smooth communication and professional service delivery. This position supports organizational efficiency through administrative coordination, information management, and customer engagement (Armstrong &amp; Taylor, 2023).</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 A Tesco receptionist must demonstrate strong interpersonal, communication, and multitasking skills while maintaining confidentiality and professionalism (Robbins &amp; judge, 2022</a:t>
            </a:r>
            <a:r>
              <a:rPr lang="en-GB" sz="1700" dirty="0">
                <a:latin typeface="Times New Roman" panose="02020603050405020304" pitchFamily="18" charset="0"/>
                <a:cs typeface="Times New Roman" panose="02020603050405020304" pitchFamily="18" charset="0"/>
              </a:rPr>
              <a:t>). </a:t>
            </a:r>
          </a:p>
        </p:txBody>
      </p:sp>
      <p:pic>
        <p:nvPicPr>
          <p:cNvPr id="8" name="Picture 7" descr="A building with a sign on the front">
            <a:extLst>
              <a:ext uri="{FF2B5EF4-FFF2-40B4-BE49-F238E27FC236}">
                <a16:creationId xmlns:a16="http://schemas.microsoft.com/office/drawing/2014/main" id="{0F22A07D-1F8D-511C-3031-A9A1A42C586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560192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7852E3-25FA-0676-127C-7312033F0164}"/>
              </a:ext>
            </a:extLst>
          </p:cNvPr>
          <p:cNvSpPr>
            <a:spLocks noGrp="1"/>
          </p:cNvSpPr>
          <p:nvPr>
            <p:ph type="title"/>
          </p:nvPr>
        </p:nvSpPr>
        <p:spPr>
          <a:xfrm>
            <a:off x="640080" y="0"/>
            <a:ext cx="4368602" cy="793243"/>
          </a:xfrm>
        </p:spPr>
        <p:txBody>
          <a:bodyPr anchor="b">
            <a:normAutofit fontScale="90000"/>
          </a:bodyPr>
          <a:lstStyle/>
          <a:p>
            <a:r>
              <a:rPr lang="en-GB" sz="5400" dirty="0"/>
              <a:t> </a:t>
            </a:r>
            <a:r>
              <a:rPr lang="en-GB" sz="3600" dirty="0">
                <a:latin typeface="Times New Roman" panose="02020603050405020304" pitchFamily="18" charset="0"/>
                <a:cs typeface="Times New Roman" panose="02020603050405020304" pitchFamily="18" charset="0"/>
              </a:rPr>
              <a:t>Job description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E9F5D4B2-3B34-D1D7-F519-5EA33C7B80B7}"/>
              </a:ext>
            </a:extLst>
          </p:cNvPr>
          <p:cNvGraphicFramePr>
            <a:graphicFrameLocks noGrp="1"/>
          </p:cNvGraphicFramePr>
          <p:nvPr>
            <p:ph idx="1"/>
            <p:extLst>
              <p:ext uri="{D42A27DB-BD31-4B8C-83A1-F6EECF244321}">
                <p14:modId xmlns:p14="http://schemas.microsoft.com/office/powerpoint/2010/main" val="3568870141"/>
              </p:ext>
            </p:extLst>
          </p:nvPr>
        </p:nvGraphicFramePr>
        <p:xfrm>
          <a:off x="426467" y="925072"/>
          <a:ext cx="5311393" cy="5841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close-up of a building">
            <a:extLst>
              <a:ext uri="{FF2B5EF4-FFF2-40B4-BE49-F238E27FC236}">
                <a16:creationId xmlns:a16="http://schemas.microsoft.com/office/drawing/2014/main" id="{FF926E0F-20A0-4730-46C3-FF02639700D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b="-1"/>
          <a:stretch>
            <a:fillRect/>
          </a:stretch>
        </p:blipFill>
        <p:spPr>
          <a:xfrm>
            <a:off x="8229600" y="0"/>
            <a:ext cx="3962400" cy="395042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28BF80F4-A06F-14D8-FF33-B2D4CE6B4470}"/>
              </a:ext>
            </a:extLst>
          </p:cNvPr>
          <p:cNvSpPr txBox="1"/>
          <p:nvPr/>
        </p:nvSpPr>
        <p:spPr>
          <a:xfrm>
            <a:off x="5858785" y="3733257"/>
            <a:ext cx="5115867" cy="3693319"/>
          </a:xfrm>
          <a:prstGeom prst="rect">
            <a:avLst/>
          </a:prstGeom>
          <a:noFill/>
        </p:spPr>
        <p:txBody>
          <a:bodyPr wrap="square" rtlCol="0">
            <a:spAutoFit/>
          </a:bodyPr>
          <a:lstStyle/>
          <a:p>
            <a:endParaRPr lang="ro-RO" dirty="0"/>
          </a:p>
          <a:p>
            <a:r>
              <a:rPr lang="en-GB" b="1" dirty="0"/>
              <a:t>Skills and Competencies	</a:t>
            </a:r>
            <a:endParaRPr lang="ro-RO" b="1" dirty="0"/>
          </a:p>
          <a:p>
            <a:r>
              <a:rPr lang="en-GB" dirty="0"/>
              <a:t>Strong interpersonal and</a:t>
            </a:r>
            <a:r>
              <a:rPr lang="ro-RO" dirty="0"/>
              <a:t> </a:t>
            </a:r>
            <a:r>
              <a:rPr lang="en-GB" dirty="0"/>
              <a:t> </a:t>
            </a:r>
            <a:r>
              <a:rPr lang="ro-RO" dirty="0"/>
              <a:t>c</a:t>
            </a:r>
            <a:r>
              <a:rPr lang="en-GB" dirty="0" err="1"/>
              <a:t>ommunication</a:t>
            </a:r>
            <a:r>
              <a:rPr lang="en-GB" dirty="0"/>
              <a:t> skills (Robbins &amp; Judge, 2022).	</a:t>
            </a:r>
            <a:endParaRPr lang="ro-RO" dirty="0"/>
          </a:p>
          <a:p>
            <a:r>
              <a:rPr lang="en-GB" dirty="0"/>
              <a:t>Ability to multitask and manage time </a:t>
            </a:r>
            <a:r>
              <a:rPr lang="en-GB" dirty="0" err="1"/>
              <a:t>effectivel</a:t>
            </a:r>
            <a:r>
              <a:rPr lang="ro-RO" dirty="0"/>
              <a:t>y</a:t>
            </a:r>
            <a:r>
              <a:rPr lang="en-GB" dirty="0"/>
              <a:t>	</a:t>
            </a:r>
            <a:endParaRPr lang="ro-RO" dirty="0"/>
          </a:p>
          <a:p>
            <a:r>
              <a:rPr lang="en-GB" dirty="0"/>
              <a:t>Proficiency in office technologies and customer service systems.</a:t>
            </a:r>
            <a:endParaRPr lang="ro-RO" dirty="0"/>
          </a:p>
          <a:p>
            <a:r>
              <a:rPr lang="en-GB" dirty="0"/>
              <a:t>Teamwork and adaptability in a dynamic retail environment (Ban et al., 2025).</a:t>
            </a:r>
            <a:endParaRPr lang="ro-RO" dirty="0"/>
          </a:p>
          <a:p>
            <a:endParaRPr lang="ro-RO" dirty="0"/>
          </a:p>
          <a:p>
            <a:endParaRPr lang="ro-RO" dirty="0"/>
          </a:p>
          <a:p>
            <a:endParaRPr lang="en-GB" dirty="0"/>
          </a:p>
        </p:txBody>
      </p:sp>
    </p:spTree>
    <p:extLst>
      <p:ext uri="{BB962C8B-B14F-4D97-AF65-F5344CB8AC3E}">
        <p14:creationId xmlns:p14="http://schemas.microsoft.com/office/powerpoint/2010/main" val="2667376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A19A5D-A4F3-D561-CFDD-6722D3AA68DB}"/>
              </a:ext>
            </a:extLst>
          </p:cNvPr>
          <p:cNvSpPr>
            <a:spLocks noGrp="1"/>
          </p:cNvSpPr>
          <p:nvPr>
            <p:ph type="title"/>
          </p:nvPr>
        </p:nvSpPr>
        <p:spPr>
          <a:xfrm>
            <a:off x="6513788" y="365125"/>
            <a:ext cx="4840010" cy="926465"/>
          </a:xfrm>
        </p:spPr>
        <p:txBody>
          <a:bodyPr>
            <a:normAutofit fontScale="90000"/>
          </a:bodyPr>
          <a:lstStyle/>
          <a:p>
            <a:r>
              <a:rPr lang="en-GB" dirty="0"/>
              <a:t>PERFORMANCE MANAGEMENT </a:t>
            </a:r>
          </a:p>
        </p:txBody>
      </p:sp>
      <p:pic>
        <p:nvPicPr>
          <p:cNvPr id="5" name="Picture 4" descr="A person talking on a phone">
            <a:extLst>
              <a:ext uri="{FF2B5EF4-FFF2-40B4-BE49-F238E27FC236}">
                <a16:creationId xmlns:a16="http://schemas.microsoft.com/office/drawing/2014/main" id="{9B8B8D85-FE9E-9222-4DF4-05D280F65B4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2452"/>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0D05F66F-4FC4-0E77-C6F9-E9446B322D37}"/>
              </a:ext>
            </a:extLst>
          </p:cNvPr>
          <p:cNvSpPr>
            <a:spLocks noGrp="1"/>
          </p:cNvSpPr>
          <p:nvPr>
            <p:ph idx="1"/>
          </p:nvPr>
        </p:nvSpPr>
        <p:spPr>
          <a:xfrm>
            <a:off x="6000750" y="1446356"/>
            <a:ext cx="5920740" cy="5056823"/>
          </a:xfrm>
        </p:spPr>
        <p:txBody>
          <a:bodyPr>
            <a:noAutofit/>
          </a:bodyPr>
          <a:lstStyle/>
          <a:p>
            <a:pPr algn="just">
              <a:buFont typeface="Wingdings" panose="05000000000000000000" pitchFamily="2" charset="2"/>
              <a:buChar char="q"/>
            </a:pPr>
            <a:r>
              <a:rPr lang="en-GB" sz="1800" b="1" dirty="0">
                <a:latin typeface="Times New Roman" panose="02020603050405020304" pitchFamily="18" charset="0"/>
                <a:cs typeface="Times New Roman" panose="02020603050405020304" pitchFamily="18" charset="0"/>
              </a:rPr>
              <a:t>Performance management process – receptionist at tesco1. Setting objectives:</a:t>
            </a:r>
            <a:endParaRPr lang="ro-RO" sz="1800" b="1" dirty="0">
              <a:latin typeface="Times New Roman" panose="02020603050405020304" pitchFamily="18" charset="0"/>
              <a:cs typeface="Times New Roman" panose="02020603050405020304" pitchFamily="18" charset="0"/>
            </a:endParaRPr>
          </a:p>
          <a:p>
            <a:pPr marL="0" indent="0" algn="just">
              <a:buNone/>
            </a:pPr>
            <a:r>
              <a:rPr lang="en-GB" sz="1800" dirty="0">
                <a:latin typeface="Times New Roman" panose="02020603050405020304" pitchFamily="18" charset="0"/>
                <a:cs typeface="Times New Roman" panose="02020603050405020304" pitchFamily="18" charset="0"/>
              </a:rPr>
              <a:t>Clear performance goals are established to align with </a:t>
            </a:r>
            <a:r>
              <a:rPr lang="ro-RO" sz="1800" dirty="0">
                <a:latin typeface="Times New Roman" panose="02020603050405020304" pitchFamily="18" charset="0"/>
                <a:cs typeface="Times New Roman" panose="02020603050405020304" pitchFamily="18" charset="0"/>
              </a:rPr>
              <a:t>T</a:t>
            </a:r>
            <a:r>
              <a:rPr lang="en-GB" sz="1800" dirty="0" err="1">
                <a:latin typeface="Times New Roman" panose="02020603050405020304" pitchFamily="18" charset="0"/>
                <a:cs typeface="Times New Roman" panose="02020603050405020304" pitchFamily="18" charset="0"/>
              </a:rPr>
              <a:t>esco’s</a:t>
            </a:r>
            <a:r>
              <a:rPr lang="en-GB" sz="1800" dirty="0">
                <a:latin typeface="Times New Roman" panose="02020603050405020304" pitchFamily="18" charset="0"/>
                <a:cs typeface="Times New Roman" panose="02020603050405020304" pitchFamily="18" charset="0"/>
              </a:rPr>
              <a:t> customer service and operational standards (</a:t>
            </a:r>
            <a:r>
              <a:rPr lang="ro-RO" sz="1800" dirty="0">
                <a:latin typeface="Times New Roman" panose="02020603050405020304" pitchFamily="18" charset="0"/>
                <a:cs typeface="Times New Roman" panose="02020603050405020304" pitchFamily="18" charset="0"/>
              </a:rPr>
              <a:t>A</a:t>
            </a:r>
            <a:r>
              <a:rPr lang="en-GB" sz="1800" dirty="0" err="1">
                <a:latin typeface="Times New Roman" panose="02020603050405020304" pitchFamily="18" charset="0"/>
                <a:cs typeface="Times New Roman" panose="02020603050405020304" pitchFamily="18" charset="0"/>
              </a:rPr>
              <a:t>rmstrong</a:t>
            </a:r>
            <a:r>
              <a:rPr lang="en-GB" sz="1800" dirty="0">
                <a:latin typeface="Times New Roman" panose="02020603050405020304" pitchFamily="18" charset="0"/>
                <a:cs typeface="Times New Roman" panose="02020603050405020304" pitchFamily="18" charset="0"/>
              </a:rPr>
              <a:t>, 2023).</a:t>
            </a:r>
            <a:endParaRPr lang="ro-RO" sz="1800" dirty="0">
              <a:latin typeface="Times New Roman" panose="02020603050405020304" pitchFamily="18" charset="0"/>
              <a:cs typeface="Times New Roman" panose="02020603050405020304" pitchFamily="18" charset="0"/>
            </a:endParaRPr>
          </a:p>
          <a:p>
            <a:pPr marL="0" indent="0" algn="just">
              <a:buNone/>
            </a:pPr>
            <a:r>
              <a:rPr lang="en-GB" sz="1800" dirty="0">
                <a:latin typeface="Times New Roman" panose="02020603050405020304" pitchFamily="18" charset="0"/>
                <a:cs typeface="Times New Roman" panose="02020603050405020304" pitchFamily="18" charset="0"/>
              </a:rPr>
              <a:t>2. </a:t>
            </a:r>
            <a:r>
              <a:rPr lang="en-GB" sz="1800" b="1" dirty="0">
                <a:latin typeface="Times New Roman" panose="02020603050405020304" pitchFamily="18" charset="0"/>
                <a:cs typeface="Times New Roman" panose="02020603050405020304" pitchFamily="18" charset="0"/>
              </a:rPr>
              <a:t>Monitoring and feedback:</a:t>
            </a:r>
            <a:endParaRPr lang="ro-RO" sz="1800" b="1" dirty="0">
              <a:latin typeface="Times New Roman" panose="02020603050405020304" pitchFamily="18" charset="0"/>
              <a:cs typeface="Times New Roman" panose="02020603050405020304" pitchFamily="18" charset="0"/>
            </a:endParaRPr>
          </a:p>
          <a:p>
            <a:pPr marL="0" indent="0" algn="just">
              <a:buNone/>
            </a:pPr>
            <a:r>
              <a:rPr lang="en-GB" sz="1800" dirty="0">
                <a:latin typeface="Times New Roman" panose="02020603050405020304" pitchFamily="18" charset="0"/>
                <a:cs typeface="Times New Roman" panose="02020603050405020304" pitchFamily="18" charset="0"/>
              </a:rPr>
              <a:t>Supervisors observe daily tasks and provide regular feedback to maintain service quality (</a:t>
            </a:r>
            <a:r>
              <a:rPr lang="ro-RO" sz="1800" dirty="0">
                <a:latin typeface="Times New Roman" panose="02020603050405020304" pitchFamily="18" charset="0"/>
                <a:cs typeface="Times New Roman" panose="02020603050405020304" pitchFamily="18" charset="0"/>
              </a:rPr>
              <a:t>R</a:t>
            </a:r>
            <a:r>
              <a:rPr lang="en-GB" sz="1800" dirty="0" err="1">
                <a:latin typeface="Times New Roman" panose="02020603050405020304" pitchFamily="18" charset="0"/>
                <a:cs typeface="Times New Roman" panose="02020603050405020304" pitchFamily="18" charset="0"/>
              </a:rPr>
              <a:t>obbins</a:t>
            </a:r>
            <a:r>
              <a:rPr lang="en-GB" sz="1800" dirty="0">
                <a:latin typeface="Times New Roman" panose="02020603050405020304" pitchFamily="18" charset="0"/>
                <a:cs typeface="Times New Roman" panose="02020603050405020304" pitchFamily="18" charset="0"/>
              </a:rPr>
              <a:t> &amp; judge, 2022).</a:t>
            </a:r>
            <a:endParaRPr lang="ro-RO" sz="1800" dirty="0">
              <a:latin typeface="Times New Roman" panose="02020603050405020304" pitchFamily="18" charset="0"/>
              <a:cs typeface="Times New Roman" panose="02020603050405020304" pitchFamily="18" charset="0"/>
            </a:endParaRPr>
          </a:p>
          <a:p>
            <a:pPr marL="0" indent="0" algn="just">
              <a:buNone/>
            </a:pPr>
            <a:r>
              <a:rPr lang="en-GB" sz="1800" dirty="0">
                <a:latin typeface="Times New Roman" panose="02020603050405020304" pitchFamily="18" charset="0"/>
                <a:cs typeface="Times New Roman" panose="02020603050405020304" pitchFamily="18" charset="0"/>
              </a:rPr>
              <a:t>3</a:t>
            </a:r>
            <a:r>
              <a:rPr lang="en-GB" sz="1800" b="1" dirty="0">
                <a:latin typeface="Times New Roman" panose="02020603050405020304" pitchFamily="18" charset="0"/>
                <a:cs typeface="Times New Roman" panose="02020603050405020304" pitchFamily="18" charset="0"/>
              </a:rPr>
              <a:t>. Evaluation</a:t>
            </a:r>
            <a:endParaRPr lang="ro-RO" sz="18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sz="1800" dirty="0">
                <a:latin typeface="Times New Roman" panose="02020603050405020304" pitchFamily="18" charset="0"/>
                <a:cs typeface="Times New Roman" panose="02020603050405020304" pitchFamily="18" charset="0"/>
              </a:rPr>
              <a:t>Periodic appraisals assess effectiveness in communication, professionalism, and task accuracy</a:t>
            </a:r>
            <a:r>
              <a:rPr lang="ro-RO" sz="1800" dirty="0">
                <a:latin typeface="Times New Roman" panose="02020603050405020304" pitchFamily="18" charset="0"/>
                <a:cs typeface="Times New Roman" panose="02020603050405020304" pitchFamily="18" charset="0"/>
              </a:rPr>
              <a:t>.</a:t>
            </a:r>
          </a:p>
          <a:p>
            <a:pPr algn="just">
              <a:buFont typeface="Wingdings" panose="05000000000000000000" pitchFamily="2" charset="2"/>
              <a:buChar char="q"/>
            </a:pPr>
            <a:r>
              <a:rPr lang="en-GB" sz="1800" dirty="0">
                <a:latin typeface="Times New Roman" panose="02020603050405020304" pitchFamily="18" charset="0"/>
                <a:cs typeface="Times New Roman" panose="02020603050405020304" pitchFamily="18" charset="0"/>
              </a:rPr>
              <a:t>4. </a:t>
            </a:r>
            <a:r>
              <a:rPr lang="en-GB" sz="1800" b="1" dirty="0">
                <a:latin typeface="Times New Roman" panose="02020603050405020304" pitchFamily="18" charset="0"/>
                <a:cs typeface="Times New Roman" panose="02020603050405020304" pitchFamily="18" charset="0"/>
              </a:rPr>
              <a:t>Development and recognition</a:t>
            </a:r>
            <a:r>
              <a:rPr lang="ro-RO" sz="1800" b="1" dirty="0">
                <a:latin typeface="Times New Roman" panose="02020603050405020304" pitchFamily="18" charset="0"/>
                <a:cs typeface="Times New Roman" panose="02020603050405020304" pitchFamily="18" charset="0"/>
              </a:rPr>
              <a:t> </a:t>
            </a:r>
            <a:r>
              <a:rPr lang="en-GB" sz="1800" b="1" dirty="0">
                <a:latin typeface="Times New Roman" panose="02020603050405020304" pitchFamily="18" charset="0"/>
                <a:cs typeface="Times New Roman" panose="02020603050405020304" pitchFamily="18" charset="0"/>
              </a:rPr>
              <a:t>training </a:t>
            </a:r>
            <a:r>
              <a:rPr lang="en-GB" sz="1800" dirty="0">
                <a:latin typeface="Times New Roman" panose="02020603050405020304" pitchFamily="18" charset="0"/>
                <a:cs typeface="Times New Roman" panose="02020603050405020304" pitchFamily="18" charset="0"/>
              </a:rPr>
              <a:t>and rewards are provided to enhance skills and motivate high performance (ban et al., 2025).</a:t>
            </a:r>
            <a:endParaRPr lang="ro-RO" sz="1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sz="1800" dirty="0">
                <a:latin typeface="Times New Roman" panose="02020603050405020304" pitchFamily="18" charset="0"/>
                <a:cs typeface="Times New Roman" panose="02020603050405020304" pitchFamily="18" charset="0"/>
              </a:rPr>
              <a:t>5. </a:t>
            </a:r>
            <a:r>
              <a:rPr lang="en-GB" sz="1800" b="1" dirty="0">
                <a:latin typeface="Times New Roman" panose="02020603050405020304" pitchFamily="18" charset="0"/>
                <a:cs typeface="Times New Roman" panose="02020603050405020304" pitchFamily="18" charset="0"/>
              </a:rPr>
              <a:t>Continuous improvement</a:t>
            </a:r>
            <a:endParaRPr lang="ro-RO" sz="1800" b="1" dirty="0">
              <a:latin typeface="Times New Roman" panose="02020603050405020304" pitchFamily="18" charset="0"/>
              <a:cs typeface="Times New Roman" panose="02020603050405020304" pitchFamily="18" charset="0"/>
            </a:endParaRPr>
          </a:p>
          <a:p>
            <a:pPr marL="0" indent="0" algn="just">
              <a:buNone/>
            </a:pPr>
            <a:r>
              <a:rPr lang="en-GB" sz="1800" dirty="0">
                <a:latin typeface="Times New Roman" panose="02020603050405020304" pitchFamily="18" charset="0"/>
                <a:cs typeface="Times New Roman" panose="02020603050405020304" pitchFamily="18" charset="0"/>
              </a:rPr>
              <a:t>Feedback results are used to improve performance and support ongoing development.</a:t>
            </a:r>
          </a:p>
        </p:txBody>
      </p:sp>
      <p:sp>
        <p:nvSpPr>
          <p:cNvPr id="6" name="TextBox 5">
            <a:extLst>
              <a:ext uri="{FF2B5EF4-FFF2-40B4-BE49-F238E27FC236}">
                <a16:creationId xmlns:a16="http://schemas.microsoft.com/office/drawing/2014/main" id="{3E83A078-C8F8-6390-C5D5-407E2EC82566}"/>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mynextmove.org/profile/summary/43-4171.0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366500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E94FF-0D19-95F3-0520-5BEA4440B45B}"/>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3600" kern="1200">
                <a:solidFill>
                  <a:schemeClr val="tx1"/>
                </a:solidFill>
                <a:latin typeface="+mj-lt"/>
                <a:ea typeface="+mj-ea"/>
                <a:cs typeface="+mj-cs"/>
              </a:rPr>
              <a:t>FRAMEWORK AND RESPONSIBILITY OF THE RECEPTIONIST  </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receptionist">
            <a:extLst>
              <a:ext uri="{FF2B5EF4-FFF2-40B4-BE49-F238E27FC236}">
                <a16:creationId xmlns:a16="http://schemas.microsoft.com/office/drawing/2014/main" id="{22DD24D5-48A9-B38A-9D6E-194DEAF2710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54296" y="1007406"/>
            <a:ext cx="7214616" cy="4815756"/>
          </a:xfrm>
          <a:prstGeom prst="rect">
            <a:avLst/>
          </a:prstGeom>
        </p:spPr>
      </p:pic>
    </p:spTree>
    <p:extLst>
      <p:ext uri="{BB962C8B-B14F-4D97-AF65-F5344CB8AC3E}">
        <p14:creationId xmlns:p14="http://schemas.microsoft.com/office/powerpoint/2010/main" val="1613714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CAD6F25-60B7-833B-0921-10689B793E63}"/>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300" kern="1200">
                <a:solidFill>
                  <a:srgbClr val="FFFFFF"/>
                </a:solidFill>
                <a:latin typeface="+mj-lt"/>
                <a:ea typeface="+mj-ea"/>
                <a:cs typeface="+mj-cs"/>
              </a:rPr>
              <a:t>Morison receptionist</a:t>
            </a:r>
          </a:p>
          <a:p>
            <a:pPr algn="ctr">
              <a:lnSpc>
                <a:spcPct val="90000"/>
              </a:lnSpc>
              <a:spcBef>
                <a:spcPct val="0"/>
              </a:spcBef>
              <a:spcAft>
                <a:spcPts val="600"/>
              </a:spcAft>
            </a:pPr>
            <a:r>
              <a:rPr lang="en-US" sz="3300" kern="1200">
                <a:solidFill>
                  <a:srgbClr val="FFFFFF"/>
                </a:solidFill>
                <a:latin typeface="+mj-lt"/>
                <a:ea typeface="+mj-ea"/>
                <a:cs typeface="+mj-cs"/>
              </a:rPr>
              <a:t>Performance appraisal</a:t>
            </a:r>
          </a:p>
          <a:p>
            <a:pPr algn="ctr">
              <a:lnSpc>
                <a:spcPct val="90000"/>
              </a:lnSpc>
              <a:spcBef>
                <a:spcPct val="0"/>
              </a:spcBef>
              <a:spcAft>
                <a:spcPts val="600"/>
              </a:spcAft>
            </a:pPr>
            <a:r>
              <a:rPr lang="en-US" sz="3300" kern="1200">
                <a:solidFill>
                  <a:srgbClr val="FFFFFF"/>
                </a:solidFill>
                <a:latin typeface="+mj-lt"/>
                <a:ea typeface="+mj-ea"/>
                <a:cs typeface="+mj-cs"/>
              </a:rPr>
              <a:t>Form</a:t>
            </a:r>
          </a:p>
        </p:txBody>
      </p:sp>
      <p:pic>
        <p:nvPicPr>
          <p:cNvPr id="5" name="Content Placeholder 4" descr="A screenshot of a survey">
            <a:extLst>
              <a:ext uri="{FF2B5EF4-FFF2-40B4-BE49-F238E27FC236}">
                <a16:creationId xmlns:a16="http://schemas.microsoft.com/office/drawing/2014/main" id="{CE2504E7-DA70-3D41-C04C-4F8639E8D94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83296" y="643466"/>
            <a:ext cx="5568739" cy="5568739"/>
          </a:xfrm>
          <a:prstGeom prst="rect">
            <a:avLst/>
          </a:prstGeom>
        </p:spPr>
      </p:pic>
    </p:spTree>
    <p:extLst>
      <p:ext uri="{BB962C8B-B14F-4D97-AF65-F5344CB8AC3E}">
        <p14:creationId xmlns:p14="http://schemas.microsoft.com/office/powerpoint/2010/main" val="3083418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E0AD-CF8F-467B-EB31-9AA54BDAFDBE}"/>
              </a:ext>
            </a:extLst>
          </p:cNvPr>
          <p:cNvSpPr>
            <a:spLocks noGrp="1"/>
          </p:cNvSpPr>
          <p:nvPr>
            <p:ph type="title"/>
          </p:nvPr>
        </p:nvSpPr>
        <p:spPr>
          <a:xfrm>
            <a:off x="481013" y="3752849"/>
            <a:ext cx="3290887" cy="2452687"/>
          </a:xfrm>
        </p:spPr>
        <p:txBody>
          <a:bodyPr anchor="ctr">
            <a:normAutofit/>
          </a:bodyPr>
          <a:lstStyle/>
          <a:p>
            <a:r>
              <a:rPr lang="en-GB" sz="3600" dirty="0"/>
              <a:t>FEEDBACK:</a:t>
            </a:r>
          </a:p>
        </p:txBody>
      </p:sp>
      <p:pic>
        <p:nvPicPr>
          <p:cNvPr id="5" name="Picture 4" descr="A group of hands holding up colorful letters">
            <a:extLst>
              <a:ext uri="{FF2B5EF4-FFF2-40B4-BE49-F238E27FC236}">
                <a16:creationId xmlns:a16="http://schemas.microsoft.com/office/drawing/2014/main" id="{AB0000D3-3C37-405C-09E0-EA4484E465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20" y="11"/>
            <a:ext cx="12191980" cy="286892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192CEBE4-1416-E117-8150-21F814481E37}"/>
              </a:ext>
            </a:extLst>
          </p:cNvPr>
          <p:cNvSpPr>
            <a:spLocks noGrp="1"/>
          </p:cNvSpPr>
          <p:nvPr>
            <p:ph idx="1"/>
          </p:nvPr>
        </p:nvSpPr>
        <p:spPr>
          <a:xfrm>
            <a:off x="4225574" y="3581400"/>
            <a:ext cx="7485413" cy="2452687"/>
          </a:xfrm>
        </p:spPr>
        <p:txBody>
          <a:bodyPr anchor="ctr">
            <a:noAutofit/>
          </a:bodyPr>
          <a:lstStyle/>
          <a:p>
            <a:pPr>
              <a:buFont typeface="Wingdings" panose="05000000000000000000" pitchFamily="2" charset="2"/>
              <a:buChar char="q"/>
            </a:pPr>
            <a:r>
              <a:rPr lang="en-GB" sz="1800" b="1" dirty="0">
                <a:latin typeface="Times New Roman" panose="02020603050405020304" pitchFamily="18" charset="0"/>
                <a:cs typeface="Times New Roman" panose="02020603050405020304" pitchFamily="18" charset="0"/>
              </a:rPr>
              <a:t>Communication (5): </a:t>
            </a:r>
            <a:r>
              <a:rPr lang="en-GB" sz="1800" dirty="0">
                <a:latin typeface="Times New Roman" panose="02020603050405020304" pitchFamily="18" charset="0"/>
                <a:cs typeface="Times New Roman" panose="02020603050405020304" pitchFamily="18" charset="0"/>
              </a:rPr>
              <a:t>demonstrates clear, polite, and professional communication with customers and staff, ensuring efficient information exchange.</a:t>
            </a:r>
          </a:p>
          <a:p>
            <a:pPr>
              <a:buFont typeface="Wingdings" panose="05000000000000000000" pitchFamily="2" charset="2"/>
              <a:buChar char="q"/>
            </a:pPr>
            <a:r>
              <a:rPr lang="en-GB" sz="1800" b="1" dirty="0">
                <a:latin typeface="Times New Roman" panose="02020603050405020304" pitchFamily="18" charset="0"/>
                <a:cs typeface="Times New Roman" panose="02020603050405020304" pitchFamily="18" charset="0"/>
              </a:rPr>
              <a:t>Customer care (5): </a:t>
            </a:r>
            <a:r>
              <a:rPr lang="en-GB" sz="1800" dirty="0">
                <a:latin typeface="Times New Roman" panose="02020603050405020304" pitchFamily="18" charset="0"/>
                <a:cs typeface="Times New Roman" panose="02020603050405020304" pitchFamily="18" charset="0"/>
              </a:rPr>
              <a:t>provides outstanding front-line service, creating positive first impressions and contributing to customer loyalty (Robbins &amp; judge, 2022).</a:t>
            </a:r>
          </a:p>
          <a:p>
            <a:pPr>
              <a:buFont typeface="Wingdings" panose="05000000000000000000" pitchFamily="2" charset="2"/>
              <a:buChar char="q"/>
            </a:pPr>
            <a:r>
              <a:rPr lang="en-GB" sz="1800" b="1" dirty="0">
                <a:latin typeface="Times New Roman" panose="02020603050405020304" pitchFamily="18" charset="0"/>
                <a:cs typeface="Times New Roman" panose="02020603050405020304" pitchFamily="18" charset="0"/>
              </a:rPr>
              <a:t>Confidentiality (5): </a:t>
            </a:r>
            <a:r>
              <a:rPr lang="en-GB" sz="1800" dirty="0">
                <a:latin typeface="Times New Roman" panose="02020603050405020304" pitchFamily="18" charset="0"/>
                <a:cs typeface="Times New Roman" panose="02020603050405020304" pitchFamily="18" charset="0"/>
              </a:rPr>
              <a:t>manages sensitive data and client information responsibly, maintaining full compliance with Tesco’s policies.</a:t>
            </a:r>
          </a:p>
          <a:p>
            <a:pPr>
              <a:buFont typeface="Wingdings" panose="05000000000000000000" pitchFamily="2" charset="2"/>
              <a:buChar char="q"/>
            </a:pPr>
            <a:r>
              <a:rPr lang="en-GB" sz="1800" b="1" dirty="0">
                <a:latin typeface="Times New Roman" panose="02020603050405020304" pitchFamily="18" charset="0"/>
                <a:cs typeface="Times New Roman" panose="02020603050405020304" pitchFamily="18" charset="0"/>
              </a:rPr>
              <a:t>Call and appointment management (5): </a:t>
            </a:r>
            <a:r>
              <a:rPr lang="en-GB" sz="1800" dirty="0">
                <a:latin typeface="Times New Roman" panose="02020603050405020304" pitchFamily="18" charset="0"/>
                <a:cs typeface="Times New Roman" panose="02020603050405020304" pitchFamily="18" charset="0"/>
              </a:rPr>
              <a:t>organizes schedules and handles multiple inquiries efficiently, showing strong multitasking ability.</a:t>
            </a:r>
          </a:p>
          <a:p>
            <a:pPr>
              <a:buFont typeface="Wingdings" panose="05000000000000000000" pitchFamily="2" charset="2"/>
              <a:buChar char="q"/>
            </a:pPr>
            <a:r>
              <a:rPr lang="en-GB" sz="1800" b="1" dirty="0">
                <a:latin typeface="Times New Roman" panose="02020603050405020304" pitchFamily="18" charset="0"/>
                <a:cs typeface="Times New Roman" panose="02020603050405020304" pitchFamily="18" charset="0"/>
              </a:rPr>
              <a:t>Teamwork and professionalism (5)</a:t>
            </a:r>
            <a:r>
              <a:rPr lang="en-GB" sz="1800" dirty="0">
                <a:latin typeface="Times New Roman" panose="02020603050405020304" pitchFamily="18" charset="0"/>
                <a:cs typeface="Times New Roman" panose="02020603050405020304" pitchFamily="18" charset="0"/>
              </a:rPr>
              <a:t>: exhibits reliability, collaboration, and commitment to Tesco’s corporate values and brand image (</a:t>
            </a:r>
            <a:r>
              <a:rPr lang="en-GB" sz="1800" dirty="0" err="1">
                <a:latin typeface="Times New Roman" panose="02020603050405020304" pitchFamily="18" charset="0"/>
                <a:cs typeface="Times New Roman" panose="02020603050405020304" pitchFamily="18" charset="0"/>
              </a:rPr>
              <a:t>Aguinis</a:t>
            </a:r>
            <a:r>
              <a:rPr lang="en-GB" sz="1800" dirty="0">
                <a:latin typeface="Times New Roman" panose="02020603050405020304" pitchFamily="18" charset="0"/>
                <a:cs typeface="Times New Roman" panose="02020603050405020304" pitchFamily="18" charset="0"/>
              </a:rPr>
              <a:t>, 2019).</a:t>
            </a:r>
          </a:p>
        </p:txBody>
      </p:sp>
    </p:spTree>
    <p:extLst>
      <p:ext uri="{BB962C8B-B14F-4D97-AF65-F5344CB8AC3E}">
        <p14:creationId xmlns:p14="http://schemas.microsoft.com/office/powerpoint/2010/main" val="766215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1608C-1128-FA20-570E-CC43FA240865}"/>
              </a:ext>
            </a:extLst>
          </p:cNvPr>
          <p:cNvSpPr>
            <a:spLocks noGrp="1"/>
          </p:cNvSpPr>
          <p:nvPr>
            <p:ph type="title"/>
          </p:nvPr>
        </p:nvSpPr>
        <p:spPr>
          <a:xfrm>
            <a:off x="838201" y="365125"/>
            <a:ext cx="5251316" cy="1807305"/>
          </a:xfrm>
        </p:spPr>
        <p:txBody>
          <a:bodyPr>
            <a:normAutofit/>
          </a:bodyPr>
          <a:lstStyle/>
          <a:p>
            <a:r>
              <a:rPr lang="en-GB" dirty="0"/>
              <a:t>QUESTIONS </a:t>
            </a:r>
          </a:p>
        </p:txBody>
      </p:sp>
      <p:sp>
        <p:nvSpPr>
          <p:cNvPr id="3" name="Content Placeholder 2">
            <a:extLst>
              <a:ext uri="{FF2B5EF4-FFF2-40B4-BE49-F238E27FC236}">
                <a16:creationId xmlns:a16="http://schemas.microsoft.com/office/drawing/2014/main" id="{B7B7047B-BD3D-2FC2-6E85-EB85064DD4C7}"/>
              </a:ext>
            </a:extLst>
          </p:cNvPr>
          <p:cNvSpPr>
            <a:spLocks noGrp="1"/>
          </p:cNvSpPr>
          <p:nvPr>
            <p:ph idx="1"/>
          </p:nvPr>
        </p:nvSpPr>
        <p:spPr>
          <a:xfrm>
            <a:off x="203459" y="1704647"/>
            <a:ext cx="5899026" cy="4788228"/>
          </a:xfrm>
        </p:spPr>
        <p:txBody>
          <a:bodyPr>
            <a:normAutofit/>
          </a:bodyPr>
          <a:lstStyle/>
          <a:p>
            <a:pPr algn="just"/>
            <a:r>
              <a:rPr lang="en-GB" sz="1400" dirty="0"/>
              <a:t>1</a:t>
            </a:r>
            <a:r>
              <a:rPr lang="en-GB" sz="2000" dirty="0">
                <a:latin typeface="Times New Roman" panose="02020603050405020304" pitchFamily="18" charset="0"/>
                <a:cs typeface="Times New Roman" panose="02020603050405020304" pitchFamily="18" charset="0"/>
              </a:rPr>
              <a:t>.    Looking back at your first year, what achievements or improvements are you most proud of?</a:t>
            </a:r>
          </a:p>
          <a:p>
            <a:pPr algn="just"/>
            <a:r>
              <a:rPr lang="en-GB" sz="2000" dirty="0">
                <a:latin typeface="Times New Roman" panose="02020603050405020304" pitchFamily="18" charset="0"/>
                <a:cs typeface="Times New Roman" panose="02020603050405020304" pitchFamily="18" charset="0"/>
              </a:rPr>
              <a:t>2.	In what areas do you feel you’ve grown the most, and where do you think you could still improve? </a:t>
            </a:r>
          </a:p>
          <a:p>
            <a:pPr algn="just"/>
            <a:r>
              <a:rPr lang="en-GB" sz="2000" dirty="0">
                <a:latin typeface="Times New Roman" panose="02020603050405020304" pitchFamily="18" charset="0"/>
                <a:cs typeface="Times New Roman" panose="02020603050405020304" pitchFamily="18" charset="0"/>
              </a:rPr>
              <a:t>3.	How have you contributed to creating a positive experience for visitors, staff, or clients? </a:t>
            </a:r>
          </a:p>
          <a:p>
            <a:pPr algn="just"/>
            <a:r>
              <a:rPr lang="en-GB" sz="2000" dirty="0">
                <a:latin typeface="Times New Roman" panose="02020603050405020304" pitchFamily="18" charset="0"/>
                <a:cs typeface="Times New Roman" panose="02020603050405020304" pitchFamily="18" charset="0"/>
              </a:rPr>
              <a:t>4.	If you were given more responsibility for example, overseeing another receptionist or managing office coordination  how would you handle it? 	</a:t>
            </a:r>
          </a:p>
          <a:p>
            <a:pPr algn="just"/>
            <a:r>
              <a:rPr lang="en-GB" sz="2000" dirty="0">
                <a:latin typeface="Times New Roman" panose="02020603050405020304" pitchFamily="18" charset="0"/>
                <a:cs typeface="Times New Roman" panose="02020603050405020304" pitchFamily="18" charset="0"/>
              </a:rPr>
              <a:t>5.	What are your career goals for the next year, and how can the company support you in reaching them?</a:t>
            </a:r>
          </a:p>
        </p:txBody>
      </p:sp>
      <p:pic>
        <p:nvPicPr>
          <p:cNvPr id="5" name="Picture 4" descr="A hand holding a question mark&#10;&#10;AI-generated content may be incorrect.">
            <a:extLst>
              <a:ext uri="{FF2B5EF4-FFF2-40B4-BE49-F238E27FC236}">
                <a16:creationId xmlns:a16="http://schemas.microsoft.com/office/drawing/2014/main" id="{D4E153C2-42CC-99FE-3009-9193FC475C9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74184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2F0A1-7907-1380-9DB5-17C0BEBBDD07}"/>
              </a:ext>
            </a:extLst>
          </p:cNvPr>
          <p:cNvSpPr>
            <a:spLocks noGrp="1"/>
          </p:cNvSpPr>
          <p:nvPr>
            <p:ph type="title"/>
          </p:nvPr>
        </p:nvSpPr>
        <p:spPr>
          <a:xfrm>
            <a:off x="635000" y="640823"/>
            <a:ext cx="3418659" cy="5583148"/>
          </a:xfrm>
        </p:spPr>
        <p:txBody>
          <a:bodyPr anchor="ctr">
            <a:normAutofit/>
          </a:bodyPr>
          <a:lstStyle/>
          <a:p>
            <a:r>
              <a:rPr lang="en-GB" sz="4600"/>
              <a:t>REFRENCES :</a:t>
            </a:r>
            <a:br>
              <a:rPr lang="en-GB" sz="4600"/>
            </a:br>
            <a:endParaRPr lang="en-GB"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C3BF4E4-662F-0C0E-8A53-69C57872627C}"/>
              </a:ext>
            </a:extLst>
          </p:cNvPr>
          <p:cNvGraphicFramePr>
            <a:graphicFrameLocks noGrp="1"/>
          </p:cNvGraphicFramePr>
          <p:nvPr>
            <p:ph idx="1"/>
            <p:extLst>
              <p:ext uri="{D42A27DB-BD31-4B8C-83A1-F6EECF244321}">
                <p14:modId xmlns:p14="http://schemas.microsoft.com/office/powerpoint/2010/main" val="282368516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72331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711</Words>
  <Application>Microsoft Office PowerPoint</Application>
  <PresentationFormat>Widescreen</PresentationFormat>
  <Paragraphs>56</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STUDENT NAME: CARMEN CARAMAN  STUDENT ID :2213756 MODULE CODE :LCBB5012 LECTURE NAME :LIYANAGE RODRIGO</vt:lpstr>
      <vt:lpstr>RECEPTIONIST ROLE </vt:lpstr>
      <vt:lpstr> Job description </vt:lpstr>
      <vt:lpstr>PERFORMANCE MANAGEMENT </vt:lpstr>
      <vt:lpstr>FRAMEWORK AND RESPONSIBILITY OF THE RECEPTIONIST  </vt:lpstr>
      <vt:lpstr>PowerPoint Presentation</vt:lpstr>
      <vt:lpstr>FEEDBACK:</vt:lpstr>
      <vt:lpstr>QUESTIONS </vt:lpstr>
      <vt:lpstr>REFRENCES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CARMEN CARAMAN  STUDENT ID :2213756 MODULE CODE :LCBB5012 LECTURE NAME :LIYANAGE RODRIGO</dc:title>
  <dc:creator/>
  <cp:lastModifiedBy>icaraman71@yahoo.com</cp:lastModifiedBy>
  <cp:revision>2</cp:revision>
  <dcterms:created xsi:type="dcterms:W3CDTF">2025-10-17T08:39:16Z</dcterms:created>
  <dcterms:modified xsi:type="dcterms:W3CDTF">2025-10-17T19:24:03Z</dcterms:modified>
</cp:coreProperties>
</file>