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sldIdLst>
    <p:sldId id="257" r:id="rId3"/>
    <p:sldId id="260" r:id="rId4"/>
    <p:sldId id="259" r:id="rId5"/>
    <p:sldId id="278" r:id="rId6"/>
    <p:sldId id="279" r:id="rId7"/>
    <p:sldId id="265" r:id="rId8"/>
    <p:sldId id="269" r:id="rId9"/>
    <p:sldId id="270" r:id="rId10"/>
    <p:sldId id="283" r:id="rId11"/>
    <p:sldId id="280" r:id="rId12"/>
    <p:sldId id="266" r:id="rId13"/>
    <p:sldId id="281" r:id="rId14"/>
    <p:sldId id="271" r:id="rId15"/>
    <p:sldId id="282" r:id="rId16"/>
    <p:sldId id="267" r:id="rId17"/>
    <p:sldId id="272" r:id="rId18"/>
    <p:sldId id="264" r:id="rId19"/>
    <p:sldId id="268" r:id="rId20"/>
    <p:sldId id="274" r:id="rId21"/>
    <p:sldId id="273" r:id="rId22"/>
    <p:sldId id="276" r:id="rId23"/>
    <p:sldId id="275" r:id="rId24"/>
    <p:sldId id="277"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664" autoAdjust="0"/>
    <p:restoredTop sz="94660"/>
  </p:normalViewPr>
  <p:slideViewPr>
    <p:cSldViewPr snapToGrid="0">
      <p:cViewPr varScale="1">
        <p:scale>
          <a:sx n="84" d="100"/>
          <a:sy n="84" d="100"/>
        </p:scale>
        <p:origin x="60" y="50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02/09/2018</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560188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02/09/2018</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974613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02/09/2018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185478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02/09/2018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670082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02/09/2018</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238012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02/09/2018</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387303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02/09/2018</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410753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02/09/2018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58709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02/09/2018</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886755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02/09/2018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739572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02/09/2018</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672172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06026C4-0BFE-4A2F-8572-6B77C12F4057}" type="datetimeFigureOut">
              <a:rPr lang="en-GB" smtClean="0">
                <a:solidFill>
                  <a:prstClr val="black">
                    <a:tint val="75000"/>
                  </a:prstClr>
                </a:solidFill>
              </a:rPr>
              <a:pPr/>
              <a:t>02/09/2018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F21016D5-D927-4F6F-955E-015A08B0F45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333892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06026C4-0BFE-4A2F-8572-6B77C12F4057}" type="datetimeFigureOut">
              <a:rPr lang="en-GB" smtClean="0">
                <a:solidFill>
                  <a:prstClr val="black">
                    <a:tint val="75000"/>
                  </a:prstClr>
                </a:solidFill>
              </a:rPr>
              <a:pPr/>
              <a:t>02/09/2018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F21016D5-D927-4F6F-955E-015A08B0F45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586983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06026C4-0BFE-4A2F-8572-6B77C12F4057}" type="datetimeFigureOut">
              <a:rPr lang="en-GB" smtClean="0">
                <a:solidFill>
                  <a:prstClr val="black">
                    <a:tint val="75000"/>
                  </a:prstClr>
                </a:solidFill>
              </a:rPr>
              <a:pPr/>
              <a:t>02/09/2018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F21016D5-D927-4F6F-955E-015A08B0F45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52241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06026C4-0BFE-4A2F-8572-6B77C12F4057}" type="datetimeFigureOut">
              <a:rPr lang="en-GB" smtClean="0">
                <a:solidFill>
                  <a:prstClr val="black">
                    <a:tint val="75000"/>
                  </a:prstClr>
                </a:solidFill>
              </a:rPr>
              <a:pPr/>
              <a:t>02/09/2018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F21016D5-D927-4F6F-955E-015A08B0F45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44860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06026C4-0BFE-4A2F-8572-6B77C12F4057}" type="datetimeFigureOut">
              <a:rPr lang="en-GB" smtClean="0">
                <a:solidFill>
                  <a:prstClr val="black">
                    <a:tint val="75000"/>
                  </a:prstClr>
                </a:solidFill>
              </a:rPr>
              <a:pPr/>
              <a:t>02/09/2018</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F21016D5-D927-4F6F-955E-015A08B0F45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986806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06026C4-0BFE-4A2F-8572-6B77C12F4057}" type="datetimeFigureOut">
              <a:rPr lang="en-GB" smtClean="0">
                <a:solidFill>
                  <a:prstClr val="black">
                    <a:tint val="75000"/>
                  </a:prstClr>
                </a:solidFill>
              </a:rPr>
              <a:pPr/>
              <a:t>02/09/2018</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F21016D5-D927-4F6F-955E-015A08B0F45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401084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6026C4-0BFE-4A2F-8572-6B77C12F4057}" type="datetimeFigureOut">
              <a:rPr lang="en-GB" smtClean="0">
                <a:solidFill>
                  <a:prstClr val="black">
                    <a:tint val="75000"/>
                  </a:prstClr>
                </a:solidFill>
              </a:rPr>
              <a:pPr/>
              <a:t>02/09/2018</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F21016D5-D927-4F6F-955E-015A08B0F45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5514844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06026C4-0BFE-4A2F-8572-6B77C12F4057}" type="datetimeFigureOut">
              <a:rPr lang="en-GB" smtClean="0">
                <a:solidFill>
                  <a:prstClr val="black">
                    <a:tint val="75000"/>
                  </a:prstClr>
                </a:solidFill>
              </a:rPr>
              <a:pPr/>
              <a:t>02/09/2018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F21016D5-D927-4F6F-955E-015A08B0F45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5255059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06026C4-0BFE-4A2F-8572-6B77C12F4057}" type="datetimeFigureOut">
              <a:rPr lang="en-GB" smtClean="0">
                <a:solidFill>
                  <a:prstClr val="black">
                    <a:tint val="75000"/>
                  </a:prstClr>
                </a:solidFill>
              </a:rPr>
              <a:pPr/>
              <a:t>02/09/2018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F21016D5-D927-4F6F-955E-015A08B0F45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388302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06026C4-0BFE-4A2F-8572-6B77C12F4057}" type="datetimeFigureOut">
              <a:rPr lang="en-GB" smtClean="0">
                <a:solidFill>
                  <a:prstClr val="black">
                    <a:tint val="75000"/>
                  </a:prstClr>
                </a:solidFill>
              </a:rPr>
              <a:pPr/>
              <a:t>02/09/2018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F21016D5-D927-4F6F-955E-015A08B0F45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3253606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06026C4-0BFE-4A2F-8572-6B77C12F4057}" type="datetimeFigureOut">
              <a:rPr lang="en-GB" smtClean="0">
                <a:solidFill>
                  <a:prstClr val="black">
                    <a:tint val="75000"/>
                  </a:prstClr>
                </a:solidFill>
              </a:rPr>
              <a:pPr/>
              <a:t>02/09/2018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F21016D5-D927-4F6F-955E-015A08B0F45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673337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02/09/2018</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10306109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06026C4-0BFE-4A2F-8572-6B77C12F4057}" type="datetimeFigureOut">
              <a:rPr lang="en-GB" smtClean="0">
                <a:solidFill>
                  <a:prstClr val="black">
                    <a:tint val="75000"/>
                  </a:prstClr>
                </a:solidFill>
              </a:rPr>
              <a:pPr/>
              <a:t>02/09/2018</a:t>
            </a:fld>
            <a:endParaRPr lang="en-GB">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21016D5-D927-4F6F-955E-015A08B0F45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5794044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audio" Target="../media/media1.m4a"/><Relationship Id="rId2" Type="http://schemas.microsoft.com/office/2007/relationships/media" Target="../media/media1.m4a"/><Relationship Id="rId1" Type="http://schemas.openxmlformats.org/officeDocument/2006/relationships/tags" Target="../tags/tag1.xml"/><Relationship Id="rId5" Type="http://schemas.openxmlformats.org/officeDocument/2006/relationships/image" Target="../media/image3.png"/><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audio" Target="../media/media6.m4a"/><Relationship Id="rId2" Type="http://schemas.microsoft.com/office/2007/relationships/media" Target="../media/media6.m4a"/><Relationship Id="rId1" Type="http://schemas.openxmlformats.org/officeDocument/2006/relationships/tags" Target="../tags/tag2.xml"/><Relationship Id="rId5" Type="http://schemas.openxmlformats.org/officeDocument/2006/relationships/image" Target="../media/image3.png"/><Relationship Id="rId4"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audio" Target="../media/media7.m4a"/><Relationship Id="rId2" Type="http://schemas.microsoft.com/office/2007/relationships/media" Target="../media/media7.m4a"/><Relationship Id="rId1" Type="http://schemas.openxmlformats.org/officeDocument/2006/relationships/tags" Target="../tags/tag3.xml"/><Relationship Id="rId5" Type="http://schemas.openxmlformats.org/officeDocument/2006/relationships/image" Target="../media/image3.png"/><Relationship Id="rId4"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audio" Target="../media/media8.m4a"/><Relationship Id="rId2" Type="http://schemas.microsoft.com/office/2007/relationships/media" Target="../media/media8.m4a"/><Relationship Id="rId1" Type="http://schemas.openxmlformats.org/officeDocument/2006/relationships/tags" Target="../tags/tag4.xml"/><Relationship Id="rId5" Type="http://schemas.openxmlformats.org/officeDocument/2006/relationships/image" Target="../media/image3.png"/><Relationship Id="rId4"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audio" Target="../media/media11.m4a"/><Relationship Id="rId2" Type="http://schemas.microsoft.com/office/2007/relationships/media" Target="../media/media11.m4a"/><Relationship Id="rId1" Type="http://schemas.openxmlformats.org/officeDocument/2006/relationships/tags" Target="../tags/tag5.xml"/><Relationship Id="rId5" Type="http://schemas.openxmlformats.org/officeDocument/2006/relationships/image" Target="../media/image3.png"/><Relationship Id="rId4"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audio" Target="../media/media13.m4a"/><Relationship Id="rId2" Type="http://schemas.microsoft.com/office/2007/relationships/media" Target="../media/media13.m4a"/><Relationship Id="rId1" Type="http://schemas.openxmlformats.org/officeDocument/2006/relationships/tags" Target="../tags/tag6.xml"/><Relationship Id="rId5" Type="http://schemas.openxmlformats.org/officeDocument/2006/relationships/image" Target="../media/image3.png"/><Relationship Id="rId4"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audio" Target="../media/media15.m4a"/><Relationship Id="rId2" Type="http://schemas.microsoft.com/office/2007/relationships/media" Target="../media/media15.m4a"/><Relationship Id="rId1" Type="http://schemas.openxmlformats.org/officeDocument/2006/relationships/tags" Target="../tags/tag7.xml"/><Relationship Id="rId5" Type="http://schemas.openxmlformats.org/officeDocument/2006/relationships/image" Target="../media/image3.png"/><Relationship Id="rId4"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audio" Target="../media/media16.m4a"/><Relationship Id="rId2" Type="http://schemas.microsoft.com/office/2007/relationships/media" Target="../media/media16.m4a"/><Relationship Id="rId1" Type="http://schemas.openxmlformats.org/officeDocument/2006/relationships/tags" Target="../tags/tag8.xml"/><Relationship Id="rId5" Type="http://schemas.openxmlformats.org/officeDocument/2006/relationships/image" Target="../media/image3.png"/><Relationship Id="rId4"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audio" Target="../media/media17.m4a"/><Relationship Id="rId2" Type="http://schemas.microsoft.com/office/2007/relationships/media" Target="../media/media17.m4a"/><Relationship Id="rId1" Type="http://schemas.openxmlformats.org/officeDocument/2006/relationships/tags" Target="../tags/tag9.xml"/><Relationship Id="rId5" Type="http://schemas.openxmlformats.org/officeDocument/2006/relationships/image" Target="../media/image3.png"/><Relationship Id="rId4"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audio" Target="../media/media18.m4a"/><Relationship Id="rId2" Type="http://schemas.microsoft.com/office/2007/relationships/media" Target="../media/media18.m4a"/><Relationship Id="rId1" Type="http://schemas.openxmlformats.org/officeDocument/2006/relationships/tags" Target="../tags/tag10.xml"/><Relationship Id="rId5" Type="http://schemas.openxmlformats.org/officeDocument/2006/relationships/image" Target="../media/image3.png"/><Relationship Id="rId4"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audio" Target="../media/media19.m4a"/><Relationship Id="rId2" Type="http://schemas.microsoft.com/office/2007/relationships/media" Target="../media/media19.m4a"/><Relationship Id="rId1" Type="http://schemas.openxmlformats.org/officeDocument/2006/relationships/tags" Target="../tags/tag11.xml"/><Relationship Id="rId5" Type="http://schemas.openxmlformats.org/officeDocument/2006/relationships/image" Target="../media/image3.png"/><Relationship Id="rId4"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3" Type="http://schemas.openxmlformats.org/officeDocument/2006/relationships/audio" Target="../media/media20.m4a"/><Relationship Id="rId2" Type="http://schemas.microsoft.com/office/2007/relationships/media" Target="../media/media20.m4a"/><Relationship Id="rId1" Type="http://schemas.openxmlformats.org/officeDocument/2006/relationships/tags" Target="../tags/tag12.xml"/><Relationship Id="rId5" Type="http://schemas.openxmlformats.org/officeDocument/2006/relationships/image" Target="../media/image3.png"/><Relationship Id="rId4"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audio" Target="../media/media21.m4a"/><Relationship Id="rId2" Type="http://schemas.microsoft.com/office/2007/relationships/media" Target="../media/media21.m4a"/><Relationship Id="rId1" Type="http://schemas.openxmlformats.org/officeDocument/2006/relationships/tags" Target="../tags/tag13.xml"/><Relationship Id="rId5" Type="http://schemas.openxmlformats.org/officeDocument/2006/relationships/image" Target="../media/image3.png"/><Relationship Id="rId4"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audio" Target="../media/media22.m4a"/><Relationship Id="rId2" Type="http://schemas.microsoft.com/office/2007/relationships/media" Target="../media/media22.m4a"/><Relationship Id="rId1" Type="http://schemas.openxmlformats.org/officeDocument/2006/relationships/tags" Target="../tags/tag14.xml"/><Relationship Id="rId5" Type="http://schemas.openxmlformats.org/officeDocument/2006/relationships/image" Target="../media/image3.png"/><Relationship Id="rId4"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3" Type="http://schemas.openxmlformats.org/officeDocument/2006/relationships/audio" Target="../media/media23.m4a"/><Relationship Id="rId2" Type="http://schemas.microsoft.com/office/2007/relationships/media" Target="../media/media23.m4a"/><Relationship Id="rId1" Type="http://schemas.openxmlformats.org/officeDocument/2006/relationships/tags" Target="../tags/tag15.xml"/><Relationship Id="rId5" Type="http://schemas.openxmlformats.org/officeDocument/2006/relationships/image" Target="../media/image3.png"/><Relationship Id="rId4"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EAEE5005 </a:t>
            </a:r>
            <a:br>
              <a:rPr lang="en-GB" dirty="0" smtClean="0"/>
            </a:br>
            <a:r>
              <a:rPr lang="en-GB" dirty="0" smtClean="0"/>
              <a:t>EAEE5010</a:t>
            </a:r>
            <a:br>
              <a:rPr lang="en-GB" dirty="0" smtClean="0"/>
            </a:br>
            <a:r>
              <a:rPr lang="en-GB" sz="2700" b="1" dirty="0" err="1"/>
              <a:t>Amgylcheddau</a:t>
            </a:r>
            <a:r>
              <a:rPr lang="en-GB" sz="2700" b="1" dirty="0"/>
              <a:t> </a:t>
            </a:r>
            <a:r>
              <a:rPr lang="en-GB" sz="2700" b="1" dirty="0" err="1"/>
              <a:t>Dysgu</a:t>
            </a:r>
            <a:r>
              <a:rPr lang="en-GB" sz="2700" b="1" dirty="0"/>
              <a:t>: </a:t>
            </a:r>
            <a:r>
              <a:rPr lang="en-GB" sz="2700" b="1" dirty="0" err="1"/>
              <a:t>tu</a:t>
            </a:r>
            <a:r>
              <a:rPr lang="en-GB" sz="2700" b="1" dirty="0"/>
              <a:t> </a:t>
            </a:r>
            <a:r>
              <a:rPr lang="en-GB" sz="2700" b="1" dirty="0" err="1"/>
              <a:t>fewn</a:t>
            </a:r>
            <a:r>
              <a:rPr lang="en-GB" sz="2700" b="1" dirty="0"/>
              <a:t> a </a:t>
            </a:r>
            <a:r>
              <a:rPr lang="en-GB" sz="2700" b="1" dirty="0" err="1"/>
              <a:t>thu</a:t>
            </a:r>
            <a:r>
              <a:rPr lang="en-GB" sz="2700" b="1" dirty="0"/>
              <a:t> </a:t>
            </a:r>
            <a:r>
              <a:rPr lang="en-GB" sz="2700" b="1" dirty="0" err="1" smtClean="0"/>
              <a:t>allan</a:t>
            </a:r>
            <a:r>
              <a:rPr lang="en-GB" sz="2700" b="1" dirty="0" smtClean="0"/>
              <a:t/>
            </a:r>
            <a:br>
              <a:rPr lang="en-GB" sz="2700" b="1" dirty="0" smtClean="0"/>
            </a:br>
            <a:r>
              <a:rPr lang="en-GB" sz="2700" b="1" i="1" dirty="0"/>
              <a:t>Learning environments: indoors and out</a:t>
            </a:r>
            <a:r>
              <a:rPr lang="en-US" sz="2700" i="1" dirty="0"/>
              <a:t/>
            </a:r>
            <a:br>
              <a:rPr lang="en-US" sz="2700" i="1" dirty="0"/>
            </a:br>
            <a:r>
              <a:rPr lang="en-US" sz="2700" i="1" dirty="0"/>
              <a:t/>
            </a:r>
            <a:br>
              <a:rPr lang="en-US" sz="2700" i="1" dirty="0"/>
            </a:br>
            <a:endParaRPr lang="en-GB" sz="2700" i="1" dirty="0"/>
          </a:p>
        </p:txBody>
      </p:sp>
      <p:sp>
        <p:nvSpPr>
          <p:cNvPr id="3" name="Subtitle 2"/>
          <p:cNvSpPr>
            <a:spLocks noGrp="1"/>
          </p:cNvSpPr>
          <p:nvPr>
            <p:ph type="subTitle" idx="1"/>
          </p:nvPr>
        </p:nvSpPr>
        <p:spPr/>
        <p:txBody>
          <a:bodyPr/>
          <a:lstStyle/>
          <a:p>
            <a:r>
              <a:rPr lang="en-GB" dirty="0" err="1" smtClean="0">
                <a:solidFill>
                  <a:schemeClr val="bg2"/>
                </a:solidFill>
              </a:rPr>
              <a:t>Cefnogaeth</a:t>
            </a:r>
            <a:r>
              <a:rPr lang="en-GB" dirty="0" smtClean="0">
                <a:solidFill>
                  <a:schemeClr val="bg2"/>
                </a:solidFill>
              </a:rPr>
              <a:t> </a:t>
            </a:r>
            <a:r>
              <a:rPr lang="en-GB" dirty="0" err="1" smtClean="0">
                <a:solidFill>
                  <a:schemeClr val="bg2"/>
                </a:solidFill>
              </a:rPr>
              <a:t>Aseiniad</a:t>
            </a:r>
            <a:endParaRPr lang="en-GB" dirty="0" smtClean="0">
              <a:solidFill>
                <a:schemeClr val="bg2"/>
              </a:solidFill>
            </a:endParaRPr>
          </a:p>
          <a:p>
            <a:r>
              <a:rPr lang="en-GB" i="1" dirty="0" smtClean="0">
                <a:solidFill>
                  <a:schemeClr val="bg1"/>
                </a:solidFill>
              </a:rPr>
              <a:t>Assignment Guidance </a:t>
            </a:r>
            <a:endParaRPr lang="en-GB" i="1" dirty="0">
              <a:solidFill>
                <a:schemeClr val="bg1"/>
              </a:solidFill>
            </a:endParaRPr>
          </a:p>
          <a:p>
            <a:endParaRPr lang="en-GB" dirty="0"/>
          </a:p>
        </p:txBody>
      </p:sp>
      <p:pic>
        <p:nvPicPr>
          <p:cNvPr id="5" name="Audio 4">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734800" y="6400800"/>
            <a:ext cx="304800" cy="304800"/>
          </a:xfrm>
          <a:prstGeom prst="rect">
            <a:avLst/>
          </a:prstGeom>
        </p:spPr>
      </p:pic>
    </p:spTree>
    <p:custDataLst>
      <p:tags r:id="rId1"/>
    </p:custDataLst>
    <p:extLst>
      <p:ext uri="{BB962C8B-B14F-4D97-AF65-F5344CB8AC3E}">
        <p14:creationId xmlns:p14="http://schemas.microsoft.com/office/powerpoint/2010/main" val="2633446487"/>
      </p:ext>
    </p:extLst>
  </p:cSld>
  <p:clrMapOvr>
    <a:masterClrMapping/>
  </p:clrMapOvr>
  <mc:AlternateContent xmlns:mc="http://schemas.openxmlformats.org/markup-compatibility/2006">
    <mc:Choice xmlns:p14="http://schemas.microsoft.com/office/powerpoint/2010/main" Requires="p14">
      <p:transition spd="slow" p14:dur="2000" advTm="12364"/>
    </mc:Choice>
    <mc:Fallback>
      <p:transition spd="slow" advTm="123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Aseiniad</a:t>
            </a:r>
            <a:r>
              <a:rPr lang="en-GB" dirty="0" smtClean="0"/>
              <a:t> </a:t>
            </a:r>
            <a:br>
              <a:rPr lang="en-GB" dirty="0" smtClean="0"/>
            </a:br>
            <a:r>
              <a:rPr lang="en-GB" i="1" dirty="0" smtClean="0">
                <a:solidFill>
                  <a:schemeClr val="accent1">
                    <a:lumMod val="75000"/>
                  </a:schemeClr>
                </a:solidFill>
              </a:rPr>
              <a:t>Assignment</a:t>
            </a:r>
            <a:endParaRPr lang="en-GB" i="1" dirty="0">
              <a:solidFill>
                <a:schemeClr val="accent1">
                  <a:lumMod val="75000"/>
                </a:schemeClr>
              </a:solidFill>
            </a:endParaRPr>
          </a:p>
        </p:txBody>
      </p:sp>
      <p:sp>
        <p:nvSpPr>
          <p:cNvPr id="3" name="Content Placeholder 2"/>
          <p:cNvSpPr>
            <a:spLocks noGrp="1"/>
          </p:cNvSpPr>
          <p:nvPr>
            <p:ph sz="half" idx="1"/>
          </p:nvPr>
        </p:nvSpPr>
        <p:spPr/>
        <p:txBody>
          <a:bodyPr/>
          <a:lstStyle/>
          <a:p>
            <a:r>
              <a:rPr lang="cy-GB" dirty="0" smtClean="0"/>
              <a:t>Portffolio</a:t>
            </a:r>
          </a:p>
          <a:p>
            <a:r>
              <a:rPr lang="cy-GB" dirty="0" smtClean="0"/>
              <a:t>4000 gair</a:t>
            </a:r>
          </a:p>
          <a:p>
            <a:r>
              <a:rPr lang="cy-GB" dirty="0" smtClean="0"/>
              <a:t>Dyddiad cau a manylion cyflwyno eraill yn y Llawlyfr Modiwl </a:t>
            </a:r>
          </a:p>
          <a:p>
            <a:r>
              <a:rPr lang="cy-GB" dirty="0" smtClean="0"/>
              <a:t>Portffolio o 4 elfen sy’n cydgysylltu </a:t>
            </a:r>
          </a:p>
        </p:txBody>
      </p:sp>
      <p:sp>
        <p:nvSpPr>
          <p:cNvPr id="4" name="Content Placeholder 3"/>
          <p:cNvSpPr>
            <a:spLocks noGrp="1"/>
          </p:cNvSpPr>
          <p:nvPr>
            <p:ph sz="half" idx="2"/>
          </p:nvPr>
        </p:nvSpPr>
        <p:spPr/>
        <p:txBody>
          <a:bodyPr/>
          <a:lstStyle/>
          <a:p>
            <a:r>
              <a:rPr lang="en-GB" i="1" dirty="0" smtClean="0">
                <a:solidFill>
                  <a:schemeClr val="accent1">
                    <a:lumMod val="75000"/>
                  </a:schemeClr>
                </a:solidFill>
              </a:rPr>
              <a:t>Portfolio</a:t>
            </a:r>
          </a:p>
          <a:p>
            <a:r>
              <a:rPr lang="en-GB" i="1" dirty="0" smtClean="0">
                <a:solidFill>
                  <a:schemeClr val="accent1">
                    <a:lumMod val="75000"/>
                  </a:schemeClr>
                </a:solidFill>
              </a:rPr>
              <a:t>4000 words</a:t>
            </a:r>
            <a:endParaRPr lang="en-GB" i="1" dirty="0">
              <a:solidFill>
                <a:schemeClr val="accent1">
                  <a:lumMod val="75000"/>
                </a:schemeClr>
              </a:solidFill>
            </a:endParaRPr>
          </a:p>
          <a:p>
            <a:r>
              <a:rPr lang="en-GB" i="1" dirty="0" smtClean="0">
                <a:solidFill>
                  <a:schemeClr val="accent1">
                    <a:lumMod val="75000"/>
                  </a:schemeClr>
                </a:solidFill>
              </a:rPr>
              <a:t>Hand in date </a:t>
            </a:r>
            <a:r>
              <a:rPr lang="en-GB" dirty="0" smtClean="0">
                <a:solidFill>
                  <a:schemeClr val="accent1">
                    <a:lumMod val="75000"/>
                  </a:schemeClr>
                </a:solidFill>
              </a:rPr>
              <a:t>and </a:t>
            </a:r>
            <a:r>
              <a:rPr lang="en-GB" dirty="0">
                <a:solidFill>
                  <a:schemeClr val="accent1">
                    <a:lumMod val="75000"/>
                  </a:schemeClr>
                </a:solidFill>
              </a:rPr>
              <a:t>other submission details </a:t>
            </a:r>
            <a:r>
              <a:rPr lang="en-GB" i="1" dirty="0" smtClean="0">
                <a:solidFill>
                  <a:schemeClr val="accent1">
                    <a:lumMod val="75000"/>
                  </a:schemeClr>
                </a:solidFill>
              </a:rPr>
              <a:t> noted in Module Handbook </a:t>
            </a:r>
          </a:p>
          <a:p>
            <a:r>
              <a:rPr lang="en-GB" dirty="0">
                <a:solidFill>
                  <a:schemeClr val="accent1">
                    <a:lumMod val="75000"/>
                  </a:schemeClr>
                </a:solidFill>
              </a:rPr>
              <a:t>Portfolio of 4 components that </a:t>
            </a:r>
            <a:r>
              <a:rPr lang="en-GB" dirty="0" smtClean="0">
                <a:solidFill>
                  <a:schemeClr val="accent1">
                    <a:lumMod val="75000"/>
                  </a:schemeClr>
                </a:solidFill>
              </a:rPr>
              <a:t>link </a:t>
            </a:r>
            <a:r>
              <a:rPr lang="en-GB" dirty="0">
                <a:solidFill>
                  <a:schemeClr val="accent1">
                    <a:lumMod val="75000"/>
                  </a:schemeClr>
                </a:solidFill>
              </a:rPr>
              <a:t>together </a:t>
            </a:r>
          </a:p>
          <a:p>
            <a:endParaRPr lang="en-GB" i="1" dirty="0" smtClean="0">
              <a:solidFill>
                <a:schemeClr val="accent1">
                  <a:lumMod val="75000"/>
                </a:schemeClr>
              </a:solidFill>
            </a:endParaRPr>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1582602001"/>
      </p:ext>
    </p:extLst>
  </p:cSld>
  <p:clrMapOvr>
    <a:masterClrMapping/>
  </p:clrMapOvr>
  <mc:AlternateContent xmlns:mc="http://schemas.openxmlformats.org/markup-compatibility/2006">
    <mc:Choice xmlns:p14="http://schemas.microsoft.com/office/powerpoint/2010/main" Requires="p14">
      <p:transition spd="slow" p14:dur="2000" advTm="24523"/>
    </mc:Choice>
    <mc:Fallback>
      <p:transition spd="slow" advTm="245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EAEE5005-C NOS</a:t>
            </a:r>
            <a:endParaRPr lang="en-GB" dirty="0"/>
          </a:p>
        </p:txBody>
      </p:sp>
      <p:sp>
        <p:nvSpPr>
          <p:cNvPr id="3" name="Content Placeholder 2"/>
          <p:cNvSpPr>
            <a:spLocks noGrp="1"/>
          </p:cNvSpPr>
          <p:nvPr>
            <p:ph idx="1"/>
          </p:nvPr>
        </p:nvSpPr>
        <p:spPr>
          <a:xfrm>
            <a:off x="783446" y="1321884"/>
            <a:ext cx="10515600" cy="4351338"/>
          </a:xfrm>
        </p:spPr>
        <p:txBody>
          <a:bodyPr>
            <a:normAutofit fontScale="70000" lnSpcReduction="20000"/>
          </a:bodyPr>
          <a:lstStyle/>
          <a:p>
            <a:r>
              <a:rPr lang="en-GB" dirty="0" err="1" smtClean="0"/>
              <a:t>Wythnos</a:t>
            </a:r>
            <a:r>
              <a:rPr lang="en-GB" dirty="0" smtClean="0"/>
              <a:t> 1 / </a:t>
            </a:r>
            <a:r>
              <a:rPr lang="en-GB" dirty="0" smtClean="0">
                <a:solidFill>
                  <a:schemeClr val="accent1">
                    <a:lumMod val="75000"/>
                  </a:schemeClr>
                </a:solidFill>
              </a:rPr>
              <a:t>Week 1-</a:t>
            </a:r>
          </a:p>
          <a:p>
            <a:r>
              <a:rPr lang="en-GB" dirty="0" smtClean="0"/>
              <a:t>0401-K56, P11; 0403-K59; 0408-K70, K73, P8; 0409-K70, K72; 0411-K64, K65, K66; 0412-P7, P8, P10; SPW9- K24; Core-K8, K53, K55</a:t>
            </a:r>
          </a:p>
          <a:p>
            <a:endParaRPr lang="en-GB" dirty="0" smtClean="0"/>
          </a:p>
          <a:p>
            <a:r>
              <a:rPr lang="en-GB" dirty="0" err="1" smtClean="0"/>
              <a:t>Wythnos</a:t>
            </a:r>
            <a:r>
              <a:rPr lang="en-GB" dirty="0" smtClean="0"/>
              <a:t> 2 / </a:t>
            </a:r>
            <a:r>
              <a:rPr lang="en-GB" dirty="0" smtClean="0">
                <a:solidFill>
                  <a:schemeClr val="accent1">
                    <a:lumMod val="75000"/>
                  </a:schemeClr>
                </a:solidFill>
              </a:rPr>
              <a:t>Week 2</a:t>
            </a:r>
            <a:r>
              <a:rPr lang="en-GB" dirty="0" smtClean="0"/>
              <a:t>-</a:t>
            </a:r>
          </a:p>
          <a:p>
            <a:pPr marL="0" indent="0">
              <a:buNone/>
            </a:pPr>
            <a:r>
              <a:rPr lang="en-GB" dirty="0" smtClean="0"/>
              <a:t>0403- K59;</a:t>
            </a:r>
            <a:r>
              <a:rPr lang="en-GB" dirty="0"/>
              <a:t> </a:t>
            </a:r>
            <a:r>
              <a:rPr lang="en-GB" dirty="0" smtClean="0"/>
              <a:t>0408-K59, K63, K67, K68, K69,K70, K71, K73, K75, P8;  0409-K70, K72; 0411- K64, K65, K66; 0412- P7, P8, P10; 0042- K41-K50; SPW9-K16, K24; Core</a:t>
            </a:r>
            <a:r>
              <a:rPr lang="en-GB" dirty="0"/>
              <a:t> </a:t>
            </a:r>
            <a:r>
              <a:rPr lang="en-GB" dirty="0" smtClean="0"/>
              <a:t>K31-K32,K53-K55.</a:t>
            </a:r>
          </a:p>
          <a:p>
            <a:endParaRPr lang="en-GB" dirty="0" smtClean="0"/>
          </a:p>
          <a:p>
            <a:r>
              <a:rPr lang="en-GB" dirty="0" err="1" smtClean="0"/>
              <a:t>Wythnos</a:t>
            </a:r>
            <a:r>
              <a:rPr lang="en-GB" dirty="0" smtClean="0"/>
              <a:t> 3 / </a:t>
            </a:r>
            <a:r>
              <a:rPr lang="en-GB" dirty="0" smtClean="0">
                <a:solidFill>
                  <a:schemeClr val="accent1">
                    <a:lumMod val="75000"/>
                  </a:schemeClr>
                </a:solidFill>
              </a:rPr>
              <a:t>Week 3-</a:t>
            </a:r>
          </a:p>
          <a:p>
            <a:pPr marL="0" indent="0">
              <a:buNone/>
            </a:pPr>
            <a:r>
              <a:rPr lang="en-GB" dirty="0" smtClean="0"/>
              <a:t>0403-K59 ; 0408- K59, K69, K70, K71, K73, K75, P8, 0409-</a:t>
            </a:r>
            <a:r>
              <a:rPr lang="en-GB" dirty="0"/>
              <a:t> </a:t>
            </a:r>
            <a:r>
              <a:rPr lang="en-GB" dirty="0" smtClean="0"/>
              <a:t>K70, K72;</a:t>
            </a:r>
            <a:r>
              <a:rPr lang="en-GB" dirty="0"/>
              <a:t> </a:t>
            </a:r>
            <a:r>
              <a:rPr lang="en-GB" dirty="0" smtClean="0"/>
              <a:t>0411-</a:t>
            </a:r>
            <a:r>
              <a:rPr lang="en-GB" dirty="0"/>
              <a:t> </a:t>
            </a:r>
            <a:r>
              <a:rPr lang="en-GB" dirty="0" smtClean="0"/>
              <a:t>K64, K65, K66; 0412-P7, P8, P10; 0042-K41-K50; SPW9-K16, K24; Core-K8, K31, K32, K53, K54, K55</a:t>
            </a:r>
          </a:p>
          <a:p>
            <a:endParaRPr lang="en-GB" dirty="0" smtClean="0"/>
          </a:p>
          <a:p>
            <a:r>
              <a:rPr lang="en-GB" dirty="0" err="1" smtClean="0"/>
              <a:t>Wythnos</a:t>
            </a:r>
            <a:r>
              <a:rPr lang="en-GB" dirty="0" smtClean="0"/>
              <a:t> 4 / </a:t>
            </a:r>
            <a:r>
              <a:rPr lang="en-GB" dirty="0" smtClean="0">
                <a:solidFill>
                  <a:schemeClr val="accent1">
                    <a:lumMod val="75000"/>
                  </a:schemeClr>
                </a:solidFill>
              </a:rPr>
              <a:t>Week 4-     </a:t>
            </a:r>
            <a:r>
              <a:rPr lang="en-GB" dirty="0" smtClean="0"/>
              <a:t>0408-K59, K69, K70, K73, K75, P8; 0409-K70, K72; 0411-K64, K65, K66; 0412-P7,P8, P10; 0042-K41-K50; SPW9- K16, K24; Core</a:t>
            </a:r>
            <a:r>
              <a:rPr lang="en-GB" dirty="0"/>
              <a:t>-</a:t>
            </a:r>
            <a:r>
              <a:rPr lang="en-GB" dirty="0" smtClean="0"/>
              <a:t>K31, K32,K53, K54, K55</a:t>
            </a:r>
          </a:p>
          <a:p>
            <a:endParaRPr lang="en-GB" dirty="0" smtClean="0"/>
          </a:p>
          <a:p>
            <a:endParaRPr lang="en-GB" dirty="0" smtClean="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1444745787"/>
      </p:ext>
    </p:extLst>
  </p:cSld>
  <p:clrMapOvr>
    <a:masterClrMapping/>
  </p:clrMapOvr>
  <mc:AlternateContent xmlns:mc="http://schemas.openxmlformats.org/markup-compatibility/2006">
    <mc:Choice xmlns:p14="http://schemas.microsoft.com/office/powerpoint/2010/main" Requires="p14">
      <p:transition spd="slow" p14:dur="2000" advTm="24724"/>
    </mc:Choice>
    <mc:Fallback>
      <p:transition spd="slow" advTm="247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61109"/>
            <a:ext cx="10515600" cy="388216"/>
          </a:xfrm>
        </p:spPr>
        <p:txBody>
          <a:bodyPr>
            <a:normAutofit fontScale="90000"/>
          </a:bodyPr>
          <a:lstStyle/>
          <a:p>
            <a:pPr algn="ctr"/>
            <a:r>
              <a:rPr lang="en-GB" sz="3200" b="1" dirty="0" smtClean="0"/>
              <a:t/>
            </a:r>
            <a:br>
              <a:rPr lang="en-GB" sz="3200" b="1" dirty="0" smtClean="0"/>
            </a:br>
            <a:r>
              <a:rPr lang="en-GB" sz="3200" b="1" dirty="0" err="1" smtClean="0"/>
              <a:t>Portffolio</a:t>
            </a:r>
            <a:r>
              <a:rPr lang="en-GB" sz="3200" b="1" dirty="0" smtClean="0"/>
              <a:t/>
            </a:r>
            <a:br>
              <a:rPr lang="en-GB" sz="3200" b="1" dirty="0" smtClean="0"/>
            </a:br>
            <a:r>
              <a:rPr lang="en-GB" sz="3200" b="1" i="1" dirty="0" smtClean="0">
                <a:solidFill>
                  <a:schemeClr val="accent1">
                    <a:lumMod val="75000"/>
                  </a:schemeClr>
                </a:solidFill>
              </a:rPr>
              <a:t>Portfolio</a:t>
            </a:r>
            <a:br>
              <a:rPr lang="en-GB" sz="3200" b="1" i="1" dirty="0" smtClean="0">
                <a:solidFill>
                  <a:schemeClr val="accent1">
                    <a:lumMod val="75000"/>
                  </a:schemeClr>
                </a:solidFill>
              </a:rPr>
            </a:br>
            <a:r>
              <a:rPr lang="en-GB" sz="3200" b="1" i="1" dirty="0">
                <a:solidFill>
                  <a:schemeClr val="accent1">
                    <a:lumMod val="75000"/>
                  </a:schemeClr>
                </a:solidFill>
              </a:rPr>
              <a:t/>
            </a:r>
            <a:br>
              <a:rPr lang="en-GB" sz="3200" b="1" i="1" dirty="0">
                <a:solidFill>
                  <a:schemeClr val="accent1">
                    <a:lumMod val="75000"/>
                  </a:schemeClr>
                </a:solidFill>
              </a:rPr>
            </a:br>
            <a:r>
              <a:rPr lang="en-GB" sz="3200" b="1" i="1" dirty="0" smtClean="0">
                <a:solidFill>
                  <a:schemeClr val="accent1">
                    <a:lumMod val="75000"/>
                  </a:schemeClr>
                </a:solidFill>
              </a:rPr>
              <a:t/>
            </a:r>
            <a:br>
              <a:rPr lang="en-GB" sz="3200" b="1" i="1" dirty="0" smtClean="0">
                <a:solidFill>
                  <a:schemeClr val="accent1">
                    <a:lumMod val="75000"/>
                  </a:schemeClr>
                </a:solidFill>
              </a:rPr>
            </a:br>
            <a:endParaRPr lang="en-GB" sz="3200" b="1" i="1" dirty="0">
              <a:solidFill>
                <a:schemeClr val="accent1">
                  <a:lumMod val="75000"/>
                </a:schemeClr>
              </a:solidFill>
            </a:endParaRPr>
          </a:p>
        </p:txBody>
      </p:sp>
      <p:sp>
        <p:nvSpPr>
          <p:cNvPr id="3" name="Content Placeholder 2"/>
          <p:cNvSpPr>
            <a:spLocks noGrp="1"/>
          </p:cNvSpPr>
          <p:nvPr>
            <p:ph sz="half" idx="1"/>
          </p:nvPr>
        </p:nvSpPr>
        <p:spPr>
          <a:xfrm>
            <a:off x="223520" y="853440"/>
            <a:ext cx="5394960" cy="4774883"/>
          </a:xfrm>
        </p:spPr>
        <p:txBody>
          <a:bodyPr>
            <a:noAutofit/>
          </a:bodyPr>
          <a:lstStyle/>
          <a:p>
            <a:pPr marL="0" indent="0">
              <a:buNone/>
            </a:pPr>
            <a:r>
              <a:rPr lang="cy-GB" dirty="0"/>
              <a:t> </a:t>
            </a:r>
            <a:r>
              <a:rPr lang="cy-GB" dirty="0" smtClean="0"/>
              <a:t>4 elfen </a:t>
            </a:r>
          </a:p>
          <a:p>
            <a:pPr marL="0" indent="0">
              <a:buNone/>
            </a:pPr>
            <a:r>
              <a:rPr lang="cy-GB" dirty="0" smtClean="0"/>
              <a:t>1. Dyluniwch </a:t>
            </a:r>
            <a:r>
              <a:rPr lang="cy-GB" dirty="0"/>
              <a:t>ac ysgrifennwch gynllun ar gyfer un weithgaredd neu brofiad y mae plant ifanc dan saith mlwydd oed yn medru penderfynu ymgymryd gyda fel rhan o'u darpariaeth gofal blynyddoedd cynnar. </a:t>
            </a:r>
            <a:endParaRPr lang="cy-GB" dirty="0" smtClean="0"/>
          </a:p>
          <a:p>
            <a:pPr marL="0" indent="0">
              <a:buNone/>
            </a:pPr>
            <a:r>
              <a:rPr lang="cy-GB" dirty="0" smtClean="0"/>
              <a:t>2. Cynnwys asesiad risg.</a:t>
            </a:r>
          </a:p>
          <a:p>
            <a:pPr marL="0" indent="0">
              <a:buNone/>
            </a:pPr>
            <a:r>
              <a:rPr lang="cy-GB" dirty="0" smtClean="0"/>
              <a:t>3. Cynnwys awdit amgylcheddol.</a:t>
            </a:r>
          </a:p>
          <a:p>
            <a:pPr marL="0" indent="0">
              <a:buNone/>
            </a:pPr>
            <a:r>
              <a:rPr lang="cy-GB" dirty="0" smtClean="0"/>
              <a:t>4. Cynnwys dar o waith acdemaidd i gefnogi’r gweithgaredd </a:t>
            </a:r>
            <a:endParaRPr lang="cy-GB" dirty="0"/>
          </a:p>
        </p:txBody>
      </p:sp>
      <p:sp>
        <p:nvSpPr>
          <p:cNvPr id="4" name="Content Placeholder 3"/>
          <p:cNvSpPr>
            <a:spLocks noGrp="1"/>
          </p:cNvSpPr>
          <p:nvPr>
            <p:ph sz="half" idx="2"/>
          </p:nvPr>
        </p:nvSpPr>
        <p:spPr>
          <a:xfrm>
            <a:off x="6019800" y="853440"/>
            <a:ext cx="5735320" cy="5433061"/>
          </a:xfrm>
        </p:spPr>
        <p:txBody>
          <a:bodyPr>
            <a:noAutofit/>
          </a:bodyPr>
          <a:lstStyle/>
          <a:p>
            <a:pPr marL="0" indent="0">
              <a:buNone/>
            </a:pPr>
            <a:r>
              <a:rPr lang="en-GB" i="1" dirty="0" smtClean="0">
                <a:solidFill>
                  <a:schemeClr val="accent1"/>
                </a:solidFill>
              </a:rPr>
              <a:t>4 components</a:t>
            </a:r>
          </a:p>
          <a:p>
            <a:pPr marL="0" indent="0">
              <a:buNone/>
            </a:pPr>
            <a:r>
              <a:rPr lang="en-GB" i="1" dirty="0" smtClean="0">
                <a:solidFill>
                  <a:schemeClr val="accent1"/>
                </a:solidFill>
              </a:rPr>
              <a:t>1. Design </a:t>
            </a:r>
            <a:r>
              <a:rPr lang="en-GB" i="1" dirty="0">
                <a:solidFill>
                  <a:schemeClr val="accent1"/>
                </a:solidFill>
              </a:rPr>
              <a:t>and write a plan for one </a:t>
            </a:r>
            <a:r>
              <a:rPr lang="en-GB" i="1" dirty="0" smtClean="0">
                <a:solidFill>
                  <a:schemeClr val="accent1"/>
                </a:solidFill>
              </a:rPr>
              <a:t>activity </a:t>
            </a:r>
            <a:r>
              <a:rPr lang="en-GB" i="1" dirty="0">
                <a:solidFill>
                  <a:schemeClr val="accent1"/>
                </a:solidFill>
              </a:rPr>
              <a:t>or experience that young children under the age of seven years’ old may decide to undertake as part of their early years care </a:t>
            </a:r>
            <a:r>
              <a:rPr lang="en-GB" i="1" dirty="0" smtClean="0">
                <a:solidFill>
                  <a:schemeClr val="accent1"/>
                </a:solidFill>
              </a:rPr>
              <a:t>provision. </a:t>
            </a:r>
          </a:p>
          <a:p>
            <a:pPr marL="0" indent="0">
              <a:buNone/>
            </a:pPr>
            <a:r>
              <a:rPr lang="en-GB" i="1" dirty="0" smtClean="0">
                <a:solidFill>
                  <a:schemeClr val="accent1"/>
                </a:solidFill>
              </a:rPr>
              <a:t>2. Include risk assessment </a:t>
            </a:r>
          </a:p>
          <a:p>
            <a:pPr marL="0" indent="0">
              <a:buNone/>
            </a:pPr>
            <a:r>
              <a:rPr lang="en-GB" i="1" dirty="0" smtClean="0">
                <a:solidFill>
                  <a:schemeClr val="accent1"/>
                </a:solidFill>
              </a:rPr>
              <a:t>3. Include environmental audit</a:t>
            </a:r>
          </a:p>
          <a:p>
            <a:pPr marL="0" indent="0">
              <a:buNone/>
            </a:pPr>
            <a:r>
              <a:rPr lang="en-GB" i="1" dirty="0" smtClean="0">
                <a:solidFill>
                  <a:schemeClr val="accent1"/>
                </a:solidFill>
              </a:rPr>
              <a:t>4. Include a piece of academic work in support of the activity </a:t>
            </a:r>
          </a:p>
          <a:p>
            <a:pPr marL="0" indent="0">
              <a:buNone/>
            </a:pPr>
            <a:endParaRPr lang="en-GB" sz="3600" i="1" dirty="0" smtClean="0">
              <a:solidFill>
                <a:schemeClr val="accent1"/>
              </a:solidFill>
            </a:endParaRPr>
          </a:p>
          <a:p>
            <a:endParaRPr lang="en-GB" sz="3600" i="1" dirty="0">
              <a:solidFill>
                <a:schemeClr val="accent1"/>
              </a:solidFill>
            </a:endParaRPr>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3583850744"/>
      </p:ext>
    </p:extLst>
  </p:cSld>
  <p:clrMapOvr>
    <a:masterClrMapping/>
  </p:clrMapOvr>
  <mc:AlternateContent xmlns:mc="http://schemas.openxmlformats.org/markup-compatibility/2006">
    <mc:Choice xmlns:p14="http://schemas.microsoft.com/office/powerpoint/2010/main" Requires="p14">
      <p:transition spd="slow" p14:dur="2000" advTm="46046"/>
    </mc:Choice>
    <mc:Fallback>
      <p:transition spd="slow" advTm="460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b="1" dirty="0" err="1" smtClean="0"/>
              <a:t>Elfen</a:t>
            </a:r>
            <a:r>
              <a:rPr lang="en-GB" b="1" dirty="0" smtClean="0"/>
              <a:t> 1 (</a:t>
            </a:r>
            <a:r>
              <a:rPr lang="en-GB" b="1" dirty="0" err="1" smtClean="0"/>
              <a:t>tua</a:t>
            </a:r>
            <a:r>
              <a:rPr lang="en-GB" b="1" dirty="0" smtClean="0"/>
              <a:t> 1000 o </a:t>
            </a:r>
            <a:r>
              <a:rPr lang="en-GB" b="1" dirty="0" err="1" smtClean="0"/>
              <a:t>eiriau</a:t>
            </a:r>
            <a:r>
              <a:rPr lang="en-GB" b="1" dirty="0" smtClean="0"/>
              <a:t>)  30 marc</a:t>
            </a:r>
            <a:br>
              <a:rPr lang="en-GB" b="1" dirty="0" smtClean="0"/>
            </a:br>
            <a:r>
              <a:rPr lang="en-GB" b="1" dirty="0" smtClean="0">
                <a:solidFill>
                  <a:srgbClr val="00B0F0"/>
                </a:solidFill>
              </a:rPr>
              <a:t>Component 1 (</a:t>
            </a:r>
            <a:r>
              <a:rPr lang="en-GB" b="1" dirty="0" err="1" smtClean="0">
                <a:solidFill>
                  <a:srgbClr val="00B0F0"/>
                </a:solidFill>
              </a:rPr>
              <a:t>tua</a:t>
            </a:r>
            <a:r>
              <a:rPr lang="en-GB" b="1" dirty="0" smtClean="0">
                <a:solidFill>
                  <a:srgbClr val="00B0F0"/>
                </a:solidFill>
              </a:rPr>
              <a:t> 1000 o </a:t>
            </a:r>
            <a:r>
              <a:rPr lang="en-GB" b="1" dirty="0" err="1" smtClean="0">
                <a:solidFill>
                  <a:srgbClr val="00B0F0"/>
                </a:solidFill>
              </a:rPr>
              <a:t>eiriau</a:t>
            </a:r>
            <a:r>
              <a:rPr lang="en-GB" b="1" dirty="0" smtClean="0">
                <a:solidFill>
                  <a:srgbClr val="00B0F0"/>
                </a:solidFill>
              </a:rPr>
              <a:t>) 30 marks</a:t>
            </a:r>
            <a:endParaRPr lang="en-US" b="1" dirty="0">
              <a:solidFill>
                <a:srgbClr val="00B0F0"/>
              </a:solidFill>
            </a:endParaRPr>
          </a:p>
        </p:txBody>
      </p:sp>
      <p:sp>
        <p:nvSpPr>
          <p:cNvPr id="8" name="Content Placeholder 7"/>
          <p:cNvSpPr>
            <a:spLocks noGrp="1"/>
          </p:cNvSpPr>
          <p:nvPr>
            <p:ph sz="half" idx="1"/>
          </p:nvPr>
        </p:nvSpPr>
        <p:spPr/>
        <p:txBody>
          <a:bodyPr>
            <a:noAutofit/>
          </a:bodyPr>
          <a:lstStyle/>
          <a:p>
            <a:r>
              <a:rPr lang="cy-GB" sz="2000" dirty="0"/>
              <a:t>Dyluniwch ac ysgrifennwch gynllun ar gyfer un weithgaredd neu brofiad y mae plant ifanc dan saith mlwydd oed yn medru penderfynu ymgymryd gyda fel rhan o'u darpariaeth gofal blynyddoedd cynnar. </a:t>
            </a:r>
            <a:endParaRPr lang="cy-GB" sz="2000" dirty="0">
              <a:solidFill>
                <a:prstClr val="black"/>
              </a:solidFill>
            </a:endParaRPr>
          </a:p>
          <a:p>
            <a:pPr lvl="0"/>
            <a:r>
              <a:rPr lang="cy-GB" sz="2000" dirty="0" smtClean="0">
                <a:solidFill>
                  <a:prstClr val="black"/>
                </a:solidFill>
              </a:rPr>
              <a:t>Dylech </a:t>
            </a:r>
            <a:r>
              <a:rPr lang="cy-GB" sz="2000" dirty="0">
                <a:solidFill>
                  <a:prstClr val="black"/>
                </a:solidFill>
              </a:rPr>
              <a:t>nodi oedran dewisol y grŵp, nifer y plant, y math o ddarpariaeth ac unrhyw wybodaeth berthnasol arall yn y cynllun. </a:t>
            </a:r>
          </a:p>
          <a:p>
            <a:pPr lvl="0"/>
            <a:r>
              <a:rPr lang="cy-GB" sz="2000" dirty="0">
                <a:solidFill>
                  <a:prstClr val="black"/>
                </a:solidFill>
              </a:rPr>
              <a:t>Rhaid i’r  weithgaredd  ddigwydd mewn gofod awyr agored neu ofod naturiol. Dylech gynnwys cynllun, rhestr o'r adnoddau sydd eu hangen, gwybodaeth am y meysydd dysgu a datblygiad cyfannol y gall y weithgardd / profiad cefnogi, yn ogystal ag unrhyw gysylltiadau cwricwlaidd neu ddatblygiad sgiliau eraill sy'n briodol. </a:t>
            </a:r>
          </a:p>
          <a:p>
            <a:pPr marL="0" lvl="0" indent="0">
              <a:buNone/>
            </a:pPr>
            <a:endParaRPr lang="en-US" sz="2000" dirty="0"/>
          </a:p>
        </p:txBody>
      </p:sp>
      <p:sp>
        <p:nvSpPr>
          <p:cNvPr id="9" name="Content Placeholder 8"/>
          <p:cNvSpPr>
            <a:spLocks noGrp="1"/>
          </p:cNvSpPr>
          <p:nvPr>
            <p:ph sz="half" idx="2"/>
          </p:nvPr>
        </p:nvSpPr>
        <p:spPr>
          <a:xfrm>
            <a:off x="6172200" y="1666730"/>
            <a:ext cx="5181600" cy="4983451"/>
          </a:xfrm>
        </p:spPr>
        <p:txBody>
          <a:bodyPr>
            <a:normAutofit fontScale="47500" lnSpcReduction="20000"/>
          </a:bodyPr>
          <a:lstStyle/>
          <a:p>
            <a:endParaRPr lang="en-GB" i="1" dirty="0" smtClean="0">
              <a:solidFill>
                <a:schemeClr val="accent1"/>
              </a:solidFill>
            </a:endParaRPr>
          </a:p>
          <a:p>
            <a:r>
              <a:rPr lang="en-GB" sz="4400" i="1" dirty="0">
                <a:solidFill>
                  <a:schemeClr val="accent1"/>
                </a:solidFill>
              </a:rPr>
              <a:t>Design and write a plan for one activity or experience that young children under the age of seven years’ old may decide to undertake as part of their early years care provision. </a:t>
            </a:r>
            <a:endParaRPr lang="en-GB" sz="4400" i="1" dirty="0" smtClean="0">
              <a:solidFill>
                <a:schemeClr val="accent1"/>
              </a:solidFill>
            </a:endParaRPr>
          </a:p>
          <a:p>
            <a:r>
              <a:rPr lang="en-GB" sz="4400" i="1" dirty="0" smtClean="0">
                <a:solidFill>
                  <a:schemeClr val="accent1"/>
                </a:solidFill>
              </a:rPr>
              <a:t>You </a:t>
            </a:r>
            <a:r>
              <a:rPr lang="en-GB" sz="4400" i="1" dirty="0">
                <a:solidFill>
                  <a:schemeClr val="accent1"/>
                </a:solidFill>
              </a:rPr>
              <a:t>should note the age group chosen, number of children, the type of provision and any other relevant information in the plan. </a:t>
            </a:r>
          </a:p>
          <a:p>
            <a:r>
              <a:rPr lang="en-GB" sz="4400" i="1" dirty="0">
                <a:solidFill>
                  <a:schemeClr val="accent1"/>
                </a:solidFill>
              </a:rPr>
              <a:t>The activity must take place in an outdoor or natural space. Include a plan for the activity, a list of the resources required, information on the areas of learning and holistic development the activities / experiences may support as well as any other curriculum or skill development links that are appropriate. </a:t>
            </a:r>
          </a:p>
          <a:p>
            <a:endParaRPr lang="en-US" dirty="0"/>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3703105204"/>
      </p:ext>
    </p:extLst>
  </p:cSld>
  <p:clrMapOvr>
    <a:masterClrMapping/>
  </p:clrMapOvr>
  <mc:AlternateContent xmlns:mc="http://schemas.openxmlformats.org/markup-compatibility/2006">
    <mc:Choice xmlns:p14="http://schemas.microsoft.com/office/powerpoint/2010/main" Requires="p14">
      <p:transition spd="slow" p14:dur="2000" advTm="65135"/>
    </mc:Choice>
    <mc:Fallback>
      <p:transition spd="slow" advTm="651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err="1" smtClean="0"/>
              <a:t>Elfen</a:t>
            </a:r>
            <a:r>
              <a:rPr lang="en-GB" b="1" dirty="0" smtClean="0"/>
              <a:t> 1  </a:t>
            </a:r>
            <a:br>
              <a:rPr lang="en-GB" b="1" dirty="0" smtClean="0"/>
            </a:br>
            <a:r>
              <a:rPr lang="en-GB" b="1" i="1" dirty="0" smtClean="0">
                <a:solidFill>
                  <a:schemeClr val="accent1">
                    <a:lumMod val="75000"/>
                  </a:schemeClr>
                </a:solidFill>
              </a:rPr>
              <a:t>Component 1</a:t>
            </a:r>
            <a:r>
              <a:rPr lang="en-GB" b="1" dirty="0" smtClean="0">
                <a:solidFill>
                  <a:schemeClr val="accent1">
                    <a:lumMod val="75000"/>
                  </a:schemeClr>
                </a:solidFill>
              </a:rPr>
              <a:t/>
            </a:r>
            <a:br>
              <a:rPr lang="en-GB" b="1" dirty="0" smtClean="0">
                <a:solidFill>
                  <a:schemeClr val="accent1">
                    <a:lumMod val="75000"/>
                  </a:schemeClr>
                </a:solidFill>
              </a:rPr>
            </a:br>
            <a:endParaRPr lang="en-US" b="1" dirty="0">
              <a:solidFill>
                <a:schemeClr val="accent1">
                  <a:lumMod val="75000"/>
                </a:schemeClr>
              </a:solidFill>
            </a:endParaRPr>
          </a:p>
        </p:txBody>
      </p:sp>
      <p:sp>
        <p:nvSpPr>
          <p:cNvPr id="3" name="Content Placeholder 2"/>
          <p:cNvSpPr>
            <a:spLocks noGrp="1"/>
          </p:cNvSpPr>
          <p:nvPr>
            <p:ph sz="half" idx="1"/>
          </p:nvPr>
        </p:nvSpPr>
        <p:spPr>
          <a:xfrm>
            <a:off x="6239408" y="1690688"/>
            <a:ext cx="5181600" cy="4351338"/>
          </a:xfrm>
        </p:spPr>
        <p:txBody>
          <a:bodyPr>
            <a:normAutofit/>
          </a:bodyPr>
          <a:lstStyle/>
          <a:p>
            <a:r>
              <a:rPr lang="en-GB" i="1" dirty="0" smtClean="0">
                <a:solidFill>
                  <a:srgbClr val="0070C0"/>
                </a:solidFill>
              </a:rPr>
              <a:t>One outdoor experience / activity plan presented as a concise document a practitioner could work from</a:t>
            </a:r>
          </a:p>
          <a:p>
            <a:r>
              <a:rPr lang="en-GB" i="1" dirty="0" smtClean="0">
                <a:solidFill>
                  <a:srgbClr val="0070C0"/>
                </a:solidFill>
              </a:rPr>
              <a:t>Not academic</a:t>
            </a:r>
          </a:p>
          <a:p>
            <a:r>
              <a:rPr lang="en-GB" i="1" dirty="0" smtClean="0">
                <a:solidFill>
                  <a:srgbClr val="0070C0"/>
                </a:solidFill>
              </a:rPr>
              <a:t>Must be outdoors (provides more depth to support assignment criteria)</a:t>
            </a:r>
          </a:p>
          <a:p>
            <a:pPr marL="0" indent="0">
              <a:buNone/>
            </a:pPr>
            <a:r>
              <a:rPr lang="en-GB" i="1" dirty="0" smtClean="0">
                <a:solidFill>
                  <a:schemeClr val="accent1">
                    <a:lumMod val="50000"/>
                  </a:schemeClr>
                </a:solidFill>
              </a:rPr>
              <a:t> </a:t>
            </a:r>
            <a:endParaRPr lang="en-US" i="1" dirty="0">
              <a:solidFill>
                <a:schemeClr val="accent1">
                  <a:lumMod val="50000"/>
                </a:schemeClr>
              </a:solidFill>
            </a:endParaRPr>
          </a:p>
        </p:txBody>
      </p:sp>
      <p:sp>
        <p:nvSpPr>
          <p:cNvPr id="4" name="Content Placeholder 3"/>
          <p:cNvSpPr>
            <a:spLocks noGrp="1"/>
          </p:cNvSpPr>
          <p:nvPr>
            <p:ph sz="half" idx="2"/>
          </p:nvPr>
        </p:nvSpPr>
        <p:spPr>
          <a:xfrm>
            <a:off x="611966" y="1598445"/>
            <a:ext cx="5181600" cy="4351338"/>
          </a:xfrm>
        </p:spPr>
        <p:txBody>
          <a:bodyPr>
            <a:normAutofit/>
          </a:bodyPr>
          <a:lstStyle/>
          <a:p>
            <a:r>
              <a:rPr lang="cy-GB" dirty="0" smtClean="0"/>
              <a:t>Un cynllun ar gyfer profiad / gweithgaredd tu allan wedi eu cyflwyno fel dogfen cynnil allai ymarferwyr weithio gyda.</a:t>
            </a:r>
          </a:p>
          <a:p>
            <a:r>
              <a:rPr lang="cy-GB" dirty="0" smtClean="0"/>
              <a:t>Nid yw’n academaidd.</a:t>
            </a:r>
          </a:p>
          <a:p>
            <a:r>
              <a:rPr lang="cy-GB" dirty="0" smtClean="0"/>
              <a:t>Gorfod bod tu-allan (mwy o ddyfnder ar gyfer  cefnogi meini prawf yr aseiniad).</a:t>
            </a:r>
            <a:endParaRPr lang="cy-GB" dirty="0"/>
          </a:p>
        </p:txBody>
      </p:sp>
      <p:pic>
        <p:nvPicPr>
          <p:cNvPr id="6" name="Audio 5">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734800" y="6400800"/>
            <a:ext cx="304800" cy="304800"/>
          </a:xfrm>
          <a:prstGeom prst="rect">
            <a:avLst/>
          </a:prstGeom>
        </p:spPr>
      </p:pic>
    </p:spTree>
    <p:custDataLst>
      <p:tags r:id="rId1"/>
    </p:custDataLst>
    <p:extLst>
      <p:ext uri="{BB962C8B-B14F-4D97-AF65-F5344CB8AC3E}">
        <p14:creationId xmlns:p14="http://schemas.microsoft.com/office/powerpoint/2010/main" val="4071127302"/>
      </p:ext>
    </p:extLst>
  </p:cSld>
  <p:clrMapOvr>
    <a:masterClrMapping/>
  </p:clrMapOvr>
  <mc:AlternateContent xmlns:mc="http://schemas.openxmlformats.org/markup-compatibility/2006">
    <mc:Choice xmlns:p14="http://schemas.microsoft.com/office/powerpoint/2010/main" Requires="p14">
      <p:transition spd="slow" p14:dur="2000" advTm="47405"/>
    </mc:Choice>
    <mc:Fallback>
      <p:transition spd="slow" advTm="474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131166"/>
          </a:xfrm>
        </p:spPr>
        <p:txBody>
          <a:bodyPr>
            <a:normAutofit fontScale="90000"/>
          </a:bodyPr>
          <a:lstStyle/>
          <a:p>
            <a:r>
              <a:rPr lang="en-GB" b="1" dirty="0" err="1"/>
              <a:t>Elfen</a:t>
            </a:r>
            <a:r>
              <a:rPr lang="en-GB" b="1" dirty="0"/>
              <a:t> 1  </a:t>
            </a:r>
            <a:br>
              <a:rPr lang="en-GB" b="1" dirty="0"/>
            </a:br>
            <a:r>
              <a:rPr lang="en-GB" b="1" i="1" dirty="0">
                <a:solidFill>
                  <a:schemeClr val="accent1">
                    <a:lumMod val="75000"/>
                  </a:schemeClr>
                </a:solidFill>
              </a:rPr>
              <a:t>Component 1</a:t>
            </a:r>
            <a:r>
              <a:rPr lang="en-GB" b="1" dirty="0">
                <a:solidFill>
                  <a:schemeClr val="accent1">
                    <a:lumMod val="75000"/>
                  </a:schemeClr>
                </a:solidFill>
              </a:rPr>
              <a:t/>
            </a:r>
            <a:br>
              <a:rPr lang="en-GB" b="1" dirty="0">
                <a:solidFill>
                  <a:schemeClr val="accent1">
                    <a:lumMod val="75000"/>
                  </a:schemeClr>
                </a:solidFill>
              </a:rPr>
            </a:br>
            <a:endParaRPr lang="en-US" b="1" dirty="0"/>
          </a:p>
        </p:txBody>
      </p:sp>
      <p:sp>
        <p:nvSpPr>
          <p:cNvPr id="3" name="Content Placeholder 2"/>
          <p:cNvSpPr>
            <a:spLocks noGrp="1"/>
          </p:cNvSpPr>
          <p:nvPr>
            <p:ph sz="half" idx="1"/>
          </p:nvPr>
        </p:nvSpPr>
        <p:spPr>
          <a:xfrm>
            <a:off x="6289103" y="1227268"/>
            <a:ext cx="5181600" cy="5738649"/>
          </a:xfrm>
        </p:spPr>
        <p:txBody>
          <a:bodyPr>
            <a:normAutofit fontScale="92500" lnSpcReduction="20000"/>
          </a:bodyPr>
          <a:lstStyle/>
          <a:p>
            <a:pPr marL="0" indent="0">
              <a:buNone/>
            </a:pPr>
            <a:r>
              <a:rPr lang="en-GB" i="1" dirty="0" smtClean="0">
                <a:solidFill>
                  <a:srgbClr val="0070C0"/>
                </a:solidFill>
              </a:rPr>
              <a:t>The plan </a:t>
            </a:r>
            <a:r>
              <a:rPr lang="en-GB" i="1" dirty="0">
                <a:solidFill>
                  <a:srgbClr val="0070C0"/>
                </a:solidFill>
              </a:rPr>
              <a:t>must include the following information</a:t>
            </a:r>
            <a:r>
              <a:rPr lang="en-GB" i="1" dirty="0" smtClean="0">
                <a:solidFill>
                  <a:srgbClr val="0070C0"/>
                </a:solidFill>
              </a:rPr>
              <a:t>:</a:t>
            </a:r>
          </a:p>
          <a:p>
            <a:r>
              <a:rPr lang="en-GB" i="1" dirty="0" smtClean="0">
                <a:solidFill>
                  <a:srgbClr val="0070C0"/>
                </a:solidFill>
              </a:rPr>
              <a:t>Brief outline of activity / experience </a:t>
            </a:r>
          </a:p>
          <a:p>
            <a:r>
              <a:rPr lang="en-US" i="1" dirty="0" smtClean="0">
                <a:solidFill>
                  <a:srgbClr val="0070C0"/>
                </a:solidFill>
              </a:rPr>
              <a:t>Age of children</a:t>
            </a:r>
          </a:p>
          <a:p>
            <a:r>
              <a:rPr lang="en-US" i="1" dirty="0" smtClean="0">
                <a:solidFill>
                  <a:srgbClr val="0070C0"/>
                </a:solidFill>
              </a:rPr>
              <a:t>How many children the activity is designed for and adult: child ratio</a:t>
            </a:r>
          </a:p>
          <a:p>
            <a:r>
              <a:rPr lang="en-GB" i="1" dirty="0" smtClean="0">
                <a:solidFill>
                  <a:srgbClr val="0070C0"/>
                </a:solidFill>
              </a:rPr>
              <a:t>Adult role</a:t>
            </a:r>
            <a:endParaRPr lang="en-US" i="1" dirty="0" smtClean="0">
              <a:solidFill>
                <a:srgbClr val="0070C0"/>
              </a:solidFill>
            </a:endParaRPr>
          </a:p>
          <a:p>
            <a:r>
              <a:rPr lang="en-GB" i="1" dirty="0" smtClean="0">
                <a:solidFill>
                  <a:srgbClr val="0070C0"/>
                </a:solidFill>
              </a:rPr>
              <a:t>List of resources and number required. This should include resources for activity and resources for comfort / safety of group </a:t>
            </a:r>
          </a:p>
          <a:p>
            <a:r>
              <a:rPr lang="en-GB" i="1" dirty="0" smtClean="0">
                <a:solidFill>
                  <a:srgbClr val="0070C0"/>
                </a:solidFill>
              </a:rPr>
              <a:t>Time scale</a:t>
            </a:r>
          </a:p>
          <a:p>
            <a:r>
              <a:rPr lang="en-GB" i="1" dirty="0" smtClean="0">
                <a:solidFill>
                  <a:srgbClr val="0070C0"/>
                </a:solidFill>
              </a:rPr>
              <a:t>Type of environment: woodland, beach, field, local park, school yard, classroom</a:t>
            </a:r>
            <a:endParaRPr lang="en-US" i="1" dirty="0" smtClean="0">
              <a:solidFill>
                <a:srgbClr val="0070C0"/>
              </a:solidFill>
            </a:endParaRPr>
          </a:p>
          <a:p>
            <a:endParaRPr lang="en-US" dirty="0" smtClean="0"/>
          </a:p>
          <a:p>
            <a:endParaRPr lang="en-GB" dirty="0"/>
          </a:p>
          <a:p>
            <a:endParaRPr lang="en-GB" dirty="0"/>
          </a:p>
          <a:p>
            <a:endParaRPr lang="en-US" dirty="0"/>
          </a:p>
        </p:txBody>
      </p:sp>
      <p:sp>
        <p:nvSpPr>
          <p:cNvPr id="4" name="Content Placeholder 3"/>
          <p:cNvSpPr>
            <a:spLocks noGrp="1"/>
          </p:cNvSpPr>
          <p:nvPr>
            <p:ph sz="half" idx="2"/>
          </p:nvPr>
        </p:nvSpPr>
        <p:spPr>
          <a:xfrm>
            <a:off x="721297" y="1228409"/>
            <a:ext cx="5181600" cy="5375658"/>
          </a:xfrm>
        </p:spPr>
        <p:txBody>
          <a:bodyPr>
            <a:normAutofit fontScale="92500" lnSpcReduction="20000"/>
          </a:bodyPr>
          <a:lstStyle/>
          <a:p>
            <a:pPr marL="0" indent="0">
              <a:buNone/>
            </a:pPr>
            <a:r>
              <a:rPr lang="cy-GB" dirty="0" smtClean="0"/>
              <a:t>Dylai’r cynllun cynnwys y wybodaeth canlynol:</a:t>
            </a:r>
          </a:p>
          <a:p>
            <a:r>
              <a:rPr lang="cy-GB" dirty="0" smtClean="0"/>
              <a:t>Braslun byr o’r weithgaredd / profiad</a:t>
            </a:r>
          </a:p>
          <a:p>
            <a:r>
              <a:rPr lang="cy-GB" dirty="0" smtClean="0"/>
              <a:t>Oedran y plant</a:t>
            </a:r>
          </a:p>
          <a:p>
            <a:r>
              <a:rPr lang="cy-GB" dirty="0" smtClean="0"/>
              <a:t>Nifer y plant mae’r weithgaredd ar eu cyfer a’r cymhareb oedolyn: plentyn</a:t>
            </a:r>
          </a:p>
          <a:p>
            <a:r>
              <a:rPr lang="cy-GB" dirty="0" smtClean="0"/>
              <a:t>Rôl yr oedolyn</a:t>
            </a:r>
          </a:p>
          <a:p>
            <a:r>
              <a:rPr lang="cy-GB" dirty="0" smtClean="0"/>
              <a:t>Rhestr o’r adnoddau a’r nifer sydd angen</a:t>
            </a:r>
          </a:p>
          <a:p>
            <a:r>
              <a:rPr lang="cy-GB" dirty="0" smtClean="0"/>
              <a:t>Graddfa amser</a:t>
            </a:r>
          </a:p>
          <a:p>
            <a:r>
              <a:rPr lang="cy-GB" dirty="0" smtClean="0"/>
              <a:t>Y math o amgylchedd: coedwig, traeth, cau, parc lleol, iard ysgol, dosbarth</a:t>
            </a:r>
          </a:p>
        </p:txBody>
      </p:sp>
      <p:pic>
        <p:nvPicPr>
          <p:cNvPr id="6" name="Audio 5">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734800" y="6400800"/>
            <a:ext cx="304800" cy="304800"/>
          </a:xfrm>
          <a:prstGeom prst="rect">
            <a:avLst/>
          </a:prstGeom>
        </p:spPr>
      </p:pic>
    </p:spTree>
    <p:custDataLst>
      <p:tags r:id="rId1"/>
    </p:custDataLst>
    <p:extLst>
      <p:ext uri="{BB962C8B-B14F-4D97-AF65-F5344CB8AC3E}">
        <p14:creationId xmlns:p14="http://schemas.microsoft.com/office/powerpoint/2010/main" val="2657163883"/>
      </p:ext>
    </p:extLst>
  </p:cSld>
  <p:clrMapOvr>
    <a:masterClrMapping/>
  </p:clrMapOvr>
  <mc:AlternateContent xmlns:mc="http://schemas.openxmlformats.org/markup-compatibility/2006">
    <mc:Choice xmlns:p14="http://schemas.microsoft.com/office/powerpoint/2010/main" Requires="p14">
      <p:transition spd="slow" p14:dur="2000" advTm="126782"/>
    </mc:Choice>
    <mc:Fallback>
      <p:transition spd="slow" advTm="1267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123" y="30271"/>
            <a:ext cx="10515600" cy="1325563"/>
          </a:xfrm>
        </p:spPr>
        <p:txBody>
          <a:bodyPr>
            <a:normAutofit fontScale="90000"/>
          </a:bodyPr>
          <a:lstStyle/>
          <a:p>
            <a:r>
              <a:rPr lang="en-GB" sz="4000" b="1" dirty="0" err="1"/>
              <a:t>Elfen</a:t>
            </a:r>
            <a:r>
              <a:rPr lang="en-GB" sz="4000" b="1" dirty="0"/>
              <a:t> 1  </a:t>
            </a:r>
            <a:br>
              <a:rPr lang="en-GB" sz="4000" b="1" dirty="0"/>
            </a:br>
            <a:r>
              <a:rPr lang="en-GB" sz="4000" b="1" i="1" dirty="0">
                <a:solidFill>
                  <a:srgbClr val="00B0F0"/>
                </a:solidFill>
              </a:rPr>
              <a:t>Component 1</a:t>
            </a:r>
            <a:r>
              <a:rPr lang="en-GB" sz="4000" b="1" dirty="0"/>
              <a:t/>
            </a:r>
            <a:br>
              <a:rPr lang="en-GB" sz="4000" b="1" dirty="0"/>
            </a:br>
            <a:endParaRPr lang="en-US" b="1" dirty="0"/>
          </a:p>
        </p:txBody>
      </p:sp>
      <p:sp>
        <p:nvSpPr>
          <p:cNvPr id="3" name="Content Placeholder 2"/>
          <p:cNvSpPr>
            <a:spLocks noGrp="1"/>
          </p:cNvSpPr>
          <p:nvPr>
            <p:ph sz="half" idx="1"/>
          </p:nvPr>
        </p:nvSpPr>
        <p:spPr>
          <a:xfrm>
            <a:off x="6142856" y="1304393"/>
            <a:ext cx="5181600" cy="5401207"/>
          </a:xfrm>
        </p:spPr>
        <p:txBody>
          <a:bodyPr>
            <a:normAutofit/>
          </a:bodyPr>
          <a:lstStyle/>
          <a:p>
            <a:r>
              <a:rPr lang="en-US" dirty="0">
                <a:solidFill>
                  <a:schemeClr val="accent1">
                    <a:lumMod val="75000"/>
                  </a:schemeClr>
                </a:solidFill>
              </a:rPr>
              <a:t>Information on the areas of learning or holistic development the </a:t>
            </a:r>
            <a:r>
              <a:rPr lang="en-US" dirty="0" smtClean="0">
                <a:solidFill>
                  <a:schemeClr val="accent1">
                    <a:lumMod val="75000"/>
                  </a:schemeClr>
                </a:solidFill>
              </a:rPr>
              <a:t>activity </a:t>
            </a:r>
            <a:r>
              <a:rPr lang="en-US" dirty="0">
                <a:solidFill>
                  <a:schemeClr val="accent1">
                    <a:lumMod val="75000"/>
                  </a:schemeClr>
                </a:solidFill>
              </a:rPr>
              <a:t>/ </a:t>
            </a:r>
            <a:r>
              <a:rPr lang="en-US" dirty="0" smtClean="0">
                <a:solidFill>
                  <a:schemeClr val="accent1">
                    <a:lumMod val="75000"/>
                  </a:schemeClr>
                </a:solidFill>
              </a:rPr>
              <a:t>experience </a:t>
            </a:r>
            <a:r>
              <a:rPr lang="en-US" dirty="0">
                <a:solidFill>
                  <a:schemeClr val="accent1">
                    <a:lumMod val="75000"/>
                  </a:schemeClr>
                </a:solidFill>
              </a:rPr>
              <a:t>may </a:t>
            </a:r>
            <a:r>
              <a:rPr lang="en-US" dirty="0" smtClean="0">
                <a:solidFill>
                  <a:schemeClr val="accent1">
                    <a:lumMod val="75000"/>
                  </a:schemeClr>
                </a:solidFill>
              </a:rPr>
              <a:t>support.</a:t>
            </a:r>
            <a:endParaRPr lang="en-US" dirty="0">
              <a:solidFill>
                <a:schemeClr val="accent1">
                  <a:lumMod val="75000"/>
                </a:schemeClr>
              </a:solidFill>
            </a:endParaRPr>
          </a:p>
          <a:p>
            <a:r>
              <a:rPr lang="en-US" sz="2900" dirty="0">
                <a:solidFill>
                  <a:schemeClr val="accent1">
                    <a:lumMod val="75000"/>
                  </a:schemeClr>
                </a:solidFill>
              </a:rPr>
              <a:t>Skill </a:t>
            </a:r>
            <a:r>
              <a:rPr lang="en-US" sz="2900" dirty="0" smtClean="0">
                <a:solidFill>
                  <a:schemeClr val="accent1">
                    <a:lumMod val="75000"/>
                  </a:schemeClr>
                </a:solidFill>
              </a:rPr>
              <a:t>development.</a:t>
            </a:r>
            <a:endParaRPr lang="en-US" dirty="0">
              <a:solidFill>
                <a:schemeClr val="accent1">
                  <a:lumMod val="75000"/>
                </a:schemeClr>
              </a:solidFill>
            </a:endParaRPr>
          </a:p>
          <a:p>
            <a:r>
              <a:rPr lang="en-GB" dirty="0" smtClean="0">
                <a:solidFill>
                  <a:schemeClr val="accent1">
                    <a:lumMod val="75000"/>
                  </a:schemeClr>
                </a:solidFill>
              </a:rPr>
              <a:t>This </a:t>
            </a:r>
            <a:r>
              <a:rPr lang="en-GB" dirty="0">
                <a:solidFill>
                  <a:schemeClr val="accent1">
                    <a:lumMod val="75000"/>
                  </a:schemeClr>
                </a:solidFill>
              </a:rPr>
              <a:t>may include fine / gross motor skills linked to </a:t>
            </a:r>
            <a:r>
              <a:rPr lang="en-GB" dirty="0" smtClean="0">
                <a:solidFill>
                  <a:schemeClr val="accent1">
                    <a:lumMod val="75000"/>
                  </a:schemeClr>
                </a:solidFill>
              </a:rPr>
              <a:t>activity </a:t>
            </a:r>
            <a:r>
              <a:rPr lang="en-GB" dirty="0">
                <a:solidFill>
                  <a:schemeClr val="accent1">
                    <a:lumMod val="75000"/>
                  </a:schemeClr>
                </a:solidFill>
              </a:rPr>
              <a:t>/ </a:t>
            </a:r>
            <a:r>
              <a:rPr lang="en-GB" dirty="0" smtClean="0">
                <a:solidFill>
                  <a:schemeClr val="accent1">
                    <a:lumMod val="75000"/>
                  </a:schemeClr>
                </a:solidFill>
              </a:rPr>
              <a:t>experience.</a:t>
            </a:r>
            <a:endParaRPr lang="en-GB" dirty="0">
              <a:solidFill>
                <a:schemeClr val="accent1">
                  <a:lumMod val="75000"/>
                </a:schemeClr>
              </a:solidFill>
            </a:endParaRPr>
          </a:p>
          <a:p>
            <a:r>
              <a:rPr lang="en-US" dirty="0">
                <a:solidFill>
                  <a:schemeClr val="accent1">
                    <a:lumMod val="75000"/>
                  </a:schemeClr>
                </a:solidFill>
              </a:rPr>
              <a:t>If appropriate, links to specific </a:t>
            </a:r>
            <a:r>
              <a:rPr lang="en-US" dirty="0" smtClean="0">
                <a:solidFill>
                  <a:schemeClr val="accent1">
                    <a:lumMod val="75000"/>
                  </a:schemeClr>
                </a:solidFill>
              </a:rPr>
              <a:t>curriculum.</a:t>
            </a:r>
            <a:endParaRPr lang="en-US" dirty="0">
              <a:solidFill>
                <a:schemeClr val="accent1">
                  <a:lumMod val="75000"/>
                </a:schemeClr>
              </a:solidFill>
            </a:endParaRPr>
          </a:p>
          <a:p>
            <a:r>
              <a:rPr lang="en-GB" dirty="0" smtClean="0">
                <a:solidFill>
                  <a:schemeClr val="accent1">
                    <a:lumMod val="75000"/>
                  </a:schemeClr>
                </a:solidFill>
              </a:rPr>
              <a:t>Links </a:t>
            </a:r>
            <a:r>
              <a:rPr lang="en-GB" dirty="0">
                <a:solidFill>
                  <a:schemeClr val="accent1">
                    <a:lumMod val="75000"/>
                  </a:schemeClr>
                </a:solidFill>
              </a:rPr>
              <a:t>to Foundation Phase if age of children is </a:t>
            </a:r>
            <a:r>
              <a:rPr lang="en-GB" dirty="0" smtClean="0">
                <a:solidFill>
                  <a:schemeClr val="accent1">
                    <a:lumMod val="75000"/>
                  </a:schemeClr>
                </a:solidFill>
              </a:rPr>
              <a:t>appropriate.</a:t>
            </a:r>
            <a:endParaRPr lang="en-GB" dirty="0">
              <a:solidFill>
                <a:schemeClr val="accent1">
                  <a:lumMod val="75000"/>
                </a:schemeClr>
              </a:solidFill>
            </a:endParaRPr>
          </a:p>
          <a:p>
            <a:endParaRPr lang="en-US" dirty="0"/>
          </a:p>
        </p:txBody>
      </p:sp>
      <p:sp>
        <p:nvSpPr>
          <p:cNvPr id="4" name="Content Placeholder 3"/>
          <p:cNvSpPr>
            <a:spLocks noGrp="1"/>
          </p:cNvSpPr>
          <p:nvPr>
            <p:ph sz="half" idx="2"/>
          </p:nvPr>
        </p:nvSpPr>
        <p:spPr>
          <a:xfrm>
            <a:off x="210142" y="1204055"/>
            <a:ext cx="5168820" cy="5991915"/>
          </a:xfrm>
        </p:spPr>
        <p:txBody>
          <a:bodyPr>
            <a:normAutofit/>
          </a:bodyPr>
          <a:lstStyle/>
          <a:p>
            <a:r>
              <a:rPr lang="cy-GB" dirty="0" smtClean="0"/>
              <a:t>Gwybodaeth am y  meysydd dysgu neu datblygiad holistaidd (cyfannol) mae’r gweithgaredd / profiad yn cefnogi.</a:t>
            </a:r>
          </a:p>
          <a:p>
            <a:r>
              <a:rPr lang="cy-GB" dirty="0" smtClean="0"/>
              <a:t>Datblygiad sgiliau.</a:t>
            </a:r>
          </a:p>
          <a:p>
            <a:r>
              <a:rPr lang="cy-GB" dirty="0" smtClean="0"/>
              <a:t>Gallai hwn cynnwys sgiliau caen a sgiliau bras sy’n cysylltu gyda’r gweithgaredd / profiad.</a:t>
            </a:r>
          </a:p>
          <a:p>
            <a:r>
              <a:rPr lang="cy-GB" dirty="0" smtClean="0"/>
              <a:t>Cysylltiad gyda cwricwlwm penodol, os yw’n  addas.</a:t>
            </a:r>
          </a:p>
          <a:p>
            <a:r>
              <a:rPr lang="cy-GB" dirty="0" smtClean="0"/>
              <a:t> Cysylltiadau gyda’r Cyfnod Sylfaen os yw oedran y plant yn addas.</a:t>
            </a:r>
          </a:p>
          <a:p>
            <a:endParaRPr lang="en-US" dirty="0"/>
          </a:p>
        </p:txBody>
      </p:sp>
      <p:pic>
        <p:nvPicPr>
          <p:cNvPr id="6" name="Audio 5">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734800" y="6400800"/>
            <a:ext cx="304800" cy="304800"/>
          </a:xfrm>
          <a:prstGeom prst="rect">
            <a:avLst/>
          </a:prstGeom>
        </p:spPr>
      </p:pic>
    </p:spTree>
    <p:custDataLst>
      <p:tags r:id="rId1"/>
    </p:custDataLst>
    <p:extLst>
      <p:ext uri="{BB962C8B-B14F-4D97-AF65-F5344CB8AC3E}">
        <p14:creationId xmlns:p14="http://schemas.microsoft.com/office/powerpoint/2010/main" val="2394916854"/>
      </p:ext>
    </p:extLst>
  </p:cSld>
  <p:clrMapOvr>
    <a:masterClrMapping/>
  </p:clrMapOvr>
  <mc:AlternateContent xmlns:mc="http://schemas.openxmlformats.org/markup-compatibility/2006">
    <mc:Choice xmlns:p14="http://schemas.microsoft.com/office/powerpoint/2010/main" Requires="p14">
      <p:transition spd="slow" p14:dur="2000" advTm="33996"/>
    </mc:Choice>
    <mc:Fallback>
      <p:transition spd="slow" advTm="339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Elfen</a:t>
            </a:r>
            <a:r>
              <a:rPr lang="en-GB" b="1" dirty="0" smtClean="0"/>
              <a:t> 1</a:t>
            </a:r>
            <a:br>
              <a:rPr lang="en-GB" b="1" dirty="0" smtClean="0"/>
            </a:br>
            <a:r>
              <a:rPr lang="en-GB" b="1" dirty="0" smtClean="0">
                <a:solidFill>
                  <a:srgbClr val="00B0F0"/>
                </a:solidFill>
              </a:rPr>
              <a:t>Component 1</a:t>
            </a:r>
            <a:endParaRPr lang="en-US" b="1" dirty="0">
              <a:solidFill>
                <a:srgbClr val="00B0F0"/>
              </a:solidFill>
            </a:endParaRPr>
          </a:p>
        </p:txBody>
      </p:sp>
      <p:sp>
        <p:nvSpPr>
          <p:cNvPr id="3" name="Content Placeholder 2"/>
          <p:cNvSpPr>
            <a:spLocks noGrp="1"/>
          </p:cNvSpPr>
          <p:nvPr>
            <p:ph sz="half" idx="1"/>
          </p:nvPr>
        </p:nvSpPr>
        <p:spPr>
          <a:xfrm>
            <a:off x="6245087" y="1825625"/>
            <a:ext cx="5181600" cy="4351338"/>
          </a:xfrm>
        </p:spPr>
        <p:txBody>
          <a:bodyPr>
            <a:normAutofit fontScale="77500" lnSpcReduction="20000"/>
          </a:bodyPr>
          <a:lstStyle/>
          <a:p>
            <a:r>
              <a:rPr lang="en-US" i="1" dirty="0">
                <a:solidFill>
                  <a:schemeClr val="accent1">
                    <a:lumMod val="75000"/>
                  </a:schemeClr>
                </a:solidFill>
              </a:rPr>
              <a:t>Links to Education for Sustainable Development and Global Citizenship (ESDGC).</a:t>
            </a:r>
          </a:p>
          <a:p>
            <a:r>
              <a:rPr lang="en-US" i="1" dirty="0">
                <a:solidFill>
                  <a:schemeClr val="accent1">
                    <a:lumMod val="75000"/>
                  </a:schemeClr>
                </a:solidFill>
              </a:rPr>
              <a:t>Think about open ended activities and open ended resources. Remember you are planning  an activity, which on observation may develop skills / learning you did not anticipate.</a:t>
            </a:r>
          </a:p>
          <a:p>
            <a:r>
              <a:rPr lang="en-US" i="1" dirty="0">
                <a:solidFill>
                  <a:schemeClr val="accent1">
                    <a:lumMod val="75000"/>
                  </a:schemeClr>
                </a:solidFill>
              </a:rPr>
              <a:t>Be holistic- one activity may support physical,  language and social development at same time.</a:t>
            </a:r>
          </a:p>
          <a:p>
            <a:r>
              <a:rPr lang="en-US" i="1" dirty="0">
                <a:solidFill>
                  <a:schemeClr val="accent1">
                    <a:lumMod val="75000"/>
                  </a:schemeClr>
                </a:solidFill>
              </a:rPr>
              <a:t>It may be cross-curricular.</a:t>
            </a:r>
          </a:p>
          <a:p>
            <a:r>
              <a:rPr lang="en-US" i="1" dirty="0">
                <a:solidFill>
                  <a:schemeClr val="accent1">
                    <a:lumMod val="75000"/>
                  </a:schemeClr>
                </a:solidFill>
              </a:rPr>
              <a:t>Using titles and subtitles or presenting work as a table is acceptable.</a:t>
            </a:r>
          </a:p>
          <a:p>
            <a:endParaRPr lang="en-US" i="1" dirty="0">
              <a:solidFill>
                <a:schemeClr val="accent1">
                  <a:lumMod val="75000"/>
                </a:schemeClr>
              </a:solidFill>
            </a:endParaRPr>
          </a:p>
        </p:txBody>
      </p:sp>
      <p:sp>
        <p:nvSpPr>
          <p:cNvPr id="4" name="Content Placeholder 3"/>
          <p:cNvSpPr>
            <a:spLocks noGrp="1"/>
          </p:cNvSpPr>
          <p:nvPr>
            <p:ph sz="half" idx="2"/>
          </p:nvPr>
        </p:nvSpPr>
        <p:spPr>
          <a:xfrm>
            <a:off x="663081" y="1825625"/>
            <a:ext cx="5181600" cy="4351338"/>
          </a:xfrm>
        </p:spPr>
        <p:txBody>
          <a:bodyPr>
            <a:normAutofit fontScale="77500" lnSpcReduction="20000"/>
          </a:bodyPr>
          <a:lstStyle/>
          <a:p>
            <a:r>
              <a:rPr lang="cy-GB" i="1" dirty="0"/>
              <a:t>Cysylltiadau gyda Addysg ar Gyfer Datblygiad Cynaliadwy a Dinasyddiaeth Byd Eang (ADCDF).</a:t>
            </a:r>
          </a:p>
          <a:p>
            <a:r>
              <a:rPr lang="cy-GB" i="1" dirty="0"/>
              <a:t>Meddwl am gweithgareddau penagored neu adnoddau penagored. Cofiwch rydych  yn cynllunio gweithgaredd byddai efallai gyda arsylwi byddai datblygu sgiliau nad oedech wedi rhagweld.</a:t>
            </a:r>
          </a:p>
          <a:p>
            <a:r>
              <a:rPr lang="cy-GB" i="1" dirty="0"/>
              <a:t>Byddwch yn cyfannol – bydd un gweithgaredd yn medru cefnogi datblygiad corfforol, iaith a cymdeithasol ar yr un pryd.</a:t>
            </a:r>
          </a:p>
          <a:p>
            <a:r>
              <a:rPr lang="cy-GB" i="1" dirty="0"/>
              <a:t>Efallai bod yn drawsgwricwlaidd.</a:t>
            </a:r>
          </a:p>
          <a:p>
            <a:r>
              <a:rPr lang="cy-GB" i="1" dirty="0"/>
              <a:t>Mae’n dderbyniol cyflwyno gwaith gyda teitlau / is deitlau neu mewn tabl.</a:t>
            </a:r>
          </a:p>
          <a:p>
            <a:endParaRPr lang="en-US" dirty="0"/>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113216834"/>
      </p:ext>
    </p:extLst>
  </p:cSld>
  <p:clrMapOvr>
    <a:masterClrMapping/>
  </p:clrMapOvr>
  <mc:AlternateContent xmlns:mc="http://schemas.openxmlformats.org/markup-compatibility/2006">
    <mc:Choice xmlns:p14="http://schemas.microsoft.com/office/powerpoint/2010/main" Requires="p14">
      <p:transition spd="slow" p14:dur="2000" advTm="149120"/>
    </mc:Choice>
    <mc:Fallback>
      <p:transition spd="slow" advTm="1491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err="1" smtClean="0"/>
              <a:t>Elfen</a:t>
            </a:r>
            <a:r>
              <a:rPr lang="en-GB" b="1" dirty="0" smtClean="0"/>
              <a:t> 2 -   700 o </a:t>
            </a:r>
            <a:r>
              <a:rPr lang="en-GB" b="1" dirty="0" err="1" smtClean="0"/>
              <a:t>eiriau</a:t>
            </a:r>
            <a:r>
              <a:rPr lang="en-GB" b="1" dirty="0" smtClean="0"/>
              <a:t>   20 marc</a:t>
            </a:r>
            <a:br>
              <a:rPr lang="en-GB" b="1" dirty="0" smtClean="0"/>
            </a:br>
            <a:r>
              <a:rPr lang="en-GB" b="1" i="1" dirty="0">
                <a:solidFill>
                  <a:schemeClr val="accent1">
                    <a:lumMod val="75000"/>
                  </a:schemeClr>
                </a:solidFill>
              </a:rPr>
              <a:t>Component </a:t>
            </a:r>
            <a:r>
              <a:rPr lang="en-GB" b="1" i="1" dirty="0" smtClean="0">
                <a:solidFill>
                  <a:schemeClr val="accent1">
                    <a:lumMod val="75000"/>
                  </a:schemeClr>
                </a:solidFill>
              </a:rPr>
              <a:t>2  700 words  20 marks</a:t>
            </a:r>
            <a:r>
              <a:rPr lang="en-GB" b="1" i="1" dirty="0">
                <a:solidFill>
                  <a:schemeClr val="accent1">
                    <a:lumMod val="75000"/>
                  </a:schemeClr>
                </a:solidFill>
              </a:rPr>
              <a:t/>
            </a:r>
            <a:br>
              <a:rPr lang="en-GB" b="1" i="1" dirty="0">
                <a:solidFill>
                  <a:schemeClr val="accent1">
                    <a:lumMod val="75000"/>
                  </a:schemeClr>
                </a:solidFill>
              </a:rPr>
            </a:br>
            <a:endParaRPr lang="en-GB" i="1" dirty="0">
              <a:solidFill>
                <a:schemeClr val="accent1">
                  <a:lumMod val="75000"/>
                </a:schemeClr>
              </a:solidFill>
            </a:endParaRPr>
          </a:p>
        </p:txBody>
      </p:sp>
      <p:sp>
        <p:nvSpPr>
          <p:cNvPr id="3" name="Content Placeholder 2"/>
          <p:cNvSpPr>
            <a:spLocks noGrp="1"/>
          </p:cNvSpPr>
          <p:nvPr>
            <p:ph sz="half" idx="1"/>
          </p:nvPr>
        </p:nvSpPr>
        <p:spPr/>
        <p:txBody>
          <a:bodyPr>
            <a:normAutofit/>
          </a:bodyPr>
          <a:lstStyle/>
          <a:p>
            <a:pPr marL="0" indent="0">
              <a:buNone/>
            </a:pPr>
            <a:r>
              <a:rPr lang="cy-GB" sz="3600" dirty="0" smtClean="0"/>
              <a:t>Dyfeisiwch </a:t>
            </a:r>
            <a:r>
              <a:rPr lang="cy-GB" sz="3600" b="1" dirty="0"/>
              <a:t>asesiad risg</a:t>
            </a:r>
            <a:r>
              <a:rPr lang="cy-GB" sz="3600" dirty="0"/>
              <a:t> defnyddiol a manwl ar gyfer y weithgaredd. </a:t>
            </a:r>
            <a:endParaRPr lang="en-US" sz="3600" dirty="0"/>
          </a:p>
        </p:txBody>
      </p:sp>
      <p:sp>
        <p:nvSpPr>
          <p:cNvPr id="4" name="Content Placeholder 3"/>
          <p:cNvSpPr>
            <a:spLocks noGrp="1"/>
          </p:cNvSpPr>
          <p:nvPr>
            <p:ph sz="half" idx="2"/>
          </p:nvPr>
        </p:nvSpPr>
        <p:spPr/>
        <p:txBody>
          <a:bodyPr/>
          <a:lstStyle/>
          <a:p>
            <a:r>
              <a:rPr lang="en-GB" sz="3600" i="1" dirty="0" smtClean="0">
                <a:solidFill>
                  <a:schemeClr val="accent1">
                    <a:lumMod val="75000"/>
                  </a:schemeClr>
                </a:solidFill>
              </a:rPr>
              <a:t>Devise </a:t>
            </a:r>
            <a:r>
              <a:rPr lang="en-GB" sz="3600" i="1" dirty="0">
                <a:solidFill>
                  <a:schemeClr val="accent1">
                    <a:lumMod val="75000"/>
                  </a:schemeClr>
                </a:solidFill>
              </a:rPr>
              <a:t>a detailed and usable </a:t>
            </a:r>
            <a:r>
              <a:rPr lang="en-GB" sz="3600" b="1" i="1" dirty="0">
                <a:solidFill>
                  <a:schemeClr val="accent1">
                    <a:lumMod val="75000"/>
                  </a:schemeClr>
                </a:solidFill>
              </a:rPr>
              <a:t>risk assessment</a:t>
            </a:r>
            <a:r>
              <a:rPr lang="en-GB" sz="3600" i="1" dirty="0">
                <a:solidFill>
                  <a:schemeClr val="accent1">
                    <a:lumMod val="75000"/>
                  </a:schemeClr>
                </a:solidFill>
              </a:rPr>
              <a:t> for the activity. </a:t>
            </a:r>
            <a:endParaRPr lang="en-US" sz="3600" i="1" dirty="0">
              <a:solidFill>
                <a:schemeClr val="accent1">
                  <a:lumMod val="75000"/>
                </a:schemeClr>
              </a:solidFill>
            </a:endParaRPr>
          </a:p>
          <a:p>
            <a:endParaRPr lang="en-GB" i="1" dirty="0">
              <a:solidFill>
                <a:schemeClr val="accent1">
                  <a:lumMod val="75000"/>
                </a:schemeClr>
              </a:solidFill>
            </a:endParaRPr>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799471099"/>
      </p:ext>
    </p:extLst>
  </p:cSld>
  <p:clrMapOvr>
    <a:masterClrMapping/>
  </p:clrMapOvr>
  <mc:AlternateContent xmlns:mc="http://schemas.openxmlformats.org/markup-compatibility/2006">
    <mc:Choice xmlns:p14="http://schemas.microsoft.com/office/powerpoint/2010/main" Requires="p14">
      <p:transition spd="slow" p14:dur="2000" advTm="17225"/>
    </mc:Choice>
    <mc:Fallback>
      <p:transition spd="slow" advTm="172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Elfen</a:t>
            </a:r>
            <a:r>
              <a:rPr lang="en-GB" b="1" dirty="0" smtClean="0"/>
              <a:t> 2 </a:t>
            </a:r>
            <a:br>
              <a:rPr lang="en-GB" b="1" dirty="0" smtClean="0"/>
            </a:br>
            <a:r>
              <a:rPr lang="en-GB" b="1" i="1" dirty="0" smtClean="0">
                <a:solidFill>
                  <a:schemeClr val="accent1">
                    <a:lumMod val="75000"/>
                  </a:schemeClr>
                </a:solidFill>
              </a:rPr>
              <a:t>Component 2</a:t>
            </a:r>
            <a:endParaRPr lang="en-US" b="1" i="1" dirty="0">
              <a:solidFill>
                <a:schemeClr val="accent1">
                  <a:lumMod val="75000"/>
                </a:schemeClr>
              </a:solidFill>
            </a:endParaRPr>
          </a:p>
        </p:txBody>
      </p:sp>
      <p:sp>
        <p:nvSpPr>
          <p:cNvPr id="3" name="Content Placeholder 2"/>
          <p:cNvSpPr>
            <a:spLocks noGrp="1"/>
          </p:cNvSpPr>
          <p:nvPr>
            <p:ph sz="half" idx="1"/>
          </p:nvPr>
        </p:nvSpPr>
        <p:spPr>
          <a:xfrm>
            <a:off x="6563139" y="1768411"/>
            <a:ext cx="5181600" cy="4351338"/>
          </a:xfrm>
        </p:spPr>
        <p:txBody>
          <a:bodyPr>
            <a:normAutofit fontScale="70000" lnSpcReduction="20000"/>
          </a:bodyPr>
          <a:lstStyle/>
          <a:p>
            <a:r>
              <a:rPr lang="en-GB" i="1" dirty="0" smtClean="0">
                <a:solidFill>
                  <a:srgbClr val="0070C0"/>
                </a:solidFill>
              </a:rPr>
              <a:t>Create an appropriate risk assessment for each activity / experience.</a:t>
            </a:r>
          </a:p>
          <a:p>
            <a:r>
              <a:rPr lang="en-GB" i="1" dirty="0" smtClean="0">
                <a:solidFill>
                  <a:srgbClr val="0070C0"/>
                </a:solidFill>
              </a:rPr>
              <a:t>You are risk assessing the environment and the resources in terms of how they will be used.</a:t>
            </a:r>
          </a:p>
          <a:p>
            <a:pPr marL="0" indent="0">
              <a:buNone/>
            </a:pPr>
            <a:r>
              <a:rPr lang="en-GB" i="1" dirty="0" smtClean="0">
                <a:solidFill>
                  <a:srgbClr val="0070C0"/>
                </a:solidFill>
              </a:rPr>
              <a:t>For example- </a:t>
            </a:r>
          </a:p>
          <a:p>
            <a:r>
              <a:rPr lang="en-GB" i="1" dirty="0">
                <a:solidFill>
                  <a:srgbClr val="0070C0"/>
                </a:solidFill>
              </a:rPr>
              <a:t>I</a:t>
            </a:r>
            <a:r>
              <a:rPr lang="en-GB" i="1" dirty="0" smtClean="0">
                <a:solidFill>
                  <a:srgbClr val="0070C0"/>
                </a:solidFill>
              </a:rPr>
              <a:t>f you are using wood pieces- assess for risk of scratches or splinters.</a:t>
            </a:r>
          </a:p>
          <a:p>
            <a:r>
              <a:rPr lang="en-GB" i="1" dirty="0" smtClean="0">
                <a:solidFill>
                  <a:srgbClr val="0070C0"/>
                </a:solidFill>
              </a:rPr>
              <a:t>If using mud in mud kitchen risk assess for infection of cuts.</a:t>
            </a:r>
          </a:p>
          <a:p>
            <a:r>
              <a:rPr lang="en-GB" i="1" dirty="0" smtClean="0">
                <a:solidFill>
                  <a:srgbClr val="0070C0"/>
                </a:solidFill>
              </a:rPr>
              <a:t>Guidance will be given in lectures.</a:t>
            </a:r>
          </a:p>
          <a:p>
            <a:r>
              <a:rPr lang="en-GB" i="1" dirty="0" smtClean="0">
                <a:solidFill>
                  <a:srgbClr val="0070C0"/>
                </a:solidFill>
              </a:rPr>
              <a:t>You can also use Moodle resources and your own research to access risk </a:t>
            </a:r>
            <a:r>
              <a:rPr lang="en-GB" i="1" dirty="0">
                <a:solidFill>
                  <a:srgbClr val="0070C0"/>
                </a:solidFill>
              </a:rPr>
              <a:t>a</a:t>
            </a:r>
            <a:r>
              <a:rPr lang="en-GB" i="1" dirty="0" smtClean="0">
                <a:solidFill>
                  <a:srgbClr val="0070C0"/>
                </a:solidFill>
              </a:rPr>
              <a:t>ssessment templates  </a:t>
            </a:r>
          </a:p>
          <a:p>
            <a:endParaRPr lang="en-US" dirty="0"/>
          </a:p>
        </p:txBody>
      </p:sp>
      <p:sp>
        <p:nvSpPr>
          <p:cNvPr id="4" name="Content Placeholder 3"/>
          <p:cNvSpPr>
            <a:spLocks noGrp="1"/>
          </p:cNvSpPr>
          <p:nvPr>
            <p:ph sz="half" idx="2"/>
          </p:nvPr>
        </p:nvSpPr>
        <p:spPr>
          <a:xfrm>
            <a:off x="708517" y="1808587"/>
            <a:ext cx="5181600" cy="4351338"/>
          </a:xfrm>
        </p:spPr>
        <p:txBody>
          <a:bodyPr>
            <a:normAutofit fontScale="70000" lnSpcReduction="20000"/>
          </a:bodyPr>
          <a:lstStyle/>
          <a:p>
            <a:r>
              <a:rPr lang="cy-GB" dirty="0" smtClean="0"/>
              <a:t>Creu risg asesiad addas ar gyfer y weithgaredd / profiad.</a:t>
            </a:r>
          </a:p>
          <a:p>
            <a:r>
              <a:rPr lang="cy-GB" dirty="0" smtClean="0"/>
              <a:t>Rydych yn asesu risg yr amgylchedd a’r adnoddau yn ôl sut byddwch yn eu defnyddio.</a:t>
            </a:r>
          </a:p>
          <a:p>
            <a:pPr marL="0" indent="0">
              <a:buNone/>
            </a:pPr>
            <a:r>
              <a:rPr lang="cy-GB" dirty="0" smtClean="0"/>
              <a:t>Er enghraifft:-</a:t>
            </a:r>
          </a:p>
          <a:p>
            <a:r>
              <a:rPr lang="cy-GB" dirty="0" smtClean="0"/>
              <a:t>Os ydych yn defnyddio darnau o bren- byddwch yn asesu o ran risg crafiadau neu briw.</a:t>
            </a:r>
          </a:p>
          <a:p>
            <a:r>
              <a:rPr lang="cy-GB" dirty="0" smtClean="0"/>
              <a:t>Os yn defnyddio gegin fŵd byddwch yn asesu risg haint o briwiau</a:t>
            </a:r>
          </a:p>
          <a:p>
            <a:r>
              <a:rPr lang="cy-GB" dirty="0" smtClean="0"/>
              <a:t>Bydd cymorth yn cael ei roi mewn darlithoedd.</a:t>
            </a:r>
          </a:p>
          <a:p>
            <a:r>
              <a:rPr lang="cy-GB" dirty="0" smtClean="0"/>
              <a:t>Gallwch hefyd defnyddio’r adnoddau ar Moodle ac ymchwil eich hunain i ddarganfod templed risg asesu.</a:t>
            </a:r>
          </a:p>
          <a:p>
            <a:endParaRPr lang="en-US" dirty="0"/>
          </a:p>
        </p:txBody>
      </p:sp>
      <p:pic>
        <p:nvPicPr>
          <p:cNvPr id="6" name="Audio 5">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734800" y="6400800"/>
            <a:ext cx="304800" cy="304800"/>
          </a:xfrm>
          <a:prstGeom prst="rect">
            <a:avLst/>
          </a:prstGeom>
        </p:spPr>
      </p:pic>
    </p:spTree>
    <p:custDataLst>
      <p:tags r:id="rId1"/>
    </p:custDataLst>
    <p:extLst>
      <p:ext uri="{BB962C8B-B14F-4D97-AF65-F5344CB8AC3E}">
        <p14:creationId xmlns:p14="http://schemas.microsoft.com/office/powerpoint/2010/main" val="4145346694"/>
      </p:ext>
    </p:extLst>
  </p:cSld>
  <p:clrMapOvr>
    <a:masterClrMapping/>
  </p:clrMapOvr>
  <mc:AlternateContent xmlns:mc="http://schemas.openxmlformats.org/markup-compatibility/2006">
    <mc:Choice xmlns:p14="http://schemas.microsoft.com/office/powerpoint/2010/main" Requires="p14">
      <p:transition spd="slow" p14:dur="2000" advTm="86778"/>
    </mc:Choice>
    <mc:Fallback>
      <p:transition spd="slow" advTm="867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err="1"/>
              <a:t>Elfen</a:t>
            </a:r>
            <a:r>
              <a:rPr lang="en-GB" b="1" dirty="0"/>
              <a:t> </a:t>
            </a:r>
            <a:r>
              <a:rPr lang="en-GB" b="1" dirty="0" smtClean="0"/>
              <a:t>3-  300 o </a:t>
            </a:r>
            <a:r>
              <a:rPr lang="en-GB" b="1" dirty="0" err="1" smtClean="0"/>
              <a:t>eiriau</a:t>
            </a:r>
            <a:r>
              <a:rPr lang="en-GB" b="1" dirty="0" smtClean="0"/>
              <a:t>  10 marks</a:t>
            </a:r>
            <a:r>
              <a:rPr lang="en-GB" b="1" dirty="0"/>
              <a:t/>
            </a:r>
            <a:br>
              <a:rPr lang="en-GB" b="1" dirty="0"/>
            </a:br>
            <a:r>
              <a:rPr lang="en-GB" b="1" i="1" dirty="0">
                <a:solidFill>
                  <a:schemeClr val="accent1">
                    <a:lumMod val="75000"/>
                  </a:schemeClr>
                </a:solidFill>
              </a:rPr>
              <a:t>Component </a:t>
            </a:r>
            <a:r>
              <a:rPr lang="en-GB" b="1" i="1" dirty="0" smtClean="0">
                <a:solidFill>
                  <a:schemeClr val="accent1">
                    <a:lumMod val="75000"/>
                  </a:schemeClr>
                </a:solidFill>
              </a:rPr>
              <a:t>3- 300 words  10 marc</a:t>
            </a:r>
            <a:r>
              <a:rPr lang="en-GB" b="1" i="1" dirty="0">
                <a:solidFill>
                  <a:schemeClr val="accent1">
                    <a:lumMod val="75000"/>
                  </a:schemeClr>
                </a:solidFill>
              </a:rPr>
              <a:t/>
            </a:r>
            <a:br>
              <a:rPr lang="en-GB" b="1" i="1" dirty="0">
                <a:solidFill>
                  <a:schemeClr val="accent1">
                    <a:lumMod val="75000"/>
                  </a:schemeClr>
                </a:solidFill>
              </a:rPr>
            </a:br>
            <a:endParaRPr lang="en-GB" b="1" i="1" dirty="0">
              <a:solidFill>
                <a:schemeClr val="accent1">
                  <a:lumMod val="75000"/>
                </a:schemeClr>
              </a:solidFill>
            </a:endParaRPr>
          </a:p>
        </p:txBody>
      </p:sp>
      <p:sp>
        <p:nvSpPr>
          <p:cNvPr id="3" name="Content Placeholder 2"/>
          <p:cNvSpPr>
            <a:spLocks noGrp="1"/>
          </p:cNvSpPr>
          <p:nvPr>
            <p:ph sz="half" idx="1"/>
          </p:nvPr>
        </p:nvSpPr>
        <p:spPr/>
        <p:txBody>
          <a:bodyPr>
            <a:normAutofit/>
          </a:bodyPr>
          <a:lstStyle/>
          <a:p>
            <a:pPr>
              <a:spcAft>
                <a:spcPts val="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r>
              <a:rPr lang="cy-GB" sz="2400" dirty="0" smtClean="0">
                <a:solidFill>
                  <a:srgbClr val="212121"/>
                </a:solidFill>
                <a:latin typeface="Arial" panose="020B0604020202020204" pitchFamily="34" charset="0"/>
                <a:ea typeface="Times New Roman" panose="02020603050405020304" pitchFamily="18" charset="0"/>
              </a:rPr>
              <a:t>Dyfeisiwch </a:t>
            </a:r>
            <a:r>
              <a:rPr lang="cy-GB" sz="2400" b="1" dirty="0" smtClean="0">
                <a:solidFill>
                  <a:srgbClr val="212121"/>
                </a:solidFill>
                <a:latin typeface="Arial" panose="020B0604020202020204" pitchFamily="34" charset="0"/>
                <a:ea typeface="Times New Roman" panose="02020603050405020304" pitchFamily="18" charset="0"/>
              </a:rPr>
              <a:t>archwiliad </a:t>
            </a:r>
            <a:r>
              <a:rPr lang="cy-GB" sz="2400" b="1" dirty="0">
                <a:solidFill>
                  <a:srgbClr val="212121"/>
                </a:solidFill>
                <a:latin typeface="Arial" panose="020B0604020202020204" pitchFamily="34" charset="0"/>
                <a:ea typeface="Times New Roman" panose="02020603050405020304" pitchFamily="18" charset="0"/>
              </a:rPr>
              <a:t>amgylcheddol</a:t>
            </a:r>
            <a:r>
              <a:rPr lang="cy-GB" sz="2400" dirty="0">
                <a:solidFill>
                  <a:srgbClr val="212121"/>
                </a:solidFill>
                <a:latin typeface="Arial" panose="020B0604020202020204" pitchFamily="34" charset="0"/>
                <a:ea typeface="Times New Roman" panose="02020603050405020304" pitchFamily="18" charset="0"/>
              </a:rPr>
              <a:t> defnyddiol a manwl ar gyfer y weithgaredd. </a:t>
            </a:r>
            <a:endParaRPr lang="cy-GB" sz="2400" dirty="0" smtClean="0">
              <a:solidFill>
                <a:srgbClr val="212121"/>
              </a:solidFill>
              <a:latin typeface="Arial" panose="020B0604020202020204" pitchFamily="34" charset="0"/>
              <a:ea typeface="Times New Roman" panose="02020603050405020304" pitchFamily="18" charset="0"/>
            </a:endParaRPr>
          </a:p>
          <a:p>
            <a:pPr>
              <a:spcAft>
                <a:spcPts val="0"/>
              </a:spcAft>
              <a:tabLst>
                <a:tab pos="581660" algn="l"/>
                <a:tab pos="1163320" algn="l"/>
                <a:tab pos="1744980" algn="l"/>
                <a:tab pos="2326640" algn="l"/>
                <a:tab pos="2908300" algn="l"/>
                <a:tab pos="3489960" algn="l"/>
                <a:tab pos="4071620" algn="l"/>
                <a:tab pos="4653280" algn="l"/>
                <a:tab pos="5234940" algn="l"/>
                <a:tab pos="5816600" algn="l"/>
                <a:tab pos="6398260" algn="l"/>
                <a:tab pos="6979920" algn="l"/>
                <a:tab pos="7561580" algn="l"/>
                <a:tab pos="8143240" algn="l"/>
                <a:tab pos="8724900" algn="l"/>
                <a:tab pos="9306560" algn="l"/>
              </a:tabLst>
            </a:pPr>
            <a:endParaRPr lang="en-US" sz="2400" dirty="0">
              <a:effectLst/>
              <a:latin typeface="Times New Roman" panose="02020603050405020304" pitchFamily="18" charset="0"/>
              <a:ea typeface="Calibri" panose="020F0502020204030204" pitchFamily="34" charset="0"/>
            </a:endParaRPr>
          </a:p>
        </p:txBody>
      </p:sp>
      <p:sp>
        <p:nvSpPr>
          <p:cNvPr id="4" name="Content Placeholder 3"/>
          <p:cNvSpPr>
            <a:spLocks noGrp="1"/>
          </p:cNvSpPr>
          <p:nvPr>
            <p:ph sz="half" idx="2"/>
          </p:nvPr>
        </p:nvSpPr>
        <p:spPr/>
        <p:txBody>
          <a:bodyPr>
            <a:normAutofit/>
          </a:bodyPr>
          <a:lstStyle/>
          <a:p>
            <a:pPr marL="0" indent="0">
              <a:buNone/>
            </a:pPr>
            <a:r>
              <a:rPr lang="en-GB" dirty="0" smtClean="0">
                <a:solidFill>
                  <a:schemeClr val="accent1"/>
                </a:solidFill>
              </a:rPr>
              <a:t>Devise </a:t>
            </a:r>
            <a:r>
              <a:rPr lang="en-GB" dirty="0">
                <a:solidFill>
                  <a:schemeClr val="accent1"/>
                </a:solidFill>
              </a:rPr>
              <a:t>a detailed environmental audit for the </a:t>
            </a:r>
            <a:r>
              <a:rPr lang="en-GB" dirty="0" smtClean="0">
                <a:solidFill>
                  <a:schemeClr val="accent1"/>
                </a:solidFill>
              </a:rPr>
              <a:t>activity. </a:t>
            </a:r>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1093966938"/>
      </p:ext>
    </p:extLst>
  </p:cSld>
  <p:clrMapOvr>
    <a:masterClrMapping/>
  </p:clrMapOvr>
  <mc:AlternateContent xmlns:mc="http://schemas.openxmlformats.org/markup-compatibility/2006">
    <mc:Choice xmlns:p14="http://schemas.microsoft.com/office/powerpoint/2010/main" Requires="p14">
      <p:transition spd="slow" p14:dur="2000" advTm="13920"/>
    </mc:Choice>
    <mc:Fallback>
      <p:transition spd="slow" advTm="139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err="1" smtClean="0"/>
              <a:t>Elfen</a:t>
            </a:r>
            <a:r>
              <a:rPr lang="en-US" b="1" dirty="0" smtClean="0"/>
              <a:t> 3 </a:t>
            </a:r>
            <a:br>
              <a:rPr lang="en-US" b="1" dirty="0" smtClean="0"/>
            </a:br>
            <a:r>
              <a:rPr lang="en-US" b="1" i="1" dirty="0" smtClean="0">
                <a:solidFill>
                  <a:schemeClr val="accent1">
                    <a:lumMod val="75000"/>
                  </a:schemeClr>
                </a:solidFill>
              </a:rPr>
              <a:t>Component 3</a:t>
            </a:r>
            <a:endParaRPr lang="en-US" b="1" i="1" dirty="0">
              <a:solidFill>
                <a:schemeClr val="accent1">
                  <a:lumMod val="75000"/>
                </a:schemeClr>
              </a:solidFill>
            </a:endParaRPr>
          </a:p>
        </p:txBody>
      </p:sp>
      <p:sp>
        <p:nvSpPr>
          <p:cNvPr id="3" name="Content Placeholder 2"/>
          <p:cNvSpPr>
            <a:spLocks noGrp="1"/>
          </p:cNvSpPr>
          <p:nvPr>
            <p:ph sz="half" idx="1"/>
          </p:nvPr>
        </p:nvSpPr>
        <p:spPr>
          <a:xfrm>
            <a:off x="6172200" y="1690688"/>
            <a:ext cx="5181600" cy="4351338"/>
          </a:xfrm>
        </p:spPr>
        <p:txBody>
          <a:bodyPr>
            <a:normAutofit fontScale="85000" lnSpcReduction="10000"/>
          </a:bodyPr>
          <a:lstStyle/>
          <a:p>
            <a:r>
              <a:rPr lang="en-GB" dirty="0" smtClean="0">
                <a:solidFill>
                  <a:schemeClr val="accent1">
                    <a:lumMod val="75000"/>
                  </a:schemeClr>
                </a:solidFill>
              </a:rPr>
              <a:t>You also </a:t>
            </a:r>
            <a:r>
              <a:rPr lang="en-GB" dirty="0" smtClean="0">
                <a:solidFill>
                  <a:schemeClr val="accent1">
                    <a:lumMod val="75000"/>
                  </a:schemeClr>
                </a:solidFill>
              </a:rPr>
              <a:t>one environmental audit.</a:t>
            </a:r>
            <a:endParaRPr lang="en-GB" dirty="0" smtClean="0">
              <a:solidFill>
                <a:schemeClr val="accent1">
                  <a:lumMod val="75000"/>
                </a:schemeClr>
              </a:solidFill>
            </a:endParaRPr>
          </a:p>
          <a:p>
            <a:r>
              <a:rPr lang="en-GB" dirty="0" smtClean="0">
                <a:solidFill>
                  <a:schemeClr val="accent1">
                    <a:lumMod val="75000"/>
                  </a:schemeClr>
                </a:solidFill>
              </a:rPr>
              <a:t>Guidance will be given in lectures.</a:t>
            </a:r>
          </a:p>
          <a:p>
            <a:r>
              <a:rPr lang="en-GB" dirty="0" smtClean="0">
                <a:solidFill>
                  <a:schemeClr val="accent1">
                    <a:lumMod val="75000"/>
                  </a:schemeClr>
                </a:solidFill>
              </a:rPr>
              <a:t>In </a:t>
            </a:r>
            <a:r>
              <a:rPr lang="en-GB" dirty="0" smtClean="0">
                <a:solidFill>
                  <a:schemeClr val="accent1">
                    <a:lumMod val="75000"/>
                  </a:schemeClr>
                </a:solidFill>
              </a:rPr>
              <a:t>the </a:t>
            </a:r>
            <a:r>
              <a:rPr lang="en-GB" dirty="0" smtClean="0">
                <a:solidFill>
                  <a:schemeClr val="accent1">
                    <a:lumMod val="75000"/>
                  </a:schemeClr>
                </a:solidFill>
              </a:rPr>
              <a:t>activities you would </a:t>
            </a:r>
            <a:r>
              <a:rPr lang="en-GB" dirty="0" smtClean="0">
                <a:solidFill>
                  <a:schemeClr val="accent1">
                    <a:lumMod val="75000"/>
                  </a:schemeClr>
                </a:solidFill>
              </a:rPr>
              <a:t>be </a:t>
            </a:r>
            <a:r>
              <a:rPr lang="en-GB" dirty="0" smtClean="0">
                <a:solidFill>
                  <a:schemeClr val="accent1">
                    <a:lumMod val="75000"/>
                  </a:schemeClr>
                </a:solidFill>
              </a:rPr>
              <a:t>looking at the natural features such as trees or insects that you want to protect from harm during the activity. Should you encourage children not to kill mini-bugs, or not to damage a rare tree.</a:t>
            </a:r>
          </a:p>
          <a:p>
            <a:r>
              <a:rPr lang="en-GB" dirty="0" smtClean="0">
                <a:solidFill>
                  <a:schemeClr val="accent1">
                    <a:lumMod val="75000"/>
                  </a:schemeClr>
                </a:solidFill>
              </a:rPr>
              <a:t>Do you encourage children to recycle any waste or compost extra food / snack material. </a:t>
            </a:r>
            <a:endParaRPr lang="en-US" dirty="0">
              <a:solidFill>
                <a:schemeClr val="accent1">
                  <a:lumMod val="75000"/>
                </a:schemeClr>
              </a:solidFill>
            </a:endParaRPr>
          </a:p>
        </p:txBody>
      </p:sp>
      <p:sp>
        <p:nvSpPr>
          <p:cNvPr id="4" name="Content Placeholder 3"/>
          <p:cNvSpPr>
            <a:spLocks noGrp="1"/>
          </p:cNvSpPr>
          <p:nvPr>
            <p:ph sz="half" idx="2"/>
          </p:nvPr>
        </p:nvSpPr>
        <p:spPr>
          <a:xfrm>
            <a:off x="663081" y="1690688"/>
            <a:ext cx="5181600" cy="4351338"/>
          </a:xfrm>
        </p:spPr>
        <p:txBody>
          <a:bodyPr>
            <a:normAutofit fontScale="85000" lnSpcReduction="10000"/>
          </a:bodyPr>
          <a:lstStyle/>
          <a:p>
            <a:r>
              <a:rPr lang="cy-GB" i="1" dirty="0" smtClean="0"/>
              <a:t>Rydych hefyd yn cynhyrchu archwiliad amgylcheddol.</a:t>
            </a:r>
          </a:p>
          <a:p>
            <a:r>
              <a:rPr lang="cy-GB" i="1" dirty="0" smtClean="0"/>
              <a:t>Rhoddir arweiniad mewn darlithoedd.</a:t>
            </a:r>
          </a:p>
          <a:p>
            <a:r>
              <a:rPr lang="cy-GB" i="1" dirty="0" smtClean="0"/>
              <a:t>Mewn gweithgareddau awyr agored, byddech </a:t>
            </a:r>
            <a:r>
              <a:rPr lang="cy-GB" i="1" dirty="0" err="1" smtClean="0"/>
              <a:t>chi'n</a:t>
            </a:r>
            <a:r>
              <a:rPr lang="cy-GB" i="1" dirty="0" smtClean="0"/>
              <a:t> edrych ar y nodweddion naturiol megis coed neu bryfed yr ydych am eu hamddiffyn rhag niwed yn ystod y weithgaredd. A ddylech chi annog plant i beidio â lladd trychfilod neu beidio â difrodi coeden prin.</a:t>
            </a:r>
          </a:p>
          <a:p>
            <a:r>
              <a:rPr lang="cy-GB" i="1" dirty="0" smtClean="0"/>
              <a:t>Ydych chi'n annog plant i ailgylchu gwastraff neu gompostio deunyddiau bwyd ychwanegol.</a:t>
            </a:r>
            <a:endParaRPr lang="cy-GB" i="1" dirty="0"/>
          </a:p>
        </p:txBody>
      </p:sp>
      <p:pic>
        <p:nvPicPr>
          <p:cNvPr id="6" name="Audio 5">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734800" y="6400800"/>
            <a:ext cx="304800" cy="304800"/>
          </a:xfrm>
          <a:prstGeom prst="rect">
            <a:avLst/>
          </a:prstGeom>
        </p:spPr>
      </p:pic>
    </p:spTree>
    <p:custDataLst>
      <p:tags r:id="rId1"/>
    </p:custDataLst>
    <p:extLst>
      <p:ext uri="{BB962C8B-B14F-4D97-AF65-F5344CB8AC3E}">
        <p14:creationId xmlns:p14="http://schemas.microsoft.com/office/powerpoint/2010/main" val="1176601134"/>
      </p:ext>
    </p:extLst>
  </p:cSld>
  <p:clrMapOvr>
    <a:masterClrMapping/>
  </p:clrMapOvr>
  <mc:AlternateContent xmlns:mc="http://schemas.openxmlformats.org/markup-compatibility/2006">
    <mc:Choice xmlns:p14="http://schemas.microsoft.com/office/powerpoint/2010/main" Requires="p14">
      <p:transition spd="slow" p14:dur="2000" advTm="93258"/>
    </mc:Choice>
    <mc:Fallback>
      <p:transition spd="slow" advTm="932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30555"/>
          </a:xfrm>
        </p:spPr>
        <p:txBody>
          <a:bodyPr>
            <a:noAutofit/>
          </a:bodyPr>
          <a:lstStyle/>
          <a:p>
            <a:r>
              <a:rPr lang="en-GB" sz="3200" b="1" dirty="0" err="1"/>
              <a:t>Elfen</a:t>
            </a:r>
            <a:r>
              <a:rPr lang="en-GB" sz="3200" b="1" dirty="0"/>
              <a:t> </a:t>
            </a:r>
            <a:r>
              <a:rPr lang="en-GB" sz="3200" b="1" dirty="0" smtClean="0"/>
              <a:t>4- 2000-2500 o </a:t>
            </a:r>
            <a:r>
              <a:rPr lang="en-GB" sz="3200" b="1" dirty="0" err="1" smtClean="0"/>
              <a:t>eiriau</a:t>
            </a:r>
            <a:r>
              <a:rPr lang="en-GB" sz="3200" b="1" dirty="0" smtClean="0"/>
              <a:t> – 30 marc</a:t>
            </a:r>
            <a:r>
              <a:rPr lang="en-GB" sz="3200" b="1" dirty="0"/>
              <a:t/>
            </a:r>
            <a:br>
              <a:rPr lang="en-GB" sz="3200" b="1" dirty="0"/>
            </a:br>
            <a:r>
              <a:rPr lang="en-GB" sz="3200" b="1" dirty="0">
                <a:solidFill>
                  <a:schemeClr val="accent1">
                    <a:lumMod val="75000"/>
                  </a:schemeClr>
                </a:solidFill>
              </a:rPr>
              <a:t>Component </a:t>
            </a:r>
            <a:r>
              <a:rPr lang="en-GB" sz="3200" b="1" dirty="0" smtClean="0">
                <a:solidFill>
                  <a:schemeClr val="accent1">
                    <a:lumMod val="75000"/>
                  </a:schemeClr>
                </a:solidFill>
              </a:rPr>
              <a:t>4- 2000-2500 words- 30 marks </a:t>
            </a:r>
            <a:r>
              <a:rPr lang="en-US" sz="3200" b="1" dirty="0"/>
              <a:t/>
            </a:r>
            <a:br>
              <a:rPr lang="en-US" sz="3200" b="1" dirty="0"/>
            </a:br>
            <a:endParaRPr lang="en-GB" sz="3200" b="1" i="1" dirty="0">
              <a:solidFill>
                <a:schemeClr val="accent1">
                  <a:lumMod val="75000"/>
                </a:schemeClr>
              </a:solidFill>
            </a:endParaRPr>
          </a:p>
        </p:txBody>
      </p:sp>
      <p:sp>
        <p:nvSpPr>
          <p:cNvPr id="3" name="Content Placeholder 2"/>
          <p:cNvSpPr>
            <a:spLocks noGrp="1"/>
          </p:cNvSpPr>
          <p:nvPr>
            <p:ph sz="half" idx="1"/>
          </p:nvPr>
        </p:nvSpPr>
        <p:spPr>
          <a:xfrm>
            <a:off x="838200" y="1198880"/>
            <a:ext cx="5181600" cy="5659120"/>
          </a:xfrm>
        </p:spPr>
        <p:txBody>
          <a:bodyPr>
            <a:normAutofit fontScale="77500" lnSpcReduction="20000"/>
          </a:bodyPr>
          <a:lstStyle/>
          <a:p>
            <a:r>
              <a:rPr lang="cy-GB" dirty="0" smtClean="0"/>
              <a:t>Sefydlwch </a:t>
            </a:r>
            <a:r>
              <a:rPr lang="cy-GB" dirty="0"/>
              <a:t>yr adnoddau a chymerwch ffotograffau. </a:t>
            </a:r>
            <a:endParaRPr lang="cy-GB" dirty="0" smtClean="0"/>
          </a:p>
          <a:p>
            <a:r>
              <a:rPr lang="cy-GB" dirty="0" smtClean="0"/>
              <a:t>Rhowch </a:t>
            </a:r>
            <a:r>
              <a:rPr lang="cy-GB" dirty="0"/>
              <a:t>gynnig ar y </a:t>
            </a:r>
            <a:r>
              <a:rPr lang="cy-GB" dirty="0" smtClean="0"/>
              <a:t>gweithgaredd.</a:t>
            </a:r>
          </a:p>
          <a:p>
            <a:r>
              <a:rPr lang="cy-GB" dirty="0" smtClean="0"/>
              <a:t>Ysgrifennwch </a:t>
            </a:r>
            <a:r>
              <a:rPr lang="cy-GB" dirty="0"/>
              <a:t>ddarn o waith academaidd gan ddefnyddio llenyddiaeth ddamcaniaethol ac ymchwil i esbonio a gwerthuso y weithgaredd. </a:t>
            </a:r>
            <a:endParaRPr lang="cy-GB" dirty="0" smtClean="0"/>
          </a:p>
          <a:p>
            <a:r>
              <a:rPr lang="cy-GB" dirty="0" smtClean="0"/>
              <a:t>Canolbwyntiwch </a:t>
            </a:r>
            <a:r>
              <a:rPr lang="cy-GB" dirty="0"/>
              <a:t>ar rôl yr oedolyn, yr amgylchedd a deddfwriaeth a pholisi sy'n gysylltiedig â materion megis lles, iechyd a diogelwch ac Addysg ar gyfer Datblygu Cynaliadwy a Dinasyddiaeth </a:t>
            </a:r>
            <a:r>
              <a:rPr lang="cy-GB" dirty="0" smtClean="0"/>
              <a:t>Fyd-eang.</a:t>
            </a:r>
          </a:p>
          <a:p>
            <a:r>
              <a:rPr lang="cy-GB" dirty="0" smtClean="0"/>
              <a:t>Ystyriwch </a:t>
            </a:r>
            <a:r>
              <a:rPr lang="cy-GB" dirty="0"/>
              <a:t>gwelliannau posibl i'r gweithgareddau yn y dyfodol. Bydd angen cynnwys cyfeirnodi er mwyn cefnogi eich trafodaeth yn yr adran hon. </a:t>
            </a:r>
            <a:r>
              <a:rPr lang="cy-GB" b="1" dirty="0"/>
              <a:t> </a:t>
            </a:r>
            <a:endParaRPr lang="cy-GB" b="1" dirty="0" smtClean="0"/>
          </a:p>
          <a:p>
            <a:pPr marL="0" indent="0">
              <a:buNone/>
            </a:pPr>
            <a:endParaRPr lang="en-US" dirty="0"/>
          </a:p>
        </p:txBody>
      </p:sp>
      <p:sp>
        <p:nvSpPr>
          <p:cNvPr id="4" name="Content Placeholder 3"/>
          <p:cNvSpPr>
            <a:spLocks noGrp="1"/>
          </p:cNvSpPr>
          <p:nvPr>
            <p:ph sz="half" idx="2"/>
          </p:nvPr>
        </p:nvSpPr>
        <p:spPr>
          <a:xfrm>
            <a:off x="6172200" y="1239520"/>
            <a:ext cx="5181600" cy="4978083"/>
          </a:xfrm>
        </p:spPr>
        <p:txBody>
          <a:bodyPr>
            <a:normAutofit fontScale="77500" lnSpcReduction="20000"/>
          </a:bodyPr>
          <a:lstStyle/>
          <a:p>
            <a:r>
              <a:rPr lang="en-GB" i="1" dirty="0" smtClean="0">
                <a:solidFill>
                  <a:schemeClr val="accent1">
                    <a:lumMod val="75000"/>
                  </a:schemeClr>
                </a:solidFill>
              </a:rPr>
              <a:t>Set </a:t>
            </a:r>
            <a:r>
              <a:rPr lang="en-GB" i="1" dirty="0">
                <a:solidFill>
                  <a:schemeClr val="accent1">
                    <a:lumMod val="75000"/>
                  </a:schemeClr>
                </a:solidFill>
              </a:rPr>
              <a:t>up the resources for the activity and take photographs. </a:t>
            </a:r>
            <a:endParaRPr lang="en-GB" i="1" dirty="0" smtClean="0">
              <a:solidFill>
                <a:schemeClr val="accent1">
                  <a:lumMod val="75000"/>
                </a:schemeClr>
              </a:solidFill>
            </a:endParaRPr>
          </a:p>
          <a:p>
            <a:r>
              <a:rPr lang="en-GB" i="1" dirty="0" smtClean="0">
                <a:solidFill>
                  <a:schemeClr val="accent1">
                    <a:lumMod val="75000"/>
                  </a:schemeClr>
                </a:solidFill>
              </a:rPr>
              <a:t>Try </a:t>
            </a:r>
            <a:r>
              <a:rPr lang="en-GB" i="1" dirty="0">
                <a:solidFill>
                  <a:schemeClr val="accent1">
                    <a:lumMod val="75000"/>
                  </a:schemeClr>
                </a:solidFill>
              </a:rPr>
              <a:t>out the </a:t>
            </a:r>
            <a:r>
              <a:rPr lang="en-GB" i="1" dirty="0" smtClean="0">
                <a:solidFill>
                  <a:schemeClr val="accent1">
                    <a:lumMod val="75000"/>
                  </a:schemeClr>
                </a:solidFill>
              </a:rPr>
              <a:t>activity </a:t>
            </a:r>
            <a:r>
              <a:rPr lang="en-GB" i="1" dirty="0">
                <a:solidFill>
                  <a:schemeClr val="accent1">
                    <a:lumMod val="75000"/>
                  </a:schemeClr>
                </a:solidFill>
              </a:rPr>
              <a:t>yourself. </a:t>
            </a:r>
            <a:endParaRPr lang="en-GB" i="1" dirty="0" smtClean="0">
              <a:solidFill>
                <a:schemeClr val="accent1">
                  <a:lumMod val="75000"/>
                </a:schemeClr>
              </a:solidFill>
            </a:endParaRPr>
          </a:p>
          <a:p>
            <a:r>
              <a:rPr lang="en-GB" i="1" dirty="0" smtClean="0">
                <a:solidFill>
                  <a:schemeClr val="accent1">
                    <a:lumMod val="75000"/>
                  </a:schemeClr>
                </a:solidFill>
              </a:rPr>
              <a:t>Write </a:t>
            </a:r>
            <a:r>
              <a:rPr lang="en-GB" i="1" dirty="0">
                <a:solidFill>
                  <a:schemeClr val="accent1">
                    <a:lumMod val="75000"/>
                  </a:schemeClr>
                </a:solidFill>
              </a:rPr>
              <a:t>an academic piece of writing using theoretical and research literature to explain and evaluate why you designed </a:t>
            </a:r>
            <a:r>
              <a:rPr lang="en-GB" i="1" dirty="0" smtClean="0">
                <a:solidFill>
                  <a:schemeClr val="accent1">
                    <a:lumMod val="75000"/>
                  </a:schemeClr>
                </a:solidFill>
              </a:rPr>
              <a:t>the activity </a:t>
            </a:r>
            <a:r>
              <a:rPr lang="en-GB" i="1" dirty="0">
                <a:solidFill>
                  <a:schemeClr val="accent1">
                    <a:lumMod val="75000"/>
                  </a:schemeClr>
                </a:solidFill>
              </a:rPr>
              <a:t>in the way you did. </a:t>
            </a:r>
            <a:endParaRPr lang="en-GB" i="1" dirty="0" smtClean="0">
              <a:solidFill>
                <a:schemeClr val="accent1">
                  <a:lumMod val="75000"/>
                </a:schemeClr>
              </a:solidFill>
            </a:endParaRPr>
          </a:p>
          <a:p>
            <a:r>
              <a:rPr lang="en-GB" i="1" dirty="0" smtClean="0">
                <a:solidFill>
                  <a:schemeClr val="accent1">
                    <a:lumMod val="75000"/>
                  </a:schemeClr>
                </a:solidFill>
              </a:rPr>
              <a:t>Focus </a:t>
            </a:r>
            <a:r>
              <a:rPr lang="en-GB" i="1" dirty="0">
                <a:solidFill>
                  <a:schemeClr val="accent1">
                    <a:lumMod val="75000"/>
                  </a:schemeClr>
                </a:solidFill>
              </a:rPr>
              <a:t>on the role of the adult, the environment and legislation and policy linked to issues such as wellbeing, health and safety and Education for Sustainable Development and Global Citizenship. </a:t>
            </a:r>
            <a:endParaRPr lang="en-GB" i="1" dirty="0" smtClean="0">
              <a:solidFill>
                <a:schemeClr val="accent1">
                  <a:lumMod val="75000"/>
                </a:schemeClr>
              </a:solidFill>
            </a:endParaRPr>
          </a:p>
          <a:p>
            <a:r>
              <a:rPr lang="en-GB" i="1" dirty="0" smtClean="0">
                <a:solidFill>
                  <a:schemeClr val="accent1">
                    <a:lumMod val="75000"/>
                  </a:schemeClr>
                </a:solidFill>
              </a:rPr>
              <a:t>Consider </a:t>
            </a:r>
            <a:r>
              <a:rPr lang="en-GB" i="1" dirty="0">
                <a:solidFill>
                  <a:schemeClr val="accent1">
                    <a:lumMod val="75000"/>
                  </a:schemeClr>
                </a:solidFill>
              </a:rPr>
              <a:t>possible future improvements to the activities. This section will need </a:t>
            </a:r>
            <a:r>
              <a:rPr lang="en-GB" i="1" dirty="0" smtClean="0">
                <a:solidFill>
                  <a:schemeClr val="accent1">
                    <a:lumMod val="75000"/>
                  </a:schemeClr>
                </a:solidFill>
              </a:rPr>
              <a:t>referencing </a:t>
            </a:r>
            <a:r>
              <a:rPr lang="en-GB" i="1" dirty="0">
                <a:solidFill>
                  <a:schemeClr val="accent1">
                    <a:lumMod val="75000"/>
                  </a:schemeClr>
                </a:solidFill>
              </a:rPr>
              <a:t>to support your discussion. </a:t>
            </a:r>
            <a:endParaRPr lang="en-GB" i="1" dirty="0" smtClean="0">
              <a:solidFill>
                <a:schemeClr val="accent1">
                  <a:lumMod val="75000"/>
                </a:schemeClr>
              </a:solidFill>
            </a:endParaRPr>
          </a:p>
          <a:p>
            <a:endParaRPr lang="en-GB" i="1" dirty="0">
              <a:solidFill>
                <a:schemeClr val="accent1">
                  <a:lumMod val="75000"/>
                </a:schemeClr>
              </a:solidFill>
            </a:endParaRPr>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418979607"/>
      </p:ext>
    </p:extLst>
  </p:cSld>
  <p:clrMapOvr>
    <a:masterClrMapping/>
  </p:clrMapOvr>
  <mc:AlternateContent xmlns:mc="http://schemas.openxmlformats.org/markup-compatibility/2006">
    <mc:Choice xmlns:p14="http://schemas.microsoft.com/office/powerpoint/2010/main" Requires="p14">
      <p:transition spd="slow" p14:dur="2000" advTm="154778"/>
    </mc:Choice>
    <mc:Fallback>
      <p:transition spd="slow" advTm="1547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Elfen</a:t>
            </a:r>
            <a:r>
              <a:rPr lang="en-GB" b="1" dirty="0" smtClean="0"/>
              <a:t> 4    </a:t>
            </a:r>
            <a:br>
              <a:rPr lang="en-GB" b="1" dirty="0" smtClean="0"/>
            </a:br>
            <a:r>
              <a:rPr lang="en-GB" b="1" i="1" dirty="0" smtClean="0">
                <a:solidFill>
                  <a:schemeClr val="accent1">
                    <a:lumMod val="75000"/>
                  </a:schemeClr>
                </a:solidFill>
              </a:rPr>
              <a:t>Component 4</a:t>
            </a:r>
            <a:endParaRPr lang="en-US" b="1" i="1" dirty="0">
              <a:solidFill>
                <a:schemeClr val="accent1">
                  <a:lumMod val="75000"/>
                </a:schemeClr>
              </a:solidFill>
            </a:endParaRPr>
          </a:p>
        </p:txBody>
      </p:sp>
      <p:sp>
        <p:nvSpPr>
          <p:cNvPr id="3" name="Content Placeholder 2"/>
          <p:cNvSpPr>
            <a:spLocks noGrp="1"/>
          </p:cNvSpPr>
          <p:nvPr>
            <p:ph sz="half" idx="1"/>
          </p:nvPr>
        </p:nvSpPr>
        <p:spPr>
          <a:xfrm>
            <a:off x="5472674" y="1916497"/>
            <a:ext cx="5181600" cy="4351338"/>
          </a:xfrm>
        </p:spPr>
        <p:txBody>
          <a:bodyPr>
            <a:normAutofit fontScale="92500" lnSpcReduction="10000"/>
          </a:bodyPr>
          <a:lstStyle/>
          <a:p>
            <a:r>
              <a:rPr lang="en-GB" i="1" dirty="0" smtClean="0">
                <a:solidFill>
                  <a:srgbClr val="0070C0"/>
                </a:solidFill>
              </a:rPr>
              <a:t>This section involves you setting up the activity or experience.</a:t>
            </a:r>
          </a:p>
          <a:p>
            <a:r>
              <a:rPr lang="en-GB" i="1" dirty="0" smtClean="0">
                <a:solidFill>
                  <a:srgbClr val="0070C0"/>
                </a:solidFill>
              </a:rPr>
              <a:t>Set the resources up as you intend for the number of children and in the environment you have noted in component 1. </a:t>
            </a:r>
          </a:p>
          <a:p>
            <a:r>
              <a:rPr lang="en-GB" i="1" dirty="0" smtClean="0">
                <a:solidFill>
                  <a:srgbClr val="0070C0"/>
                </a:solidFill>
              </a:rPr>
              <a:t>Take four photographs of the activity to show the environment and resources.</a:t>
            </a:r>
          </a:p>
          <a:p>
            <a:r>
              <a:rPr lang="en-GB" i="1" dirty="0" smtClean="0">
                <a:solidFill>
                  <a:srgbClr val="0070C0"/>
                </a:solidFill>
              </a:rPr>
              <a:t>If you have used a shelter this should be in the photograph . </a:t>
            </a:r>
            <a:endParaRPr lang="en-US" i="1" dirty="0">
              <a:solidFill>
                <a:srgbClr val="0070C0"/>
              </a:solidFill>
            </a:endParaRPr>
          </a:p>
        </p:txBody>
      </p:sp>
      <p:sp>
        <p:nvSpPr>
          <p:cNvPr id="4" name="Content Placeholder 3"/>
          <p:cNvSpPr>
            <a:spLocks noGrp="1"/>
          </p:cNvSpPr>
          <p:nvPr>
            <p:ph sz="half" idx="2"/>
          </p:nvPr>
        </p:nvSpPr>
        <p:spPr>
          <a:xfrm>
            <a:off x="532454" y="1916497"/>
            <a:ext cx="5181600" cy="4351338"/>
          </a:xfrm>
        </p:spPr>
        <p:txBody>
          <a:bodyPr>
            <a:normAutofit fontScale="92500" lnSpcReduction="10000"/>
          </a:bodyPr>
          <a:lstStyle/>
          <a:p>
            <a:r>
              <a:rPr lang="cy-GB" dirty="0" smtClean="0"/>
              <a:t>Mae’r dan yma yn gofyn i chi sefydlu’r gweithgaredd neu profiad.</a:t>
            </a:r>
          </a:p>
          <a:p>
            <a:r>
              <a:rPr lang="cy-GB" dirty="0" smtClean="0"/>
              <a:t>Mae angen sefydlu’r adnoddau ar gyfer y nifer o blant ac yn yr amgylchedd nodwyd yn elfen 1.</a:t>
            </a:r>
          </a:p>
          <a:p>
            <a:r>
              <a:rPr lang="cy-GB" dirty="0" smtClean="0"/>
              <a:t>Tynnwch pedwar llun o’r weithgaredd er mwyn dangos yr amgylchedd a’r adnoddau.</a:t>
            </a:r>
          </a:p>
          <a:p>
            <a:r>
              <a:rPr lang="cy-GB" dirty="0" smtClean="0"/>
              <a:t>Os ydych wedi penderfynu defnyddio cysodfan dylai hwn ymddangos yn eich llun.</a:t>
            </a:r>
            <a:endParaRPr lang="cy-GB" dirty="0"/>
          </a:p>
        </p:txBody>
      </p:sp>
      <p:pic>
        <p:nvPicPr>
          <p:cNvPr id="6" name="Audio 5">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734800" y="6400800"/>
            <a:ext cx="304800" cy="304800"/>
          </a:xfrm>
          <a:prstGeom prst="rect">
            <a:avLst/>
          </a:prstGeom>
        </p:spPr>
      </p:pic>
    </p:spTree>
    <p:custDataLst>
      <p:tags r:id="rId1"/>
    </p:custDataLst>
    <p:extLst>
      <p:ext uri="{BB962C8B-B14F-4D97-AF65-F5344CB8AC3E}">
        <p14:creationId xmlns:p14="http://schemas.microsoft.com/office/powerpoint/2010/main" val="231561117"/>
      </p:ext>
    </p:extLst>
  </p:cSld>
  <p:clrMapOvr>
    <a:masterClrMapping/>
  </p:clrMapOvr>
  <mc:AlternateContent xmlns:mc="http://schemas.openxmlformats.org/markup-compatibility/2006">
    <mc:Choice xmlns:p14="http://schemas.microsoft.com/office/powerpoint/2010/main" Requires="p14">
      <p:transition spd="slow" p14:dur="2000" advTm="41673"/>
    </mc:Choice>
    <mc:Fallback>
      <p:transition spd="slow" advTm="416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445365"/>
          </a:xfrm>
        </p:spPr>
        <p:txBody>
          <a:bodyPr>
            <a:normAutofit fontScale="90000"/>
          </a:bodyPr>
          <a:lstStyle/>
          <a:p>
            <a:r>
              <a:rPr lang="en-GB" b="1" dirty="0" err="1" smtClean="0"/>
              <a:t>Elfen</a:t>
            </a:r>
            <a:r>
              <a:rPr lang="en-GB" b="1" dirty="0" smtClean="0"/>
              <a:t> 4    </a:t>
            </a:r>
            <a:br>
              <a:rPr lang="en-GB" b="1" dirty="0" smtClean="0"/>
            </a:br>
            <a:r>
              <a:rPr lang="en-GB" b="1" i="1" dirty="0" smtClean="0">
                <a:solidFill>
                  <a:schemeClr val="accent1">
                    <a:lumMod val="75000"/>
                  </a:schemeClr>
                </a:solidFill>
              </a:rPr>
              <a:t>Component 4</a:t>
            </a:r>
            <a:endParaRPr lang="en-US" b="1" i="1" dirty="0">
              <a:solidFill>
                <a:schemeClr val="accent1">
                  <a:lumMod val="75000"/>
                </a:schemeClr>
              </a:solidFill>
            </a:endParaRPr>
          </a:p>
        </p:txBody>
      </p:sp>
      <p:sp>
        <p:nvSpPr>
          <p:cNvPr id="3" name="Content Placeholder 2"/>
          <p:cNvSpPr>
            <a:spLocks noGrp="1"/>
          </p:cNvSpPr>
          <p:nvPr>
            <p:ph sz="half" idx="1"/>
          </p:nvPr>
        </p:nvSpPr>
        <p:spPr>
          <a:xfrm>
            <a:off x="6234545" y="1078394"/>
            <a:ext cx="5590310" cy="5401529"/>
          </a:xfrm>
        </p:spPr>
        <p:txBody>
          <a:bodyPr>
            <a:noAutofit/>
          </a:bodyPr>
          <a:lstStyle/>
          <a:p>
            <a:r>
              <a:rPr lang="en-GB" sz="2000" i="1" dirty="0" smtClean="0">
                <a:solidFill>
                  <a:srgbClr val="0070C0"/>
                </a:solidFill>
              </a:rPr>
              <a:t>Once you have set up the environment and resources try out the activity / experience  yourself.</a:t>
            </a:r>
          </a:p>
          <a:p>
            <a:pPr marL="0" indent="0">
              <a:buNone/>
            </a:pPr>
            <a:r>
              <a:rPr lang="en-GB" sz="2000" i="1" dirty="0" smtClean="0">
                <a:solidFill>
                  <a:srgbClr val="0070C0"/>
                </a:solidFill>
              </a:rPr>
              <a:t>This could support your written work as it gives an opportunity to reflect and consider. For example:</a:t>
            </a:r>
          </a:p>
          <a:p>
            <a:r>
              <a:rPr lang="en-GB" sz="2000" i="1" dirty="0" smtClean="0">
                <a:solidFill>
                  <a:srgbClr val="0070C0"/>
                </a:solidFill>
              </a:rPr>
              <a:t>Did you have sufficiently different  resources?</a:t>
            </a:r>
          </a:p>
          <a:p>
            <a:r>
              <a:rPr lang="en-GB" sz="2000" i="1" dirty="0" smtClean="0">
                <a:solidFill>
                  <a:srgbClr val="0070C0"/>
                </a:solidFill>
              </a:rPr>
              <a:t>Had you created a multisensory environment? </a:t>
            </a:r>
          </a:p>
          <a:p>
            <a:r>
              <a:rPr lang="en-GB" sz="2000" i="1" dirty="0" smtClean="0">
                <a:solidFill>
                  <a:srgbClr val="0070C0"/>
                </a:solidFill>
              </a:rPr>
              <a:t>Do you feel the activities encouraged exploration?</a:t>
            </a:r>
          </a:p>
          <a:p>
            <a:r>
              <a:rPr lang="en-GB" sz="2000" i="1" dirty="0" smtClean="0">
                <a:solidFill>
                  <a:srgbClr val="0070C0"/>
                </a:solidFill>
              </a:rPr>
              <a:t>Were there risks you had not foreseen?</a:t>
            </a:r>
          </a:p>
          <a:p>
            <a:endParaRPr lang="en-GB" sz="2000" i="1" dirty="0" smtClean="0">
              <a:solidFill>
                <a:srgbClr val="0070C0"/>
              </a:solidFill>
            </a:endParaRPr>
          </a:p>
          <a:p>
            <a:r>
              <a:rPr lang="en-GB" sz="2000" i="1" dirty="0" smtClean="0">
                <a:solidFill>
                  <a:srgbClr val="0070C0"/>
                </a:solidFill>
              </a:rPr>
              <a:t>This will also allow some opportunities to practically link  with some  reading you have </a:t>
            </a:r>
            <a:r>
              <a:rPr lang="en-GB" sz="2000" i="1" dirty="0">
                <a:solidFill>
                  <a:srgbClr val="0070C0"/>
                </a:solidFill>
              </a:rPr>
              <a:t>d</a:t>
            </a:r>
            <a:r>
              <a:rPr lang="en-GB" sz="2000" i="1" dirty="0" smtClean="0">
                <a:solidFill>
                  <a:srgbClr val="0070C0"/>
                </a:solidFill>
              </a:rPr>
              <a:t>one. For example if you discuss the enjoyment of using open ended resources to encourage imagination you could make links to Bruner. If you discuss the wellbeing you felt outdoors, you could make links to Knight or </a:t>
            </a:r>
            <a:r>
              <a:rPr lang="en-GB" sz="2000" i="1" dirty="0" err="1" smtClean="0">
                <a:solidFill>
                  <a:srgbClr val="0070C0"/>
                </a:solidFill>
              </a:rPr>
              <a:t>Bilton</a:t>
            </a:r>
            <a:r>
              <a:rPr lang="en-GB" sz="2000" i="1" dirty="0" smtClean="0">
                <a:solidFill>
                  <a:srgbClr val="0070C0"/>
                </a:solidFill>
              </a:rPr>
              <a:t>….</a:t>
            </a:r>
            <a:endParaRPr lang="en-US" sz="2000" i="1" dirty="0">
              <a:solidFill>
                <a:srgbClr val="0070C0"/>
              </a:solidFill>
            </a:endParaRPr>
          </a:p>
        </p:txBody>
      </p:sp>
      <p:sp>
        <p:nvSpPr>
          <p:cNvPr id="4" name="Content Placeholder 3"/>
          <p:cNvSpPr>
            <a:spLocks noGrp="1"/>
          </p:cNvSpPr>
          <p:nvPr>
            <p:ph sz="half" idx="2"/>
          </p:nvPr>
        </p:nvSpPr>
        <p:spPr>
          <a:xfrm>
            <a:off x="311726" y="1078394"/>
            <a:ext cx="5590309" cy="5383007"/>
          </a:xfrm>
        </p:spPr>
        <p:txBody>
          <a:bodyPr>
            <a:noAutofit/>
          </a:bodyPr>
          <a:lstStyle/>
          <a:p>
            <a:r>
              <a:rPr lang="cy-GB" sz="2000" dirty="0" smtClean="0"/>
              <a:t>Ar ôl sefydlu'r amgylchedd ac adnoddau ceisiwch gwneud y profiad / gweithgaredd eich hunan</a:t>
            </a:r>
          </a:p>
          <a:p>
            <a:r>
              <a:rPr lang="cy-GB" sz="2000" dirty="0" smtClean="0"/>
              <a:t>Byddai hwn yn cefnogi eich gwaith ysgrifenedig  gan fod cyfle adfyfyrio a thrafod er enghraifft:</a:t>
            </a:r>
          </a:p>
          <a:p>
            <a:r>
              <a:rPr lang="cy-GB" sz="2000" dirty="0" smtClean="0"/>
              <a:t>Oedd digon o adnoddau gwahanol? </a:t>
            </a:r>
          </a:p>
          <a:p>
            <a:r>
              <a:rPr lang="cy-GB" sz="2000" dirty="0" smtClean="0"/>
              <a:t>Oeddech wedi creu amgylchedd aml-synhwyrol?</a:t>
            </a:r>
          </a:p>
          <a:p>
            <a:r>
              <a:rPr lang="cy-GB" sz="2000" dirty="0" smtClean="0"/>
              <a:t>Oedd eich gweithgareddau wedi cynnig archwilio?</a:t>
            </a:r>
          </a:p>
          <a:p>
            <a:r>
              <a:rPr lang="cy-GB" sz="2000" dirty="0" smtClean="0"/>
              <a:t>Oedd yna rhai risgiau nad oeddech wedi rhagweld?</a:t>
            </a:r>
          </a:p>
          <a:p>
            <a:r>
              <a:rPr lang="cy-GB" sz="2000" dirty="0" smtClean="0"/>
              <a:t>Efallai bydd cyfle gwneud cysylltiad ymarferol gyda’r darllen rydych wedi gwneud.  Er enghraifft os ydych yn trafod eich mwynhad o ddefnyddio adnoddau penagored gallech gwneud cysylltiadau gyda Bruce neu awduron eraill. Os ydych yn trafod y lles teimloch wrth chwarae tu allan gallwch gwneud cysylltiad gyda Knight neu </a:t>
            </a:r>
            <a:r>
              <a:rPr lang="cy-GB" sz="2000" dirty="0" err="1" smtClean="0"/>
              <a:t>Bilton</a:t>
            </a:r>
            <a:r>
              <a:rPr lang="cy-GB" sz="2000" dirty="0" smtClean="0"/>
              <a:t>….</a:t>
            </a:r>
          </a:p>
        </p:txBody>
      </p:sp>
      <p:pic>
        <p:nvPicPr>
          <p:cNvPr id="6" name="Audio 5">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734800" y="6400800"/>
            <a:ext cx="304800" cy="304800"/>
          </a:xfrm>
          <a:prstGeom prst="rect">
            <a:avLst/>
          </a:prstGeom>
        </p:spPr>
      </p:pic>
    </p:spTree>
    <p:custDataLst>
      <p:tags r:id="rId1"/>
    </p:custDataLst>
    <p:extLst>
      <p:ext uri="{BB962C8B-B14F-4D97-AF65-F5344CB8AC3E}">
        <p14:creationId xmlns:p14="http://schemas.microsoft.com/office/powerpoint/2010/main" val="1353332358"/>
      </p:ext>
    </p:extLst>
  </p:cSld>
  <p:clrMapOvr>
    <a:masterClrMapping/>
  </p:clrMapOvr>
  <mc:AlternateContent xmlns:mc="http://schemas.openxmlformats.org/markup-compatibility/2006">
    <mc:Choice xmlns:p14="http://schemas.microsoft.com/office/powerpoint/2010/main" Requires="p14">
      <p:transition spd="slow" p14:dur="2000" advTm="69977"/>
    </mc:Choice>
    <mc:Fallback>
      <p:transition spd="slow" advTm="699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062066"/>
            <a:ext cx="10515600" cy="628621"/>
          </a:xfrm>
        </p:spPr>
        <p:txBody>
          <a:bodyPr>
            <a:normAutofit fontScale="90000"/>
          </a:bodyPr>
          <a:lstStyle/>
          <a:p>
            <a:r>
              <a:rPr lang="en-GB" b="1" dirty="0" err="1"/>
              <a:t>Elfen</a:t>
            </a:r>
            <a:r>
              <a:rPr lang="en-GB" b="1" dirty="0"/>
              <a:t> </a:t>
            </a:r>
            <a:r>
              <a:rPr lang="en-GB" b="1" dirty="0" smtClean="0"/>
              <a:t>4 </a:t>
            </a:r>
            <a:br>
              <a:rPr lang="en-GB" b="1" dirty="0" smtClean="0"/>
            </a:br>
            <a:r>
              <a:rPr lang="en-GB" b="1" i="1" dirty="0" smtClean="0">
                <a:solidFill>
                  <a:schemeClr val="accent1">
                    <a:lumMod val="75000"/>
                  </a:schemeClr>
                </a:solidFill>
              </a:rPr>
              <a:t>Component 4</a:t>
            </a:r>
            <a:r>
              <a:rPr lang="en-GB" b="1" i="1" dirty="0">
                <a:solidFill>
                  <a:schemeClr val="accent1">
                    <a:lumMod val="75000"/>
                  </a:schemeClr>
                </a:solidFill>
              </a:rPr>
              <a:t/>
            </a:r>
            <a:br>
              <a:rPr lang="en-GB" b="1" i="1" dirty="0">
                <a:solidFill>
                  <a:schemeClr val="accent1">
                    <a:lumMod val="75000"/>
                  </a:schemeClr>
                </a:solidFill>
              </a:rPr>
            </a:br>
            <a:r>
              <a:rPr lang="en-GB" b="1" i="1" dirty="0" smtClean="0">
                <a:solidFill>
                  <a:schemeClr val="accent1">
                    <a:lumMod val="75000"/>
                  </a:schemeClr>
                </a:solidFill>
              </a:rPr>
              <a:t/>
            </a:r>
            <a:br>
              <a:rPr lang="en-GB" b="1" i="1" dirty="0" smtClean="0">
                <a:solidFill>
                  <a:schemeClr val="accent1">
                    <a:lumMod val="75000"/>
                  </a:schemeClr>
                </a:solidFill>
              </a:rPr>
            </a:br>
            <a:endParaRPr lang="en-GB" b="1" i="1" dirty="0">
              <a:solidFill>
                <a:schemeClr val="accent1">
                  <a:lumMod val="75000"/>
                </a:schemeClr>
              </a:solidFill>
            </a:endParaRPr>
          </a:p>
        </p:txBody>
      </p:sp>
      <p:sp>
        <p:nvSpPr>
          <p:cNvPr id="3" name="Content Placeholder 2"/>
          <p:cNvSpPr>
            <a:spLocks noGrp="1"/>
          </p:cNvSpPr>
          <p:nvPr>
            <p:ph sz="half" idx="1"/>
          </p:nvPr>
        </p:nvSpPr>
        <p:spPr/>
        <p:txBody>
          <a:bodyPr>
            <a:normAutofit fontScale="85000" lnSpcReduction="20000"/>
          </a:bodyPr>
          <a:lstStyle/>
          <a:p>
            <a:pPr marL="0" indent="0">
              <a:buNone/>
            </a:pPr>
            <a:r>
              <a:rPr lang="en-GB" dirty="0" err="1" smtClean="0"/>
              <a:t>Ar</a:t>
            </a:r>
            <a:r>
              <a:rPr lang="en-GB" dirty="0" smtClean="0"/>
              <a:t> </a:t>
            </a:r>
            <a:r>
              <a:rPr lang="en-GB" dirty="0" err="1" smtClean="0"/>
              <a:t>ol</a:t>
            </a:r>
            <a:r>
              <a:rPr lang="en-GB" dirty="0" smtClean="0"/>
              <a:t> </a:t>
            </a:r>
            <a:r>
              <a:rPr lang="en-GB" dirty="0" err="1" smtClean="0"/>
              <a:t>gwneud</a:t>
            </a:r>
            <a:r>
              <a:rPr lang="en-GB" dirty="0" smtClean="0"/>
              <a:t> y </a:t>
            </a:r>
            <a:r>
              <a:rPr lang="en-GB" dirty="0" err="1" smtClean="0"/>
              <a:t>weithgaredd</a:t>
            </a:r>
            <a:r>
              <a:rPr lang="en-GB" dirty="0" smtClean="0"/>
              <a:t> </a:t>
            </a:r>
            <a:r>
              <a:rPr lang="en-GB" dirty="0" err="1"/>
              <a:t>y</a:t>
            </a:r>
            <a:r>
              <a:rPr lang="en-GB" dirty="0" err="1" smtClean="0"/>
              <a:t>sgrifennwch</a:t>
            </a:r>
            <a:r>
              <a:rPr lang="en-GB" dirty="0" smtClean="0"/>
              <a:t> </a:t>
            </a:r>
            <a:r>
              <a:rPr lang="en-GB" dirty="0" err="1" smtClean="0"/>
              <a:t>ddarn</a:t>
            </a:r>
            <a:r>
              <a:rPr lang="en-GB" dirty="0" smtClean="0"/>
              <a:t> o </a:t>
            </a:r>
            <a:r>
              <a:rPr lang="en-GB" dirty="0" err="1" smtClean="0"/>
              <a:t>waith</a:t>
            </a:r>
            <a:r>
              <a:rPr lang="en-GB" dirty="0" smtClean="0"/>
              <a:t> </a:t>
            </a:r>
            <a:r>
              <a:rPr lang="en-GB" dirty="0" err="1" smtClean="0"/>
              <a:t>academaidd</a:t>
            </a:r>
            <a:r>
              <a:rPr lang="en-GB" dirty="0" smtClean="0"/>
              <a:t> </a:t>
            </a:r>
            <a:r>
              <a:rPr lang="en-GB" dirty="0" err="1" smtClean="0"/>
              <a:t>gan</a:t>
            </a:r>
            <a:r>
              <a:rPr lang="en-GB" dirty="0" smtClean="0"/>
              <a:t> </a:t>
            </a:r>
            <a:r>
              <a:rPr lang="en-GB" dirty="0" err="1" smtClean="0"/>
              <a:t>ddefnyddio</a:t>
            </a:r>
            <a:r>
              <a:rPr lang="en-GB" dirty="0" smtClean="0"/>
              <a:t> </a:t>
            </a:r>
            <a:r>
              <a:rPr lang="en-GB" dirty="0" err="1" smtClean="0"/>
              <a:t>llenyddiaeth</a:t>
            </a:r>
            <a:r>
              <a:rPr lang="en-GB" dirty="0" smtClean="0"/>
              <a:t> </a:t>
            </a:r>
            <a:r>
              <a:rPr lang="en-GB" dirty="0" err="1" smtClean="0"/>
              <a:t>ddamcaniaethol</a:t>
            </a:r>
            <a:r>
              <a:rPr lang="en-GB" dirty="0" smtClean="0"/>
              <a:t> ac </a:t>
            </a:r>
            <a:r>
              <a:rPr lang="en-GB" dirty="0" err="1" smtClean="0"/>
              <a:t>ymchwil</a:t>
            </a:r>
            <a:r>
              <a:rPr lang="en-GB" dirty="0" smtClean="0"/>
              <a:t> </a:t>
            </a:r>
            <a:r>
              <a:rPr lang="en-GB" dirty="0" err="1" smtClean="0"/>
              <a:t>i</a:t>
            </a:r>
            <a:r>
              <a:rPr lang="en-GB" dirty="0" smtClean="0"/>
              <a:t> </a:t>
            </a:r>
            <a:r>
              <a:rPr lang="en-GB" dirty="0" err="1" smtClean="0"/>
              <a:t>esbonio</a:t>
            </a:r>
            <a:r>
              <a:rPr lang="en-GB" dirty="0" smtClean="0"/>
              <a:t> a </a:t>
            </a:r>
            <a:r>
              <a:rPr lang="en-GB" dirty="0" err="1" smtClean="0"/>
              <a:t>gwerthuso</a:t>
            </a:r>
            <a:r>
              <a:rPr lang="en-GB" dirty="0" smtClean="0"/>
              <a:t> pam y </a:t>
            </a:r>
            <a:r>
              <a:rPr lang="en-GB" dirty="0" err="1" smtClean="0"/>
              <a:t>wnaethoch</a:t>
            </a:r>
            <a:r>
              <a:rPr lang="en-GB" dirty="0" smtClean="0"/>
              <a:t>  </a:t>
            </a:r>
            <a:r>
              <a:rPr lang="en-GB" dirty="0" err="1" smtClean="0"/>
              <a:t>cynllunio’r</a:t>
            </a:r>
            <a:r>
              <a:rPr lang="en-GB" dirty="0" smtClean="0"/>
              <a:t> </a:t>
            </a:r>
            <a:r>
              <a:rPr lang="en-GB" dirty="0" err="1" smtClean="0"/>
              <a:t>weithgaredd</a:t>
            </a:r>
            <a:r>
              <a:rPr lang="en-GB" dirty="0" smtClean="0"/>
              <a:t> </a:t>
            </a:r>
            <a:r>
              <a:rPr lang="en-GB" dirty="0" err="1" smtClean="0"/>
              <a:t>yn</a:t>
            </a:r>
            <a:r>
              <a:rPr lang="en-GB" dirty="0" smtClean="0"/>
              <a:t> y </a:t>
            </a:r>
            <a:r>
              <a:rPr lang="en-GB" dirty="0" err="1" smtClean="0"/>
              <a:t>ffordd</a:t>
            </a:r>
            <a:r>
              <a:rPr lang="en-GB" dirty="0" smtClean="0"/>
              <a:t> y </a:t>
            </a:r>
            <a:r>
              <a:rPr lang="en-GB" dirty="0" err="1" smtClean="0"/>
              <a:t>gwnaethoch</a:t>
            </a:r>
            <a:r>
              <a:rPr lang="en-GB" dirty="0" smtClean="0"/>
              <a:t> chi. </a:t>
            </a:r>
          </a:p>
          <a:p>
            <a:pPr marL="0" indent="0">
              <a:buNone/>
            </a:pPr>
            <a:r>
              <a:rPr lang="en-GB" dirty="0" err="1" smtClean="0"/>
              <a:t>Canolbwyntiwch</a:t>
            </a:r>
            <a:r>
              <a:rPr lang="en-GB" dirty="0" smtClean="0"/>
              <a:t> </a:t>
            </a:r>
            <a:r>
              <a:rPr lang="en-GB" dirty="0" err="1" smtClean="0"/>
              <a:t>ar</a:t>
            </a:r>
            <a:r>
              <a:rPr lang="en-GB" dirty="0"/>
              <a:t>:</a:t>
            </a:r>
            <a:endParaRPr lang="en-GB" dirty="0" smtClean="0"/>
          </a:p>
          <a:p>
            <a:r>
              <a:rPr lang="en-GB" dirty="0" err="1" smtClean="0"/>
              <a:t>rôl</a:t>
            </a:r>
            <a:r>
              <a:rPr lang="en-GB" dirty="0" smtClean="0"/>
              <a:t> </a:t>
            </a:r>
            <a:r>
              <a:rPr lang="en-GB" dirty="0" err="1" smtClean="0"/>
              <a:t>yr</a:t>
            </a:r>
            <a:r>
              <a:rPr lang="en-GB" dirty="0" smtClean="0"/>
              <a:t> </a:t>
            </a:r>
            <a:r>
              <a:rPr lang="en-GB" dirty="0" err="1" smtClean="0"/>
              <a:t>oedolyn</a:t>
            </a:r>
            <a:r>
              <a:rPr lang="en-GB" dirty="0" smtClean="0"/>
              <a:t>, </a:t>
            </a:r>
          </a:p>
          <a:p>
            <a:r>
              <a:rPr lang="en-GB" dirty="0" err="1" smtClean="0"/>
              <a:t>yr</a:t>
            </a:r>
            <a:r>
              <a:rPr lang="en-GB" dirty="0" smtClean="0"/>
              <a:t> </a:t>
            </a:r>
            <a:r>
              <a:rPr lang="en-GB" dirty="0" err="1" smtClean="0"/>
              <a:t>amgylchedd</a:t>
            </a:r>
            <a:r>
              <a:rPr lang="en-GB" dirty="0" smtClean="0"/>
              <a:t> </a:t>
            </a:r>
          </a:p>
          <a:p>
            <a:r>
              <a:rPr lang="en-GB" dirty="0" err="1" smtClean="0"/>
              <a:t>deddfwriaeth</a:t>
            </a:r>
            <a:r>
              <a:rPr lang="en-GB" dirty="0" smtClean="0"/>
              <a:t> a </a:t>
            </a:r>
            <a:r>
              <a:rPr lang="en-GB" dirty="0" err="1" smtClean="0"/>
              <a:t>pholisi</a:t>
            </a:r>
            <a:r>
              <a:rPr lang="en-GB" dirty="0" smtClean="0"/>
              <a:t> </a:t>
            </a:r>
            <a:r>
              <a:rPr lang="en-GB" dirty="0" err="1" smtClean="0"/>
              <a:t>sy'n</a:t>
            </a:r>
            <a:r>
              <a:rPr lang="en-GB" dirty="0" smtClean="0"/>
              <a:t> </a:t>
            </a:r>
            <a:r>
              <a:rPr lang="en-GB" dirty="0" err="1" smtClean="0"/>
              <a:t>gysylltiedig</a:t>
            </a:r>
            <a:r>
              <a:rPr lang="en-GB" dirty="0" smtClean="0"/>
              <a:t> â </a:t>
            </a:r>
            <a:r>
              <a:rPr lang="en-GB" dirty="0" err="1" smtClean="0"/>
              <a:t>materion</a:t>
            </a:r>
            <a:r>
              <a:rPr lang="en-GB" dirty="0" smtClean="0"/>
              <a:t> </a:t>
            </a:r>
            <a:r>
              <a:rPr lang="en-GB" dirty="0" err="1" smtClean="0"/>
              <a:t>megis</a:t>
            </a:r>
            <a:r>
              <a:rPr lang="en-GB" dirty="0" smtClean="0"/>
              <a:t> </a:t>
            </a:r>
            <a:r>
              <a:rPr lang="en-GB" dirty="0" err="1" smtClean="0"/>
              <a:t>lles</a:t>
            </a:r>
            <a:r>
              <a:rPr lang="en-GB" dirty="0" smtClean="0"/>
              <a:t>, </a:t>
            </a:r>
            <a:r>
              <a:rPr lang="en-GB" dirty="0" err="1" smtClean="0"/>
              <a:t>iechyd</a:t>
            </a:r>
            <a:r>
              <a:rPr lang="en-GB" dirty="0" smtClean="0"/>
              <a:t> a </a:t>
            </a:r>
            <a:r>
              <a:rPr lang="en-GB" dirty="0" err="1" smtClean="0"/>
              <a:t>diogelwch</a:t>
            </a:r>
            <a:r>
              <a:rPr lang="en-GB" dirty="0" smtClean="0"/>
              <a:t> ac </a:t>
            </a:r>
            <a:r>
              <a:rPr lang="en-GB" dirty="0" err="1" smtClean="0"/>
              <a:t>Addysg</a:t>
            </a:r>
            <a:r>
              <a:rPr lang="en-GB" dirty="0" smtClean="0"/>
              <a:t> </a:t>
            </a:r>
            <a:r>
              <a:rPr lang="en-GB" dirty="0" err="1" smtClean="0"/>
              <a:t>ar</a:t>
            </a:r>
            <a:r>
              <a:rPr lang="en-GB" dirty="0" smtClean="0"/>
              <a:t> </a:t>
            </a:r>
            <a:r>
              <a:rPr lang="en-GB" dirty="0" err="1" smtClean="0"/>
              <a:t>gyfer</a:t>
            </a:r>
            <a:r>
              <a:rPr lang="en-GB" dirty="0" smtClean="0"/>
              <a:t> </a:t>
            </a:r>
            <a:r>
              <a:rPr lang="en-GB" dirty="0" err="1" smtClean="0"/>
              <a:t>Datblygu</a:t>
            </a:r>
            <a:r>
              <a:rPr lang="en-GB" dirty="0" smtClean="0"/>
              <a:t> </a:t>
            </a:r>
            <a:r>
              <a:rPr lang="en-GB" dirty="0" err="1" smtClean="0"/>
              <a:t>Cynaliadwy</a:t>
            </a:r>
            <a:r>
              <a:rPr lang="en-GB" dirty="0" smtClean="0"/>
              <a:t> a </a:t>
            </a:r>
            <a:r>
              <a:rPr lang="en-GB" dirty="0" err="1" smtClean="0"/>
              <a:t>Dinasyddiaeth</a:t>
            </a:r>
            <a:r>
              <a:rPr lang="en-GB" dirty="0" smtClean="0"/>
              <a:t> </a:t>
            </a:r>
            <a:r>
              <a:rPr lang="en-GB" dirty="0" err="1" smtClean="0"/>
              <a:t>Fyd-eang</a:t>
            </a:r>
            <a:r>
              <a:rPr lang="en-GB" dirty="0" smtClean="0"/>
              <a:t>.</a:t>
            </a:r>
            <a:endParaRPr lang="en-GB" dirty="0"/>
          </a:p>
        </p:txBody>
      </p:sp>
      <p:sp>
        <p:nvSpPr>
          <p:cNvPr id="4" name="Content Placeholder 3"/>
          <p:cNvSpPr>
            <a:spLocks noGrp="1"/>
          </p:cNvSpPr>
          <p:nvPr>
            <p:ph sz="half" idx="2"/>
          </p:nvPr>
        </p:nvSpPr>
        <p:spPr>
          <a:xfrm>
            <a:off x="6172200" y="1825624"/>
            <a:ext cx="5181600" cy="4595957"/>
          </a:xfrm>
        </p:spPr>
        <p:txBody>
          <a:bodyPr>
            <a:normAutofit fontScale="85000" lnSpcReduction="20000"/>
          </a:bodyPr>
          <a:lstStyle/>
          <a:p>
            <a:pPr marL="0" indent="0">
              <a:buNone/>
            </a:pPr>
            <a:r>
              <a:rPr lang="en-GB" i="1" dirty="0" smtClean="0">
                <a:solidFill>
                  <a:schemeClr val="accent1">
                    <a:lumMod val="75000"/>
                  </a:schemeClr>
                </a:solidFill>
              </a:rPr>
              <a:t>After trying out the activity write an academic piece of writing using theoretical and research literature to explain and evaluate why you designed the activity in the way you did. </a:t>
            </a:r>
          </a:p>
          <a:p>
            <a:pPr marL="0" indent="0">
              <a:buNone/>
            </a:pPr>
            <a:r>
              <a:rPr lang="en-GB" i="1" dirty="0" smtClean="0">
                <a:solidFill>
                  <a:schemeClr val="accent1">
                    <a:lumMod val="75000"/>
                  </a:schemeClr>
                </a:solidFill>
              </a:rPr>
              <a:t>Focus on the role of:</a:t>
            </a:r>
          </a:p>
          <a:p>
            <a:r>
              <a:rPr lang="en-GB" i="1" dirty="0" smtClean="0">
                <a:solidFill>
                  <a:schemeClr val="accent1">
                    <a:lumMod val="75000"/>
                  </a:schemeClr>
                </a:solidFill>
              </a:rPr>
              <a:t>the adult, </a:t>
            </a:r>
          </a:p>
          <a:p>
            <a:r>
              <a:rPr lang="en-GB" i="1" dirty="0" smtClean="0">
                <a:solidFill>
                  <a:schemeClr val="accent1">
                    <a:lumMod val="75000"/>
                  </a:schemeClr>
                </a:solidFill>
              </a:rPr>
              <a:t>the environment </a:t>
            </a:r>
          </a:p>
          <a:p>
            <a:r>
              <a:rPr lang="en-GB" i="1" dirty="0">
                <a:solidFill>
                  <a:schemeClr val="accent1">
                    <a:lumMod val="75000"/>
                  </a:schemeClr>
                </a:solidFill>
              </a:rPr>
              <a:t>l</a:t>
            </a:r>
            <a:r>
              <a:rPr lang="en-GB" i="1" dirty="0" smtClean="0">
                <a:solidFill>
                  <a:schemeClr val="accent1">
                    <a:lumMod val="75000"/>
                  </a:schemeClr>
                </a:solidFill>
              </a:rPr>
              <a:t>egislation and policy linked to issues such as wellbeing, health and safety and Education for Sustainable Development and Global Citizenship.</a:t>
            </a:r>
          </a:p>
          <a:p>
            <a:endParaRPr lang="en-GB" dirty="0"/>
          </a:p>
        </p:txBody>
      </p:sp>
      <p:pic>
        <p:nvPicPr>
          <p:cNvPr id="6" name="Audio 5">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734800" y="6400800"/>
            <a:ext cx="304800" cy="304800"/>
          </a:xfrm>
          <a:prstGeom prst="rect">
            <a:avLst/>
          </a:prstGeom>
        </p:spPr>
      </p:pic>
    </p:spTree>
    <p:custDataLst>
      <p:tags r:id="rId1"/>
    </p:custDataLst>
    <p:extLst>
      <p:ext uri="{BB962C8B-B14F-4D97-AF65-F5344CB8AC3E}">
        <p14:creationId xmlns:p14="http://schemas.microsoft.com/office/powerpoint/2010/main" val="2080444355"/>
      </p:ext>
    </p:extLst>
  </p:cSld>
  <p:clrMapOvr>
    <a:masterClrMapping/>
  </p:clrMapOvr>
  <mc:AlternateContent xmlns:mc="http://schemas.openxmlformats.org/markup-compatibility/2006">
    <mc:Choice xmlns:p14="http://schemas.microsoft.com/office/powerpoint/2010/main" Requires="p14">
      <p:transition spd="slow" p14:dur="2000" advTm="33976"/>
    </mc:Choice>
    <mc:Fallback>
      <p:transition spd="slow" advTm="339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3109" y="217458"/>
            <a:ext cx="10515600" cy="1325563"/>
          </a:xfrm>
        </p:spPr>
        <p:txBody>
          <a:bodyPr/>
          <a:lstStyle/>
          <a:p>
            <a:r>
              <a:rPr lang="en-GB" b="1" dirty="0" err="1" smtClean="0"/>
              <a:t>Elfen</a:t>
            </a:r>
            <a:r>
              <a:rPr lang="en-GB" b="1" dirty="0" smtClean="0"/>
              <a:t> 4     </a:t>
            </a:r>
            <a:br>
              <a:rPr lang="en-GB" b="1" dirty="0" smtClean="0"/>
            </a:br>
            <a:r>
              <a:rPr lang="en-GB" b="1" i="1" dirty="0" smtClean="0">
                <a:solidFill>
                  <a:schemeClr val="accent1">
                    <a:lumMod val="75000"/>
                  </a:schemeClr>
                </a:solidFill>
              </a:rPr>
              <a:t>Component 4 </a:t>
            </a:r>
            <a:endParaRPr lang="en-US" b="1" i="1" dirty="0">
              <a:solidFill>
                <a:schemeClr val="accent1">
                  <a:lumMod val="75000"/>
                </a:schemeClr>
              </a:solidFill>
            </a:endParaRPr>
          </a:p>
        </p:txBody>
      </p:sp>
      <p:sp>
        <p:nvSpPr>
          <p:cNvPr id="3" name="Content Placeholder 2"/>
          <p:cNvSpPr>
            <a:spLocks noGrp="1"/>
          </p:cNvSpPr>
          <p:nvPr>
            <p:ph sz="half" idx="1"/>
          </p:nvPr>
        </p:nvSpPr>
        <p:spPr>
          <a:xfrm>
            <a:off x="5837109" y="1893780"/>
            <a:ext cx="5181600" cy="4351338"/>
          </a:xfrm>
        </p:spPr>
        <p:txBody>
          <a:bodyPr/>
          <a:lstStyle/>
          <a:p>
            <a:r>
              <a:rPr lang="en-GB" i="1" dirty="0" smtClean="0">
                <a:solidFill>
                  <a:srgbClr val="0070C0"/>
                </a:solidFill>
              </a:rPr>
              <a:t>This section is an academic piece of writing.</a:t>
            </a:r>
          </a:p>
          <a:p>
            <a:r>
              <a:rPr lang="en-GB" i="1" dirty="0" smtClean="0">
                <a:solidFill>
                  <a:srgbClr val="0070C0"/>
                </a:solidFill>
              </a:rPr>
              <a:t>You should include links to books, journal articles, reports and appropriate websites or other sources.</a:t>
            </a:r>
          </a:p>
          <a:p>
            <a:r>
              <a:rPr lang="en-GB" i="1" dirty="0" smtClean="0">
                <a:solidFill>
                  <a:srgbClr val="0070C0"/>
                </a:solidFill>
              </a:rPr>
              <a:t>This is the section that will give you the best opportunity to gain marks for referencing and reference list.</a:t>
            </a:r>
            <a:endParaRPr lang="en-US" i="1" dirty="0">
              <a:solidFill>
                <a:srgbClr val="0070C0"/>
              </a:solidFill>
            </a:endParaRPr>
          </a:p>
        </p:txBody>
      </p:sp>
      <p:sp>
        <p:nvSpPr>
          <p:cNvPr id="4" name="Content Placeholder 3"/>
          <p:cNvSpPr>
            <a:spLocks noGrp="1"/>
          </p:cNvSpPr>
          <p:nvPr>
            <p:ph sz="half" idx="2"/>
          </p:nvPr>
        </p:nvSpPr>
        <p:spPr>
          <a:xfrm>
            <a:off x="293914" y="1893780"/>
            <a:ext cx="5181600" cy="4351338"/>
          </a:xfrm>
        </p:spPr>
        <p:txBody>
          <a:bodyPr/>
          <a:lstStyle/>
          <a:p>
            <a:r>
              <a:rPr lang="cy-GB" dirty="0" smtClean="0"/>
              <a:t>Mae’r elfen yma yn ddarn academaidd o ysgrifen.</a:t>
            </a:r>
          </a:p>
          <a:p>
            <a:r>
              <a:rPr lang="cy-GB" dirty="0" smtClean="0"/>
              <a:t>Dylech neud cysylltiadau gyda llyfrau, erthyglau siwrnal, adroddiadau, a gwefannau neu ffynonellau addas eraill.</a:t>
            </a:r>
          </a:p>
          <a:p>
            <a:r>
              <a:rPr lang="cy-GB" dirty="0" err="1" smtClean="0"/>
              <a:t>Dyma’r</a:t>
            </a:r>
            <a:r>
              <a:rPr lang="cy-GB" dirty="0" smtClean="0"/>
              <a:t> darn fydd yn rhoi’r cyfle gorau i chi gael y marciau ar gyfer cyfeirnodi a rhestr cyfeirnodi.</a:t>
            </a:r>
          </a:p>
          <a:p>
            <a:endParaRPr lang="en-US" dirty="0"/>
          </a:p>
        </p:txBody>
      </p:sp>
      <p:pic>
        <p:nvPicPr>
          <p:cNvPr id="6" name="Audio 5">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734800" y="6400800"/>
            <a:ext cx="304800" cy="304800"/>
          </a:xfrm>
          <a:prstGeom prst="rect">
            <a:avLst/>
          </a:prstGeom>
        </p:spPr>
      </p:pic>
    </p:spTree>
    <p:custDataLst>
      <p:tags r:id="rId1"/>
    </p:custDataLst>
    <p:extLst>
      <p:ext uri="{BB962C8B-B14F-4D97-AF65-F5344CB8AC3E}">
        <p14:creationId xmlns:p14="http://schemas.microsoft.com/office/powerpoint/2010/main" val="1238699537"/>
      </p:ext>
    </p:extLst>
  </p:cSld>
  <p:clrMapOvr>
    <a:masterClrMapping/>
  </p:clrMapOvr>
  <mc:AlternateContent xmlns:mc="http://schemas.openxmlformats.org/markup-compatibility/2006">
    <mc:Choice xmlns:p14="http://schemas.microsoft.com/office/powerpoint/2010/main" Requires="p14">
      <p:transition spd="slow" p14:dur="2000" advTm="37349"/>
    </mc:Choice>
    <mc:Fallback>
      <p:transition spd="slow" advTm="373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9545" y="365125"/>
            <a:ext cx="10834255" cy="958199"/>
          </a:xfrm>
        </p:spPr>
        <p:txBody>
          <a:bodyPr>
            <a:normAutofit fontScale="90000"/>
          </a:bodyPr>
          <a:lstStyle/>
          <a:p>
            <a:r>
              <a:rPr lang="en-GB" b="1" dirty="0" err="1" smtClean="0"/>
              <a:t>Elfen</a:t>
            </a:r>
            <a:r>
              <a:rPr lang="en-GB" b="1" dirty="0" smtClean="0"/>
              <a:t> 4     </a:t>
            </a:r>
            <a:br>
              <a:rPr lang="en-GB" b="1" dirty="0" smtClean="0"/>
            </a:br>
            <a:r>
              <a:rPr lang="en-GB" b="1" i="1" dirty="0" smtClean="0">
                <a:solidFill>
                  <a:schemeClr val="accent1">
                    <a:lumMod val="75000"/>
                  </a:schemeClr>
                </a:solidFill>
              </a:rPr>
              <a:t>Component 4 </a:t>
            </a:r>
            <a:endParaRPr lang="en-US" b="1" i="1" dirty="0">
              <a:solidFill>
                <a:schemeClr val="accent1">
                  <a:lumMod val="75000"/>
                </a:schemeClr>
              </a:solidFill>
            </a:endParaRPr>
          </a:p>
        </p:txBody>
      </p:sp>
      <p:sp>
        <p:nvSpPr>
          <p:cNvPr id="3" name="Content Placeholder 2"/>
          <p:cNvSpPr>
            <a:spLocks noGrp="1"/>
          </p:cNvSpPr>
          <p:nvPr>
            <p:ph sz="half" idx="1"/>
          </p:nvPr>
        </p:nvSpPr>
        <p:spPr>
          <a:xfrm>
            <a:off x="5739612" y="1376945"/>
            <a:ext cx="5181600" cy="4887548"/>
          </a:xfrm>
        </p:spPr>
        <p:txBody>
          <a:bodyPr>
            <a:noAutofit/>
          </a:bodyPr>
          <a:lstStyle/>
          <a:p>
            <a:r>
              <a:rPr lang="en-GB" sz="2000" i="1" dirty="0" smtClean="0">
                <a:solidFill>
                  <a:srgbClr val="0070C0"/>
                </a:solidFill>
              </a:rPr>
              <a:t>Here you discuss the authors that have considered how the environment can influence children's learning and holistic development.</a:t>
            </a:r>
          </a:p>
          <a:p>
            <a:r>
              <a:rPr lang="en-GB" sz="2000" i="1" dirty="0" smtClean="0">
                <a:solidFill>
                  <a:srgbClr val="0070C0"/>
                </a:solidFill>
              </a:rPr>
              <a:t>When you designed your activity think what influenced your  decisions. In terms of choice of resources did you think about encouraging discovery and experimentation with links to Piaget’s ‘little scientists’.</a:t>
            </a:r>
          </a:p>
          <a:p>
            <a:r>
              <a:rPr lang="en-GB" sz="2000" i="1" dirty="0" smtClean="0">
                <a:solidFill>
                  <a:srgbClr val="0070C0"/>
                </a:solidFill>
              </a:rPr>
              <a:t>Did you use open resources to encourage imagination and representation that may link to Bruner’s ideas. </a:t>
            </a:r>
          </a:p>
          <a:p>
            <a:r>
              <a:rPr lang="en-GB" sz="2000" i="1" dirty="0" smtClean="0">
                <a:solidFill>
                  <a:srgbClr val="0070C0"/>
                </a:solidFill>
              </a:rPr>
              <a:t>Did you consider using recycled, reused or natural materials. Did you consider litter, protecting nature or encouraging children to collect any waste. Was this linked to principles of the ESDGC curriculum?</a:t>
            </a:r>
          </a:p>
        </p:txBody>
      </p:sp>
      <p:sp>
        <p:nvSpPr>
          <p:cNvPr id="4" name="Content Placeholder 3"/>
          <p:cNvSpPr>
            <a:spLocks noGrp="1"/>
          </p:cNvSpPr>
          <p:nvPr>
            <p:ph sz="half" idx="2"/>
          </p:nvPr>
        </p:nvSpPr>
        <p:spPr>
          <a:xfrm>
            <a:off x="141988" y="1323324"/>
            <a:ext cx="5458001" cy="4654857"/>
          </a:xfrm>
        </p:spPr>
        <p:txBody>
          <a:bodyPr>
            <a:noAutofit/>
          </a:bodyPr>
          <a:lstStyle/>
          <a:p>
            <a:r>
              <a:rPr lang="cy-GB" sz="2000" dirty="0" smtClean="0"/>
              <a:t>Trafodwch yr awduron sydd wedi ystyried sut gall yr amgylchedd ddylanwadu ar ddysgu a datblygiad cyfannol plant.</a:t>
            </a:r>
          </a:p>
          <a:p>
            <a:r>
              <a:rPr lang="cy-GB" sz="2000" dirty="0" smtClean="0"/>
              <a:t>Pan fyddwch chi wedi cynllunio’r weithgaredd, meddyliwch beth oedd yn dylanwadu ar eich penderfyniadau. O ran dewis adnoddau, a wnaethoch chi feddwl am annog darganfod ac arbrofi gyda chysylltiadau â 'gwyddonwyr bach' </a:t>
            </a:r>
            <a:r>
              <a:rPr lang="cy-GB" sz="2000" dirty="0" err="1" smtClean="0"/>
              <a:t>Piaget</a:t>
            </a:r>
            <a:r>
              <a:rPr lang="cy-GB" sz="2000" dirty="0" smtClean="0"/>
              <a:t>.</a:t>
            </a:r>
          </a:p>
          <a:p>
            <a:r>
              <a:rPr lang="cy-GB" sz="2000" dirty="0" smtClean="0"/>
              <a:t>A ddefnyddioch adnoddau agored i annog dychymyg a chynrychiolaeth, a </a:t>
            </a:r>
            <a:r>
              <a:rPr lang="cy-GB" sz="2000" dirty="0" err="1" smtClean="0"/>
              <a:t>allai</a:t>
            </a:r>
            <a:r>
              <a:rPr lang="cy-GB" sz="2000" dirty="0" smtClean="0"/>
              <a:t> gysylltu â syniadau </a:t>
            </a:r>
            <a:r>
              <a:rPr lang="cy-GB" sz="2000" dirty="0" err="1" smtClean="0"/>
              <a:t>Bruner</a:t>
            </a:r>
            <a:r>
              <a:rPr lang="cy-GB" sz="2000" dirty="0" smtClean="0"/>
              <a:t>.</a:t>
            </a:r>
          </a:p>
          <a:p>
            <a:r>
              <a:rPr lang="cy-GB" sz="2000" dirty="0" smtClean="0"/>
              <a:t>A oeddech </a:t>
            </a:r>
            <a:r>
              <a:rPr lang="cy-GB" sz="2000" dirty="0" err="1" smtClean="0"/>
              <a:t>chi'n</a:t>
            </a:r>
            <a:r>
              <a:rPr lang="cy-GB" sz="2000" dirty="0" smtClean="0"/>
              <a:t> ystyried defnyddio deunyddiau wedi'u hailgylchu, eu hailddefnyddio neu naturiol. A oeddech </a:t>
            </a:r>
            <a:r>
              <a:rPr lang="cy-GB" sz="2000" dirty="0" err="1" smtClean="0"/>
              <a:t>chi'n</a:t>
            </a:r>
            <a:r>
              <a:rPr lang="cy-GB" sz="2000" dirty="0" smtClean="0"/>
              <a:t> ystyried sbwriel, diogelu natur neu'n annog plant i </a:t>
            </a:r>
            <a:r>
              <a:rPr lang="cy-GB" sz="2000" dirty="0" err="1" smtClean="0"/>
              <a:t>gasglu</a:t>
            </a:r>
            <a:r>
              <a:rPr lang="cy-GB" sz="2000" dirty="0" smtClean="0"/>
              <a:t> unrhyw wastraff. A oedd hyn yn gysylltiedig ag egwyddorion y cwricwlwm ADCDF?</a:t>
            </a:r>
            <a:endParaRPr lang="cy-GB" sz="2000" dirty="0"/>
          </a:p>
        </p:txBody>
      </p:sp>
      <p:pic>
        <p:nvPicPr>
          <p:cNvPr id="6" name="Audio 5">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734800" y="6400800"/>
            <a:ext cx="304800" cy="304800"/>
          </a:xfrm>
          <a:prstGeom prst="rect">
            <a:avLst/>
          </a:prstGeom>
        </p:spPr>
      </p:pic>
    </p:spTree>
    <p:custDataLst>
      <p:tags r:id="rId1"/>
    </p:custDataLst>
    <p:extLst>
      <p:ext uri="{BB962C8B-B14F-4D97-AF65-F5344CB8AC3E}">
        <p14:creationId xmlns:p14="http://schemas.microsoft.com/office/powerpoint/2010/main" val="2243170653"/>
      </p:ext>
    </p:extLst>
  </p:cSld>
  <p:clrMapOvr>
    <a:masterClrMapping/>
  </p:clrMapOvr>
  <mc:AlternateContent xmlns:mc="http://schemas.openxmlformats.org/markup-compatibility/2006">
    <mc:Choice xmlns:p14="http://schemas.microsoft.com/office/powerpoint/2010/main" Requires="p14">
      <p:transition spd="slow" p14:dur="2000" advTm="130220"/>
    </mc:Choice>
    <mc:Fallback>
      <p:transition spd="slow" advTm="1302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Elfen</a:t>
            </a:r>
            <a:r>
              <a:rPr lang="en-GB" b="1" dirty="0"/>
              <a:t> 4     </a:t>
            </a:r>
            <a:br>
              <a:rPr lang="en-GB" b="1" dirty="0"/>
            </a:br>
            <a:r>
              <a:rPr lang="en-GB" b="1" i="1" dirty="0">
                <a:solidFill>
                  <a:schemeClr val="accent1">
                    <a:lumMod val="75000"/>
                  </a:schemeClr>
                </a:solidFill>
              </a:rPr>
              <a:t>Component 4 </a:t>
            </a:r>
            <a:endParaRPr lang="en-US" b="1" dirty="0"/>
          </a:p>
        </p:txBody>
      </p:sp>
      <p:sp>
        <p:nvSpPr>
          <p:cNvPr id="3" name="Content Placeholder 2"/>
          <p:cNvSpPr>
            <a:spLocks noGrp="1"/>
          </p:cNvSpPr>
          <p:nvPr>
            <p:ph sz="half" idx="1"/>
          </p:nvPr>
        </p:nvSpPr>
        <p:spPr>
          <a:xfrm>
            <a:off x="6318921" y="1690688"/>
            <a:ext cx="5181600" cy="5032375"/>
          </a:xfrm>
        </p:spPr>
        <p:txBody>
          <a:bodyPr>
            <a:normAutofit fontScale="55000" lnSpcReduction="20000"/>
          </a:bodyPr>
          <a:lstStyle/>
          <a:p>
            <a:pPr lvl="0"/>
            <a:r>
              <a:rPr lang="en-GB" sz="3600" i="1" dirty="0">
                <a:solidFill>
                  <a:srgbClr val="0070C0"/>
                </a:solidFill>
              </a:rPr>
              <a:t>Did you choose resources that encouraged children to develop independence or  cooperation which may link to Vygotsky.  </a:t>
            </a:r>
          </a:p>
          <a:p>
            <a:pPr lvl="0"/>
            <a:r>
              <a:rPr lang="en-GB" sz="3600" i="1" dirty="0">
                <a:solidFill>
                  <a:srgbClr val="0070C0"/>
                </a:solidFill>
              </a:rPr>
              <a:t>Were </a:t>
            </a:r>
            <a:r>
              <a:rPr lang="en-GB" sz="3600" i="1" dirty="0" smtClean="0">
                <a:solidFill>
                  <a:srgbClr val="0070C0"/>
                </a:solidFill>
              </a:rPr>
              <a:t> you using </a:t>
            </a:r>
            <a:r>
              <a:rPr lang="en-GB" sz="3600" i="1" dirty="0">
                <a:solidFill>
                  <a:srgbClr val="0070C0"/>
                </a:solidFill>
              </a:rPr>
              <a:t>the natural world itself for your activity, maybe planting or growing. Does this link to Froebel?</a:t>
            </a:r>
          </a:p>
          <a:p>
            <a:pPr lvl="0"/>
            <a:r>
              <a:rPr lang="en-GB" sz="3600" i="1" dirty="0">
                <a:solidFill>
                  <a:srgbClr val="0070C0"/>
                </a:solidFill>
              </a:rPr>
              <a:t>Were your activities influenced by reading Knight, Ouvry or others. Were you influenced by ideas from Scandinavia, </a:t>
            </a:r>
            <a:r>
              <a:rPr lang="en-GB" sz="3600" i="1" dirty="0" err="1">
                <a:solidFill>
                  <a:srgbClr val="0070C0"/>
                </a:solidFill>
              </a:rPr>
              <a:t>Te</a:t>
            </a:r>
            <a:r>
              <a:rPr lang="en-GB" sz="3600" i="1" dirty="0">
                <a:solidFill>
                  <a:srgbClr val="0070C0"/>
                </a:solidFill>
              </a:rPr>
              <a:t> </a:t>
            </a:r>
            <a:r>
              <a:rPr lang="en-GB" sz="3600" i="1" dirty="0" err="1">
                <a:solidFill>
                  <a:srgbClr val="0070C0"/>
                </a:solidFill>
              </a:rPr>
              <a:t>Whariki</a:t>
            </a:r>
            <a:r>
              <a:rPr lang="en-GB" sz="3600" i="1" dirty="0">
                <a:solidFill>
                  <a:srgbClr val="0070C0"/>
                </a:solidFill>
              </a:rPr>
              <a:t>, Montessori, Steiner or other </a:t>
            </a:r>
            <a:r>
              <a:rPr lang="en-GB" sz="3600" i="1" dirty="0" smtClean="0">
                <a:solidFill>
                  <a:srgbClr val="0070C0"/>
                </a:solidFill>
              </a:rPr>
              <a:t>approaches.</a:t>
            </a:r>
            <a:endParaRPr lang="en-GB" sz="3600" i="1" dirty="0">
              <a:solidFill>
                <a:srgbClr val="0070C0"/>
              </a:solidFill>
            </a:endParaRPr>
          </a:p>
          <a:p>
            <a:pPr lvl="0"/>
            <a:r>
              <a:rPr lang="en-GB" sz="3600" i="1" dirty="0">
                <a:solidFill>
                  <a:srgbClr val="0070C0"/>
                </a:solidFill>
              </a:rPr>
              <a:t>You must present this work academically and correctly as noted in Academic Skills and Referencing  </a:t>
            </a:r>
            <a:r>
              <a:rPr lang="en-GB" sz="3600" i="1" dirty="0" smtClean="0">
                <a:solidFill>
                  <a:srgbClr val="0070C0"/>
                </a:solidFill>
              </a:rPr>
              <a:t>handbooks.</a:t>
            </a:r>
            <a:endParaRPr lang="en-GB" sz="3600" i="1" dirty="0">
              <a:solidFill>
                <a:srgbClr val="0070C0"/>
              </a:solidFill>
            </a:endParaRPr>
          </a:p>
          <a:p>
            <a:pPr lvl="0"/>
            <a:r>
              <a:rPr lang="en-GB" sz="3600" i="1" dirty="0">
                <a:solidFill>
                  <a:srgbClr val="0070C0"/>
                </a:solidFill>
              </a:rPr>
              <a:t>You may find reading </a:t>
            </a:r>
            <a:r>
              <a:rPr lang="en-GB" sz="3600" i="1" dirty="0" smtClean="0">
                <a:solidFill>
                  <a:srgbClr val="0070C0"/>
                </a:solidFill>
              </a:rPr>
              <a:t>for this section </a:t>
            </a:r>
            <a:r>
              <a:rPr lang="en-GB" sz="3600" i="1" dirty="0">
                <a:solidFill>
                  <a:srgbClr val="0070C0"/>
                </a:solidFill>
              </a:rPr>
              <a:t>earlier in the task will support component </a:t>
            </a:r>
            <a:r>
              <a:rPr lang="en-GB" sz="3600" i="1" dirty="0" smtClean="0">
                <a:solidFill>
                  <a:srgbClr val="0070C0"/>
                </a:solidFill>
              </a:rPr>
              <a:t>4.</a:t>
            </a:r>
            <a:endParaRPr lang="en-US" dirty="0"/>
          </a:p>
        </p:txBody>
      </p:sp>
      <p:sp>
        <p:nvSpPr>
          <p:cNvPr id="4" name="Content Placeholder 3"/>
          <p:cNvSpPr>
            <a:spLocks noGrp="1"/>
          </p:cNvSpPr>
          <p:nvPr>
            <p:ph sz="half" idx="2"/>
          </p:nvPr>
        </p:nvSpPr>
        <p:spPr>
          <a:xfrm>
            <a:off x="753954" y="1690688"/>
            <a:ext cx="5181600" cy="4351338"/>
          </a:xfrm>
        </p:spPr>
        <p:txBody>
          <a:bodyPr>
            <a:normAutofit fontScale="55000" lnSpcReduction="20000"/>
          </a:bodyPr>
          <a:lstStyle/>
          <a:p>
            <a:r>
              <a:rPr lang="en-US" dirty="0"/>
              <a:t> </a:t>
            </a:r>
            <a:r>
              <a:rPr lang="cy-GB" sz="3600" dirty="0" smtClean="0"/>
              <a:t>A ddewisoch chi adnoddau sy'n annog plant i ddatblygu annibyniaeth neu gydweithrediad a </a:t>
            </a:r>
            <a:r>
              <a:rPr lang="cy-GB" sz="3600" dirty="0" err="1" smtClean="0"/>
              <a:t>allai</a:t>
            </a:r>
            <a:r>
              <a:rPr lang="cy-GB" sz="3600" dirty="0" smtClean="0"/>
              <a:t> gysylltu â </a:t>
            </a:r>
            <a:r>
              <a:rPr lang="cy-GB" sz="3600" dirty="0" err="1" smtClean="0"/>
              <a:t>Vygotsky</a:t>
            </a:r>
            <a:r>
              <a:rPr lang="cy-GB" sz="3600" dirty="0" smtClean="0"/>
              <a:t>.</a:t>
            </a:r>
          </a:p>
          <a:p>
            <a:r>
              <a:rPr lang="cy-GB" sz="3600" dirty="0" smtClean="0"/>
              <a:t>A oeddech yn defnyddio'r byd naturiol ei hun ar gyfer eich gweithgaredd, efallai plannu neu dyfu. A yw hyn yn cysylltu â </a:t>
            </a:r>
            <a:r>
              <a:rPr lang="cy-GB" sz="3600" dirty="0" err="1" smtClean="0"/>
              <a:t>Froebel</a:t>
            </a:r>
            <a:r>
              <a:rPr lang="cy-GB" sz="3600" dirty="0" smtClean="0"/>
              <a:t>?</a:t>
            </a:r>
          </a:p>
          <a:p>
            <a:r>
              <a:rPr lang="cy-GB" sz="3600" dirty="0" smtClean="0"/>
              <a:t>A ddylanwadwyd ar eich gweithgareddau gan ddarllen Knight, </a:t>
            </a:r>
            <a:r>
              <a:rPr lang="cy-GB" sz="3600" dirty="0" err="1" smtClean="0"/>
              <a:t>Ouvry</a:t>
            </a:r>
            <a:r>
              <a:rPr lang="cy-GB" sz="3600" dirty="0" smtClean="0"/>
              <a:t> neu eraill. Ydych chi wedi cael eich dylanwadu a syniadau o Sgandinafia, Te </a:t>
            </a:r>
            <a:r>
              <a:rPr lang="cy-GB" sz="3600" dirty="0" err="1" smtClean="0"/>
              <a:t>Whariki</a:t>
            </a:r>
            <a:r>
              <a:rPr lang="cy-GB" sz="3600" dirty="0" smtClean="0"/>
              <a:t>, </a:t>
            </a:r>
            <a:r>
              <a:rPr lang="cy-GB" sz="3600" dirty="0" err="1" smtClean="0"/>
              <a:t>Montessori</a:t>
            </a:r>
            <a:r>
              <a:rPr lang="cy-GB" sz="3600" dirty="0" smtClean="0"/>
              <a:t>, </a:t>
            </a:r>
            <a:r>
              <a:rPr lang="cy-GB" sz="3600" dirty="0" err="1" smtClean="0"/>
              <a:t>Steiner</a:t>
            </a:r>
            <a:r>
              <a:rPr lang="cy-GB" sz="3600" dirty="0" smtClean="0"/>
              <a:t> neu ymagweddau eraill.</a:t>
            </a:r>
          </a:p>
          <a:p>
            <a:r>
              <a:rPr lang="cy-GB" sz="3600" dirty="0" smtClean="0"/>
              <a:t>Rhaid i chi gyflwyno'r gwaith hwn yn academaidd ac yn gywir fel y nodwyd yn llawlyfrau Sgiliau Academaidd a Cyfeirnodi.</a:t>
            </a:r>
          </a:p>
          <a:p>
            <a:r>
              <a:rPr lang="cy-GB" sz="3600" dirty="0" smtClean="0"/>
              <a:t>Efallai y byddwch yn darllen ar gyfer yr adran hon yn gynharach yn y dasg er mwyn cefnogi elfen 4.</a:t>
            </a:r>
            <a:endParaRPr lang="cy-GB" sz="3600" dirty="0"/>
          </a:p>
        </p:txBody>
      </p:sp>
      <p:pic>
        <p:nvPicPr>
          <p:cNvPr id="6" name="Audio 5">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734800" y="6400800"/>
            <a:ext cx="304800" cy="304800"/>
          </a:xfrm>
          <a:prstGeom prst="rect">
            <a:avLst/>
          </a:prstGeom>
        </p:spPr>
      </p:pic>
    </p:spTree>
    <p:custDataLst>
      <p:tags r:id="rId1"/>
    </p:custDataLst>
    <p:extLst>
      <p:ext uri="{BB962C8B-B14F-4D97-AF65-F5344CB8AC3E}">
        <p14:creationId xmlns:p14="http://schemas.microsoft.com/office/powerpoint/2010/main" val="632618873"/>
      </p:ext>
    </p:extLst>
  </p:cSld>
  <p:clrMapOvr>
    <a:masterClrMapping/>
  </p:clrMapOvr>
  <mc:AlternateContent xmlns:mc="http://schemas.openxmlformats.org/markup-compatibility/2006">
    <mc:Choice xmlns:p14="http://schemas.microsoft.com/office/powerpoint/2010/main" Requires="p14">
      <p:transition spd="slow" p14:dur="2000" advTm="129077"/>
    </mc:Choice>
    <mc:Fallback>
      <p:transition spd="slow" advTm="1290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smtClean="0"/>
              <a:t>Ymchwil, cyfeirnodi, rhestr cyfeirnodi </a:t>
            </a:r>
            <a:r>
              <a:rPr lang="en-GB" dirty="0" smtClean="0"/>
              <a:t>(10 marc)</a:t>
            </a:r>
            <a:br>
              <a:rPr lang="en-GB" dirty="0" smtClean="0"/>
            </a:br>
            <a:r>
              <a:rPr lang="en-GB" dirty="0" smtClean="0">
                <a:solidFill>
                  <a:schemeClr val="accent1">
                    <a:lumMod val="75000"/>
                  </a:schemeClr>
                </a:solidFill>
              </a:rPr>
              <a:t>Research,  referencing , reference </a:t>
            </a:r>
            <a:r>
              <a:rPr lang="en-GB" i="1" dirty="0" smtClean="0">
                <a:solidFill>
                  <a:schemeClr val="accent1">
                    <a:lumMod val="75000"/>
                  </a:schemeClr>
                </a:solidFill>
              </a:rPr>
              <a:t>list (10 marks)</a:t>
            </a:r>
            <a:endParaRPr lang="en-US" i="1" dirty="0">
              <a:solidFill>
                <a:schemeClr val="accent1">
                  <a:lumMod val="75000"/>
                </a:schemeClr>
              </a:solidFill>
            </a:endParaRPr>
          </a:p>
        </p:txBody>
      </p:sp>
      <p:sp>
        <p:nvSpPr>
          <p:cNvPr id="3" name="Content Placeholder 2"/>
          <p:cNvSpPr>
            <a:spLocks noGrp="1"/>
          </p:cNvSpPr>
          <p:nvPr>
            <p:ph sz="half" idx="1"/>
          </p:nvPr>
        </p:nvSpPr>
        <p:spPr>
          <a:xfrm>
            <a:off x="6096000" y="1978972"/>
            <a:ext cx="5181600" cy="4351338"/>
          </a:xfrm>
        </p:spPr>
        <p:txBody>
          <a:bodyPr>
            <a:normAutofit/>
          </a:bodyPr>
          <a:lstStyle/>
          <a:p>
            <a:r>
              <a:rPr lang="en-GB" i="1" dirty="0" smtClean="0">
                <a:solidFill>
                  <a:srgbClr val="0070C0"/>
                </a:solidFill>
              </a:rPr>
              <a:t>Reference list includes any references noted throughout work.</a:t>
            </a:r>
          </a:p>
          <a:p>
            <a:r>
              <a:rPr lang="en-GB" i="1" dirty="0" smtClean="0">
                <a:solidFill>
                  <a:srgbClr val="0070C0"/>
                </a:solidFill>
              </a:rPr>
              <a:t>You must cite references in text correctly. </a:t>
            </a:r>
          </a:p>
          <a:p>
            <a:r>
              <a:rPr lang="en-GB" i="1" dirty="0" smtClean="0">
                <a:solidFill>
                  <a:srgbClr val="0070C0"/>
                </a:solidFill>
              </a:rPr>
              <a:t>Component 1 and 2, 3 do not need to include references. </a:t>
            </a:r>
          </a:p>
          <a:p>
            <a:r>
              <a:rPr lang="en-GB" i="1" dirty="0" smtClean="0">
                <a:solidFill>
                  <a:srgbClr val="0070C0"/>
                </a:solidFill>
              </a:rPr>
              <a:t>Component 4 will need many references and is where the research mark will be awarded.</a:t>
            </a:r>
            <a:endParaRPr lang="en-US" i="1" dirty="0">
              <a:solidFill>
                <a:srgbClr val="0070C0"/>
              </a:solidFill>
            </a:endParaRPr>
          </a:p>
        </p:txBody>
      </p:sp>
      <p:sp>
        <p:nvSpPr>
          <p:cNvPr id="4" name="Content Placeholder 3"/>
          <p:cNvSpPr>
            <a:spLocks noGrp="1"/>
          </p:cNvSpPr>
          <p:nvPr>
            <p:ph sz="half" idx="2"/>
          </p:nvPr>
        </p:nvSpPr>
        <p:spPr>
          <a:xfrm>
            <a:off x="611966" y="1978972"/>
            <a:ext cx="5181600" cy="4351338"/>
          </a:xfrm>
        </p:spPr>
        <p:txBody>
          <a:bodyPr>
            <a:normAutofit/>
          </a:bodyPr>
          <a:lstStyle/>
          <a:p>
            <a:r>
              <a:rPr lang="cy-GB" dirty="0" smtClean="0"/>
              <a:t>Mae'r rhestr cyfeirnodi yn cynnwys unrhyw gyfeiriadau a nodir trwy gydol y gwaith.</a:t>
            </a:r>
          </a:p>
          <a:p>
            <a:r>
              <a:rPr lang="cy-GB" dirty="0" smtClean="0"/>
              <a:t>Rhaid i chi ddyfynnu cyfeiriadau yn y testun yn gywir.</a:t>
            </a:r>
          </a:p>
          <a:p>
            <a:r>
              <a:rPr lang="cy-GB" dirty="0" smtClean="0"/>
              <a:t>Nid oes angen i Elfen 1 a 2, 3 gynnwys cyfeiriadau.</a:t>
            </a:r>
          </a:p>
          <a:p>
            <a:r>
              <a:rPr lang="cy-GB" dirty="0" smtClean="0"/>
              <a:t>Bydd angen nifer o gyfeiriadau ar Elfen 4 a dyma lle y dyfernir y marc ymchwil.</a:t>
            </a:r>
            <a:endParaRPr lang="cy-GB" dirty="0"/>
          </a:p>
        </p:txBody>
      </p:sp>
      <p:pic>
        <p:nvPicPr>
          <p:cNvPr id="6" name="Audio 5">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734800" y="6400800"/>
            <a:ext cx="304800" cy="304800"/>
          </a:xfrm>
          <a:prstGeom prst="rect">
            <a:avLst/>
          </a:prstGeom>
        </p:spPr>
      </p:pic>
    </p:spTree>
    <p:custDataLst>
      <p:tags r:id="rId1"/>
    </p:custDataLst>
    <p:extLst>
      <p:ext uri="{BB962C8B-B14F-4D97-AF65-F5344CB8AC3E}">
        <p14:creationId xmlns:p14="http://schemas.microsoft.com/office/powerpoint/2010/main" val="1531478058"/>
      </p:ext>
    </p:extLst>
  </p:cSld>
  <p:clrMapOvr>
    <a:masterClrMapping/>
  </p:clrMapOvr>
  <mc:AlternateContent xmlns:mc="http://schemas.openxmlformats.org/markup-compatibility/2006">
    <mc:Choice xmlns:p14="http://schemas.microsoft.com/office/powerpoint/2010/main" Requires="p14">
      <p:transition spd="slow" p14:dur="2000" advTm="51941"/>
    </mc:Choice>
    <mc:Fallback>
      <p:transition spd="slow" advTm="519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Cofiwch</a:t>
            </a:r>
            <a:r>
              <a:rPr lang="en-GB" b="1" dirty="0" smtClean="0"/>
              <a:t/>
            </a:r>
            <a:br>
              <a:rPr lang="en-GB" b="1" dirty="0" smtClean="0"/>
            </a:br>
            <a:r>
              <a:rPr lang="en-GB" b="1" i="1" dirty="0" smtClean="0">
                <a:solidFill>
                  <a:schemeClr val="accent1"/>
                </a:solidFill>
              </a:rPr>
              <a:t>Remember</a:t>
            </a:r>
            <a:endParaRPr lang="en-US" b="1" i="1" dirty="0">
              <a:solidFill>
                <a:schemeClr val="accent1"/>
              </a:solidFill>
            </a:endParaRPr>
          </a:p>
        </p:txBody>
      </p:sp>
      <p:sp>
        <p:nvSpPr>
          <p:cNvPr id="3" name="Content Placeholder 2"/>
          <p:cNvSpPr>
            <a:spLocks noGrp="1"/>
          </p:cNvSpPr>
          <p:nvPr>
            <p:ph sz="half" idx="1"/>
          </p:nvPr>
        </p:nvSpPr>
        <p:spPr>
          <a:xfrm>
            <a:off x="5623181" y="1690688"/>
            <a:ext cx="5181600" cy="4351338"/>
          </a:xfrm>
        </p:spPr>
        <p:txBody>
          <a:bodyPr>
            <a:normAutofit fontScale="92500" lnSpcReduction="20000"/>
          </a:bodyPr>
          <a:lstStyle/>
          <a:p>
            <a:r>
              <a:rPr lang="en-GB" i="1" dirty="0" smtClean="0">
                <a:solidFill>
                  <a:srgbClr val="0070C0"/>
                </a:solidFill>
              </a:rPr>
              <a:t>Proof read and edit work carefully.</a:t>
            </a:r>
          </a:p>
          <a:p>
            <a:r>
              <a:rPr lang="en-GB" i="1" dirty="0" smtClean="0">
                <a:solidFill>
                  <a:srgbClr val="0070C0"/>
                </a:solidFill>
              </a:rPr>
              <a:t>Submit to </a:t>
            </a:r>
            <a:r>
              <a:rPr lang="en-GB" i="1" dirty="0" err="1" smtClean="0">
                <a:solidFill>
                  <a:srgbClr val="0070C0"/>
                </a:solidFill>
              </a:rPr>
              <a:t>Turnitin</a:t>
            </a:r>
            <a:r>
              <a:rPr lang="en-GB" i="1" dirty="0" smtClean="0">
                <a:solidFill>
                  <a:srgbClr val="0070C0"/>
                </a:solidFill>
              </a:rPr>
              <a:t> in plenty of time. It will help formatting if you save your work as a </a:t>
            </a:r>
            <a:r>
              <a:rPr lang="en-GB" b="1" i="1" u="sng" dirty="0" smtClean="0">
                <a:solidFill>
                  <a:srgbClr val="0070C0"/>
                </a:solidFill>
              </a:rPr>
              <a:t>pdf file </a:t>
            </a:r>
            <a:r>
              <a:rPr lang="en-GB" i="1" dirty="0" smtClean="0">
                <a:solidFill>
                  <a:srgbClr val="0070C0"/>
                </a:solidFill>
              </a:rPr>
              <a:t>once it is ready for submission.</a:t>
            </a:r>
          </a:p>
          <a:p>
            <a:r>
              <a:rPr lang="en-GB" i="1" dirty="0" smtClean="0">
                <a:solidFill>
                  <a:srgbClr val="0070C0"/>
                </a:solidFill>
              </a:rPr>
              <a:t>Components 1, 2 and 3 are working documents. They need to be concise and easy to follow. </a:t>
            </a:r>
          </a:p>
          <a:p>
            <a:r>
              <a:rPr lang="en-GB" i="1" dirty="0" smtClean="0">
                <a:solidFill>
                  <a:srgbClr val="0070C0"/>
                </a:solidFill>
              </a:rPr>
              <a:t>Component 4 should be 2500 +/- 10% words.</a:t>
            </a:r>
          </a:p>
          <a:p>
            <a:endParaRPr lang="en-GB" dirty="0" smtClean="0"/>
          </a:p>
          <a:p>
            <a:endParaRPr lang="en-US" dirty="0"/>
          </a:p>
        </p:txBody>
      </p:sp>
      <p:sp>
        <p:nvSpPr>
          <p:cNvPr id="4" name="Content Placeholder 3"/>
          <p:cNvSpPr>
            <a:spLocks noGrp="1"/>
          </p:cNvSpPr>
          <p:nvPr>
            <p:ph sz="half" idx="2"/>
          </p:nvPr>
        </p:nvSpPr>
        <p:spPr>
          <a:xfrm>
            <a:off x="441581" y="1690688"/>
            <a:ext cx="5181600" cy="4351338"/>
          </a:xfrm>
        </p:spPr>
        <p:txBody>
          <a:bodyPr>
            <a:normAutofit fontScale="92500" lnSpcReduction="20000"/>
          </a:bodyPr>
          <a:lstStyle/>
          <a:p>
            <a:r>
              <a:rPr lang="cy-GB" dirty="0" smtClean="0"/>
              <a:t>Prawf darllen a golygu gwaith yn ofalus.</a:t>
            </a:r>
          </a:p>
          <a:p>
            <a:r>
              <a:rPr lang="cy-GB" dirty="0" smtClean="0"/>
              <a:t>Cyflwyno i </a:t>
            </a:r>
            <a:r>
              <a:rPr lang="cy-GB" dirty="0" err="1" smtClean="0"/>
              <a:t>Turnitin</a:t>
            </a:r>
            <a:r>
              <a:rPr lang="cy-GB" dirty="0" smtClean="0"/>
              <a:t> mewn digon o amser. Bydd yn helpu fformat y gwaith os byddwch </a:t>
            </a:r>
            <a:r>
              <a:rPr lang="cy-GB" dirty="0" err="1" smtClean="0"/>
              <a:t>chi'n</a:t>
            </a:r>
            <a:r>
              <a:rPr lang="cy-GB" dirty="0" smtClean="0"/>
              <a:t> arbed eich gwaith fel </a:t>
            </a:r>
            <a:r>
              <a:rPr lang="cy-GB" b="1" u="sng" dirty="0" smtClean="0"/>
              <a:t>ffeil </a:t>
            </a:r>
            <a:r>
              <a:rPr lang="cy-GB" b="1" u="sng" dirty="0" err="1" smtClean="0"/>
              <a:t>pdf</a:t>
            </a:r>
            <a:r>
              <a:rPr lang="cy-GB" b="1" u="sng" dirty="0" smtClean="0"/>
              <a:t> </a:t>
            </a:r>
            <a:r>
              <a:rPr lang="cy-GB" dirty="0" smtClean="0"/>
              <a:t>unwaith y bydd yn barod i'w gyflwyno.</a:t>
            </a:r>
          </a:p>
          <a:p>
            <a:r>
              <a:rPr lang="cy-GB" dirty="0" smtClean="0"/>
              <a:t>Mae Elfennau 1, 2 and 3 yn ddogfennau gwaith. Mae angen iddynt fod yn gryno ac yn hawdd i'w dilyn. </a:t>
            </a:r>
          </a:p>
          <a:p>
            <a:r>
              <a:rPr lang="cy-GB" dirty="0" smtClean="0"/>
              <a:t>Dylai Elfen 4 fod yn 2500 +/- 10% o eiriau</a:t>
            </a:r>
            <a:endParaRPr lang="cy-GB" dirty="0"/>
          </a:p>
        </p:txBody>
      </p:sp>
      <p:pic>
        <p:nvPicPr>
          <p:cNvPr id="6" name="Audio 5">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734800" y="6400800"/>
            <a:ext cx="304800" cy="304800"/>
          </a:xfrm>
          <a:prstGeom prst="rect">
            <a:avLst/>
          </a:prstGeom>
        </p:spPr>
      </p:pic>
    </p:spTree>
    <p:custDataLst>
      <p:tags r:id="rId1"/>
    </p:custDataLst>
    <p:extLst>
      <p:ext uri="{BB962C8B-B14F-4D97-AF65-F5344CB8AC3E}">
        <p14:creationId xmlns:p14="http://schemas.microsoft.com/office/powerpoint/2010/main" val="3130847029"/>
      </p:ext>
    </p:extLst>
  </p:cSld>
  <p:clrMapOvr>
    <a:masterClrMapping/>
  </p:clrMapOvr>
  <mc:AlternateContent xmlns:mc="http://schemas.openxmlformats.org/markup-compatibility/2006">
    <mc:Choice xmlns:p14="http://schemas.microsoft.com/office/powerpoint/2010/main" Requires="p14">
      <p:transition spd="slow" p14:dur="2000" advTm="58594"/>
    </mc:Choice>
    <mc:Fallback>
      <p:transition spd="slow" advTm="585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a:t/>
            </a:r>
            <a:br>
              <a:rPr lang="en-GB" dirty="0"/>
            </a:br>
            <a:endParaRPr lang="en-GB" dirty="0"/>
          </a:p>
        </p:txBody>
      </p:sp>
      <p:sp>
        <p:nvSpPr>
          <p:cNvPr id="3" name="Content Placeholder 2"/>
          <p:cNvSpPr>
            <a:spLocks noGrp="1"/>
          </p:cNvSpPr>
          <p:nvPr>
            <p:ph sz="half" idx="1"/>
          </p:nvPr>
        </p:nvSpPr>
        <p:spPr/>
        <p:txBody>
          <a:bodyPr/>
          <a:lstStyle/>
          <a:p>
            <a:r>
              <a:rPr lang="cy-GB" dirty="0" smtClean="0"/>
              <a:t>Cofiwch defnyddio’r system amgylchiadau esgusodol os fydd angen.</a:t>
            </a:r>
          </a:p>
          <a:p>
            <a:endParaRPr lang="cy-GB" dirty="0"/>
          </a:p>
        </p:txBody>
      </p:sp>
      <p:sp>
        <p:nvSpPr>
          <p:cNvPr id="4" name="Content Placeholder 3"/>
          <p:cNvSpPr>
            <a:spLocks noGrp="1"/>
          </p:cNvSpPr>
          <p:nvPr>
            <p:ph sz="half" idx="2"/>
          </p:nvPr>
        </p:nvSpPr>
        <p:spPr/>
        <p:txBody>
          <a:bodyPr/>
          <a:lstStyle/>
          <a:p>
            <a:r>
              <a:rPr lang="en-GB" i="1" dirty="0" smtClean="0">
                <a:solidFill>
                  <a:srgbClr val="0070C0"/>
                </a:solidFill>
              </a:rPr>
              <a:t>Remember to access the extenuating circumstances system if you need to.</a:t>
            </a:r>
            <a:endParaRPr lang="en-GB" i="1" dirty="0">
              <a:solidFill>
                <a:srgbClr val="0070C0"/>
              </a:solidFill>
            </a:endParaRPr>
          </a:p>
        </p:txBody>
      </p:sp>
      <p:pic>
        <p:nvPicPr>
          <p:cNvPr id="6" name="Audio 5">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734800" y="6400800"/>
            <a:ext cx="304800" cy="304800"/>
          </a:xfrm>
          <a:prstGeom prst="rect">
            <a:avLst/>
          </a:prstGeom>
        </p:spPr>
      </p:pic>
    </p:spTree>
    <p:custDataLst>
      <p:tags r:id="rId1"/>
    </p:custDataLst>
    <p:extLst>
      <p:ext uri="{BB962C8B-B14F-4D97-AF65-F5344CB8AC3E}">
        <p14:creationId xmlns:p14="http://schemas.microsoft.com/office/powerpoint/2010/main" val="2431120216"/>
      </p:ext>
    </p:extLst>
  </p:cSld>
  <p:clrMapOvr>
    <a:masterClrMapping/>
  </p:clrMapOvr>
  <mc:AlternateContent xmlns:mc="http://schemas.openxmlformats.org/markup-compatibility/2006">
    <mc:Choice xmlns:p14="http://schemas.microsoft.com/office/powerpoint/2010/main" Requires="p14">
      <p:transition spd="slow" p14:dur="2000" advTm="27671"/>
    </mc:Choice>
    <mc:Fallback>
      <p:transition spd="slow" advTm="276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1229</TotalTime>
  <Words>2920</Words>
  <Application>Microsoft Office PowerPoint</Application>
  <PresentationFormat>Widescreen</PresentationFormat>
  <Paragraphs>216</Paragraphs>
  <Slides>23</Slides>
  <Notes>0</Notes>
  <HiddenSlides>0</HiddenSlides>
  <MMClips>23</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23</vt:i4>
      </vt:variant>
    </vt:vector>
  </HeadingPairs>
  <TitlesOfParts>
    <vt:vector size="30" baseType="lpstr">
      <vt:lpstr>Arial</vt:lpstr>
      <vt:lpstr>Calibri</vt:lpstr>
      <vt:lpstr>Calibri Light</vt:lpstr>
      <vt:lpstr>Myriad Pro</vt:lpstr>
      <vt:lpstr>Times New Roman</vt:lpstr>
      <vt:lpstr>20140311PresentationUWTSDTemplate</vt:lpstr>
      <vt:lpstr>1_Office Theme</vt:lpstr>
      <vt:lpstr>EAEE5005  EAEE5010 Amgylcheddau Dysgu: tu fewn a thu allan Learning environments: indoors and out  </vt:lpstr>
      <vt:lpstr>Aseiniad  Assignment</vt:lpstr>
      <vt:lpstr>EAEE5005-C NOS</vt:lpstr>
      <vt:lpstr> Portffolio Portfolio   </vt:lpstr>
      <vt:lpstr>Elfen 1 (tua 1000 o eiriau)  30 marc Component 1 (tua 1000 o eiriau) 30 marks</vt:lpstr>
      <vt:lpstr>Elfen 1   Component 1 </vt:lpstr>
      <vt:lpstr>Elfen 1   Component 1 </vt:lpstr>
      <vt:lpstr>Elfen 1   Component 1 </vt:lpstr>
      <vt:lpstr>Elfen 1 Component 1</vt:lpstr>
      <vt:lpstr>Elfen 2 -   700 o eiriau   20 marc Component 2  700 words  20 marks </vt:lpstr>
      <vt:lpstr>Elfen 2  Component 2</vt:lpstr>
      <vt:lpstr>Elfen 3-  300 o eiriau  10 marks Component 3- 300 words  10 marc </vt:lpstr>
      <vt:lpstr>Elfen 3  Component 3</vt:lpstr>
      <vt:lpstr>Elfen 4- 2000-2500 o eiriau – 30 marc Component 4- 2000-2500 words- 30 marks  </vt:lpstr>
      <vt:lpstr>Elfen 4     Component 4</vt:lpstr>
      <vt:lpstr>Elfen 4     Component 4</vt:lpstr>
      <vt:lpstr>Elfen 4  Component 4  </vt:lpstr>
      <vt:lpstr>Elfen 4      Component 4 </vt:lpstr>
      <vt:lpstr>Elfen 4      Component 4 </vt:lpstr>
      <vt:lpstr>Elfen 4      Component 4 </vt:lpstr>
      <vt:lpstr>Ymchwil, cyfeirnodi, rhestr cyfeirnodi (10 marc) Research,  referencing , reference list (10 marks)</vt:lpstr>
      <vt:lpstr>Cofiwch Remember</vt:lpstr>
      <vt:lpstr>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EAEE5005  EAEE5010 Amgylcheddau Dysgu: tu fewn a thu allan Learning environments: indoors and out</dc:title>
  <dc:creator>Glenda Tinney</dc:creator>
  <cp:lastModifiedBy>Glenda Tinney</cp:lastModifiedBy>
  <cp:revision>13</cp:revision>
  <dcterms:created xsi:type="dcterms:W3CDTF">2017-09-01T16:08:36Z</dcterms:created>
  <dcterms:modified xsi:type="dcterms:W3CDTF">2018-09-02T21:33:39Z</dcterms:modified>
</cp:coreProperties>
</file>