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256" r:id="rId5"/>
    <p:sldId id="283" r:id="rId6"/>
    <p:sldId id="284" r:id="rId7"/>
    <p:sldId id="285" r:id="rId8"/>
    <p:sldId id="286" r:id="rId9"/>
    <p:sldId id="287" r:id="rId10"/>
    <p:sldId id="288" r:id="rId11"/>
    <p:sldId id="292" r:id="rId12"/>
    <p:sldId id="289" r:id="rId13"/>
    <p:sldId id="290" r:id="rId14"/>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9D6FF4-AB10-1548-B2F6-3873BA2E0462}" v="8" dt="2025-11-24T11:41:35.3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134" autoAdjust="0"/>
    <p:restoredTop sz="95033" autoAdjust="0"/>
  </p:normalViewPr>
  <p:slideViewPr>
    <p:cSldViewPr>
      <p:cViewPr varScale="1">
        <p:scale>
          <a:sx n="117" d="100"/>
          <a:sy n="117" d="100"/>
        </p:scale>
        <p:origin x="168" y="30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E8C558B-291B-BF51-AA7D-1BA7E31BA882}"/>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64B12773-0F31-BD44-F89E-5A2441489BC1}"/>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1726E609-384A-DC47-9E1D-FA3F3C11B7CF}" type="datetimeFigureOut">
              <a:rPr lang="en-GB"/>
              <a:pPr>
                <a:defRPr/>
              </a:pPr>
              <a:t>17/11/2025</a:t>
            </a:fld>
            <a:endParaRPr lang="en-GB"/>
          </a:p>
        </p:txBody>
      </p:sp>
      <p:sp>
        <p:nvSpPr>
          <p:cNvPr id="4" name="Footer Placeholder 3">
            <a:extLst>
              <a:ext uri="{FF2B5EF4-FFF2-40B4-BE49-F238E27FC236}">
                <a16:creationId xmlns:a16="http://schemas.microsoft.com/office/drawing/2014/main" id="{9B099FCB-1D07-D2C3-76C2-DA2FC77857D1}"/>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9ED6B5C2-5536-72E5-24B8-5BD6A72C8F5C}"/>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84BD2EDC-EF43-FB47-831C-94CE9F8CF6FF}"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E3330CF-8421-F878-26D2-31059C6153B8}"/>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5482D67B-24E0-716F-566C-E84807068E93}"/>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29F60BDF-54CB-E947-A2D1-29E87FF14701}" type="datetimeFigureOut">
              <a:rPr lang="en-US"/>
              <a:pPr>
                <a:defRPr/>
              </a:pPr>
              <a:t>11/17/25</a:t>
            </a:fld>
            <a:endParaRPr lang="en-US"/>
          </a:p>
        </p:txBody>
      </p:sp>
      <p:sp>
        <p:nvSpPr>
          <p:cNvPr id="4" name="Slide Image Placeholder 3">
            <a:extLst>
              <a:ext uri="{FF2B5EF4-FFF2-40B4-BE49-F238E27FC236}">
                <a16:creationId xmlns:a16="http://schemas.microsoft.com/office/drawing/2014/main" id="{410EEB5B-A7DB-AA10-E0F2-9E9F26FE6755}"/>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9124FB3B-5D8F-5EC8-1B0C-D07013C77CE3}"/>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7F91711F-8483-F91C-EB06-0477CD3F28A8}"/>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F4C0E7E0-0C59-02FA-51D3-4F2A2A98E0A1}"/>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CDC8D81E-13C6-074A-A954-825222742696}"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0B673700-AA1A-B99A-F3EC-0043C16EEF9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C1B9D2E1-696A-DC0B-EE07-06766F0C512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27327387-E2AD-95F7-8199-D32B17D9F03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51A46CF7-341D-2B44-A83B-5587CCAF4347}"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85416B61-7AA3-D14F-9810-45FA746B19E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9EE0EC61-A5D0-E97B-80D1-BAA35D62961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03141E45-441B-E400-22C6-54D77C1D60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D6B2CE1C-4020-4645-AA92-7391D3D656F5}" type="slidenum">
              <a:rPr lang="en-US" altLang="en-US" smtClean="0">
                <a:latin typeface="Calibri" panose="020F0502020204030204" pitchFamily="34" charset="0"/>
              </a:rPr>
              <a:pPr fontAlgn="base">
                <a:spcBef>
                  <a:spcPct val="0"/>
                </a:spcBef>
                <a:spcAft>
                  <a:spcPct val="0"/>
                </a:spcAft>
              </a:pPr>
              <a:t>2</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9D716D-2227-CF07-CD02-29B2A6670337}"/>
              </a:ext>
            </a:extLst>
          </p:cNvPr>
          <p:cNvSpPr>
            <a:spLocks noGrp="1"/>
          </p:cNvSpPr>
          <p:nvPr>
            <p:ph type="dt" sz="half" idx="10"/>
          </p:nvPr>
        </p:nvSpPr>
        <p:spPr>
          <a:xfrm>
            <a:off x="395288" y="6524625"/>
            <a:ext cx="971550" cy="219075"/>
          </a:xfrm>
        </p:spPr>
        <p:txBody>
          <a:bodyPr/>
          <a:lstStyle>
            <a:lvl1pPr>
              <a:defRPr/>
            </a:lvl1pPr>
          </a:lstStyle>
          <a:p>
            <a:pPr>
              <a:defRPr/>
            </a:pPr>
            <a:fld id="{31FCE1C6-8AE4-3F46-B0D1-986966191686}" type="datetimeFigureOut">
              <a:rPr lang="en-GB"/>
              <a:pPr>
                <a:defRPr/>
              </a:pPr>
              <a:t>17/11/2025</a:t>
            </a:fld>
            <a:endParaRPr lang="en-GB"/>
          </a:p>
        </p:txBody>
      </p:sp>
      <p:sp>
        <p:nvSpPr>
          <p:cNvPr id="5" name="Footer Placeholder 4">
            <a:extLst>
              <a:ext uri="{FF2B5EF4-FFF2-40B4-BE49-F238E27FC236}">
                <a16:creationId xmlns:a16="http://schemas.microsoft.com/office/drawing/2014/main" id="{9B9062DB-3632-35AE-CAB1-C7BCFF0B7A4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636BCC4F-7BFC-C4DB-816F-00DC16B8F927}"/>
              </a:ext>
            </a:extLst>
          </p:cNvPr>
          <p:cNvSpPr>
            <a:spLocks noGrp="1"/>
          </p:cNvSpPr>
          <p:nvPr>
            <p:ph type="sldNum" sz="quarter" idx="12"/>
          </p:nvPr>
        </p:nvSpPr>
        <p:spPr/>
        <p:txBody>
          <a:bodyPr/>
          <a:lstStyle>
            <a:lvl1pPr>
              <a:defRPr/>
            </a:lvl1pPr>
          </a:lstStyle>
          <a:p>
            <a:pPr>
              <a:defRPr/>
            </a:pPr>
            <a:fld id="{4404D4FB-800B-384F-9BED-DD529C2FC4AA}" type="slidenum">
              <a:rPr lang="en-GB"/>
              <a:pPr>
                <a:defRPr/>
              </a:pPr>
              <a:t>‹#›</a:t>
            </a:fld>
            <a:endParaRPr lang="en-GB"/>
          </a:p>
        </p:txBody>
      </p:sp>
    </p:spTree>
    <p:extLst>
      <p:ext uri="{BB962C8B-B14F-4D97-AF65-F5344CB8AC3E}">
        <p14:creationId xmlns:p14="http://schemas.microsoft.com/office/powerpoint/2010/main" val="2645542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F2E64-1470-DC60-ED40-F5ED732D2E02}"/>
              </a:ext>
            </a:extLst>
          </p:cNvPr>
          <p:cNvSpPr>
            <a:spLocks noGrp="1"/>
          </p:cNvSpPr>
          <p:nvPr>
            <p:ph type="dt" sz="half" idx="10"/>
          </p:nvPr>
        </p:nvSpPr>
        <p:spPr/>
        <p:txBody>
          <a:bodyPr/>
          <a:lstStyle>
            <a:lvl1pPr>
              <a:defRPr/>
            </a:lvl1pPr>
          </a:lstStyle>
          <a:p>
            <a:pPr>
              <a:defRPr/>
            </a:pPr>
            <a:fld id="{B235E65C-3983-4B45-9EB0-B8E77E9173F7}" type="datetimeFigureOut">
              <a:rPr lang="en-GB"/>
              <a:pPr>
                <a:defRPr/>
              </a:pPr>
              <a:t>17/11/2025</a:t>
            </a:fld>
            <a:endParaRPr lang="en-GB"/>
          </a:p>
        </p:txBody>
      </p:sp>
      <p:sp>
        <p:nvSpPr>
          <p:cNvPr id="5" name="Footer Placeholder 4">
            <a:extLst>
              <a:ext uri="{FF2B5EF4-FFF2-40B4-BE49-F238E27FC236}">
                <a16:creationId xmlns:a16="http://schemas.microsoft.com/office/drawing/2014/main" id="{65A7BCBD-4EF2-442D-A82D-FAD0C127493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423F49DD-512F-F445-A927-62DABBF7F91B}"/>
              </a:ext>
            </a:extLst>
          </p:cNvPr>
          <p:cNvSpPr>
            <a:spLocks noGrp="1"/>
          </p:cNvSpPr>
          <p:nvPr>
            <p:ph type="sldNum" sz="quarter" idx="12"/>
          </p:nvPr>
        </p:nvSpPr>
        <p:spPr/>
        <p:txBody>
          <a:bodyPr/>
          <a:lstStyle>
            <a:lvl1pPr>
              <a:defRPr/>
            </a:lvl1pPr>
          </a:lstStyle>
          <a:p>
            <a:pPr>
              <a:defRPr/>
            </a:pPr>
            <a:fld id="{A6A8A5A6-6F54-404F-B50C-03FA84F1FC5B}" type="slidenum">
              <a:rPr lang="en-GB"/>
              <a:pPr>
                <a:defRPr/>
              </a:pPr>
              <a:t>‹#›</a:t>
            </a:fld>
            <a:endParaRPr lang="en-GB"/>
          </a:p>
        </p:txBody>
      </p:sp>
    </p:spTree>
    <p:extLst>
      <p:ext uri="{BB962C8B-B14F-4D97-AF65-F5344CB8AC3E}">
        <p14:creationId xmlns:p14="http://schemas.microsoft.com/office/powerpoint/2010/main" val="4247280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76B09A6-DE68-EB27-1F74-ED3E9F8FF900}"/>
              </a:ext>
            </a:extLst>
          </p:cNvPr>
          <p:cNvSpPr>
            <a:spLocks noGrp="1"/>
          </p:cNvSpPr>
          <p:nvPr>
            <p:ph type="dt" sz="half" idx="10"/>
          </p:nvPr>
        </p:nvSpPr>
        <p:spPr/>
        <p:txBody>
          <a:bodyPr/>
          <a:lstStyle>
            <a:lvl1pPr>
              <a:defRPr/>
            </a:lvl1pPr>
          </a:lstStyle>
          <a:p>
            <a:pPr>
              <a:defRPr/>
            </a:pPr>
            <a:fld id="{2AD42CC4-0247-AC41-9C0B-E3E7D60006BA}" type="datetimeFigureOut">
              <a:rPr lang="en-GB"/>
              <a:pPr>
                <a:defRPr/>
              </a:pPr>
              <a:t>17/11/2025</a:t>
            </a:fld>
            <a:endParaRPr lang="en-GB" dirty="0"/>
          </a:p>
        </p:txBody>
      </p:sp>
      <p:sp>
        <p:nvSpPr>
          <p:cNvPr id="5" name="Slide Number Placeholder 5">
            <a:extLst>
              <a:ext uri="{FF2B5EF4-FFF2-40B4-BE49-F238E27FC236}">
                <a16:creationId xmlns:a16="http://schemas.microsoft.com/office/drawing/2014/main" id="{6DE2908F-70B4-6015-62EB-6C524E0D9EB5}"/>
              </a:ext>
            </a:extLst>
          </p:cNvPr>
          <p:cNvSpPr>
            <a:spLocks noGrp="1"/>
          </p:cNvSpPr>
          <p:nvPr>
            <p:ph type="sldNum" sz="quarter" idx="11"/>
          </p:nvPr>
        </p:nvSpPr>
        <p:spPr/>
        <p:txBody>
          <a:bodyPr/>
          <a:lstStyle>
            <a:lvl1pPr>
              <a:defRPr/>
            </a:lvl1pPr>
          </a:lstStyle>
          <a:p>
            <a:pPr>
              <a:defRPr/>
            </a:pPr>
            <a:fld id="{1AC2A371-B042-4044-817F-048861FA5453}" type="slidenum">
              <a:rPr lang="en-GB"/>
              <a:pPr>
                <a:defRPr/>
              </a:pPr>
              <a:t>‹#›</a:t>
            </a:fld>
            <a:endParaRPr lang="en-GB" dirty="0"/>
          </a:p>
        </p:txBody>
      </p:sp>
    </p:spTree>
    <p:extLst>
      <p:ext uri="{BB962C8B-B14F-4D97-AF65-F5344CB8AC3E}">
        <p14:creationId xmlns:p14="http://schemas.microsoft.com/office/powerpoint/2010/main" val="206212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FCD1F2A-4BB5-4442-C776-6E6DFCB40824}"/>
              </a:ext>
            </a:extLst>
          </p:cNvPr>
          <p:cNvSpPr>
            <a:spLocks noGrp="1"/>
          </p:cNvSpPr>
          <p:nvPr>
            <p:ph type="dt" sz="half" idx="10"/>
          </p:nvPr>
        </p:nvSpPr>
        <p:spPr/>
        <p:txBody>
          <a:bodyPr/>
          <a:lstStyle>
            <a:lvl1pPr>
              <a:defRPr/>
            </a:lvl1pPr>
          </a:lstStyle>
          <a:p>
            <a:pPr>
              <a:defRPr/>
            </a:pPr>
            <a:fld id="{51A2287F-A40B-174A-B1DC-3BDBAB40478B}" type="datetimeFigureOut">
              <a:rPr lang="en-GB"/>
              <a:pPr>
                <a:defRPr/>
              </a:pPr>
              <a:t>17/11/2025</a:t>
            </a:fld>
            <a:endParaRPr lang="en-GB" dirty="0"/>
          </a:p>
        </p:txBody>
      </p:sp>
      <p:sp>
        <p:nvSpPr>
          <p:cNvPr id="6" name="Slide Number Placeholder 5">
            <a:extLst>
              <a:ext uri="{FF2B5EF4-FFF2-40B4-BE49-F238E27FC236}">
                <a16:creationId xmlns:a16="http://schemas.microsoft.com/office/drawing/2014/main" id="{AD4B29E9-61A1-AEB6-216A-4C365F81E657}"/>
              </a:ext>
            </a:extLst>
          </p:cNvPr>
          <p:cNvSpPr>
            <a:spLocks noGrp="1"/>
          </p:cNvSpPr>
          <p:nvPr>
            <p:ph type="sldNum" sz="quarter" idx="11"/>
          </p:nvPr>
        </p:nvSpPr>
        <p:spPr/>
        <p:txBody>
          <a:bodyPr/>
          <a:lstStyle>
            <a:lvl1pPr>
              <a:defRPr/>
            </a:lvl1pPr>
          </a:lstStyle>
          <a:p>
            <a:pPr>
              <a:defRPr/>
            </a:pPr>
            <a:fld id="{75C35E8F-5858-1D4D-9404-210D884D3A84}" type="slidenum">
              <a:rPr lang="en-GB"/>
              <a:pPr>
                <a:defRPr/>
              </a:pPr>
              <a:t>‹#›</a:t>
            </a:fld>
            <a:endParaRPr lang="en-GB" dirty="0"/>
          </a:p>
        </p:txBody>
      </p:sp>
    </p:spTree>
    <p:extLst>
      <p:ext uri="{BB962C8B-B14F-4D97-AF65-F5344CB8AC3E}">
        <p14:creationId xmlns:p14="http://schemas.microsoft.com/office/powerpoint/2010/main" val="1614544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14BB60C-3A80-4CBC-E5AA-E18EB291C3F9}"/>
              </a:ext>
            </a:extLst>
          </p:cNvPr>
          <p:cNvSpPr>
            <a:spLocks noGrp="1"/>
          </p:cNvSpPr>
          <p:nvPr>
            <p:ph type="dt" sz="half" idx="10"/>
          </p:nvPr>
        </p:nvSpPr>
        <p:spPr/>
        <p:txBody>
          <a:bodyPr/>
          <a:lstStyle>
            <a:lvl1pPr>
              <a:defRPr/>
            </a:lvl1pPr>
          </a:lstStyle>
          <a:p>
            <a:pPr>
              <a:defRPr/>
            </a:pPr>
            <a:fld id="{215B04F8-FD1E-6F47-AA48-1422717943CF}" type="datetimeFigureOut">
              <a:rPr lang="en-GB"/>
              <a:pPr>
                <a:defRPr/>
              </a:pPr>
              <a:t>17/11/2025</a:t>
            </a:fld>
            <a:endParaRPr lang="en-GB" dirty="0"/>
          </a:p>
        </p:txBody>
      </p:sp>
      <p:sp>
        <p:nvSpPr>
          <p:cNvPr id="8" name="Slide Number Placeholder 5">
            <a:extLst>
              <a:ext uri="{FF2B5EF4-FFF2-40B4-BE49-F238E27FC236}">
                <a16:creationId xmlns:a16="http://schemas.microsoft.com/office/drawing/2014/main" id="{0EF56C6C-5504-FC42-0252-22B8C287D424}"/>
              </a:ext>
            </a:extLst>
          </p:cNvPr>
          <p:cNvSpPr>
            <a:spLocks noGrp="1"/>
          </p:cNvSpPr>
          <p:nvPr>
            <p:ph type="sldNum" sz="quarter" idx="11"/>
          </p:nvPr>
        </p:nvSpPr>
        <p:spPr/>
        <p:txBody>
          <a:bodyPr/>
          <a:lstStyle>
            <a:lvl1pPr>
              <a:defRPr/>
            </a:lvl1pPr>
          </a:lstStyle>
          <a:p>
            <a:pPr>
              <a:defRPr/>
            </a:pPr>
            <a:fld id="{B9A701C7-3B70-F74C-B64C-821BC1E3E768}" type="slidenum">
              <a:rPr lang="en-GB"/>
              <a:pPr>
                <a:defRPr/>
              </a:pPr>
              <a:t>‹#›</a:t>
            </a:fld>
            <a:endParaRPr lang="en-GB" dirty="0"/>
          </a:p>
        </p:txBody>
      </p:sp>
    </p:spTree>
    <p:extLst>
      <p:ext uri="{BB962C8B-B14F-4D97-AF65-F5344CB8AC3E}">
        <p14:creationId xmlns:p14="http://schemas.microsoft.com/office/powerpoint/2010/main" val="1896955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F330259-724E-22FA-1770-37C987247C0E}"/>
              </a:ext>
            </a:extLst>
          </p:cNvPr>
          <p:cNvSpPr>
            <a:spLocks noGrp="1"/>
          </p:cNvSpPr>
          <p:nvPr>
            <p:ph type="dt" sz="half" idx="10"/>
          </p:nvPr>
        </p:nvSpPr>
        <p:spPr/>
        <p:txBody>
          <a:bodyPr/>
          <a:lstStyle>
            <a:lvl1pPr>
              <a:defRPr/>
            </a:lvl1pPr>
          </a:lstStyle>
          <a:p>
            <a:pPr>
              <a:defRPr/>
            </a:pPr>
            <a:fld id="{8C79E308-0845-D84A-ADAF-033D5E75D0F7}" type="datetimeFigureOut">
              <a:rPr lang="en-GB"/>
              <a:pPr>
                <a:defRPr/>
              </a:pPr>
              <a:t>17/11/2025</a:t>
            </a:fld>
            <a:endParaRPr lang="en-GB" dirty="0"/>
          </a:p>
        </p:txBody>
      </p:sp>
      <p:sp>
        <p:nvSpPr>
          <p:cNvPr id="4" name="Slide Number Placeholder 5">
            <a:extLst>
              <a:ext uri="{FF2B5EF4-FFF2-40B4-BE49-F238E27FC236}">
                <a16:creationId xmlns:a16="http://schemas.microsoft.com/office/drawing/2014/main" id="{9320D7AC-ACB9-0AEB-D5F4-BABEB4937AF2}"/>
              </a:ext>
            </a:extLst>
          </p:cNvPr>
          <p:cNvSpPr>
            <a:spLocks noGrp="1"/>
          </p:cNvSpPr>
          <p:nvPr>
            <p:ph type="sldNum" sz="quarter" idx="11"/>
          </p:nvPr>
        </p:nvSpPr>
        <p:spPr/>
        <p:txBody>
          <a:bodyPr/>
          <a:lstStyle>
            <a:lvl1pPr>
              <a:defRPr/>
            </a:lvl1pPr>
          </a:lstStyle>
          <a:p>
            <a:pPr>
              <a:defRPr/>
            </a:pPr>
            <a:fld id="{F6C7A64C-9A2D-544D-BCDF-EC82193BFBBC}" type="slidenum">
              <a:rPr lang="en-GB"/>
              <a:pPr>
                <a:defRPr/>
              </a:pPr>
              <a:t>‹#›</a:t>
            </a:fld>
            <a:endParaRPr lang="en-GB" dirty="0"/>
          </a:p>
        </p:txBody>
      </p:sp>
    </p:spTree>
    <p:extLst>
      <p:ext uri="{BB962C8B-B14F-4D97-AF65-F5344CB8AC3E}">
        <p14:creationId xmlns:p14="http://schemas.microsoft.com/office/powerpoint/2010/main" val="730798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B8E35A5-9F36-ED9D-E7AD-6D42BA913D63}"/>
              </a:ext>
            </a:extLst>
          </p:cNvPr>
          <p:cNvSpPr>
            <a:spLocks noGrp="1"/>
          </p:cNvSpPr>
          <p:nvPr>
            <p:ph type="dt" sz="half" idx="10"/>
          </p:nvPr>
        </p:nvSpPr>
        <p:spPr/>
        <p:txBody>
          <a:bodyPr/>
          <a:lstStyle>
            <a:lvl1pPr>
              <a:defRPr/>
            </a:lvl1pPr>
          </a:lstStyle>
          <a:p>
            <a:pPr>
              <a:defRPr/>
            </a:pPr>
            <a:fld id="{A2C64D70-95D3-754B-8BBC-462B8DA75719}" type="datetimeFigureOut">
              <a:rPr lang="en-GB"/>
              <a:pPr>
                <a:defRPr/>
              </a:pPr>
              <a:t>17/11/2025</a:t>
            </a:fld>
            <a:endParaRPr lang="en-GB" dirty="0"/>
          </a:p>
        </p:txBody>
      </p:sp>
      <p:sp>
        <p:nvSpPr>
          <p:cNvPr id="3" name="Slide Number Placeholder 5">
            <a:extLst>
              <a:ext uri="{FF2B5EF4-FFF2-40B4-BE49-F238E27FC236}">
                <a16:creationId xmlns:a16="http://schemas.microsoft.com/office/drawing/2014/main" id="{F781C907-E22E-DA07-0CC9-5E9373A45B11}"/>
              </a:ext>
            </a:extLst>
          </p:cNvPr>
          <p:cNvSpPr>
            <a:spLocks noGrp="1"/>
          </p:cNvSpPr>
          <p:nvPr>
            <p:ph type="sldNum" sz="quarter" idx="11"/>
          </p:nvPr>
        </p:nvSpPr>
        <p:spPr/>
        <p:txBody>
          <a:bodyPr/>
          <a:lstStyle>
            <a:lvl1pPr>
              <a:defRPr/>
            </a:lvl1pPr>
          </a:lstStyle>
          <a:p>
            <a:pPr>
              <a:defRPr/>
            </a:pPr>
            <a:fld id="{6A81F15B-0C61-554C-A612-06E3C881ABD5}" type="slidenum">
              <a:rPr lang="en-GB"/>
              <a:pPr>
                <a:defRPr/>
              </a:pPr>
              <a:t>‹#›</a:t>
            </a:fld>
            <a:endParaRPr lang="en-GB" dirty="0"/>
          </a:p>
        </p:txBody>
      </p:sp>
    </p:spTree>
    <p:extLst>
      <p:ext uri="{BB962C8B-B14F-4D97-AF65-F5344CB8AC3E}">
        <p14:creationId xmlns:p14="http://schemas.microsoft.com/office/powerpoint/2010/main" val="1213423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F57190F3-FFB8-3760-F5DA-7D21964FBD53}"/>
              </a:ext>
            </a:extLst>
          </p:cNvPr>
          <p:cNvSpPr>
            <a:spLocks noGrp="1"/>
          </p:cNvSpPr>
          <p:nvPr>
            <p:ph type="dt" sz="half" idx="10"/>
          </p:nvPr>
        </p:nvSpPr>
        <p:spPr/>
        <p:txBody>
          <a:bodyPr/>
          <a:lstStyle>
            <a:lvl1pPr>
              <a:defRPr/>
            </a:lvl1pPr>
          </a:lstStyle>
          <a:p>
            <a:pPr>
              <a:defRPr/>
            </a:pPr>
            <a:fld id="{68D8ECC8-2EC6-0544-8560-CD6BC9EB88FA}" type="datetimeFigureOut">
              <a:rPr lang="en-GB"/>
              <a:pPr>
                <a:defRPr/>
              </a:pPr>
              <a:t>17/11/2025</a:t>
            </a:fld>
            <a:endParaRPr lang="en-GB" dirty="0"/>
          </a:p>
        </p:txBody>
      </p:sp>
      <p:sp>
        <p:nvSpPr>
          <p:cNvPr id="6" name="Slide Number Placeholder 5">
            <a:extLst>
              <a:ext uri="{FF2B5EF4-FFF2-40B4-BE49-F238E27FC236}">
                <a16:creationId xmlns:a16="http://schemas.microsoft.com/office/drawing/2014/main" id="{1F17BE04-8529-108F-B36B-AF5BC758C094}"/>
              </a:ext>
            </a:extLst>
          </p:cNvPr>
          <p:cNvSpPr>
            <a:spLocks noGrp="1"/>
          </p:cNvSpPr>
          <p:nvPr>
            <p:ph type="sldNum" sz="quarter" idx="11"/>
          </p:nvPr>
        </p:nvSpPr>
        <p:spPr/>
        <p:txBody>
          <a:bodyPr/>
          <a:lstStyle>
            <a:lvl1pPr>
              <a:defRPr/>
            </a:lvl1pPr>
          </a:lstStyle>
          <a:p>
            <a:pPr>
              <a:defRPr/>
            </a:pPr>
            <a:fld id="{386B97A1-73EA-D343-B7F7-33CF4B1EBC48}" type="slidenum">
              <a:rPr lang="en-GB"/>
              <a:pPr>
                <a:defRPr/>
              </a:pPr>
              <a:t>‹#›</a:t>
            </a:fld>
            <a:endParaRPr lang="en-GB" dirty="0"/>
          </a:p>
        </p:txBody>
      </p:sp>
    </p:spTree>
    <p:extLst>
      <p:ext uri="{BB962C8B-B14F-4D97-AF65-F5344CB8AC3E}">
        <p14:creationId xmlns:p14="http://schemas.microsoft.com/office/powerpoint/2010/main" val="1752241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A71E8991-FD23-EE82-1279-DEF7BE4C8699}"/>
              </a:ext>
            </a:extLst>
          </p:cNvPr>
          <p:cNvSpPr>
            <a:spLocks noGrp="1"/>
          </p:cNvSpPr>
          <p:nvPr>
            <p:ph type="dt" sz="half" idx="10"/>
          </p:nvPr>
        </p:nvSpPr>
        <p:spPr/>
        <p:txBody>
          <a:bodyPr/>
          <a:lstStyle>
            <a:lvl1pPr>
              <a:defRPr/>
            </a:lvl1pPr>
          </a:lstStyle>
          <a:p>
            <a:pPr>
              <a:defRPr/>
            </a:pPr>
            <a:fld id="{22AE84C4-8C96-2E4D-BBB2-2B081B0F8D38}" type="datetimeFigureOut">
              <a:rPr lang="en-GB"/>
              <a:pPr>
                <a:defRPr/>
              </a:pPr>
              <a:t>17/11/2025</a:t>
            </a:fld>
            <a:endParaRPr lang="en-GB" dirty="0"/>
          </a:p>
        </p:txBody>
      </p:sp>
      <p:sp>
        <p:nvSpPr>
          <p:cNvPr id="6" name="Slide Number Placeholder 5">
            <a:extLst>
              <a:ext uri="{FF2B5EF4-FFF2-40B4-BE49-F238E27FC236}">
                <a16:creationId xmlns:a16="http://schemas.microsoft.com/office/drawing/2014/main" id="{1A751BBE-E1E7-AA92-3140-C84E68B7FA21}"/>
              </a:ext>
            </a:extLst>
          </p:cNvPr>
          <p:cNvSpPr>
            <a:spLocks noGrp="1"/>
          </p:cNvSpPr>
          <p:nvPr>
            <p:ph type="sldNum" sz="quarter" idx="11"/>
          </p:nvPr>
        </p:nvSpPr>
        <p:spPr/>
        <p:txBody>
          <a:bodyPr/>
          <a:lstStyle>
            <a:lvl1pPr>
              <a:defRPr/>
            </a:lvl1pPr>
          </a:lstStyle>
          <a:p>
            <a:pPr>
              <a:defRPr/>
            </a:pPr>
            <a:fld id="{DB50AA3C-3C31-F04D-B00F-7AA1CA55A7CD}" type="slidenum">
              <a:rPr lang="en-GB"/>
              <a:pPr>
                <a:defRPr/>
              </a:pPr>
              <a:t>‹#›</a:t>
            </a:fld>
            <a:endParaRPr lang="en-GB" dirty="0"/>
          </a:p>
        </p:txBody>
      </p:sp>
    </p:spTree>
    <p:extLst>
      <p:ext uri="{BB962C8B-B14F-4D97-AF65-F5344CB8AC3E}">
        <p14:creationId xmlns:p14="http://schemas.microsoft.com/office/powerpoint/2010/main" val="3611163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D495F0-665D-AAB7-2737-218A4BFD6D34}"/>
              </a:ext>
            </a:extLst>
          </p:cNvPr>
          <p:cNvSpPr>
            <a:spLocks noGrp="1"/>
          </p:cNvSpPr>
          <p:nvPr>
            <p:ph type="dt" sz="half" idx="10"/>
          </p:nvPr>
        </p:nvSpPr>
        <p:spPr/>
        <p:txBody>
          <a:bodyPr/>
          <a:lstStyle>
            <a:lvl1pPr>
              <a:defRPr/>
            </a:lvl1pPr>
          </a:lstStyle>
          <a:p>
            <a:pPr>
              <a:defRPr/>
            </a:pPr>
            <a:fld id="{50DEEDAE-CF51-0946-BDC7-2E9766D7236A}" type="datetimeFigureOut">
              <a:rPr lang="en-GB"/>
              <a:pPr>
                <a:defRPr/>
              </a:pPr>
              <a:t>17/11/2025</a:t>
            </a:fld>
            <a:endParaRPr lang="en-GB" dirty="0"/>
          </a:p>
        </p:txBody>
      </p:sp>
      <p:sp>
        <p:nvSpPr>
          <p:cNvPr id="5" name="Slide Number Placeholder 5">
            <a:extLst>
              <a:ext uri="{FF2B5EF4-FFF2-40B4-BE49-F238E27FC236}">
                <a16:creationId xmlns:a16="http://schemas.microsoft.com/office/drawing/2014/main" id="{EF54A45E-26EF-40F0-D3D8-96B0C1C9CACC}"/>
              </a:ext>
            </a:extLst>
          </p:cNvPr>
          <p:cNvSpPr>
            <a:spLocks noGrp="1"/>
          </p:cNvSpPr>
          <p:nvPr>
            <p:ph type="sldNum" sz="quarter" idx="11"/>
          </p:nvPr>
        </p:nvSpPr>
        <p:spPr/>
        <p:txBody>
          <a:bodyPr/>
          <a:lstStyle>
            <a:lvl1pPr>
              <a:defRPr/>
            </a:lvl1pPr>
          </a:lstStyle>
          <a:p>
            <a:pPr>
              <a:defRPr/>
            </a:pPr>
            <a:fld id="{A28556A3-F15E-4740-9AA9-8579C559FD9B}" type="slidenum">
              <a:rPr lang="en-GB"/>
              <a:pPr>
                <a:defRPr/>
              </a:pPr>
              <a:t>‹#›</a:t>
            </a:fld>
            <a:endParaRPr lang="en-GB" dirty="0"/>
          </a:p>
        </p:txBody>
      </p:sp>
    </p:spTree>
    <p:extLst>
      <p:ext uri="{BB962C8B-B14F-4D97-AF65-F5344CB8AC3E}">
        <p14:creationId xmlns:p14="http://schemas.microsoft.com/office/powerpoint/2010/main" val="3046861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928FB7-AECC-1E7C-AE42-20F4842CFF4D}"/>
              </a:ext>
            </a:extLst>
          </p:cNvPr>
          <p:cNvSpPr>
            <a:spLocks noGrp="1"/>
          </p:cNvSpPr>
          <p:nvPr>
            <p:ph type="dt" sz="half" idx="10"/>
          </p:nvPr>
        </p:nvSpPr>
        <p:spPr/>
        <p:txBody>
          <a:bodyPr/>
          <a:lstStyle>
            <a:lvl1pPr>
              <a:defRPr/>
            </a:lvl1pPr>
          </a:lstStyle>
          <a:p>
            <a:pPr>
              <a:defRPr/>
            </a:pPr>
            <a:fld id="{F7F1B059-1A83-8F47-9E35-0933829F35F5}" type="datetimeFigureOut">
              <a:rPr lang="en-GB"/>
              <a:pPr>
                <a:defRPr/>
              </a:pPr>
              <a:t>17/11/2025</a:t>
            </a:fld>
            <a:endParaRPr lang="en-GB" dirty="0"/>
          </a:p>
        </p:txBody>
      </p:sp>
      <p:sp>
        <p:nvSpPr>
          <p:cNvPr id="5" name="Slide Number Placeholder 5">
            <a:extLst>
              <a:ext uri="{FF2B5EF4-FFF2-40B4-BE49-F238E27FC236}">
                <a16:creationId xmlns:a16="http://schemas.microsoft.com/office/drawing/2014/main" id="{C2638C05-D410-C475-5914-3694CB098C12}"/>
              </a:ext>
            </a:extLst>
          </p:cNvPr>
          <p:cNvSpPr>
            <a:spLocks noGrp="1"/>
          </p:cNvSpPr>
          <p:nvPr>
            <p:ph type="sldNum" sz="quarter" idx="11"/>
          </p:nvPr>
        </p:nvSpPr>
        <p:spPr/>
        <p:txBody>
          <a:bodyPr/>
          <a:lstStyle>
            <a:lvl1pPr>
              <a:defRPr/>
            </a:lvl1pPr>
          </a:lstStyle>
          <a:p>
            <a:pPr>
              <a:defRPr/>
            </a:pPr>
            <a:fld id="{E9115068-7CD8-A945-8A8A-D7B3F6F4B711}" type="slidenum">
              <a:rPr lang="en-GB"/>
              <a:pPr>
                <a:defRPr/>
              </a:pPr>
              <a:t>‹#›</a:t>
            </a:fld>
            <a:endParaRPr lang="en-GB" dirty="0"/>
          </a:p>
        </p:txBody>
      </p:sp>
    </p:spTree>
    <p:extLst>
      <p:ext uri="{BB962C8B-B14F-4D97-AF65-F5344CB8AC3E}">
        <p14:creationId xmlns:p14="http://schemas.microsoft.com/office/powerpoint/2010/main" val="1769282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32593DC-535E-C1B7-A116-4EDDF68C5B76}"/>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D94DA672-78E8-0EB0-3764-7E580CE1C851}"/>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5E45121-E631-293C-D105-6718EBBBC6E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31AF9CD9-1C35-CB45-A9FF-CBA6FEFC5C48}" type="datetimeFigureOut">
              <a:rPr lang="en-GB"/>
              <a:pPr>
                <a:defRPr/>
              </a:pPr>
              <a:t>17/11/2025</a:t>
            </a:fld>
            <a:endParaRPr lang="en-GB" dirty="0"/>
          </a:p>
        </p:txBody>
      </p:sp>
      <p:sp>
        <p:nvSpPr>
          <p:cNvPr id="6" name="Slide Number Placeholder 5">
            <a:extLst>
              <a:ext uri="{FF2B5EF4-FFF2-40B4-BE49-F238E27FC236}">
                <a16:creationId xmlns:a16="http://schemas.microsoft.com/office/drawing/2014/main" id="{8DA71FD2-D7C1-2FC6-6E87-167EB9A79436}"/>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079912FF-532B-9C4C-A54B-26E0F026B8CF}"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youtu.be/_1Jtu63glyI?si=5-BtoPAOXUwJUqTL" TargetMode="External"/><Relationship Id="rId7" Type="http://schemas.openxmlformats.org/officeDocument/2006/relationships/hyperlink" Target="https://blackcountry.icb.nhs.uk/your-health/health-advice/nhs-app?search_query=nhs%20sexual%20health%20phon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jpg"/><Relationship Id="rId5" Type="http://schemas.openxmlformats.org/officeDocument/2006/relationships/hyperlink" Target="https://wargravesurgery.org.uk/the-nhs-app"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hyperlink" Target="https://general-southerner.blogspot.com/2017/05/"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appvibereview.com/app-nhs-app"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newtownmedicalpractice.nhs.wales/cy/1693-nhs-wales-app-manage-gp-services-and-track-hospital-appointments"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whiteladiesmedical.nhs-app/" TargetMode="External"/><Relationship Id="rId2" Type="http://schemas.openxmlformats.org/officeDocument/2006/relationships/hyperlink" Target="https://digital.nhs.uk/services/nhs-app/nhs-app-features/gp-health-records-in-the-ap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9CDAD21-B3AE-8A61-B49D-C023F785AA78}"/>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67C044EB-81CD-61BC-FC77-A8003486A8A5}"/>
              </a:ext>
            </a:extLst>
          </p:cNvPr>
          <p:cNvSpPr>
            <a:spLocks noGrp="1"/>
          </p:cNvSpPr>
          <p:nvPr>
            <p:ph type="ctrTitle"/>
          </p:nvPr>
        </p:nvSpPr>
        <p:spPr>
          <a:xfrm>
            <a:off x="611188" y="1304925"/>
            <a:ext cx="8353425" cy="4248150"/>
          </a:xfrm>
        </p:spPr>
        <p:txBody>
          <a:bodyPr rtlCol="0">
            <a:normAutofit/>
          </a:bodyPr>
          <a:lstStyle/>
          <a:p>
            <a:pPr eaLnBrk="1" fontAlgn="auto" hangingPunct="1">
              <a:spcAft>
                <a:spcPts val="0"/>
              </a:spcAft>
              <a:defRPr/>
            </a:pPr>
            <a:r>
              <a:rPr lang="en-GB" sz="4000" b="1" dirty="0">
                <a:solidFill>
                  <a:schemeClr val="accent2">
                    <a:lumMod val="20000"/>
                    <a:lumOff val="80000"/>
                  </a:schemeClr>
                </a:solidFill>
              </a:rPr>
              <a:t>Digital Transformation in the Health and Care Professions (BMHP6026)</a:t>
            </a:r>
            <a:br>
              <a:rPr lang="en-GB" sz="3200" b="1" dirty="0">
                <a:solidFill>
                  <a:schemeClr val="accent2">
                    <a:lumMod val="20000"/>
                    <a:lumOff val="80000"/>
                  </a:schemeClr>
                </a:solidFill>
              </a:rPr>
            </a:br>
            <a:r>
              <a:rPr lang="en-GB" sz="3200" b="1" dirty="0">
                <a:solidFill>
                  <a:schemeClr val="accent2">
                    <a:lumMod val="20000"/>
                    <a:lumOff val="80000"/>
                  </a:schemeClr>
                </a:solidFill>
              </a:rPr>
              <a:t>Component 2 Assessment </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Student name: Marilyn </a:t>
            </a:r>
            <a:r>
              <a:rPr lang="en-GB" sz="3200" b="1" dirty="0" err="1">
                <a:solidFill>
                  <a:schemeClr val="accent2">
                    <a:lumMod val="20000"/>
                    <a:lumOff val="80000"/>
                  </a:schemeClr>
                </a:solidFill>
              </a:rPr>
              <a:t>Mcleish</a:t>
            </a:r>
            <a:br>
              <a:rPr lang="en-GB" sz="3200" b="1" dirty="0">
                <a:solidFill>
                  <a:schemeClr val="accent2">
                    <a:lumMod val="20000"/>
                    <a:lumOff val="80000"/>
                  </a:schemeClr>
                </a:solidFill>
              </a:rPr>
            </a:br>
            <a:r>
              <a:rPr lang="en-GB" sz="3200" b="1" dirty="0">
                <a:solidFill>
                  <a:schemeClr val="accent2">
                    <a:lumMod val="20000"/>
                    <a:lumOff val="80000"/>
                  </a:schemeClr>
                </a:solidFill>
              </a:rPr>
              <a:t>Student ID: 2316784</a:t>
            </a:r>
            <a:endParaRPr lang="en-GB" altLang="en-US" sz="22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3CA4508D-844E-BB76-B36C-FAAE8E3EC9DD}"/>
              </a:ext>
            </a:extLst>
          </p:cNvPr>
          <p:cNvSpPr>
            <a:spLocks noGrp="1" noChangeArrowheads="1"/>
          </p:cNvSpPr>
          <p:nvPr>
            <p:ph type="title"/>
          </p:nvPr>
        </p:nvSpPr>
        <p:spPr>
          <a:xfrm>
            <a:off x="457200" y="-20706"/>
            <a:ext cx="8229600" cy="713402"/>
          </a:xfrm>
        </p:spPr>
        <p:txBody>
          <a:bodyPr/>
          <a:lstStyle/>
          <a:p>
            <a:pPr eaLnBrk="1" hangingPunct="1"/>
            <a:r>
              <a:rPr lang="en-GB" altLang="en-US" b="1" dirty="0"/>
              <a:t>Introduction</a:t>
            </a:r>
          </a:p>
        </p:txBody>
      </p:sp>
      <p:sp>
        <p:nvSpPr>
          <p:cNvPr id="9219" name="Content Placeholder 2">
            <a:extLst>
              <a:ext uri="{FF2B5EF4-FFF2-40B4-BE49-F238E27FC236}">
                <a16:creationId xmlns:a16="http://schemas.microsoft.com/office/drawing/2014/main" id="{C00A2AAF-9E71-3465-65DC-8E5FFF0B22D9}"/>
              </a:ext>
            </a:extLst>
          </p:cNvPr>
          <p:cNvSpPr>
            <a:spLocks noGrp="1" noChangeArrowheads="1"/>
          </p:cNvSpPr>
          <p:nvPr>
            <p:ph idx="1"/>
          </p:nvPr>
        </p:nvSpPr>
        <p:spPr>
          <a:xfrm>
            <a:off x="0" y="1459022"/>
            <a:ext cx="8507413" cy="3770177"/>
          </a:xfrm>
        </p:spPr>
        <p:txBody>
          <a:bodyPr/>
          <a:lstStyle/>
          <a:p>
            <a:pPr marL="0" indent="0" eaLnBrk="1" hangingPunct="1">
              <a:buNone/>
            </a:pPr>
            <a:r>
              <a:rPr lang="en-GB" altLang="en-US" sz="2000" dirty="0"/>
              <a:t>Technical Innovation: The NHS App</a:t>
            </a:r>
          </a:p>
          <a:p>
            <a:pPr eaLnBrk="1" hangingPunct="1"/>
            <a:r>
              <a:rPr lang="en-GB" altLang="en-US" sz="2000" dirty="0"/>
              <a:t>The NHS App is a digital health platform used in England to give people secure access to NHS services.</a:t>
            </a:r>
          </a:p>
          <a:p>
            <a:pPr eaLnBrk="1" hangingPunct="1"/>
            <a:r>
              <a:rPr lang="en-GB" altLang="en-US" sz="2000" dirty="0"/>
              <a:t>Launched nationally in 2018, it has become a key part of the UK’s digital transformation in healthcare.</a:t>
            </a:r>
          </a:p>
          <a:p>
            <a:pPr eaLnBrk="1" hangingPunct="1"/>
            <a:r>
              <a:rPr lang="en-GB" altLang="en-US" sz="2000" dirty="0"/>
              <a:t>The app allows users to book GP appointments, order repeat prescriptions, view medical records and access health advice.</a:t>
            </a:r>
          </a:p>
          <a:p>
            <a:pPr eaLnBrk="1" hangingPunct="1"/>
            <a:r>
              <a:rPr lang="en-GB" altLang="en-US" sz="2000" dirty="0"/>
              <a:t>It has grown significantly, especially during and after the COVID-19 pandemic.</a:t>
            </a:r>
          </a:p>
          <a:p>
            <a:pPr marL="0" indent="0" eaLnBrk="1" hangingPunct="1">
              <a:buNone/>
            </a:pPr>
            <a:r>
              <a:rPr lang="en-GB" altLang="en-US" sz="2000" dirty="0"/>
              <a:t>Video link: </a:t>
            </a:r>
          </a:p>
          <a:p>
            <a:pPr marL="0" indent="0" eaLnBrk="1" hangingPunct="1">
              <a:buNone/>
            </a:pPr>
            <a:r>
              <a:rPr lang="en-GB" altLang="en-US" sz="2000" dirty="0">
                <a:hlinkClick r:id="rId3"/>
              </a:rPr>
              <a:t>https://youtu.be/_1Jtu63glyI?si=5-BtoPAOXUwJUqTL</a:t>
            </a:r>
            <a:r>
              <a:rPr lang="en-GB" altLang="en-US" sz="2000" dirty="0"/>
              <a:t>.</a:t>
            </a:r>
          </a:p>
          <a:p>
            <a:pPr marL="0" indent="0" eaLnBrk="1" hangingPunct="1">
              <a:buNone/>
            </a:pPr>
            <a:endParaRPr lang="en-GB" altLang="en-US" sz="2000" dirty="0"/>
          </a:p>
          <a:p>
            <a:pPr marL="0" indent="0" eaLnBrk="1" hangingPunct="1">
              <a:buNone/>
            </a:pPr>
            <a:r>
              <a:rPr lang="en-GB" altLang="en-US" sz="2000" dirty="0"/>
              <a:t>                    </a:t>
            </a:r>
          </a:p>
        </p:txBody>
      </p:sp>
      <p:pic>
        <p:nvPicPr>
          <p:cNvPr id="7" name="Picture 6" descr="A screen shot of a phone&#10;&#10;Description automatically generated">
            <a:extLst>
              <a:ext uri="{FF2B5EF4-FFF2-40B4-BE49-F238E27FC236}">
                <a16:creationId xmlns:a16="http://schemas.microsoft.com/office/drawing/2014/main" id="{C8A4614F-BAB3-7D09-7E37-F65315C04B7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693772" y="-20706"/>
            <a:ext cx="1454150" cy="2664296"/>
          </a:xfrm>
          <a:prstGeom prst="rect">
            <a:avLst/>
          </a:prstGeom>
        </p:spPr>
      </p:pic>
      <p:pic>
        <p:nvPicPr>
          <p:cNvPr id="9" name="Picture 8" descr="A hand holding a phone&#10;&#10;Description automatically generated">
            <a:extLst>
              <a:ext uri="{FF2B5EF4-FFF2-40B4-BE49-F238E27FC236}">
                <a16:creationId xmlns:a16="http://schemas.microsoft.com/office/drawing/2014/main" id="{9FA85CEF-4622-DE22-C181-093BBE6CEAA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0" y="0"/>
            <a:ext cx="1979587" cy="148478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F4FFE11-6DA9-CBC8-24C6-0A7C0169AF9E}"/>
              </a:ext>
            </a:extLst>
          </p:cNvPr>
          <p:cNvSpPr>
            <a:spLocks noGrp="1" noChangeArrowheads="1"/>
          </p:cNvSpPr>
          <p:nvPr>
            <p:ph type="title"/>
          </p:nvPr>
        </p:nvSpPr>
        <p:spPr>
          <a:xfrm>
            <a:off x="457200" y="-99392"/>
            <a:ext cx="8229600" cy="945530"/>
          </a:xfrm>
        </p:spPr>
        <p:txBody>
          <a:bodyPr/>
          <a:lstStyle/>
          <a:p>
            <a:pPr eaLnBrk="1" hangingPunct="1"/>
            <a:r>
              <a:rPr lang="en-GB" altLang="en-US" b="1" dirty="0"/>
              <a:t>Impact on Workforce</a:t>
            </a:r>
          </a:p>
        </p:txBody>
      </p:sp>
      <p:sp>
        <p:nvSpPr>
          <p:cNvPr id="11267" name="Content Placeholder 2">
            <a:extLst>
              <a:ext uri="{FF2B5EF4-FFF2-40B4-BE49-F238E27FC236}">
                <a16:creationId xmlns:a16="http://schemas.microsoft.com/office/drawing/2014/main" id="{7F6D4A60-8B95-DE69-1E20-F568169996BA}"/>
              </a:ext>
            </a:extLst>
          </p:cNvPr>
          <p:cNvSpPr>
            <a:spLocks noGrp="1" noChangeArrowheads="1"/>
          </p:cNvSpPr>
          <p:nvPr>
            <p:ph idx="1"/>
          </p:nvPr>
        </p:nvSpPr>
        <p:spPr>
          <a:xfrm>
            <a:off x="323528" y="846138"/>
            <a:ext cx="8568952" cy="3916363"/>
          </a:xfrm>
        </p:spPr>
        <p:txBody>
          <a:bodyPr/>
          <a:lstStyle/>
          <a:p>
            <a:pPr eaLnBrk="1" hangingPunct="1"/>
            <a:r>
              <a:rPr lang="en-GB" altLang="en-US" sz="2000" dirty="0"/>
              <a:t>Reduces administrative workload for GP reception and practice staff</a:t>
            </a:r>
          </a:p>
          <a:p>
            <a:pPr eaLnBrk="1" hangingPunct="1"/>
            <a:r>
              <a:rPr lang="en-GB" altLang="en-US" sz="2000" dirty="0"/>
              <a:t>Frees staff time by shifting tasks (</a:t>
            </a:r>
            <a:r>
              <a:rPr lang="en-GB" altLang="en-US" sz="2000" dirty="0" err="1"/>
              <a:t>e.g</a:t>
            </a:r>
            <a:r>
              <a:rPr lang="en-GB" altLang="en-US" sz="2000" dirty="0"/>
              <a:t> booking appointments, ordering prescriptions) to digital self-service</a:t>
            </a:r>
          </a:p>
          <a:p>
            <a:pPr eaLnBrk="1" hangingPunct="1"/>
            <a:r>
              <a:rPr lang="en-GB" altLang="en-US" sz="2000" dirty="0"/>
              <a:t>Requires staff training in digital systems and patient support</a:t>
            </a:r>
          </a:p>
          <a:p>
            <a:pPr eaLnBrk="1" hangingPunct="1"/>
            <a:r>
              <a:rPr lang="en-GB" altLang="en-US" sz="2000" dirty="0"/>
              <a:t>Changes staff roles with more focus on complex queries and less on routine tasks</a:t>
            </a:r>
          </a:p>
          <a:p>
            <a:pPr eaLnBrk="1" hangingPunct="1"/>
            <a:r>
              <a:rPr lang="en-GB" altLang="en-US" sz="2000" dirty="0"/>
              <a:t>Can create digital pressure if staff must assist patients who struggle with technology</a:t>
            </a:r>
          </a:p>
          <a:p>
            <a:pPr marL="0" indent="0" eaLnBrk="1" hangingPunct="1">
              <a:buNone/>
            </a:pPr>
            <a:r>
              <a:rPr lang="en-GB" altLang="en-US" sz="2000" dirty="0"/>
              <a:t>(Beresford et al., 2023)</a:t>
            </a:r>
          </a:p>
        </p:txBody>
      </p:sp>
      <p:pic>
        <p:nvPicPr>
          <p:cNvPr id="3" name="Picture 2" descr="A blurry image of people walking in a hospital hallway&#10;&#10;Description automatically generated">
            <a:extLst>
              <a:ext uri="{FF2B5EF4-FFF2-40B4-BE49-F238E27FC236}">
                <a16:creationId xmlns:a16="http://schemas.microsoft.com/office/drawing/2014/main" id="{E78AD806-7D3E-2EA5-EFD9-278EFA55CF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36096" y="3429000"/>
            <a:ext cx="3600400" cy="1955370"/>
          </a:xfrm>
          <a:prstGeom prst="rect">
            <a:avLst/>
          </a:prstGeom>
        </p:spPr>
      </p:pic>
      <p:sp>
        <p:nvSpPr>
          <p:cNvPr id="6" name="TextBox 5">
            <a:extLst>
              <a:ext uri="{FF2B5EF4-FFF2-40B4-BE49-F238E27FC236}">
                <a16:creationId xmlns:a16="http://schemas.microsoft.com/office/drawing/2014/main" id="{1BF37EFA-3086-5E24-6614-BDE1C84BC117}"/>
              </a:ext>
            </a:extLst>
          </p:cNvPr>
          <p:cNvSpPr txBox="1"/>
          <p:nvPr/>
        </p:nvSpPr>
        <p:spPr>
          <a:xfrm>
            <a:off x="6188365" y="5354453"/>
            <a:ext cx="2763257" cy="369332"/>
          </a:xfrm>
          <a:prstGeom prst="rect">
            <a:avLst/>
          </a:prstGeom>
          <a:noFill/>
        </p:spPr>
        <p:txBody>
          <a:bodyPr wrap="none" rtlCol="0">
            <a:spAutoFit/>
          </a:bodyPr>
          <a:lstStyle/>
          <a:p>
            <a:r>
              <a:rPr lang="en-US" dirty="0"/>
              <a:t>(Tree View Designs, 2023)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81FDFA92-1C84-5071-B627-F03DE66877ED}"/>
              </a:ext>
            </a:extLst>
          </p:cNvPr>
          <p:cNvSpPr>
            <a:spLocks noGrp="1" noChangeArrowheads="1"/>
          </p:cNvSpPr>
          <p:nvPr>
            <p:ph type="title"/>
          </p:nvPr>
        </p:nvSpPr>
        <p:spPr/>
        <p:txBody>
          <a:bodyPr/>
          <a:lstStyle/>
          <a:p>
            <a:pPr eaLnBrk="1" hangingPunct="1"/>
            <a:r>
              <a:rPr lang="en-GB" altLang="en-US" b="1"/>
              <a:t>Impact on service delivery </a:t>
            </a:r>
          </a:p>
        </p:txBody>
      </p:sp>
      <p:sp>
        <p:nvSpPr>
          <p:cNvPr id="12291" name="Content Placeholder 2">
            <a:extLst>
              <a:ext uri="{FF2B5EF4-FFF2-40B4-BE49-F238E27FC236}">
                <a16:creationId xmlns:a16="http://schemas.microsoft.com/office/drawing/2014/main" id="{61B4F178-1290-D2CB-2A66-FB793C6DC9EC}"/>
              </a:ext>
            </a:extLst>
          </p:cNvPr>
          <p:cNvSpPr>
            <a:spLocks noGrp="1" noChangeArrowheads="1"/>
          </p:cNvSpPr>
          <p:nvPr>
            <p:ph idx="1"/>
          </p:nvPr>
        </p:nvSpPr>
        <p:spPr>
          <a:xfrm>
            <a:off x="539552" y="1268760"/>
            <a:ext cx="8229600" cy="3916363"/>
          </a:xfrm>
        </p:spPr>
        <p:txBody>
          <a:bodyPr/>
          <a:lstStyle/>
          <a:p>
            <a:pPr eaLnBrk="1" hangingPunct="1"/>
            <a:r>
              <a:rPr lang="en-GB" altLang="en-US" sz="2000" dirty="0"/>
              <a:t>Streamlines access to NHS services through a single digital platform</a:t>
            </a:r>
          </a:p>
          <a:p>
            <a:pPr eaLnBrk="1" hangingPunct="1"/>
            <a:r>
              <a:rPr lang="en-GB" altLang="en-US" sz="2000" dirty="0"/>
              <a:t>Reduces phone line pressure and waiting times</a:t>
            </a:r>
          </a:p>
          <a:p>
            <a:pPr eaLnBrk="1" hangingPunct="1"/>
            <a:r>
              <a:rPr lang="en-GB" altLang="en-US" sz="2000" dirty="0"/>
              <a:t>Improves appointment availability through online booking</a:t>
            </a:r>
          </a:p>
          <a:p>
            <a:pPr eaLnBrk="1" hangingPunct="1"/>
            <a:r>
              <a:rPr lang="en-GB" altLang="en-US" sz="2000" dirty="0"/>
              <a:t>Enhancing efficiency in prescription processing</a:t>
            </a:r>
          </a:p>
          <a:p>
            <a:pPr eaLnBrk="1" hangingPunct="1"/>
            <a:r>
              <a:rPr lang="en-GB" altLang="en-US" sz="2000" dirty="0"/>
              <a:t>Supports continuity of care with access to up-to-date medical records</a:t>
            </a:r>
          </a:p>
          <a:p>
            <a:pPr eaLnBrk="1" hangingPunct="1"/>
            <a:r>
              <a:rPr lang="en-GB" altLang="en-US" sz="2000" dirty="0"/>
              <a:t>Enables faster communication between patients and NHS services</a:t>
            </a:r>
          </a:p>
          <a:p>
            <a:pPr marL="0" indent="0" eaLnBrk="1" hangingPunct="1">
              <a:buNone/>
            </a:pPr>
            <a:r>
              <a:rPr lang="en-GB" altLang="en-US" sz="2000" dirty="0"/>
              <a:t>(NHS,2021) </a:t>
            </a:r>
          </a:p>
          <a:p>
            <a:pPr marL="0" indent="0" eaLnBrk="1" hangingPunct="1">
              <a:buNone/>
            </a:pPr>
            <a:r>
              <a:rPr lang="en-GB" altLang="en-US" sz="2000" dirty="0"/>
              <a:t>(NHS, 2022)</a:t>
            </a:r>
          </a:p>
        </p:txBody>
      </p:sp>
      <p:pic>
        <p:nvPicPr>
          <p:cNvPr id="3" name="Picture 2" descr="A screen shot of a tablet&#10;&#10;Description automatically generated">
            <a:extLst>
              <a:ext uri="{FF2B5EF4-FFF2-40B4-BE49-F238E27FC236}">
                <a16:creationId xmlns:a16="http://schemas.microsoft.com/office/drawing/2014/main" id="{5619C776-6AB3-B382-F205-FD5D5DF6984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8481" y="3741351"/>
            <a:ext cx="1728192" cy="184788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55EA8CB-7673-C093-AC55-2FDE21AB8C6B}"/>
              </a:ext>
            </a:extLst>
          </p:cNvPr>
          <p:cNvSpPr>
            <a:spLocks noGrp="1" noChangeArrowheads="1"/>
          </p:cNvSpPr>
          <p:nvPr>
            <p:ph type="title"/>
          </p:nvPr>
        </p:nvSpPr>
        <p:spPr/>
        <p:txBody>
          <a:bodyPr/>
          <a:lstStyle/>
          <a:p>
            <a:pPr eaLnBrk="1" hangingPunct="1"/>
            <a:r>
              <a:rPr lang="en-GB" altLang="en-US" b="1"/>
              <a:t>Impact on patients </a:t>
            </a:r>
          </a:p>
        </p:txBody>
      </p:sp>
      <p:sp>
        <p:nvSpPr>
          <p:cNvPr id="13315" name="Content Placeholder 2">
            <a:extLst>
              <a:ext uri="{FF2B5EF4-FFF2-40B4-BE49-F238E27FC236}">
                <a16:creationId xmlns:a16="http://schemas.microsoft.com/office/drawing/2014/main" id="{50DAFB59-42C9-20BF-E17E-41F433862846}"/>
              </a:ext>
            </a:extLst>
          </p:cNvPr>
          <p:cNvSpPr>
            <a:spLocks noGrp="1" noChangeArrowheads="1"/>
          </p:cNvSpPr>
          <p:nvPr>
            <p:ph idx="1"/>
          </p:nvPr>
        </p:nvSpPr>
        <p:spPr>
          <a:xfrm>
            <a:off x="457200" y="1600200"/>
            <a:ext cx="8229600" cy="3916363"/>
          </a:xfrm>
        </p:spPr>
        <p:txBody>
          <a:bodyPr/>
          <a:lstStyle/>
          <a:p>
            <a:pPr eaLnBrk="1" hangingPunct="1"/>
            <a:r>
              <a:rPr lang="en-GB" altLang="en-US" sz="2000" dirty="0"/>
              <a:t>Increases convenience and control over healthcare</a:t>
            </a:r>
          </a:p>
          <a:p>
            <a:pPr eaLnBrk="1" hangingPunct="1"/>
            <a:r>
              <a:rPr lang="en-GB" altLang="en-US" sz="2000" dirty="0"/>
              <a:t>Improves access to appointments, prescriptions and health records</a:t>
            </a:r>
          </a:p>
          <a:p>
            <a:pPr eaLnBrk="1" hangingPunct="1"/>
            <a:r>
              <a:rPr lang="en-GB" altLang="en-US" sz="2000" dirty="0"/>
              <a:t>Enhances patients understanding of their own health information</a:t>
            </a:r>
          </a:p>
          <a:p>
            <a:pPr eaLnBrk="1" hangingPunct="1"/>
            <a:r>
              <a:rPr lang="en-GB" altLang="en-US" sz="2000" dirty="0"/>
              <a:t>Reduces anxiety through quicker access to results and advice</a:t>
            </a:r>
          </a:p>
          <a:p>
            <a:pPr eaLnBrk="1" hangingPunct="1"/>
            <a:r>
              <a:rPr lang="en-GB" altLang="en-US" sz="2000" dirty="0"/>
              <a:t>May create digital exclusion for those with limited skills, devices or internet</a:t>
            </a:r>
          </a:p>
          <a:p>
            <a:pPr eaLnBrk="1" hangingPunct="1"/>
            <a:r>
              <a:rPr lang="en-GB" altLang="en-US" sz="2000" dirty="0"/>
              <a:t>Mixed patient experiences depending on confidence with technology</a:t>
            </a:r>
          </a:p>
          <a:p>
            <a:pPr eaLnBrk="1" hangingPunct="1"/>
            <a:endParaRPr lang="en-GB" altLang="en-US" sz="2000" dirty="0"/>
          </a:p>
          <a:p>
            <a:pPr marL="0" indent="0" eaLnBrk="1" hangingPunct="1">
              <a:buNone/>
            </a:pPr>
            <a:r>
              <a:rPr lang="en-GB" altLang="en-US" sz="2000" dirty="0"/>
              <a:t>(NHS,2025)</a:t>
            </a:r>
          </a:p>
        </p:txBody>
      </p:sp>
      <p:pic>
        <p:nvPicPr>
          <p:cNvPr id="3" name="Picture 2" descr="A person using a computer and a phone&#10;&#10;Description automatically generated">
            <a:extLst>
              <a:ext uri="{FF2B5EF4-FFF2-40B4-BE49-F238E27FC236}">
                <a16:creationId xmlns:a16="http://schemas.microsoft.com/office/drawing/2014/main" id="{64B92E3E-71F1-9022-C710-FF6EF1917CA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40152" y="4066637"/>
            <a:ext cx="2940901" cy="163248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F9D4A54-177D-AF3C-9BF9-05E01168C2DE}"/>
              </a:ext>
            </a:extLst>
          </p:cNvPr>
          <p:cNvSpPr>
            <a:spLocks noGrp="1" noChangeArrowheads="1"/>
          </p:cNvSpPr>
          <p:nvPr>
            <p:ph type="title"/>
          </p:nvPr>
        </p:nvSpPr>
        <p:spPr/>
        <p:txBody>
          <a:bodyPr/>
          <a:lstStyle/>
          <a:p>
            <a:pPr eaLnBrk="1" hangingPunct="1"/>
            <a:r>
              <a:rPr lang="en-GB" altLang="en-US" b="1"/>
              <a:t>Impact on community </a:t>
            </a:r>
          </a:p>
        </p:txBody>
      </p:sp>
      <p:sp>
        <p:nvSpPr>
          <p:cNvPr id="14339" name="Content Placeholder 2">
            <a:extLst>
              <a:ext uri="{FF2B5EF4-FFF2-40B4-BE49-F238E27FC236}">
                <a16:creationId xmlns:a16="http://schemas.microsoft.com/office/drawing/2014/main" id="{DAAF6401-D652-146C-63FA-1D0D4154DDDB}"/>
              </a:ext>
            </a:extLst>
          </p:cNvPr>
          <p:cNvSpPr>
            <a:spLocks noGrp="1" noChangeArrowheads="1"/>
          </p:cNvSpPr>
          <p:nvPr>
            <p:ph idx="1"/>
          </p:nvPr>
        </p:nvSpPr>
        <p:spPr>
          <a:xfrm>
            <a:off x="457200" y="1600200"/>
            <a:ext cx="8229600" cy="3916363"/>
          </a:xfrm>
        </p:spPr>
        <p:txBody>
          <a:bodyPr/>
          <a:lstStyle/>
          <a:p>
            <a:pPr eaLnBrk="1" hangingPunct="1"/>
            <a:r>
              <a:rPr lang="en-GB" altLang="en-US" sz="2000" dirty="0"/>
              <a:t>Improves access to healthcare for people in remote or rural areas</a:t>
            </a:r>
          </a:p>
          <a:p>
            <a:pPr eaLnBrk="1" hangingPunct="1"/>
            <a:r>
              <a:rPr lang="en-GB" altLang="en-US" sz="2000" dirty="0"/>
              <a:t>Reduces the need for travel, saving time and money for families</a:t>
            </a:r>
          </a:p>
          <a:p>
            <a:pPr eaLnBrk="1" hangingPunct="1"/>
            <a:r>
              <a:rPr lang="en-GB" altLang="en-US" sz="2000" dirty="0"/>
              <a:t>Supports public health through vaccination records, NHS advice and digital services</a:t>
            </a:r>
          </a:p>
          <a:p>
            <a:pPr eaLnBrk="1" hangingPunct="1"/>
            <a:r>
              <a:rPr lang="en-GB" altLang="en-US" sz="2000" dirty="0"/>
              <a:t>Helps communities manage long-term conditions with easier monitoring </a:t>
            </a:r>
          </a:p>
          <a:p>
            <a:pPr eaLnBrk="1" hangingPunct="1"/>
            <a:r>
              <a:rPr lang="en-GB" altLang="en-US" sz="2000" dirty="0"/>
              <a:t>May widen the gap between digitally skilled and digitally excluded groups</a:t>
            </a:r>
          </a:p>
          <a:p>
            <a:pPr eaLnBrk="1" hangingPunct="1"/>
            <a:r>
              <a:rPr lang="en-GB" altLang="en-US" sz="2000" dirty="0"/>
              <a:t>Influences how families support elderly or vulnerable members with digital care</a:t>
            </a:r>
          </a:p>
          <a:p>
            <a:pPr marL="0" indent="0" eaLnBrk="1" hangingPunct="1">
              <a:buNone/>
            </a:pPr>
            <a:r>
              <a:rPr lang="en-GB" altLang="en-US" sz="2000" dirty="0"/>
              <a:t>(</a:t>
            </a:r>
            <a:r>
              <a:rPr lang="en-GB" altLang="en-US" sz="2000" dirty="0" err="1"/>
              <a:t>Mussener</a:t>
            </a:r>
            <a:r>
              <a:rPr lang="en-GB" altLang="en-US" sz="2000" dirty="0"/>
              <a:t>, 2021)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D6639BB-1A2C-82E0-D79A-EB7147165F30}"/>
              </a:ext>
            </a:extLst>
          </p:cNvPr>
          <p:cNvSpPr>
            <a:spLocks noGrp="1" noChangeArrowheads="1"/>
          </p:cNvSpPr>
          <p:nvPr>
            <p:ph type="title"/>
          </p:nvPr>
        </p:nvSpPr>
        <p:spPr/>
        <p:txBody>
          <a:bodyPr/>
          <a:lstStyle/>
          <a:p>
            <a:pPr eaLnBrk="1" hangingPunct="1"/>
            <a:r>
              <a:rPr lang="en-GB" altLang="en-US" b="1"/>
              <a:t>Challenges of the innovation</a:t>
            </a:r>
          </a:p>
        </p:txBody>
      </p:sp>
      <p:sp>
        <p:nvSpPr>
          <p:cNvPr id="15363" name="Content Placeholder 2">
            <a:extLst>
              <a:ext uri="{FF2B5EF4-FFF2-40B4-BE49-F238E27FC236}">
                <a16:creationId xmlns:a16="http://schemas.microsoft.com/office/drawing/2014/main" id="{1AA8EA83-E02A-F6C9-0109-73933F5126C9}"/>
              </a:ext>
            </a:extLst>
          </p:cNvPr>
          <p:cNvSpPr>
            <a:spLocks noGrp="1" noChangeArrowheads="1"/>
          </p:cNvSpPr>
          <p:nvPr>
            <p:ph idx="1"/>
          </p:nvPr>
        </p:nvSpPr>
        <p:spPr>
          <a:xfrm>
            <a:off x="457200" y="1600200"/>
            <a:ext cx="8229600" cy="3916363"/>
          </a:xfrm>
        </p:spPr>
        <p:txBody>
          <a:bodyPr/>
          <a:lstStyle/>
          <a:p>
            <a:pPr eaLnBrk="1" hangingPunct="1"/>
            <a:r>
              <a:rPr lang="en-GB" altLang="en-US" sz="2000" dirty="0"/>
              <a:t>Digital exclusion for patients without devices, internet or digital skills</a:t>
            </a:r>
          </a:p>
          <a:p>
            <a:pPr eaLnBrk="1" hangingPunct="1"/>
            <a:r>
              <a:rPr lang="en-GB" altLang="en-US" sz="2000" dirty="0"/>
              <a:t>Data privacy and concerns about storing personal health information</a:t>
            </a:r>
          </a:p>
          <a:p>
            <a:pPr eaLnBrk="1" hangingPunct="1"/>
            <a:r>
              <a:rPr lang="en-GB" altLang="en-US" sz="2000" dirty="0"/>
              <a:t>Technical issues such as login problems, verification delays or system outages</a:t>
            </a:r>
          </a:p>
          <a:p>
            <a:pPr eaLnBrk="1" hangingPunct="1"/>
            <a:r>
              <a:rPr lang="en-GB" altLang="en-US" sz="2000" dirty="0"/>
              <a:t>Increased pressure on staff to provide digital support</a:t>
            </a:r>
          </a:p>
          <a:p>
            <a:pPr eaLnBrk="1" hangingPunct="1"/>
            <a:r>
              <a:rPr lang="en-GB" altLang="en-US" sz="2000" dirty="0"/>
              <a:t>Not all GP practices or systems integrate smoothly with the app</a:t>
            </a:r>
          </a:p>
          <a:p>
            <a:pPr eaLnBrk="1" hangingPunct="1"/>
            <a:r>
              <a:rPr lang="en-GB" altLang="en-US" sz="2000" dirty="0"/>
              <a:t>Risk of over- reliance on technology if digitals services fail</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35F3E90C-BE24-0175-B901-F82DB354719E}"/>
              </a:ext>
            </a:extLst>
          </p:cNvPr>
          <p:cNvSpPr>
            <a:spLocks noGrp="1" noChangeArrowheads="1"/>
          </p:cNvSpPr>
          <p:nvPr>
            <p:ph type="title"/>
          </p:nvPr>
        </p:nvSpPr>
        <p:spPr/>
        <p:txBody>
          <a:bodyPr/>
          <a:lstStyle/>
          <a:p>
            <a:r>
              <a:rPr lang="en-GB" altLang="en-US" b="1"/>
              <a:t>Recommendations</a:t>
            </a:r>
          </a:p>
        </p:txBody>
      </p:sp>
      <p:sp>
        <p:nvSpPr>
          <p:cNvPr id="16387" name="Content Placeholder 2">
            <a:extLst>
              <a:ext uri="{FF2B5EF4-FFF2-40B4-BE49-F238E27FC236}">
                <a16:creationId xmlns:a16="http://schemas.microsoft.com/office/drawing/2014/main" id="{DDE9DB64-0B10-10BB-AB64-02BB35AA930D}"/>
              </a:ext>
            </a:extLst>
          </p:cNvPr>
          <p:cNvSpPr>
            <a:spLocks noGrp="1" noChangeArrowheads="1"/>
          </p:cNvSpPr>
          <p:nvPr>
            <p:ph idx="1"/>
          </p:nvPr>
        </p:nvSpPr>
        <p:spPr>
          <a:xfrm>
            <a:off x="457200" y="1600200"/>
            <a:ext cx="8229600" cy="3916363"/>
          </a:xfrm>
        </p:spPr>
        <p:txBody>
          <a:bodyPr/>
          <a:lstStyle/>
          <a:p>
            <a:r>
              <a:rPr lang="en-GB" altLang="en-US" sz="2000" dirty="0"/>
              <a:t>Increase digital training and support for patients who need help</a:t>
            </a:r>
          </a:p>
          <a:p>
            <a:r>
              <a:rPr lang="en-GB" altLang="en-US" sz="2000" dirty="0"/>
              <a:t>Provide ongoing digital skills training for NHS staff</a:t>
            </a:r>
          </a:p>
          <a:p>
            <a:r>
              <a:rPr lang="en-GB" altLang="en-US" sz="2000" dirty="0"/>
              <a:t>Improve app integration with all GP and hospital systems</a:t>
            </a:r>
          </a:p>
          <a:p>
            <a:r>
              <a:rPr lang="en-GB" altLang="en-US" sz="2000" dirty="0"/>
              <a:t>Strengthen cybersecurity and reassure patients about data privacy</a:t>
            </a:r>
          </a:p>
          <a:p>
            <a:r>
              <a:rPr lang="en-GB" altLang="en-US" sz="2000" dirty="0"/>
              <a:t>Offer alternative options for digitally excluded groups</a:t>
            </a:r>
          </a:p>
          <a:p>
            <a:r>
              <a:rPr lang="en-GB" altLang="en-US" sz="2000" dirty="0"/>
              <a:t>Enhance app design to make it more user friendly and accessible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3548AA18-D1F6-D31F-C59A-D1365D29A1A5}"/>
              </a:ext>
            </a:extLst>
          </p:cNvPr>
          <p:cNvSpPr>
            <a:spLocks noGrp="1" noChangeArrowheads="1"/>
          </p:cNvSpPr>
          <p:nvPr>
            <p:ph type="title"/>
          </p:nvPr>
        </p:nvSpPr>
        <p:spPr/>
        <p:txBody>
          <a:bodyPr/>
          <a:lstStyle/>
          <a:p>
            <a:pPr eaLnBrk="1" hangingPunct="1"/>
            <a:r>
              <a:rPr lang="en-GB" altLang="en-US" b="1"/>
              <a:t>Conclusion</a:t>
            </a:r>
          </a:p>
        </p:txBody>
      </p:sp>
      <p:sp>
        <p:nvSpPr>
          <p:cNvPr id="17411" name="Content Placeholder 2">
            <a:extLst>
              <a:ext uri="{FF2B5EF4-FFF2-40B4-BE49-F238E27FC236}">
                <a16:creationId xmlns:a16="http://schemas.microsoft.com/office/drawing/2014/main" id="{B1FDEC06-20B7-F51C-211B-959FA87FA747}"/>
              </a:ext>
            </a:extLst>
          </p:cNvPr>
          <p:cNvSpPr>
            <a:spLocks noGrp="1" noChangeArrowheads="1"/>
          </p:cNvSpPr>
          <p:nvPr>
            <p:ph idx="1"/>
          </p:nvPr>
        </p:nvSpPr>
        <p:spPr>
          <a:xfrm>
            <a:off x="457200" y="1600200"/>
            <a:ext cx="8229600" cy="3916363"/>
          </a:xfrm>
        </p:spPr>
        <p:txBody>
          <a:bodyPr/>
          <a:lstStyle/>
          <a:p>
            <a:pPr marL="0" indent="0" eaLnBrk="1" hangingPunct="1">
              <a:buNone/>
            </a:pPr>
            <a:r>
              <a:rPr lang="en-GB" altLang="en-US" dirty="0"/>
              <a:t>The NHS app is a useful digital tool that makes healthcare more accessible and efficient. It helps save time, gives patients more control and improves access to services. However, to ensure everyone benefits, the NHS must continue improving the app and support people who struggle with digital technology.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0030EF70-65D5-28C1-3A54-1C84FA0FD2CB}"/>
              </a:ext>
            </a:extLst>
          </p:cNvPr>
          <p:cNvSpPr>
            <a:spLocks noGrp="1" noChangeArrowheads="1"/>
          </p:cNvSpPr>
          <p:nvPr>
            <p:ph type="title"/>
          </p:nvPr>
        </p:nvSpPr>
        <p:spPr>
          <a:xfrm>
            <a:off x="457200" y="-171400"/>
            <a:ext cx="8229600" cy="936104"/>
          </a:xfrm>
        </p:spPr>
        <p:txBody>
          <a:bodyPr/>
          <a:lstStyle/>
          <a:p>
            <a:pPr eaLnBrk="1" hangingPunct="1"/>
            <a:r>
              <a:rPr lang="en-GB" altLang="en-US" b="1" dirty="0"/>
              <a:t>References</a:t>
            </a:r>
          </a:p>
        </p:txBody>
      </p:sp>
      <p:sp>
        <p:nvSpPr>
          <p:cNvPr id="18435" name="Content Placeholder 2">
            <a:extLst>
              <a:ext uri="{FF2B5EF4-FFF2-40B4-BE49-F238E27FC236}">
                <a16:creationId xmlns:a16="http://schemas.microsoft.com/office/drawing/2014/main" id="{00B65E33-0E02-C1E5-7122-DAFD4F282315}"/>
              </a:ext>
            </a:extLst>
          </p:cNvPr>
          <p:cNvSpPr>
            <a:spLocks noGrp="1" noChangeArrowheads="1"/>
          </p:cNvSpPr>
          <p:nvPr>
            <p:ph idx="1"/>
          </p:nvPr>
        </p:nvSpPr>
        <p:spPr>
          <a:xfrm>
            <a:off x="478093" y="620688"/>
            <a:ext cx="8229600" cy="5040560"/>
          </a:xfrm>
        </p:spPr>
        <p:txBody>
          <a:bodyPr/>
          <a:lstStyle/>
          <a:p>
            <a:pPr eaLnBrk="1" hangingPunct="1"/>
            <a:r>
              <a:rPr lang="en-GB" altLang="en-US" sz="1200" dirty="0"/>
              <a:t>Abernethy, A., Adams, L., Barrett, M., Bechtel, C., Brennan, P., Butte, A., Faulkner, J., Fontaine, E., Friedhoff, S., </a:t>
            </a:r>
            <a:r>
              <a:rPr lang="en-GB" altLang="en-US" sz="1200" dirty="0" err="1"/>
              <a:t>Halamka</a:t>
            </a:r>
            <a:r>
              <a:rPr lang="en-GB" altLang="en-US" sz="1200" dirty="0"/>
              <a:t>, J. and Howell, M., 2022. The promise of digital health: then, now, and the future. NAM perspectives, 2022, pp.10-31478. </a:t>
            </a:r>
          </a:p>
          <a:p>
            <a:pPr eaLnBrk="1" hangingPunct="1"/>
            <a:r>
              <a:rPr lang="en-GB" altLang="en-US" sz="1200" dirty="0"/>
              <a:t>Beresford, M., Weaver, R. and Stokes-Lampard, H., 2023. General practice in an integrated NHS: reasons to be hopeful. Future Healthcare Journal, 10(3), pp.178-180. </a:t>
            </a:r>
          </a:p>
          <a:p>
            <a:pPr eaLnBrk="1" hangingPunct="1"/>
            <a:r>
              <a:rPr lang="en-GB" altLang="en-US" sz="1200" dirty="0"/>
              <a:t>Department of Health and Social Care (2025). NHS App overhaul will break down barriers to healthcare and reduce inequalities. [online] GOV.UK. Available at: https://</a:t>
            </a:r>
            <a:r>
              <a:rPr lang="en-GB" altLang="en-US" sz="1200" dirty="0" err="1"/>
              <a:t>www.gov.uk</a:t>
            </a:r>
            <a:r>
              <a:rPr lang="en-GB" altLang="en-US" sz="1200" dirty="0"/>
              <a:t>/government/news/nhs-app-overhaul-will-break-down-barriers-to-healthcare-and-reduce-inequalities </a:t>
            </a:r>
          </a:p>
          <a:p>
            <a:pPr eaLnBrk="1" hangingPunct="1"/>
            <a:r>
              <a:rPr lang="en-GB" altLang="en-US" sz="1200" dirty="0" err="1"/>
              <a:t>Kneisler</a:t>
            </a:r>
            <a:r>
              <a:rPr lang="en-GB" altLang="en-US" sz="1200" dirty="0"/>
              <a:t>, D. (2024). NHS App benefits. [online] East Basildon Primary Care Network. Available at: https://</a:t>
            </a:r>
            <a:r>
              <a:rPr lang="en-GB" altLang="en-US" sz="1200" dirty="0" err="1"/>
              <a:t>www.eastbasildonpcn.nhs.uk</a:t>
            </a:r>
            <a:r>
              <a:rPr lang="en-GB" altLang="en-US" sz="1200" dirty="0"/>
              <a:t>/news/</a:t>
            </a:r>
            <a:r>
              <a:rPr lang="en-GB" altLang="en-US" sz="1200" dirty="0" err="1"/>
              <a:t>nhs</a:t>
            </a:r>
            <a:r>
              <a:rPr lang="en-GB" altLang="en-US" sz="1200" dirty="0"/>
              <a:t>-app-benefits/ </a:t>
            </a:r>
          </a:p>
          <a:p>
            <a:pPr eaLnBrk="1" hangingPunct="1"/>
            <a:r>
              <a:rPr lang="en-GB" altLang="en-US" sz="1200" dirty="0" err="1"/>
              <a:t>Kuppanda</a:t>
            </a:r>
            <a:r>
              <a:rPr lang="en-GB" altLang="en-US" sz="1200" dirty="0"/>
              <a:t>, P.M. and Jenkins, J., 2023. Evaluation of experiences and attitudes of patients towards patient portal–enabled access to their health information or medical records: a qualitative grounded theory study. Qualitative Health Research, 33(12), pp.1080-1090. </a:t>
            </a:r>
          </a:p>
          <a:p>
            <a:pPr eaLnBrk="1" hangingPunct="1"/>
            <a:r>
              <a:rPr lang="en-GB" altLang="en-US" sz="1200" dirty="0" err="1"/>
              <a:t>Müssener</a:t>
            </a:r>
            <a:r>
              <a:rPr lang="en-GB" altLang="en-US" sz="1200" dirty="0"/>
              <a:t>, U., 2021. Digital encounters: human interactions in mHealth </a:t>
            </a:r>
            <a:r>
              <a:rPr lang="en-GB" altLang="en-US" sz="1200" dirty="0" err="1"/>
              <a:t>behavior</a:t>
            </a:r>
            <a:r>
              <a:rPr lang="en-GB" altLang="en-US" sz="1200" dirty="0"/>
              <a:t> change interventions. Digital Health, 7, p.20552076211029776. </a:t>
            </a:r>
          </a:p>
          <a:p>
            <a:pPr eaLnBrk="1" hangingPunct="1"/>
            <a:r>
              <a:rPr lang="en-GB" altLang="en-US" sz="1200" dirty="0"/>
              <a:t>NHS (2021). About the NHS App. [online] </a:t>
            </a:r>
            <a:r>
              <a:rPr lang="en-GB" altLang="en-US" sz="1200" dirty="0" err="1"/>
              <a:t>nhs.uk</a:t>
            </a:r>
            <a:r>
              <a:rPr lang="en-GB" altLang="en-US" sz="1200" dirty="0"/>
              <a:t>. Available at: https://</a:t>
            </a:r>
            <a:r>
              <a:rPr lang="en-GB" altLang="en-US" sz="1200" dirty="0" err="1"/>
              <a:t>www.nhs.uk</a:t>
            </a:r>
            <a:r>
              <a:rPr lang="en-GB" altLang="en-US" sz="1200" dirty="0"/>
              <a:t>/</a:t>
            </a:r>
            <a:r>
              <a:rPr lang="en-GB" altLang="en-US" sz="1200" dirty="0" err="1"/>
              <a:t>nhs</a:t>
            </a:r>
            <a:r>
              <a:rPr lang="en-GB" altLang="en-US" sz="1200" dirty="0"/>
              <a:t>-app/about-the-</a:t>
            </a:r>
            <a:r>
              <a:rPr lang="en-GB" altLang="en-US" sz="1200" dirty="0" err="1"/>
              <a:t>nhs</a:t>
            </a:r>
            <a:r>
              <a:rPr lang="en-GB" altLang="en-US" sz="1200" dirty="0"/>
              <a:t>-app/ </a:t>
            </a:r>
          </a:p>
          <a:p>
            <a:pPr eaLnBrk="1" hangingPunct="1"/>
            <a:r>
              <a:rPr lang="en-GB" altLang="en-US" sz="1200" dirty="0"/>
              <a:t>NHS England (2022). Access to patient records through the NHS App. [online] NHS Transformation Directorate. Available at: https://</a:t>
            </a:r>
            <a:r>
              <a:rPr lang="en-GB" altLang="en-US" sz="1200" dirty="0" err="1"/>
              <a:t>transform.england.nhs.uk</a:t>
            </a:r>
            <a:r>
              <a:rPr lang="en-GB" altLang="en-US" sz="1200" dirty="0"/>
              <a:t>/information-governance/guidance/access-to-patient-records-through-the-</a:t>
            </a:r>
            <a:r>
              <a:rPr lang="en-GB" altLang="en-US" sz="1200" dirty="0" err="1"/>
              <a:t>nhs</a:t>
            </a:r>
            <a:r>
              <a:rPr lang="en-GB" altLang="en-US" sz="1200" dirty="0"/>
              <a:t>-app/</a:t>
            </a:r>
          </a:p>
          <a:p>
            <a:pPr eaLnBrk="1" hangingPunct="1"/>
            <a:r>
              <a:rPr lang="en-GB" altLang="en-US" sz="1200" dirty="0"/>
              <a:t>NHS England (2023). NHS England» Clinical messaging and test results. [online] </a:t>
            </a:r>
            <a:r>
              <a:rPr lang="en-GB" altLang="en-US" sz="1200" dirty="0" err="1"/>
              <a:t>www.england.nhs.uk</a:t>
            </a:r>
            <a:r>
              <a:rPr lang="en-GB" altLang="en-US" sz="1200" dirty="0"/>
              <a:t>. Available at: https://</a:t>
            </a:r>
            <a:r>
              <a:rPr lang="en-GB" altLang="en-US" sz="1200" dirty="0" err="1"/>
              <a:t>www.england.nhs.uk</a:t>
            </a:r>
            <a:r>
              <a:rPr lang="en-GB" altLang="en-US" sz="1200" dirty="0"/>
              <a:t>/long-read/clinical-messaging-and-test-results/ </a:t>
            </a:r>
          </a:p>
          <a:p>
            <a:pPr eaLnBrk="1" hangingPunct="1"/>
            <a:r>
              <a:rPr lang="en-GB" altLang="en-US" sz="1200" dirty="0"/>
              <a:t>NHS England (2025). GP health records in the App. [online] Available at: </a:t>
            </a:r>
            <a:r>
              <a:rPr lang="en-GB" altLang="en-US" sz="1200" dirty="0">
                <a:hlinkClick r:id="rId2"/>
              </a:rPr>
              <a:t>https://digital.nhs.uk/services/nhs-app/nhs-app-features/gp-health-records-in-the-app</a:t>
            </a:r>
            <a:r>
              <a:rPr lang="en-GB" altLang="en-US" sz="1200" dirty="0"/>
              <a:t>.</a:t>
            </a:r>
          </a:p>
          <a:p>
            <a:pPr eaLnBrk="1" hangingPunct="1"/>
            <a:r>
              <a:rPr lang="en-GB" altLang="en-US" sz="1200" dirty="0"/>
              <a:t>Tree View Designs (2023). The NHS App. Available at: </a:t>
            </a:r>
            <a:r>
              <a:rPr lang="en-GB" altLang="en-US" sz="1200" dirty="0">
                <a:hlinkClick r:id="rId3"/>
              </a:rPr>
              <a:t>https://www.whiteladiesmedical.nhs-app</a:t>
            </a:r>
            <a:r>
              <a:rPr lang="en-GB" altLang="en-US" sz="1200" dirty="0"/>
              <a:t>.</a:t>
            </a:r>
          </a:p>
          <a:p>
            <a:pPr eaLnBrk="1" hangingPunct="1"/>
            <a:endParaRPr lang="en-GB" altLang="en-US" sz="1200" dirty="0"/>
          </a:p>
          <a:p>
            <a:pPr eaLnBrk="1" hangingPunct="1"/>
            <a:endParaRPr lang="en-GB" altLang="en-US" sz="9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303dbf9b-b85b-46a0-94f1-894078c07ecd"/>
    <ds:schemaRef ds:uri="http://schemas.openxmlformats.org/package/2006/metadata/core-properties"/>
    <ds:schemaRef ds:uri="http://schemas.microsoft.com/office/2006/metadata/properties"/>
    <ds:schemaRef ds:uri="http://schemas.microsoft.com/office/infopath/2007/PartnerControls"/>
    <ds:schemaRef ds:uri="http://purl.org/dc/elements/1.1/"/>
    <ds:schemaRef ds:uri="http://schemas.microsoft.com/office/2006/documentManagement/types"/>
    <ds:schemaRef ds:uri="http://purl.org/dc/terms/"/>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Template>
  <TotalTime>20155</TotalTime>
  <Words>1008</Words>
  <Application>Microsoft Macintosh PowerPoint</Application>
  <PresentationFormat>On-screen Show (4:3)</PresentationFormat>
  <Paragraphs>75</Paragraphs>
  <Slides>10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Myriad Pro</vt:lpstr>
      <vt:lpstr>Arial</vt:lpstr>
      <vt:lpstr>Calibri</vt:lpstr>
      <vt:lpstr>20140311PresentationUWTSDTemplate</vt:lpstr>
      <vt:lpstr>Digital Transformation in the Health and Care Professions (BMHP6026) Component 2 Assessment   Student name: Marilyn Mcleish Student ID: 2316784</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Marilyn Alda McLeish (2316784)</cp:lastModifiedBy>
  <cp:revision>182</cp:revision>
  <cp:lastPrinted>2021-01-18T19:39:53Z</cp:lastPrinted>
  <dcterms:created xsi:type="dcterms:W3CDTF">2020-06-13T21:56:47Z</dcterms:created>
  <dcterms:modified xsi:type="dcterms:W3CDTF">2025-12-01T10:41:34Z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