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Override PartName="/ppt/slides/slide11.xml" ContentType="application/vnd.openxmlformats-officedocument.presentationml.slide+xml"/>
  <Default Extension="xml" ContentType="application/xml"/>
  <Override PartName="/ppt/slides/slide9.xml" ContentType="application/vnd.openxmlformats-officedocument.presentationml.slide+xml"/>
  <Default Extension="jpeg" ContentType="image/jpeg"/>
  <Override PartName="/ppt/notesSlides/notesSlide3.xml" ContentType="application/vnd.openxmlformats-officedocument.presentationml.notesSlide+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notesSlides/notesSlide1.xml" ContentType="application/vnd.openxmlformats-officedocument.presentationml.notesSlide+xml"/>
  <Override PartName="/ppt/slideLayouts/slideLayout6.xml" ContentType="application/vnd.openxmlformats-officedocument.presentationml.slideLayout+xml"/>
  <Override PartName="/ppt/slides/slide5.xml" ContentType="application/vnd.openxmlformats-officedocument.presentationml.slide+xml"/>
  <Override PartName="/ppt/theme/theme2.xml" ContentType="application/vnd.openxmlformats-officedocument.them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notesSlides/notesSlide4.xml" ContentType="application/vnd.openxmlformats-officedocument.presentationml.notesSlide+xml"/>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9.xml" ContentType="application/vnd.openxmlformats-officedocument.presentationml.slideLayout+xml"/>
  <Override PartName="/ppt/notesSlides/notesSlide2.xml" ContentType="application/vnd.openxmlformats-officedocument.presentationml.notesSlide+xml"/>
  <Override PartName="/ppt/slideLayouts/slideLayout7.xml" ContentType="application/vnd.openxmlformats-officedocument.presentationml.slideLayout+xml"/>
  <Override PartName="/ppt/slides/slide6.xml" ContentType="application/vnd.openxmlformats-officedocument.presentationml.slide+xml"/>
  <Override PartName="/ppt/notesMasters/notesMaster1.xml" ContentType="application/vnd.openxmlformats-officedocument.presentationml.notesMaster+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notesMasterIdLst>
    <p:notesMasterId r:id="rId17"/>
  </p:notesMasterIdLst>
  <p:sldIdLst>
    <p:sldId id="256" r:id="rId2"/>
    <p:sldId id="285" r:id="rId3"/>
    <p:sldId id="262" r:id="rId4"/>
    <p:sldId id="268" r:id="rId5"/>
    <p:sldId id="279" r:id="rId6"/>
    <p:sldId id="280" r:id="rId7"/>
    <p:sldId id="269" r:id="rId8"/>
    <p:sldId id="276" r:id="rId9"/>
    <p:sldId id="273" r:id="rId10"/>
    <p:sldId id="274" r:id="rId11"/>
    <p:sldId id="281" r:id="rId12"/>
    <p:sldId id="282" r:id="rId13"/>
    <p:sldId id="283" r:id="rId14"/>
    <p:sldId id="277" r:id="rId15"/>
    <p:sldId id="28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p="http://schemas.openxmlformats.org/presentationml/2006/main" xmlns:r="http://schemas.openxmlformats.org/officeDocument/2006/relationships" xmlns:a="http://schemas.openxmlformats.org/drawingml/2006/main" xmlns=""/>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32767"/>
    </p:ext>
    <p:ext uri="{FD5EFAAD-0ECE-453E-9831-46B23BE46B34}">
      <p15:chartTrackingRefBased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6383"/>
    <p:restoredTop sz="80833" autoAdjust="0"/>
  </p:normalViewPr>
  <p:slideViewPr>
    <p:cSldViewPr snapToGrid="0" snapToObjects="1">
      <p:cViewPr varScale="1">
        <p:scale>
          <a:sx n="67" d="100"/>
          <a:sy n="67" d="100"/>
        </p:scale>
        <p:origin x="-1152" y="-10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A52A16-0511-684E-8E44-EFBE0191F4C0}" type="datetimeFigureOut">
              <a:rPr lang="en-US" smtClean="0"/>
              <a:pPr/>
              <a:t>10/28/19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1200F4-9DF7-A14D-8B92-1F4A46A83E95}"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908477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FAA26D3D-D897-4be2-8F04-BA451C77F1D7}">
              <ma14:placeholderFlag xmlns="" xmlns:ma14="http://schemas.microsoft.com/office/mac/drawingml/2011/main" xmlns:p="http://schemas.openxmlformats.org/presentationml/2006/main" xmlns:r="http://schemas.openxmlformats.org/officeDocument/2006/relationships" xmlns:a="http://schemas.openxmlformats.org/drawingml/2006/main" val="1"/>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charset="-128"/>
            </a:endParaRP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fontAlgn="base">
              <a:spcBef>
                <a:spcPct val="0"/>
              </a:spcBef>
              <a:spcAft>
                <a:spcPct val="0"/>
              </a:spcAft>
            </a:pPr>
            <a:fld id="{F1176C93-9567-6E4A-8349-C25F0A6D2539}" type="slidenum">
              <a:rPr lang="en-US" altLang="en-US">
                <a:latin typeface="Arial" charset="0"/>
                <a:ea typeface="ＭＳ Ｐゴシック" charset="-128"/>
              </a:rPr>
              <a:pPr fontAlgn="base">
                <a:spcBef>
                  <a:spcPct val="0"/>
                </a:spcBef>
                <a:spcAft>
                  <a:spcPct val="0"/>
                </a:spcAft>
              </a:pPr>
              <a:t>4</a:t>
            </a:fld>
            <a:endParaRPr lang="en-US" altLang="en-US">
              <a:latin typeface="Arial" charset="0"/>
              <a:ea typeface="ＭＳ Ｐゴシック" charset="-128"/>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68074440"/>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FAA26D3D-D897-4be2-8F04-BA451C77F1D7}">
              <ma14:placeholderFlag xmlns="" xmlns:ma14="http://schemas.microsoft.com/office/mac/drawingml/2011/main" xmlns:p="http://schemas.openxmlformats.org/presentationml/2006/main" xmlns:r="http://schemas.openxmlformats.org/officeDocument/2006/relationships" xmlns:a="http://schemas.openxmlformats.org/drawingml/2006/main"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Holistic concept</a:t>
            </a:r>
            <a:r>
              <a:rPr lang="is-IS" altLang="en-US"/>
              <a:t>….</a:t>
            </a:r>
            <a:endParaRPr lang="en-US" altLang="en-US"/>
          </a:p>
        </p:txBody>
      </p:sp>
      <p:sp>
        <p:nvSpPr>
          <p:cNvPr id="4" name="Slide Number Placeholder 3"/>
          <p:cNvSpPr>
            <a:spLocks noGrp="1"/>
          </p:cNvSpPr>
          <p:nvPr>
            <p:ph type="sldNum" sz="quarter" idx="5"/>
          </p:nvPr>
        </p:nvSpPr>
        <p:spPr/>
        <p:txBody>
          <a:bodyPr/>
          <a:lstStyle/>
          <a:p>
            <a:pPr>
              <a:defRPr/>
            </a:pPr>
            <a:fld id="{A8ED1056-2701-4943-99AD-1BA62E3BE15B}" type="slidenum">
              <a:rPr lang="en-GB" smtClean="0"/>
              <a:pPr>
                <a:defRPr/>
              </a:pPr>
              <a:t>7</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835263293"/>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we take a physical literacy perspective</a:t>
            </a:r>
            <a:r>
              <a:rPr lang="en-US" baseline="0" dirty="0" smtClean="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pPr/>
              <a:t>9</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45048835"/>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FAA26D3D-D897-4be2-8F04-BA451C77F1D7}">
              <ma14:placeholderFlag xmlns="" xmlns:ma14="http://schemas.microsoft.com/office/mac/drawingml/2011/main" xmlns:p="http://schemas.openxmlformats.org/presentationml/2006/main" xmlns:r="http://schemas.openxmlformats.org/officeDocument/2006/relationships" xmlns:a="http://schemas.openxmlformats.org/drawingml/2006/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You are</a:t>
            </a:r>
            <a:r>
              <a:rPr lang="en-US" altLang="en-US" baseline="0" dirty="0" smtClean="0"/>
              <a:t> all aware of affordance theory</a:t>
            </a:r>
            <a:r>
              <a:rPr lang="is-IS" altLang="en-US" baseline="0" dirty="0" smtClean="0"/>
              <a:t>….</a:t>
            </a:r>
          </a:p>
          <a:p>
            <a:endParaRPr lang="is-IS" altLang="en-US" baseline="0" dirty="0" smtClean="0"/>
          </a:p>
          <a:p>
            <a:endParaRPr lang="en-US" altLang="en-US" dirty="0" smtClean="0"/>
          </a:p>
          <a:p>
            <a:r>
              <a:rPr lang="en-US" altLang="en-US" dirty="0" smtClean="0"/>
              <a:t>Studies </a:t>
            </a:r>
            <a:r>
              <a:rPr lang="en-US" altLang="en-US" dirty="0"/>
              <a:t>of the affordances of the home show that more opportunities in the home improve motor development and </a:t>
            </a:r>
            <a:r>
              <a:rPr lang="en-US" altLang="en-US" dirty="0" smtClean="0"/>
              <a:t>learning readiness, </a:t>
            </a:r>
          </a:p>
          <a:p>
            <a:r>
              <a:rPr lang="en-US" altLang="en-US" dirty="0" smtClean="0"/>
              <a:t>Studies in</a:t>
            </a:r>
            <a:r>
              <a:rPr lang="en-US" altLang="en-US" baseline="0" dirty="0" smtClean="0"/>
              <a:t> </a:t>
            </a:r>
            <a:r>
              <a:rPr lang="en-US" altLang="en-US" baseline="0" dirty="0" err="1" smtClean="0"/>
              <a:t>Scandanavia</a:t>
            </a:r>
            <a:r>
              <a:rPr lang="en-US" altLang="en-US" baseline="0" dirty="0" smtClean="0"/>
              <a:t> show that children in pre schools that move in natural settings have better motor development due to the rich variety of affordances that nature offers. </a:t>
            </a:r>
            <a:endParaRPr lang="en-US" altLang="en-US" dirty="0" smtClean="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10</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78890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pPr/>
              <a:t>10/28/19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77539548"/>
      </p:ext>
    </p:extLst>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pPr/>
              <a:t>10/28/19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72701952"/>
      </p:ext>
    </p:extLst>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275F33-A657-7549-8527-BDD6E80F3FD9}" type="datetimeFigureOut">
              <a:rPr lang="en-US" smtClean="0"/>
              <a:pPr/>
              <a:t>10/28/19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71604566"/>
      </p:ext>
    </p:extLst>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7275F33-A657-7549-8527-BDD6E80F3FD9}" type="datetimeFigureOut">
              <a:rPr lang="en-US" smtClean="0"/>
              <a:pPr/>
              <a:t>10/28/19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63587731"/>
      </p:ext>
    </p:extLst>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7275F33-A657-7549-8527-BDD6E80F3FD9}" type="datetimeFigureOut">
              <a:rPr lang="en-US" smtClean="0"/>
              <a:pPr/>
              <a:t>10/28/19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5320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275F33-A657-7549-8527-BDD6E80F3FD9}" type="datetimeFigureOut">
              <a:rPr lang="en-US" smtClean="0"/>
              <a:pPr/>
              <a:t>10/28/19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59595874"/>
      </p:ext>
    </p:extLst>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275F33-A657-7549-8527-BDD6E80F3FD9}" type="datetimeFigureOut">
              <a:rPr lang="en-US" smtClean="0"/>
              <a:pPr/>
              <a:t>10/28/19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96964105"/>
      </p:ext>
    </p:extLst>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275F33-A657-7549-8527-BDD6E80F3FD9}" type="datetimeFigureOut">
              <a:rPr lang="en-US" smtClean="0"/>
              <a:pPr/>
              <a:t>10/28/19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16695685"/>
      </p:ext>
    </p:extLst>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275F33-A657-7549-8527-BDD6E80F3FD9}" type="datetimeFigureOut">
              <a:rPr lang="en-US" smtClean="0"/>
              <a:pPr/>
              <a:t>10/28/19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444786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pPr/>
              <a:t>10/28/19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931831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pPr/>
              <a:t>10/28/19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4303131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275F33-A657-7549-8527-BDD6E80F3FD9}" type="datetimeFigureOut">
              <a:rPr lang="en-US" smtClean="0"/>
              <a:pPr/>
              <a:t>10/28/19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B1BD0A-F962-724B-93DB-B255D590BFB2}"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25663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4" Type="http://schemas.openxmlformats.org/officeDocument/2006/relationships/image" Target="../media/image6.png"/><Relationship Id="rId5" Type="http://schemas.openxmlformats.org/officeDocument/2006/relationships/image" Target="../media/image7.jpe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jpeg"/><Relationship Id="rId7"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 Affordances, physical literacy and outdoor learning</a:t>
            </a:r>
            <a:endParaRPr lang="en-US" dirty="0"/>
          </a:p>
        </p:txBody>
      </p:sp>
      <p:sp>
        <p:nvSpPr>
          <p:cNvPr id="3" name="Subtitle 2"/>
          <p:cNvSpPr>
            <a:spLocks noGrp="1"/>
          </p:cNvSpPr>
          <p:nvPr>
            <p:ph type="subTitle" idx="1"/>
          </p:nvPr>
        </p:nvSpPr>
        <p:spPr>
          <a:xfrm>
            <a:off x="1524000" y="3602038"/>
            <a:ext cx="9144000" cy="1112837"/>
          </a:xfrm>
        </p:spPr>
        <p:txBody>
          <a:bodyPr/>
          <a:lstStyle/>
          <a:p>
            <a:r>
              <a:rPr lang="en-US" dirty="0" err="1" smtClean="0"/>
              <a:t>Hydref</a:t>
            </a:r>
            <a:r>
              <a:rPr lang="en-US" dirty="0" smtClean="0"/>
              <a:t>   /   October </a:t>
            </a:r>
            <a:r>
              <a:rPr lang="en-US" dirty="0" smtClean="0"/>
              <a:t> 2019</a:t>
            </a:r>
          </a:p>
          <a:p>
            <a:r>
              <a:rPr lang="en-US" dirty="0" smtClean="0"/>
              <a:t>Desks to Dens</a:t>
            </a:r>
            <a:r>
              <a:rPr lang="en-US" dirty="0" smtClean="0"/>
              <a:t> SHSS 5080</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23119649"/>
      </p:ext>
    </p:extLst>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School observations  /  </a:t>
            </a:r>
            <a:r>
              <a:rPr lang="en-US" dirty="0" err="1" smtClean="0"/>
              <a:t>Arsylwadau</a:t>
            </a:r>
            <a:r>
              <a:rPr lang="en-US" dirty="0" smtClean="0"/>
              <a:t> </a:t>
            </a:r>
            <a:r>
              <a:rPr lang="en-US" dirty="0" err="1" smtClean="0"/>
              <a:t>Ysgol</a:t>
            </a:r>
            <a:endParaRPr lang="en-US" dirty="0"/>
          </a:p>
        </p:txBody>
      </p:sp>
      <p:sp>
        <p:nvSpPr>
          <p:cNvPr id="5" name="Content Placeholder 4"/>
          <p:cNvSpPr>
            <a:spLocks noGrp="1"/>
          </p:cNvSpPr>
          <p:nvPr>
            <p:ph sz="half" idx="1"/>
          </p:nvPr>
        </p:nvSpPr>
        <p:spPr/>
        <p:txBody>
          <a:bodyPr/>
          <a:lstStyle/>
          <a:p>
            <a:r>
              <a:rPr lang="en-US" dirty="0" smtClean="0"/>
              <a:t>Provide opportunity to discuss what was observed last week during school visit to a Foundation Phase ‘Classroom / Environment’. </a:t>
            </a:r>
          </a:p>
          <a:p>
            <a:r>
              <a:rPr lang="en-US" dirty="0" smtClean="0"/>
              <a:t>Refer to documents that will support our observations. </a:t>
            </a:r>
            <a:endParaRPr lang="en-US" dirty="0"/>
          </a:p>
        </p:txBody>
      </p:sp>
      <p:sp>
        <p:nvSpPr>
          <p:cNvPr id="6" name="Content Placeholder 5"/>
          <p:cNvSpPr>
            <a:spLocks noGrp="1"/>
          </p:cNvSpPr>
          <p:nvPr>
            <p:ph sz="half" idx="2"/>
          </p:nvPr>
        </p:nvSpPr>
        <p:spPr/>
        <p:txBody>
          <a:bodyPr/>
          <a:lstStyle/>
          <a:p>
            <a:r>
              <a:rPr lang="en-US" dirty="0" err="1" smtClean="0"/>
              <a:t>Rhoi</a:t>
            </a:r>
            <a:r>
              <a:rPr lang="en-US" dirty="0" smtClean="0"/>
              <a:t> </a:t>
            </a:r>
            <a:r>
              <a:rPr lang="en-US" dirty="0" err="1" smtClean="0"/>
              <a:t>cyfle</a:t>
            </a:r>
            <a:r>
              <a:rPr lang="en-US" dirty="0" smtClean="0"/>
              <a:t> </a:t>
            </a:r>
            <a:r>
              <a:rPr lang="en-US" dirty="0" err="1" smtClean="0"/>
              <a:t>i</a:t>
            </a:r>
            <a:r>
              <a:rPr lang="en-US" dirty="0" smtClean="0"/>
              <a:t> </a:t>
            </a:r>
            <a:r>
              <a:rPr lang="en-US" dirty="0" err="1" smtClean="0"/>
              <a:t>drafod</a:t>
            </a:r>
            <a:r>
              <a:rPr lang="en-US" dirty="0" smtClean="0"/>
              <a:t> yr </a:t>
            </a:r>
            <a:r>
              <a:rPr lang="en-US" dirty="0" err="1" smtClean="0"/>
              <a:t>hyn</a:t>
            </a:r>
            <a:r>
              <a:rPr lang="en-US" dirty="0" smtClean="0"/>
              <a:t> yr </a:t>
            </a:r>
            <a:r>
              <a:rPr lang="en-US" dirty="0" err="1" smtClean="0"/>
              <a:t>oeddwn</a:t>
            </a:r>
            <a:r>
              <a:rPr lang="en-US" dirty="0" smtClean="0"/>
              <a:t> </a:t>
            </a:r>
            <a:r>
              <a:rPr lang="en-US" dirty="0" err="1" smtClean="0"/>
              <a:t>wedi</a:t>
            </a:r>
            <a:r>
              <a:rPr lang="en-US" dirty="0" smtClean="0"/>
              <a:t> </a:t>
            </a:r>
            <a:r>
              <a:rPr lang="en-US" dirty="0" err="1" smtClean="0"/>
              <a:t>arsylwi</a:t>
            </a:r>
            <a:r>
              <a:rPr lang="en-US" dirty="0" smtClean="0"/>
              <a:t> </a:t>
            </a:r>
            <a:r>
              <a:rPr lang="en-US" dirty="0" err="1" smtClean="0"/>
              <a:t>yn</a:t>
            </a:r>
            <a:r>
              <a:rPr lang="en-US" dirty="0" smtClean="0"/>
              <a:t> </a:t>
            </a:r>
            <a:r>
              <a:rPr lang="en-US" dirty="0" err="1" smtClean="0"/>
              <a:t>ystod</a:t>
            </a:r>
            <a:r>
              <a:rPr lang="en-US" dirty="0" smtClean="0"/>
              <a:t> </a:t>
            </a:r>
            <a:r>
              <a:rPr lang="en-US" dirty="0" err="1" smtClean="0"/>
              <a:t>ein</a:t>
            </a:r>
            <a:r>
              <a:rPr lang="en-US" dirty="0" smtClean="0"/>
              <a:t> </a:t>
            </a:r>
            <a:r>
              <a:rPr lang="en-US" dirty="0" err="1" smtClean="0"/>
              <a:t>ymweliad</a:t>
            </a:r>
            <a:r>
              <a:rPr lang="en-US" dirty="0" smtClean="0"/>
              <a:t> </a:t>
            </a:r>
            <a:r>
              <a:rPr lang="en-US" dirty="0" err="1" smtClean="0"/>
              <a:t>wythnos</a:t>
            </a:r>
            <a:r>
              <a:rPr lang="en-US" dirty="0" smtClean="0"/>
              <a:t> </a:t>
            </a:r>
            <a:r>
              <a:rPr lang="en-US" dirty="0" err="1" smtClean="0"/>
              <a:t>diwethaf</a:t>
            </a:r>
            <a:r>
              <a:rPr lang="en-US" dirty="0" smtClean="0"/>
              <a:t> </a:t>
            </a:r>
            <a:r>
              <a:rPr lang="en-US" dirty="0" err="1" smtClean="0"/>
              <a:t>i</a:t>
            </a:r>
            <a:r>
              <a:rPr lang="en-US" dirty="0" smtClean="0"/>
              <a:t> </a:t>
            </a:r>
            <a:r>
              <a:rPr lang="en-US" dirty="0" err="1" smtClean="0"/>
              <a:t>ddosabrth</a:t>
            </a:r>
            <a:r>
              <a:rPr lang="en-US" dirty="0" smtClean="0"/>
              <a:t> / </a:t>
            </a:r>
            <a:r>
              <a:rPr lang="en-US" dirty="0" err="1" smtClean="0"/>
              <a:t>ardal</a:t>
            </a:r>
            <a:r>
              <a:rPr lang="en-US" dirty="0" smtClean="0"/>
              <a:t> </a:t>
            </a:r>
            <a:r>
              <a:rPr lang="en-US" dirty="0" err="1" smtClean="0"/>
              <a:t>Cyfnod</a:t>
            </a:r>
            <a:r>
              <a:rPr lang="en-US" dirty="0" smtClean="0"/>
              <a:t> </a:t>
            </a:r>
            <a:r>
              <a:rPr lang="en-US" dirty="0" err="1" smtClean="0"/>
              <a:t>Sylfaen</a:t>
            </a:r>
            <a:r>
              <a:rPr lang="en-US" dirty="0" smtClean="0"/>
              <a:t>. </a:t>
            </a:r>
          </a:p>
          <a:p>
            <a:r>
              <a:rPr lang="en-US" dirty="0" err="1" smtClean="0"/>
              <a:t>Cyfeirio</a:t>
            </a:r>
            <a:r>
              <a:rPr lang="en-US" dirty="0" smtClean="0"/>
              <a:t> at </a:t>
            </a:r>
            <a:r>
              <a:rPr lang="en-US" dirty="0" err="1" smtClean="0"/>
              <a:t>ddogfenau</a:t>
            </a:r>
            <a:r>
              <a:rPr lang="en-US" dirty="0" smtClean="0"/>
              <a:t> a </a:t>
            </a:r>
            <a:r>
              <a:rPr lang="en-US" dirty="0" err="1" smtClean="0"/>
              <a:t>fydd</a:t>
            </a:r>
            <a:r>
              <a:rPr lang="en-US" dirty="0" smtClean="0"/>
              <a:t> </a:t>
            </a:r>
            <a:r>
              <a:rPr lang="en-US" dirty="0" err="1" smtClean="0"/>
              <a:t>o</a:t>
            </a:r>
            <a:r>
              <a:rPr lang="en-US" dirty="0" smtClean="0"/>
              <a:t> </a:t>
            </a:r>
            <a:r>
              <a:rPr lang="en-US" dirty="0" err="1" smtClean="0"/>
              <a:t>gymorth</a:t>
            </a:r>
            <a:r>
              <a:rPr lang="en-US" dirty="0" smtClean="0"/>
              <a:t> </a:t>
            </a:r>
            <a:r>
              <a:rPr lang="en-US" dirty="0" err="1" smtClean="0"/>
              <a:t>wrth</a:t>
            </a:r>
            <a:r>
              <a:rPr lang="en-US" dirty="0" smtClean="0"/>
              <a:t> </a:t>
            </a:r>
            <a:r>
              <a:rPr lang="en-US" dirty="0" err="1" smtClean="0"/>
              <a:t>arsylwi’n</a:t>
            </a:r>
            <a:r>
              <a:rPr lang="en-US" dirty="0" smtClean="0"/>
              <a:t> </a:t>
            </a:r>
            <a:r>
              <a:rPr lang="en-US" dirty="0" err="1" smtClean="0"/>
              <a:t>corfforol</a:t>
            </a:r>
            <a:r>
              <a:rPr lang="en-US" dirty="0" smtClean="0"/>
              <a:t>.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Remaining s</a:t>
            </a:r>
            <a:r>
              <a:rPr lang="en-US" sz="3200" dirty="0" smtClean="0"/>
              <a:t>ession outline      </a:t>
            </a:r>
            <a:r>
              <a:rPr lang="en-US" sz="3200" dirty="0" err="1" smtClean="0"/>
              <a:t>Bwriad</a:t>
            </a:r>
            <a:r>
              <a:rPr lang="en-US" sz="3200" dirty="0" smtClean="0"/>
              <a:t> </a:t>
            </a:r>
            <a:r>
              <a:rPr lang="en-US" sz="3200" dirty="0" err="1" smtClean="0"/>
              <a:t>gweddill</a:t>
            </a:r>
            <a:r>
              <a:rPr lang="en-US" sz="3200" dirty="0" smtClean="0"/>
              <a:t> </a:t>
            </a:r>
            <a:r>
              <a:rPr lang="en-US" sz="3200" dirty="0" err="1" smtClean="0"/>
              <a:t>y</a:t>
            </a:r>
            <a:r>
              <a:rPr lang="en-US" sz="3200" dirty="0" smtClean="0"/>
              <a:t> </a:t>
            </a:r>
            <a:r>
              <a:rPr lang="en-US" sz="3200" dirty="0" err="1" smtClean="0"/>
              <a:t>ddarlith</a:t>
            </a:r>
            <a:r>
              <a:rPr lang="en-US" sz="3200" dirty="0" smtClean="0"/>
              <a:t>.</a:t>
            </a:r>
            <a:endParaRPr lang="en-US" sz="3200" dirty="0"/>
          </a:p>
        </p:txBody>
      </p:sp>
      <p:sp>
        <p:nvSpPr>
          <p:cNvPr id="3" name="Content Placeholder 2"/>
          <p:cNvSpPr>
            <a:spLocks noGrp="1"/>
          </p:cNvSpPr>
          <p:nvPr>
            <p:ph sz="half" idx="1"/>
          </p:nvPr>
        </p:nvSpPr>
        <p:spPr/>
        <p:txBody>
          <a:bodyPr>
            <a:normAutofit/>
          </a:bodyPr>
          <a:lstStyle/>
          <a:p>
            <a:r>
              <a:rPr lang="en-US" dirty="0" smtClean="0"/>
              <a:t>Recap physical literacy </a:t>
            </a:r>
          </a:p>
          <a:p>
            <a:r>
              <a:rPr lang="en-US" dirty="0" smtClean="0"/>
              <a:t>Introduce theory of affordances</a:t>
            </a:r>
          </a:p>
          <a:p>
            <a:r>
              <a:rPr lang="en-US" dirty="0" smtClean="0"/>
              <a:t>Explore affordances in the outdoors and how this relates to physical literacy</a:t>
            </a:r>
            <a:endParaRPr lang="en-US" dirty="0"/>
          </a:p>
          <a:p>
            <a:endParaRPr lang="en-US" dirty="0"/>
          </a:p>
        </p:txBody>
      </p:sp>
      <p:sp>
        <p:nvSpPr>
          <p:cNvPr id="4" name="Content Placeholder 3"/>
          <p:cNvSpPr>
            <a:spLocks noGrp="1"/>
          </p:cNvSpPr>
          <p:nvPr>
            <p:ph sz="half" idx="2"/>
          </p:nvPr>
        </p:nvSpPr>
        <p:spPr/>
        <p:txBody>
          <a:bodyPr/>
          <a:lstStyle/>
          <a:p>
            <a:r>
              <a:rPr lang="en-US" dirty="0" smtClean="0"/>
              <a:t>Ail </a:t>
            </a:r>
            <a:r>
              <a:rPr lang="en-US" dirty="0" err="1" smtClean="0"/>
              <a:t>ymweld</a:t>
            </a:r>
            <a:r>
              <a:rPr lang="en-US" dirty="0" smtClean="0"/>
              <a:t> </a:t>
            </a:r>
            <a:r>
              <a:rPr lang="en-US" dirty="0" err="1" smtClean="0"/>
              <a:t>â</a:t>
            </a:r>
            <a:r>
              <a:rPr lang="en-US" dirty="0" smtClean="0"/>
              <a:t> </a:t>
            </a:r>
            <a:r>
              <a:rPr lang="en-US" dirty="0" err="1" smtClean="0"/>
              <a:t>llythrennedd</a:t>
            </a:r>
            <a:r>
              <a:rPr lang="en-US" dirty="0" smtClean="0"/>
              <a:t> </a:t>
            </a:r>
            <a:r>
              <a:rPr lang="en-US" dirty="0" err="1" smtClean="0"/>
              <a:t>corfforol</a:t>
            </a:r>
            <a:endParaRPr lang="en-US" dirty="0" smtClean="0"/>
          </a:p>
          <a:p>
            <a:r>
              <a:rPr lang="en-US" dirty="0" err="1" smtClean="0"/>
              <a:t>Cyflwyno</a:t>
            </a:r>
            <a:r>
              <a:rPr lang="en-US" dirty="0" smtClean="0"/>
              <a:t> </a:t>
            </a:r>
            <a:r>
              <a:rPr lang="en-US" dirty="0" err="1" smtClean="0"/>
              <a:t>theori</a:t>
            </a:r>
            <a:r>
              <a:rPr lang="en-US" dirty="0" smtClean="0"/>
              <a:t> </a:t>
            </a:r>
            <a:r>
              <a:rPr lang="en-US" dirty="0" err="1" smtClean="0"/>
              <a:t>o</a:t>
            </a:r>
            <a:r>
              <a:rPr lang="en-US" dirty="0" smtClean="0"/>
              <a:t> </a:t>
            </a:r>
            <a:r>
              <a:rPr lang="en-US" dirty="0" err="1" smtClean="0"/>
              <a:t>gyfleoedd</a:t>
            </a:r>
            <a:endParaRPr lang="en-US" dirty="0" smtClean="0"/>
          </a:p>
          <a:p>
            <a:r>
              <a:rPr lang="en-US" dirty="0" err="1" smtClean="0"/>
              <a:t>Ymchwilio</a:t>
            </a:r>
            <a:r>
              <a:rPr lang="en-US" dirty="0" smtClean="0"/>
              <a:t> </a:t>
            </a:r>
            <a:r>
              <a:rPr lang="en-US" dirty="0" err="1" smtClean="0"/>
              <a:t>cyfleoedd</a:t>
            </a:r>
            <a:r>
              <a:rPr lang="en-US" dirty="0" smtClean="0"/>
              <a:t> </a:t>
            </a:r>
            <a:r>
              <a:rPr lang="en-US" dirty="0" err="1" smtClean="0"/>
              <a:t>yn</a:t>
            </a:r>
            <a:r>
              <a:rPr lang="en-US" dirty="0" smtClean="0"/>
              <a:t> yr </a:t>
            </a:r>
            <a:r>
              <a:rPr lang="en-US" dirty="0" err="1" smtClean="0"/>
              <a:t>ardaloedd</a:t>
            </a:r>
            <a:r>
              <a:rPr lang="en-US" dirty="0" smtClean="0"/>
              <a:t> </a:t>
            </a:r>
            <a:r>
              <a:rPr lang="en-US" dirty="0" err="1" smtClean="0"/>
              <a:t>tu</a:t>
            </a:r>
            <a:r>
              <a:rPr lang="en-US" dirty="0" smtClean="0"/>
              <a:t> </a:t>
            </a:r>
            <a:r>
              <a:rPr lang="en-US" dirty="0" err="1" smtClean="0"/>
              <a:t>allan</a:t>
            </a:r>
            <a:r>
              <a:rPr lang="en-US" dirty="0" smtClean="0"/>
              <a:t> a </a:t>
            </a:r>
            <a:r>
              <a:rPr lang="en-US" dirty="0" err="1" smtClean="0"/>
              <a:t>sut</a:t>
            </a:r>
            <a:r>
              <a:rPr lang="en-US" dirty="0" smtClean="0"/>
              <a:t> </a:t>
            </a:r>
            <a:r>
              <a:rPr lang="en-US" dirty="0" err="1" smtClean="0"/>
              <a:t>mae’n</a:t>
            </a:r>
            <a:r>
              <a:rPr lang="en-US" dirty="0" smtClean="0"/>
              <a:t> </a:t>
            </a:r>
            <a:r>
              <a:rPr lang="en-US" dirty="0" err="1" smtClean="0"/>
              <a:t>perthyn</a:t>
            </a:r>
            <a:r>
              <a:rPr lang="en-US" dirty="0" smtClean="0"/>
              <a:t> </a:t>
            </a:r>
            <a:r>
              <a:rPr lang="en-US" dirty="0" err="1" smtClean="0"/>
              <a:t>i</a:t>
            </a:r>
            <a:r>
              <a:rPr lang="en-US" dirty="0" smtClean="0"/>
              <a:t> </a:t>
            </a:r>
            <a:r>
              <a:rPr lang="en-US" dirty="0" err="1" smtClean="0"/>
              <a:t>llythrennedd</a:t>
            </a:r>
            <a:r>
              <a:rPr lang="en-US" dirty="0" smtClean="0"/>
              <a:t> </a:t>
            </a:r>
            <a:r>
              <a:rPr lang="en-US" dirty="0" err="1" smtClean="0"/>
              <a:t>corfforol</a:t>
            </a:r>
            <a:r>
              <a:rPr lang="en-US" dirty="0" smtClean="0"/>
              <a:t>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30366427"/>
      </p:ext>
    </p:extLst>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409" name="Picture 8" descr="Unknown.jpeg"/>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524000" y="0"/>
            <a:ext cx="9144000" cy="2547938"/>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7410" name="Rectangle 3"/>
          <p:cNvSpPr>
            <a:spLocks noChangeArrowheads="1"/>
          </p:cNvSpPr>
          <p:nvPr/>
        </p:nvSpPr>
        <p:spPr bwMode="auto">
          <a:xfrm>
            <a:off x="2711450" y="800100"/>
            <a:ext cx="3608388" cy="1200150"/>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600" b="1" i="1">
                <a:latin typeface="Candara" charset="0"/>
                <a:ea typeface="ＭＳ Ｐゴシック" charset="-128"/>
              </a:rPr>
              <a:t>What is </a:t>
            </a:r>
          </a:p>
          <a:p>
            <a:pPr algn="ctr" eaLnBrk="1" hangingPunct="1">
              <a:spcBef>
                <a:spcPct val="0"/>
              </a:spcBef>
              <a:buFontTx/>
              <a:buNone/>
            </a:pPr>
            <a:r>
              <a:rPr lang="en-US" altLang="en-US" sz="3600" b="1" i="1">
                <a:latin typeface="Candara" charset="0"/>
                <a:ea typeface="ＭＳ Ｐゴシック" charset="-128"/>
              </a:rPr>
              <a:t>Physical Literacy?</a:t>
            </a:r>
          </a:p>
        </p:txBody>
      </p:sp>
      <p:sp>
        <p:nvSpPr>
          <p:cNvPr id="4100" name="TextBox 10"/>
          <p:cNvSpPr txBox="1">
            <a:spLocks noChangeArrowheads="1"/>
          </p:cNvSpPr>
          <p:nvPr/>
        </p:nvSpPr>
        <p:spPr bwMode="auto">
          <a:xfrm>
            <a:off x="1893889" y="2673351"/>
            <a:ext cx="8313737" cy="2862263"/>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000" dirty="0">
                <a:latin typeface="Candara" charset="0"/>
                <a:ea typeface="ＭＳ Ｐゴシック" charset="-128"/>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charset="0"/>
                <a:ea typeface="ＭＳ Ｐゴシック" charset="-128"/>
              </a:rPr>
              <a:t>take responsibility for engagement in </a:t>
            </a:r>
          </a:p>
          <a:p>
            <a:pPr algn="ctr" eaLnBrk="1" hangingPunct="1">
              <a:spcBef>
                <a:spcPct val="0"/>
              </a:spcBef>
              <a:buFontTx/>
              <a:buNone/>
            </a:pPr>
            <a:r>
              <a:rPr lang="en-US" altLang="en-US" sz="3000" dirty="0">
                <a:latin typeface="Candara" charset="0"/>
                <a:ea typeface="ＭＳ Ｐゴシック" charset="-128"/>
              </a:rPr>
              <a:t>physical activities for life.</a:t>
            </a:r>
          </a:p>
          <a:p>
            <a:pPr algn="ctr" eaLnBrk="1" hangingPunct="1">
              <a:spcBef>
                <a:spcPct val="0"/>
              </a:spcBef>
              <a:buFontTx/>
              <a:buNone/>
            </a:pPr>
            <a:endParaRPr lang="en-US" altLang="en-US" sz="1500" i="1" dirty="0">
              <a:latin typeface="Candara" charset="0"/>
              <a:ea typeface="ＭＳ Ｐゴシック" charset="-128"/>
            </a:endParaRPr>
          </a:p>
          <a:p>
            <a:pPr algn="ctr" eaLnBrk="1" hangingPunct="1">
              <a:spcBef>
                <a:spcPct val="0"/>
              </a:spcBef>
              <a:buFontTx/>
              <a:buNone/>
            </a:pPr>
            <a:r>
              <a:rPr lang="de-DE" altLang="en-US" sz="1500" i="1" dirty="0">
                <a:latin typeface="Candara" charset="0"/>
                <a:ea typeface="ＭＳ Ｐゴシック" charset="-128"/>
              </a:rPr>
              <a:t>       Whitehead, M. 2016.</a:t>
            </a:r>
            <a:endParaRPr lang="en-US" altLang="en-US" sz="1500" i="1" dirty="0">
              <a:latin typeface="Candara" charset="0"/>
              <a:ea typeface="ＭＳ Ｐゴシック" charset="-128"/>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904580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 y="762000"/>
            <a:ext cx="12787313" cy="5310949"/>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820129273"/>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0" y="1104900"/>
            <a:ext cx="12192000" cy="4634672"/>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62644865"/>
      </p:ext>
    </p:extLst>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US" altLang="en-US">
              <a:ea typeface="ＭＳ Ｐゴシック" charset="-128"/>
            </a:endParaRPr>
          </a:p>
        </p:txBody>
      </p:sp>
      <p:sp>
        <p:nvSpPr>
          <p:cNvPr id="19458" name="Content Placeholder 2"/>
          <p:cNvSpPr>
            <a:spLocks noGrp="1"/>
          </p:cNvSpPr>
          <p:nvPr>
            <p:ph idx="1"/>
          </p:nvPr>
        </p:nvSpPr>
        <p:spPr>
          <a:xfrm>
            <a:off x="1981200" y="1600201"/>
            <a:ext cx="8229600" cy="3916363"/>
          </a:xfrm>
        </p:spPr>
        <p:txBody>
          <a:bodyPr/>
          <a:lstStyle/>
          <a:p>
            <a:pPr eaLnBrk="1" hangingPunct="1"/>
            <a:endParaRPr lang="en-US" altLang="en-US">
              <a:ea typeface="ＭＳ Ｐゴシック" charset="-128"/>
            </a:endParaRPr>
          </a:p>
        </p:txBody>
      </p:sp>
      <p:pic>
        <p:nvPicPr>
          <p:cNvPr id="19459" name="Picture 2" descr="photo-15.jpg"/>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l="16283" t="-10638" r="5368" b="12337"/>
          <a:stretch>
            <a:fillRect/>
          </a:stretch>
        </p:blipFill>
        <p:spPr bwMode="auto">
          <a:xfrm>
            <a:off x="1562100" y="-819150"/>
            <a:ext cx="9036050" cy="7758113"/>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39489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Rectangle 1"/>
          <p:cNvSpPr/>
          <p:nvPr/>
        </p:nvSpPr>
        <p:spPr>
          <a:xfrm>
            <a:off x="257176" y="1120764"/>
            <a:ext cx="11530012" cy="4893647"/>
          </a:xfrm>
          <a:prstGeom prst="rect">
            <a:avLst/>
          </a:prstGeom>
        </p:spPr>
        <p:txBody>
          <a:bodyPr wrap="square">
            <a:spAutoFit/>
          </a:bodyPr>
          <a:lstStyle/>
          <a:p>
            <a:r>
              <a:rPr lang="en-US" sz="2400" dirty="0" smtClean="0">
                <a:effectLst/>
                <a:latin typeface="Arial" charset="0"/>
              </a:rPr>
              <a:t>Core:  Physical literacy is lifelong holistic learning acquired and applied in movement and physical activity contexts.</a:t>
            </a:r>
          </a:p>
          <a:p>
            <a:endParaRPr lang="en-US" sz="2400" dirty="0" smtClean="0">
              <a:effectLst/>
              <a:latin typeface="Arial" charset="0"/>
            </a:endParaRPr>
          </a:p>
          <a:p>
            <a:r>
              <a:rPr lang="en-US" sz="2400" dirty="0" smtClean="0">
                <a:effectLst/>
                <a:latin typeface="Arial" charset="0"/>
              </a:rPr>
              <a:t>Constitution :  It reflects ongoing changes integrating physical, psychological, cognitive and social capabilities. </a:t>
            </a:r>
          </a:p>
          <a:p>
            <a:endParaRPr lang="en-US" sz="2400" dirty="0" smtClean="0">
              <a:effectLst/>
              <a:latin typeface="Arial" charset="0"/>
            </a:endParaRPr>
          </a:p>
          <a:p>
            <a:r>
              <a:rPr lang="en-US" sz="2400" dirty="0" smtClean="0">
                <a:effectLst/>
                <a:latin typeface="Arial" charset="0"/>
              </a:rPr>
              <a:t>Importance:  It is vital in helping us lead healthy and fulfilling lives through movement and physical activity.</a:t>
            </a:r>
          </a:p>
          <a:p>
            <a:endParaRPr lang="en-US" sz="2400" dirty="0" smtClean="0">
              <a:effectLst/>
              <a:latin typeface="Arial" charset="0"/>
            </a:endParaRPr>
          </a:p>
          <a:p>
            <a:r>
              <a:rPr lang="en-US" sz="2400" dirty="0" smtClean="0">
                <a:effectLst/>
                <a:latin typeface="Arial" charset="0"/>
              </a:rPr>
              <a:t>Aspiration:  A physically literate person is able to draw on their integrated physical, psychological, cognitive, and social capacities to support health promoting and fulfilling movement and physical activity - relative to their situation and context - throughout their lifespan</a:t>
            </a:r>
            <a:endParaRPr lang="en-US" sz="2400" dirty="0">
              <a:effectLst/>
              <a:latin typeface="Arial" charset="0"/>
            </a:endParaRPr>
          </a:p>
        </p:txBody>
      </p:sp>
      <p:sp>
        <p:nvSpPr>
          <p:cNvPr id="3" name="TextBox 2"/>
          <p:cNvSpPr txBox="1"/>
          <p:nvPr/>
        </p:nvSpPr>
        <p:spPr>
          <a:xfrm>
            <a:off x="1314450" y="485775"/>
            <a:ext cx="6543675" cy="461665"/>
          </a:xfrm>
          <a:prstGeom prst="rect">
            <a:avLst/>
          </a:prstGeom>
          <a:noFill/>
        </p:spPr>
        <p:txBody>
          <a:bodyPr wrap="square" rtlCol="0">
            <a:spAutoFit/>
          </a:bodyPr>
          <a:lstStyle/>
          <a:p>
            <a:r>
              <a:rPr lang="en-US" sz="2400" b="1" dirty="0" smtClean="0"/>
              <a:t>Australian definition of physical literacy </a:t>
            </a:r>
            <a:endParaRPr lang="en-US" sz="2400" b="1"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3935298"/>
      </p:ext>
    </p:extLst>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r>
              <a:rPr lang="en-US" altLang="en-US" b="1" dirty="0"/>
              <a:t>A Physical Literacy perspective</a:t>
            </a:r>
          </a:p>
        </p:txBody>
      </p:sp>
      <p:sp>
        <p:nvSpPr>
          <p:cNvPr id="44034" name="Content Placeholder 2"/>
          <p:cNvSpPr>
            <a:spLocks noGrp="1"/>
          </p:cNvSpPr>
          <p:nvPr>
            <p:ph idx="1"/>
          </p:nvPr>
        </p:nvSpPr>
        <p:spPr>
          <a:xfrm>
            <a:off x="547896" y="1889126"/>
            <a:ext cx="4225925" cy="3916362"/>
          </a:xfrm>
        </p:spPr>
        <p:txBody>
          <a:bodyPr/>
          <a:lstStyle/>
          <a:p>
            <a:pPr eaLnBrk="1" hangingPunct="1"/>
            <a:r>
              <a:rPr lang="en-US" altLang="en-US" sz="3200" dirty="0"/>
              <a:t>It is through physical  ‘embodiment’ that humans </a:t>
            </a:r>
            <a:r>
              <a:rPr lang="en-GB" altLang="en-US" sz="3200" dirty="0"/>
              <a:t>‘create themselves as they interact with their surroundings’ (Whitehead, 2010:26).</a:t>
            </a:r>
          </a:p>
          <a:p>
            <a:pPr eaLnBrk="1" hangingPunct="1"/>
            <a:endParaRPr lang="en-US" altLang="en-US" dirty="0"/>
          </a:p>
        </p:txBody>
      </p:sp>
      <p:pic>
        <p:nvPicPr>
          <p:cNvPr id="44035" name="Picture 4" descr="cid:image006.jpg@01D1956D.2E1ECF40"/>
          <p:cNvPicPr>
            <a:picLocks noChangeAspect="1" noChangeArrowheads="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953501" y="5949951"/>
            <a:ext cx="1655763" cy="727075"/>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44036" name="Content Placeholder 5"/>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524000" y="5334001"/>
            <a:ext cx="9144000" cy="1528763"/>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 uri="{FAA26D3D-D897-4be2-8F04-BA451C77F1D7}">
              <ma14:placeholderFlag xmlns="" xmlns:ma14="http://schemas.microsoft.com/office/mac/drawingml/2011/main" xmlns:p="http://schemas.openxmlformats.org/presentationml/2006/main" xmlns:r="http://schemas.openxmlformats.org/officeDocument/2006/relationships" xmlns:a="http://schemas.openxmlformats.org/drawingml/2006/main" val="1"/>
            </a:ext>
          </a:extLst>
        </p:spPr>
      </p:pic>
      <p:pic>
        <p:nvPicPr>
          <p:cNvPr id="44037" name="Picture 5" descr="EYMMU1"/>
          <p:cNvPicPr>
            <a:picLocks noChangeAspect="1" noChangeArrowheads="1"/>
          </p:cNvPicPr>
          <p:nvPr/>
        </p:nvPicPr>
        <p:blipFill>
          <a:blip r:embed="rId5">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749925" y="1889126"/>
            <a:ext cx="5207000" cy="3846513"/>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514596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Content Placeholder 2"/>
          <p:cNvSpPr>
            <a:spLocks noGrp="1"/>
          </p:cNvSpPr>
          <p:nvPr>
            <p:ph idx="1"/>
          </p:nvPr>
        </p:nvSpPr>
        <p:spPr>
          <a:xfrm>
            <a:off x="513271" y="546360"/>
            <a:ext cx="8229600" cy="4367453"/>
          </a:xfrm>
        </p:spPr>
        <p:txBody>
          <a:bodyPr>
            <a:normAutofit/>
          </a:bodyPr>
          <a:lstStyle/>
          <a:p>
            <a:r>
              <a:rPr lang="en-US" altLang="en-US" dirty="0"/>
              <a:t>Affordance theory states that the world is perceived not only in terms of object shapes and spatial relationships but also in terms of object possibilities for action (affordances) — perception drives action.                J. J. Gibson (</a:t>
            </a:r>
            <a:r>
              <a:rPr lang="en-US" altLang="en-US" dirty="0" smtClean="0"/>
              <a:t>1904-1979)</a:t>
            </a:r>
            <a:endParaRPr lang="en-US" altLang="en-US" dirty="0"/>
          </a:p>
          <a:p>
            <a:r>
              <a:rPr lang="en-US" altLang="en-US" dirty="0"/>
              <a:t>We need to ensure that children are given the opportunities to experience a wide variety of affordances from early childhood to ensure good motor development</a:t>
            </a:r>
            <a:r>
              <a:rPr lang="en-US" altLang="en-US" dirty="0" smtClean="0"/>
              <a:t>.</a:t>
            </a:r>
          </a:p>
        </p:txBody>
      </p:sp>
      <p:pic>
        <p:nvPicPr>
          <p:cNvPr id="45059" name="Picture 4"/>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298998" y="4412974"/>
            <a:ext cx="2636656" cy="2252750"/>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45060" name="Picture 5"/>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9734397" y="4078099"/>
            <a:ext cx="2311829" cy="2587626"/>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45061" name="Content Placeholder 3"/>
          <p:cNvPicPr>
            <a:picLocks noChangeAspect="1"/>
          </p:cNvPicPr>
          <p:nvPr/>
        </p:nvPicPr>
        <p:blipFill>
          <a:blip r:embed="rId5">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909306" y="1188521"/>
            <a:ext cx="3282694" cy="2019768"/>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 uri="{FAA26D3D-D897-4be2-8F04-BA451C77F1D7}">
              <ma14:placeholderFlag xmlns="" xmlns:ma14="http://schemas.microsoft.com/office/mac/drawingml/2011/main" xmlns:p="http://schemas.openxmlformats.org/presentationml/2006/main" xmlns:r="http://schemas.openxmlformats.org/officeDocument/2006/relationships" xmlns:a="http://schemas.openxmlformats.org/drawingml/2006/main" val="1"/>
            </a:ext>
          </a:extLst>
        </p:spPr>
      </p:pic>
      <p:pic>
        <p:nvPicPr>
          <p:cNvPr id="45062" name="Picture 4" descr="Picture ey 166"/>
          <p:cNvPicPr>
            <a:picLocks noChangeAspect="1" noChangeArrowheads="1"/>
          </p:cNvPicPr>
          <p:nvPr/>
        </p:nvPicPr>
        <p:blipFill>
          <a:blip r:embed="rId6">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3453758" y="4816554"/>
            <a:ext cx="2756038" cy="1907080"/>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45063" name="Picture 3" descr="EYJMC951"/>
          <p:cNvPicPr>
            <a:picLocks noChangeAspect="1" noChangeArrowheads="1"/>
          </p:cNvPicPr>
          <p:nvPr/>
        </p:nvPicPr>
        <p:blipFill>
          <a:blip r:embed="rId7">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727900" y="4603271"/>
            <a:ext cx="2673626" cy="1872155"/>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979897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theory of affordances </a:t>
            </a:r>
            <a:endParaRPr lang="en-US" dirty="0"/>
          </a:p>
        </p:txBody>
      </p:sp>
      <p:sp>
        <p:nvSpPr>
          <p:cNvPr id="3" name="Content Placeholder 2"/>
          <p:cNvSpPr>
            <a:spLocks noGrp="1"/>
          </p:cNvSpPr>
          <p:nvPr>
            <p:ph idx="1"/>
          </p:nvPr>
        </p:nvSpPr>
        <p:spPr/>
        <p:txBody>
          <a:bodyPr/>
          <a:lstStyle/>
          <a:p>
            <a:r>
              <a:rPr lang="en-US" dirty="0" smtClean="0"/>
              <a:t>”The affordances of the environment are what it offers to the animal, what it provides or furnishes</a:t>
            </a:r>
            <a:r>
              <a:rPr lang="is-IS" dirty="0" smtClean="0"/>
              <a:t>…”</a:t>
            </a:r>
          </a:p>
          <a:p>
            <a:endParaRPr lang="is-IS" dirty="0"/>
          </a:p>
          <a:p>
            <a:r>
              <a:rPr lang="is-IS" dirty="0" smtClean="0"/>
              <a:t>However they are relevant to the animal...eg. </a:t>
            </a:r>
            <a:r>
              <a:rPr lang="en-US" dirty="0" smtClean="0"/>
              <a:t>S</a:t>
            </a:r>
            <a:r>
              <a:rPr lang="is-IS" dirty="0" smtClean="0"/>
              <a:t>olid ground give support for animals to stand, walk run etc. </a:t>
            </a:r>
            <a:r>
              <a:rPr lang="en-US" dirty="0" smtClean="0"/>
              <a:t>B</a:t>
            </a:r>
            <a:r>
              <a:rPr lang="is-IS" dirty="0" smtClean="0"/>
              <a:t>ut a marsh land and water is sink-into- able into depending on the weight of the animal ...or supporting of weight if you are a bug </a:t>
            </a:r>
          </a:p>
          <a:p>
            <a:endParaRPr lang="is-IS" dirty="0"/>
          </a:p>
          <a:p>
            <a:pPr lvl="8"/>
            <a:r>
              <a:rPr lang="en-US" dirty="0" smtClean="0"/>
              <a:t>G</a:t>
            </a:r>
            <a:r>
              <a:rPr lang="is-IS" dirty="0" smtClean="0"/>
              <a:t>ibson p 127</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886346737"/>
      </p:ext>
    </p:extLst>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Task                          </a:t>
            </a:r>
            <a:r>
              <a:rPr lang="en-US" dirty="0" err="1" smtClean="0"/>
              <a:t>Tasg</a:t>
            </a:r>
            <a:r>
              <a:rPr lang="en-US" dirty="0" smtClean="0"/>
              <a:t> </a:t>
            </a:r>
            <a:endParaRPr lang="en-US" dirty="0"/>
          </a:p>
        </p:txBody>
      </p:sp>
      <p:sp>
        <p:nvSpPr>
          <p:cNvPr id="3" name="Content Placeholder 2"/>
          <p:cNvSpPr>
            <a:spLocks noGrp="1"/>
          </p:cNvSpPr>
          <p:nvPr>
            <p:ph sz="half" idx="1"/>
          </p:nvPr>
        </p:nvSpPr>
        <p:spPr/>
        <p:txBody>
          <a:bodyPr>
            <a:normAutofit fontScale="92500"/>
          </a:bodyPr>
          <a:lstStyle/>
          <a:p>
            <a:r>
              <a:rPr lang="en-US" dirty="0" smtClean="0"/>
              <a:t>What are the affordances of these for adults, children and animals ? </a:t>
            </a:r>
            <a:endParaRPr lang="is-IS" dirty="0" smtClean="0"/>
          </a:p>
          <a:p>
            <a:endParaRPr lang="is-IS" dirty="0"/>
          </a:p>
          <a:p>
            <a:r>
              <a:rPr lang="en-US" dirty="0"/>
              <a:t>L</a:t>
            </a:r>
            <a:r>
              <a:rPr lang="en-US" dirty="0" smtClean="0"/>
              <a:t>ake </a:t>
            </a:r>
          </a:p>
          <a:p>
            <a:r>
              <a:rPr lang="en-US" dirty="0"/>
              <a:t>B</a:t>
            </a:r>
            <a:r>
              <a:rPr lang="en-US" dirty="0" smtClean="0"/>
              <a:t>each</a:t>
            </a:r>
          </a:p>
          <a:p>
            <a:r>
              <a:rPr lang="en-US" dirty="0" smtClean="0"/>
              <a:t>Tree</a:t>
            </a:r>
          </a:p>
          <a:p>
            <a:r>
              <a:rPr lang="en-US" dirty="0" smtClean="0"/>
              <a:t>Carpark</a:t>
            </a:r>
          </a:p>
          <a:p>
            <a:endParaRPr lang="en-US" dirty="0"/>
          </a:p>
          <a:p>
            <a:r>
              <a:rPr lang="en-US" dirty="0" smtClean="0"/>
              <a:t>Can you think of some more?</a:t>
            </a:r>
          </a:p>
          <a:p>
            <a:endParaRPr lang="en-US" dirty="0" smtClean="0"/>
          </a:p>
          <a:p>
            <a:endParaRPr lang="en-US" dirty="0" smtClean="0"/>
          </a:p>
          <a:p>
            <a:endParaRPr lang="en-US" dirty="0"/>
          </a:p>
        </p:txBody>
      </p:sp>
      <p:sp>
        <p:nvSpPr>
          <p:cNvPr id="4" name="Content Placeholder 3"/>
          <p:cNvSpPr>
            <a:spLocks noGrp="1"/>
          </p:cNvSpPr>
          <p:nvPr>
            <p:ph sz="half" idx="2"/>
          </p:nvPr>
        </p:nvSpPr>
        <p:spPr>
          <a:xfrm>
            <a:off x="6172199" y="1825625"/>
            <a:ext cx="5621023" cy="4351338"/>
          </a:xfrm>
        </p:spPr>
        <p:txBody>
          <a:bodyPr>
            <a:normAutofit fontScale="92500"/>
          </a:bodyPr>
          <a:lstStyle/>
          <a:p>
            <a:r>
              <a:rPr lang="en-US" dirty="0" smtClean="0"/>
              <a:t>Beth </a:t>
            </a:r>
            <a:r>
              <a:rPr lang="en-US" dirty="0" err="1" smtClean="0"/>
              <a:t>ydy’r</a:t>
            </a:r>
            <a:r>
              <a:rPr lang="en-US" dirty="0" smtClean="0"/>
              <a:t> </a:t>
            </a:r>
            <a:r>
              <a:rPr lang="en-US" dirty="0" err="1" smtClean="0"/>
              <a:t>cyfleoedd</a:t>
            </a:r>
            <a:r>
              <a:rPr lang="en-US" dirty="0" smtClean="0"/>
              <a:t> </a:t>
            </a:r>
            <a:r>
              <a:rPr lang="en-US" dirty="0" err="1" smtClean="0"/>
              <a:t>ar</a:t>
            </a:r>
            <a:r>
              <a:rPr lang="en-US" dirty="0" smtClean="0"/>
              <a:t> </a:t>
            </a:r>
            <a:r>
              <a:rPr lang="en-US" dirty="0" err="1" smtClean="0"/>
              <a:t>gyfer</a:t>
            </a:r>
            <a:r>
              <a:rPr lang="en-US" dirty="0" smtClean="0"/>
              <a:t> </a:t>
            </a:r>
            <a:r>
              <a:rPr lang="en-US" dirty="0" err="1" smtClean="0"/>
              <a:t>y</a:t>
            </a:r>
            <a:r>
              <a:rPr lang="en-US" dirty="0" smtClean="0"/>
              <a:t> </a:t>
            </a:r>
            <a:r>
              <a:rPr lang="en-US" dirty="0" err="1" smtClean="0"/>
              <a:t>canlynol</a:t>
            </a:r>
            <a:r>
              <a:rPr lang="en-US" dirty="0" smtClean="0"/>
              <a:t> </a:t>
            </a:r>
            <a:r>
              <a:rPr lang="en-US" dirty="0" err="1" smtClean="0"/>
              <a:t>o</a:t>
            </a:r>
            <a:r>
              <a:rPr lang="en-US" dirty="0" smtClean="0"/>
              <a:t> </a:t>
            </a:r>
            <a:r>
              <a:rPr lang="en-US" dirty="0" err="1" smtClean="0"/>
              <a:t>safbwynt</a:t>
            </a:r>
            <a:r>
              <a:rPr lang="en-US" dirty="0" smtClean="0"/>
              <a:t> </a:t>
            </a:r>
            <a:r>
              <a:rPr lang="en-US" dirty="0" err="1" smtClean="0"/>
              <a:t>odeolion</a:t>
            </a:r>
            <a:r>
              <a:rPr lang="en-US" dirty="0" smtClean="0"/>
              <a:t>, plant ac </a:t>
            </a:r>
            <a:r>
              <a:rPr lang="en-US" dirty="0" err="1" smtClean="0"/>
              <a:t>anifeiliaid</a:t>
            </a:r>
            <a:r>
              <a:rPr lang="en-US" dirty="0" smtClean="0"/>
              <a:t>? </a:t>
            </a:r>
          </a:p>
          <a:p>
            <a:r>
              <a:rPr lang="en-US" dirty="0" err="1" smtClean="0"/>
              <a:t>Llyn</a:t>
            </a:r>
            <a:endParaRPr lang="en-US" dirty="0" smtClean="0"/>
          </a:p>
          <a:p>
            <a:r>
              <a:rPr lang="en-US" dirty="0" err="1" smtClean="0"/>
              <a:t>Traeth</a:t>
            </a:r>
            <a:endParaRPr lang="en-US" dirty="0" smtClean="0"/>
          </a:p>
          <a:p>
            <a:r>
              <a:rPr lang="en-US" dirty="0" err="1" smtClean="0"/>
              <a:t>Coeden</a:t>
            </a:r>
            <a:endParaRPr lang="en-US" dirty="0" smtClean="0"/>
          </a:p>
          <a:p>
            <a:r>
              <a:rPr lang="en-US" dirty="0" err="1" smtClean="0"/>
              <a:t>Maes</a:t>
            </a:r>
            <a:r>
              <a:rPr lang="en-US" dirty="0" smtClean="0"/>
              <a:t> </a:t>
            </a:r>
            <a:r>
              <a:rPr lang="en-US" dirty="0" err="1" smtClean="0"/>
              <a:t>parcio</a:t>
            </a:r>
            <a:endParaRPr lang="en-US" dirty="0" smtClean="0"/>
          </a:p>
          <a:p>
            <a:endParaRPr lang="en-US" dirty="0" smtClean="0"/>
          </a:p>
          <a:p>
            <a:r>
              <a:rPr lang="en-US" dirty="0" err="1" smtClean="0"/>
              <a:t>Ydych</a:t>
            </a:r>
            <a:r>
              <a:rPr lang="en-US" dirty="0" smtClean="0"/>
              <a:t> </a:t>
            </a:r>
            <a:r>
              <a:rPr lang="en-US" dirty="0" err="1" smtClean="0"/>
              <a:t>chi’n</a:t>
            </a:r>
            <a:r>
              <a:rPr lang="en-US" dirty="0" smtClean="0"/>
              <a:t> </a:t>
            </a:r>
            <a:r>
              <a:rPr lang="en-US" dirty="0" err="1" smtClean="0"/>
              <a:t>medru</a:t>
            </a:r>
            <a:r>
              <a:rPr lang="en-US" dirty="0" smtClean="0"/>
              <a:t> </a:t>
            </a:r>
            <a:r>
              <a:rPr lang="en-US" dirty="0" err="1" smtClean="0"/>
              <a:t>meddwl</a:t>
            </a:r>
            <a:r>
              <a:rPr lang="en-US" dirty="0" smtClean="0"/>
              <a:t> am </a:t>
            </a:r>
            <a:r>
              <a:rPr lang="en-US" dirty="0" err="1" smtClean="0"/>
              <a:t>fwy</a:t>
            </a:r>
            <a:r>
              <a:rPr lang="en-US" dirty="0" smtClean="0"/>
              <a:t>?</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54906658"/>
      </p:ext>
    </p:extLst>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90987"/>
            <a:ext cx="10515600" cy="1325563"/>
          </a:xfrm>
        </p:spPr>
        <p:txBody>
          <a:bodyPr>
            <a:noAutofit/>
          </a:bodyPr>
          <a:lstStyle/>
          <a:p>
            <a:pPr algn="ctr"/>
            <a:r>
              <a:rPr lang="en-US" sz="3600" dirty="0" smtClean="0"/>
              <a:t>How does this relate to physical literacy</a:t>
            </a:r>
            <a:r>
              <a:rPr lang="en-US" sz="3600" dirty="0" smtClean="0"/>
              <a:t>?</a:t>
            </a:r>
            <a:br>
              <a:rPr lang="en-US" sz="3600" dirty="0" smtClean="0"/>
            </a:br>
            <a:r>
              <a:rPr lang="en-US" sz="3600" dirty="0" smtClean="0"/>
              <a:t/>
            </a:r>
            <a:br>
              <a:rPr lang="en-US" sz="3600" dirty="0" smtClean="0"/>
            </a:br>
            <a:r>
              <a:rPr lang="en-US" sz="3600" dirty="0" err="1" smtClean="0"/>
              <a:t>Trafodwch</a:t>
            </a:r>
            <a:r>
              <a:rPr lang="en-US" sz="3600" dirty="0" smtClean="0"/>
              <a:t> </a:t>
            </a:r>
            <a:r>
              <a:rPr lang="en-US" sz="3600" dirty="0" err="1" smtClean="0"/>
              <a:t>sut</a:t>
            </a:r>
            <a:r>
              <a:rPr lang="en-US" sz="3600" dirty="0" smtClean="0"/>
              <a:t> </a:t>
            </a:r>
            <a:r>
              <a:rPr lang="en-US" sz="3600" dirty="0" err="1" smtClean="0"/>
              <a:t>mae</a:t>
            </a:r>
            <a:r>
              <a:rPr lang="en-US" sz="3600" dirty="0" smtClean="0"/>
              <a:t> </a:t>
            </a:r>
            <a:r>
              <a:rPr lang="en-US" sz="3600" dirty="0" err="1" smtClean="0"/>
              <a:t>hyn</a:t>
            </a:r>
            <a:r>
              <a:rPr lang="en-US" sz="3600" dirty="0" smtClean="0"/>
              <a:t> </a:t>
            </a:r>
            <a:r>
              <a:rPr lang="en-US" sz="3600" dirty="0" err="1" smtClean="0"/>
              <a:t>yn</a:t>
            </a:r>
            <a:r>
              <a:rPr lang="en-US" sz="3600" dirty="0" smtClean="0"/>
              <a:t> </a:t>
            </a:r>
            <a:r>
              <a:rPr lang="en-US" sz="3600" dirty="0" err="1" smtClean="0"/>
              <a:t>perthyn</a:t>
            </a:r>
            <a:r>
              <a:rPr lang="en-US" sz="3600" dirty="0" smtClean="0"/>
              <a:t> </a:t>
            </a:r>
            <a:r>
              <a:rPr lang="en-US" sz="3600" dirty="0" err="1" smtClean="0"/>
              <a:t>i</a:t>
            </a:r>
            <a:r>
              <a:rPr lang="en-US" sz="3600" dirty="0" smtClean="0"/>
              <a:t> </a:t>
            </a:r>
            <a:br>
              <a:rPr lang="en-US" sz="3600" dirty="0" smtClean="0"/>
            </a:br>
            <a:r>
              <a:rPr lang="en-US" sz="3600" dirty="0" err="1" smtClean="0"/>
              <a:t>llythrennedd</a:t>
            </a:r>
            <a:r>
              <a:rPr lang="en-US" sz="3600" dirty="0" smtClean="0"/>
              <a:t> </a:t>
            </a:r>
            <a:r>
              <a:rPr lang="en-US" sz="3600" dirty="0" err="1" smtClean="0"/>
              <a:t>corfforol</a:t>
            </a:r>
            <a:r>
              <a:rPr lang="en-US" sz="3600" dirty="0" smtClean="0"/>
              <a:t>? </a:t>
            </a:r>
            <a:endParaRPr lang="en-US" sz="3600" dirty="0"/>
          </a:p>
        </p:txBody>
      </p:sp>
      <p:sp>
        <p:nvSpPr>
          <p:cNvPr id="3" name="Content Placeholder 2"/>
          <p:cNvSpPr>
            <a:spLocks noGrp="1"/>
          </p:cNvSpPr>
          <p:nvPr>
            <p:ph sz="half" idx="1"/>
          </p:nvPr>
        </p:nvSpPr>
        <p:spPr>
          <a:xfrm>
            <a:off x="838200" y="2917815"/>
            <a:ext cx="5181600" cy="4351338"/>
          </a:xfrm>
        </p:spPr>
        <p:txBody>
          <a:bodyPr/>
          <a:lstStyle/>
          <a:p>
            <a:r>
              <a:rPr lang="en-US" dirty="0" smtClean="0"/>
              <a:t>Discuss in pairs </a:t>
            </a:r>
            <a:r>
              <a:rPr lang="is-IS" dirty="0" smtClean="0"/>
              <a:t>…..</a:t>
            </a:r>
            <a:endParaRPr lang="is-IS" dirty="0" smtClean="0"/>
          </a:p>
          <a:p>
            <a:pPr>
              <a:buNone/>
            </a:pPr>
            <a:endParaRPr lang="is-IS" dirty="0" smtClean="0"/>
          </a:p>
          <a:p>
            <a:r>
              <a:rPr lang="en-US" dirty="0"/>
              <a:t>Considering the theory of affordances </a:t>
            </a:r>
            <a:r>
              <a:rPr lang="is-IS" dirty="0"/>
              <a:t>…..how does the outdoors make a unique contribution to </a:t>
            </a:r>
            <a:r>
              <a:rPr lang="is-IS" dirty="0" smtClean="0"/>
              <a:t>physical </a:t>
            </a:r>
            <a:r>
              <a:rPr lang="is-IS" dirty="0"/>
              <a:t>literacy?</a:t>
            </a:r>
            <a:endParaRPr lang="en-US" dirty="0"/>
          </a:p>
          <a:p>
            <a:endParaRPr lang="en-US" dirty="0"/>
          </a:p>
        </p:txBody>
      </p:sp>
      <p:sp>
        <p:nvSpPr>
          <p:cNvPr id="4" name="Content Placeholder 3"/>
          <p:cNvSpPr>
            <a:spLocks noGrp="1"/>
          </p:cNvSpPr>
          <p:nvPr>
            <p:ph sz="half" idx="2"/>
          </p:nvPr>
        </p:nvSpPr>
        <p:spPr>
          <a:xfrm>
            <a:off x="6656025" y="2917815"/>
            <a:ext cx="5181600" cy="4351338"/>
          </a:xfrm>
        </p:spPr>
        <p:txBody>
          <a:bodyPr/>
          <a:lstStyle/>
          <a:p>
            <a:r>
              <a:rPr lang="en-US" dirty="0" err="1" smtClean="0"/>
              <a:t>Trafodwch</a:t>
            </a:r>
            <a:r>
              <a:rPr lang="en-US" dirty="0" smtClean="0"/>
              <a:t> </a:t>
            </a:r>
            <a:r>
              <a:rPr lang="en-US" dirty="0" err="1" smtClean="0"/>
              <a:t>mewn</a:t>
            </a:r>
            <a:r>
              <a:rPr lang="en-US" dirty="0" smtClean="0"/>
              <a:t> </a:t>
            </a:r>
            <a:r>
              <a:rPr lang="en-US" dirty="0" err="1" smtClean="0"/>
              <a:t>parau</a:t>
            </a:r>
            <a:r>
              <a:rPr lang="en-US" dirty="0" smtClean="0"/>
              <a:t> ….</a:t>
            </a:r>
          </a:p>
          <a:p>
            <a:endParaRPr lang="en-US" dirty="0" smtClean="0"/>
          </a:p>
          <a:p>
            <a:r>
              <a:rPr lang="en-US" dirty="0" err="1" smtClean="0"/>
              <a:t>Wrth</a:t>
            </a:r>
            <a:r>
              <a:rPr lang="en-US" dirty="0" smtClean="0"/>
              <a:t> </a:t>
            </a:r>
            <a:r>
              <a:rPr lang="en-US" dirty="0" err="1" smtClean="0"/>
              <a:t>ystyried</a:t>
            </a:r>
            <a:r>
              <a:rPr lang="en-US" dirty="0" smtClean="0"/>
              <a:t> </a:t>
            </a:r>
            <a:r>
              <a:rPr lang="en-US" dirty="0" err="1" smtClean="0"/>
              <a:t>theori</a:t>
            </a:r>
            <a:r>
              <a:rPr lang="en-US" dirty="0" smtClean="0"/>
              <a:t> </a:t>
            </a:r>
            <a:r>
              <a:rPr lang="en-US" dirty="0" err="1" smtClean="0"/>
              <a:t>cyfleoedd</a:t>
            </a:r>
            <a:r>
              <a:rPr lang="en-US" dirty="0" smtClean="0"/>
              <a:t>… </a:t>
            </a:r>
            <a:r>
              <a:rPr lang="en-US" dirty="0" err="1" smtClean="0"/>
              <a:t>sut</a:t>
            </a:r>
            <a:r>
              <a:rPr lang="en-US" dirty="0" smtClean="0"/>
              <a:t> </a:t>
            </a:r>
            <a:r>
              <a:rPr lang="en-US" dirty="0" err="1" smtClean="0"/>
              <a:t>mae’r</a:t>
            </a:r>
            <a:r>
              <a:rPr lang="en-US" dirty="0" smtClean="0"/>
              <a:t> </a:t>
            </a:r>
            <a:r>
              <a:rPr lang="en-US" dirty="0" err="1" smtClean="0"/>
              <a:t>awyr</a:t>
            </a:r>
            <a:r>
              <a:rPr lang="en-US" dirty="0" smtClean="0"/>
              <a:t> </a:t>
            </a:r>
            <a:r>
              <a:rPr lang="en-US" dirty="0" err="1" smtClean="0"/>
              <a:t>agored</a:t>
            </a:r>
            <a:r>
              <a:rPr lang="en-US" dirty="0" smtClean="0"/>
              <a:t> </a:t>
            </a:r>
            <a:r>
              <a:rPr lang="en-US" dirty="0" err="1" smtClean="0"/>
              <a:t>yn</a:t>
            </a:r>
            <a:r>
              <a:rPr lang="en-US" dirty="0" smtClean="0"/>
              <a:t> </a:t>
            </a:r>
            <a:r>
              <a:rPr lang="en-US" dirty="0" err="1" smtClean="0"/>
              <a:t>cynnig</a:t>
            </a:r>
            <a:r>
              <a:rPr lang="en-US" dirty="0" smtClean="0"/>
              <a:t> </a:t>
            </a:r>
            <a:r>
              <a:rPr lang="en-US" dirty="0" err="1" smtClean="0"/>
              <a:t>cyfraniad</a:t>
            </a:r>
            <a:r>
              <a:rPr lang="en-US" dirty="0" smtClean="0"/>
              <a:t> </a:t>
            </a:r>
            <a:r>
              <a:rPr lang="en-US" dirty="0" err="1" smtClean="0"/>
              <a:t>unigryw</a:t>
            </a:r>
            <a:r>
              <a:rPr lang="en-US" dirty="0" smtClean="0"/>
              <a:t> </a:t>
            </a:r>
            <a:r>
              <a:rPr lang="en-US" dirty="0" err="1" smtClean="0"/>
              <a:t>tuag</a:t>
            </a:r>
            <a:r>
              <a:rPr lang="en-US" dirty="0" smtClean="0"/>
              <a:t> at </a:t>
            </a:r>
            <a:r>
              <a:rPr lang="en-US" dirty="0" err="1" smtClean="0"/>
              <a:t>llythrennedd</a:t>
            </a:r>
            <a:r>
              <a:rPr lang="en-US" dirty="0" smtClean="0"/>
              <a:t> </a:t>
            </a:r>
            <a:r>
              <a:rPr lang="en-US" dirty="0" err="1" smtClean="0"/>
              <a:t>corfforol</a:t>
            </a:r>
            <a:r>
              <a:rPr lang="en-US" dirty="0" smtClean="0"/>
              <a:t>?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97240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094831"/>
            <a:ext cx="10515600" cy="1325563"/>
          </a:xfrm>
        </p:spPr>
        <p:txBody>
          <a:bodyPr/>
          <a:lstStyle/>
          <a:p>
            <a:r>
              <a:rPr lang="en-US" dirty="0" smtClean="0"/>
              <a:t>WYTHNOS NESAF …</a:t>
            </a:r>
            <a:br>
              <a:rPr lang="en-US" dirty="0" smtClean="0"/>
            </a:br>
            <a:r>
              <a:rPr lang="en-US" dirty="0" smtClean="0"/>
              <a:t>NEXT </a:t>
            </a:r>
            <a:r>
              <a:rPr lang="en-US" dirty="0" smtClean="0"/>
              <a:t>WEEK</a:t>
            </a:r>
            <a:r>
              <a:rPr lang="is-IS" dirty="0" smtClean="0"/>
              <a:t>….</a:t>
            </a:r>
            <a:endParaRPr lang="en-US" dirty="0"/>
          </a:p>
        </p:txBody>
      </p:sp>
      <p:sp>
        <p:nvSpPr>
          <p:cNvPr id="4" name="TextBox 3"/>
          <p:cNvSpPr txBox="1"/>
          <p:nvPr/>
        </p:nvSpPr>
        <p:spPr>
          <a:xfrm>
            <a:off x="762000" y="1011456"/>
            <a:ext cx="6515100" cy="1200329"/>
          </a:xfrm>
          <a:prstGeom prst="rect">
            <a:avLst/>
          </a:prstGeom>
          <a:noFill/>
        </p:spPr>
        <p:txBody>
          <a:bodyPr wrap="square" rtlCol="0">
            <a:spAutoFit/>
          </a:bodyPr>
          <a:lstStyle/>
          <a:p>
            <a:r>
              <a:rPr lang="en-US" sz="3600" dirty="0" smtClean="0"/>
              <a:t>Beth </a:t>
            </a:r>
            <a:r>
              <a:rPr lang="en-US" sz="3600" dirty="0" err="1" smtClean="0"/>
              <a:t>yw</a:t>
            </a:r>
            <a:r>
              <a:rPr lang="en-US" sz="3600" dirty="0" smtClean="0"/>
              <a:t> </a:t>
            </a:r>
            <a:r>
              <a:rPr lang="en-US" sz="3600" dirty="0" err="1" smtClean="0"/>
              <a:t>eich</a:t>
            </a:r>
            <a:r>
              <a:rPr lang="en-US" sz="3600" dirty="0" smtClean="0"/>
              <a:t> </a:t>
            </a:r>
            <a:r>
              <a:rPr lang="en-US" sz="3600" dirty="0" err="1" smtClean="0"/>
              <a:t>cwestiynau</a:t>
            </a:r>
            <a:r>
              <a:rPr lang="en-US" sz="3600" dirty="0" smtClean="0"/>
              <a:t>? </a:t>
            </a:r>
          </a:p>
          <a:p>
            <a:r>
              <a:rPr lang="en-US" sz="3600" dirty="0" smtClean="0"/>
              <a:t>What </a:t>
            </a:r>
            <a:r>
              <a:rPr lang="en-US" sz="3600" dirty="0" smtClean="0"/>
              <a:t>are your questions??</a:t>
            </a:r>
            <a:endParaRPr lang="en-US" sz="3600" dirty="0"/>
          </a:p>
        </p:txBody>
      </p:sp>
      <p:pic>
        <p:nvPicPr>
          <p:cNvPr id="5" name="Picture 4"/>
          <p:cNvPicPr>
            <a:picLocks noChangeAspect="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874003" y="488108"/>
            <a:ext cx="2422937" cy="3269505"/>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103971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Practical                     </a:t>
            </a:r>
            <a:r>
              <a:rPr lang="en-US" dirty="0" err="1" smtClean="0"/>
              <a:t>Ymarferol</a:t>
            </a:r>
            <a:r>
              <a:rPr lang="en-US" dirty="0" smtClean="0"/>
              <a:t>  </a:t>
            </a:r>
            <a:endParaRPr lang="en-US" dirty="0"/>
          </a:p>
        </p:txBody>
      </p:sp>
      <p:sp>
        <p:nvSpPr>
          <p:cNvPr id="3" name="Content Placeholder 2"/>
          <p:cNvSpPr>
            <a:spLocks noGrp="1"/>
          </p:cNvSpPr>
          <p:nvPr>
            <p:ph sz="half" idx="1"/>
          </p:nvPr>
        </p:nvSpPr>
        <p:spPr/>
        <p:txBody>
          <a:bodyPr/>
          <a:lstStyle/>
          <a:p>
            <a:r>
              <a:rPr lang="en-US" dirty="0" smtClean="0"/>
              <a:t>Lets</a:t>
            </a:r>
            <a:r>
              <a:rPr lang="en-US" dirty="0" smtClean="0"/>
              <a:t> </a:t>
            </a:r>
            <a:r>
              <a:rPr lang="en-US" dirty="0" smtClean="0"/>
              <a:t>plan</a:t>
            </a:r>
            <a:r>
              <a:rPr lang="en-US" dirty="0" smtClean="0"/>
              <a:t> </a:t>
            </a:r>
            <a:r>
              <a:rPr lang="en-US" dirty="0" smtClean="0"/>
              <a:t>some more activities</a:t>
            </a:r>
            <a:r>
              <a:rPr lang="is-IS" dirty="0" smtClean="0"/>
              <a:t>…....</a:t>
            </a:r>
            <a:endParaRPr lang="en-US" dirty="0" smtClean="0"/>
          </a:p>
          <a:p>
            <a:endParaRPr lang="en-US" dirty="0" smtClean="0"/>
          </a:p>
          <a:p>
            <a:r>
              <a:rPr lang="en-US" dirty="0" smtClean="0"/>
              <a:t>Audit of the site</a:t>
            </a:r>
            <a:r>
              <a:rPr lang="is-IS" dirty="0" smtClean="0"/>
              <a:t>…in relation to the affordances </a:t>
            </a:r>
          </a:p>
          <a:p>
            <a:endParaRPr lang="is-IS" dirty="0"/>
          </a:p>
          <a:p>
            <a:r>
              <a:rPr lang="en-US" dirty="0" smtClean="0"/>
              <a:t>D</a:t>
            </a:r>
            <a:r>
              <a:rPr lang="is-IS" dirty="0" smtClean="0"/>
              <a:t>raw a map if the site </a:t>
            </a:r>
          </a:p>
          <a:p>
            <a:endParaRPr lang="is-IS" dirty="0"/>
          </a:p>
          <a:p>
            <a:r>
              <a:rPr lang="en-US" dirty="0" smtClean="0"/>
              <a:t>T</a:t>
            </a:r>
            <a:r>
              <a:rPr lang="is-IS" dirty="0" smtClean="0"/>
              <a:t>reasure hunt</a:t>
            </a:r>
          </a:p>
          <a:p>
            <a:endParaRPr lang="is-IS" dirty="0"/>
          </a:p>
          <a:p>
            <a:endParaRPr lang="en-US" dirty="0"/>
          </a:p>
          <a:p>
            <a:endParaRPr lang="en-US" dirty="0"/>
          </a:p>
          <a:p>
            <a:endParaRPr lang="en-US" dirty="0" smtClean="0"/>
          </a:p>
        </p:txBody>
      </p:sp>
      <p:sp>
        <p:nvSpPr>
          <p:cNvPr id="4" name="Content Placeholder 3"/>
          <p:cNvSpPr>
            <a:spLocks noGrp="1"/>
          </p:cNvSpPr>
          <p:nvPr>
            <p:ph sz="half" idx="2"/>
          </p:nvPr>
        </p:nvSpPr>
        <p:spPr>
          <a:xfrm>
            <a:off x="6539014" y="1825625"/>
            <a:ext cx="4814786" cy="4351338"/>
          </a:xfrm>
        </p:spPr>
        <p:txBody>
          <a:bodyPr/>
          <a:lstStyle/>
          <a:p>
            <a:r>
              <a:rPr lang="en-US" dirty="0" err="1" smtClean="0"/>
              <a:t>Cynllunio</a:t>
            </a:r>
            <a:r>
              <a:rPr lang="en-US" dirty="0" smtClean="0"/>
              <a:t> </a:t>
            </a:r>
            <a:r>
              <a:rPr lang="en-US" dirty="0" err="1" smtClean="0"/>
              <a:t>mwy</a:t>
            </a:r>
            <a:r>
              <a:rPr lang="en-US" dirty="0" smtClean="0"/>
              <a:t> </a:t>
            </a:r>
            <a:r>
              <a:rPr lang="en-US" dirty="0" err="1" smtClean="0"/>
              <a:t>o</a:t>
            </a:r>
            <a:r>
              <a:rPr lang="en-US" dirty="0" smtClean="0"/>
              <a:t> </a:t>
            </a:r>
            <a:r>
              <a:rPr lang="en-US" dirty="0" err="1" smtClean="0"/>
              <a:t>weithgareddau</a:t>
            </a:r>
            <a:r>
              <a:rPr lang="en-US" dirty="0" smtClean="0"/>
              <a:t> …</a:t>
            </a:r>
          </a:p>
          <a:p>
            <a:endParaRPr lang="en-US" dirty="0" smtClean="0"/>
          </a:p>
          <a:p>
            <a:r>
              <a:rPr lang="en-US" dirty="0" err="1" smtClean="0"/>
              <a:t>Gwneud</a:t>
            </a:r>
            <a:r>
              <a:rPr lang="en-US" dirty="0" smtClean="0"/>
              <a:t> </a:t>
            </a:r>
            <a:r>
              <a:rPr lang="en-US" dirty="0" err="1" smtClean="0"/>
              <a:t>awdit</a:t>
            </a:r>
            <a:r>
              <a:rPr lang="en-US" dirty="0" smtClean="0"/>
              <a:t> </a:t>
            </a:r>
            <a:r>
              <a:rPr lang="en-US" dirty="0" err="1" smtClean="0"/>
              <a:t>o’r</a:t>
            </a:r>
            <a:r>
              <a:rPr lang="en-US" dirty="0" smtClean="0"/>
              <a:t> </a:t>
            </a:r>
            <a:r>
              <a:rPr lang="en-US" dirty="0" err="1" smtClean="0"/>
              <a:t>safle</a:t>
            </a:r>
            <a:r>
              <a:rPr lang="en-US" dirty="0" smtClean="0"/>
              <a:t> …</a:t>
            </a:r>
            <a:r>
              <a:rPr lang="en-US" dirty="0" err="1" smtClean="0"/>
              <a:t>yng</a:t>
            </a:r>
            <a:r>
              <a:rPr lang="en-US" dirty="0" smtClean="0"/>
              <a:t> </a:t>
            </a:r>
            <a:r>
              <a:rPr lang="en-US" dirty="0" err="1" smtClean="0"/>
              <a:t>nghydestun</a:t>
            </a:r>
            <a:r>
              <a:rPr lang="en-US" dirty="0" smtClean="0"/>
              <a:t> </a:t>
            </a:r>
            <a:r>
              <a:rPr lang="en-US" dirty="0" err="1" smtClean="0"/>
              <a:t>cyfleoedd</a:t>
            </a:r>
            <a:endParaRPr lang="en-US" dirty="0" smtClean="0"/>
          </a:p>
          <a:p>
            <a:endParaRPr lang="en-US" dirty="0" smtClean="0"/>
          </a:p>
          <a:p>
            <a:r>
              <a:rPr lang="en-US" dirty="0" err="1" smtClean="0"/>
              <a:t>Gwneud</a:t>
            </a:r>
            <a:r>
              <a:rPr lang="en-US" dirty="0" smtClean="0"/>
              <a:t> map </a:t>
            </a:r>
            <a:r>
              <a:rPr lang="en-US" dirty="0" err="1" smtClean="0"/>
              <a:t>o’r</a:t>
            </a:r>
            <a:r>
              <a:rPr lang="en-US" dirty="0" smtClean="0"/>
              <a:t> </a:t>
            </a:r>
            <a:r>
              <a:rPr lang="en-US" dirty="0" err="1" smtClean="0"/>
              <a:t>safle</a:t>
            </a:r>
            <a:endParaRPr lang="en-US" dirty="0" smtClean="0"/>
          </a:p>
          <a:p>
            <a:endParaRPr lang="en-US" dirty="0" smtClean="0"/>
          </a:p>
          <a:p>
            <a:r>
              <a:rPr lang="en-US" dirty="0" err="1" smtClean="0"/>
              <a:t>Helfa</a:t>
            </a:r>
            <a:r>
              <a:rPr lang="en-US" dirty="0" smtClean="0"/>
              <a:t> </a:t>
            </a:r>
            <a:r>
              <a:rPr lang="en-US" dirty="0" err="1" smtClean="0"/>
              <a:t>drysor</a:t>
            </a:r>
            <a:r>
              <a:rPr lang="en-US" dirty="0" smtClean="0"/>
              <a:t>. </a:t>
            </a:r>
          </a:p>
          <a:p>
            <a:endParaRPr lang="en-US" dirty="0" smtClean="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625006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a="http://schemas.openxmlformats.org/drawingml/2006/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a="http://schemas.openxmlformats.org/drawingml/2006/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769</TotalTime>
  <Words>766</Words>
  <Application>Microsoft Macintosh PowerPoint</Application>
  <PresentationFormat>Custom</PresentationFormat>
  <Paragraphs>95</Paragraphs>
  <Slides>15</Slides>
  <Notes>4</Notes>
  <HiddenSlides>0</HiddenSlides>
  <MMClips>0</MMClips>
  <ScaleCrop>false</ScaleCrop>
  <HeadingPairs>
    <vt:vector size="4" baseType="variant">
      <vt:variant>
        <vt:lpstr>Design Template</vt:lpstr>
      </vt:variant>
      <vt:variant>
        <vt:i4>1</vt:i4>
      </vt:variant>
      <vt:variant>
        <vt:lpstr>Slide Titles</vt:lpstr>
      </vt:variant>
      <vt:variant>
        <vt:i4>15</vt:i4>
      </vt:variant>
    </vt:vector>
  </HeadingPairs>
  <TitlesOfParts>
    <vt:vector size="16" baseType="lpstr">
      <vt:lpstr>Office Theme</vt:lpstr>
      <vt:lpstr> Affordances, physical literacy and outdoor learning</vt:lpstr>
      <vt:lpstr>School observations  /  Arsylwadau Ysgol</vt:lpstr>
      <vt:lpstr>Remaining session outline      Bwriad gweddill y ddarlith.</vt:lpstr>
      <vt:lpstr>Slide 4</vt:lpstr>
      <vt:lpstr>Slide 5</vt:lpstr>
      <vt:lpstr>Slide 6</vt:lpstr>
      <vt:lpstr>Slide 7</vt:lpstr>
      <vt:lpstr>Slide 8</vt:lpstr>
      <vt:lpstr>A Physical Literacy perspective</vt:lpstr>
      <vt:lpstr>Slide 10</vt:lpstr>
      <vt:lpstr>The theory of affordances </vt:lpstr>
      <vt:lpstr>Task                          Tasg </vt:lpstr>
      <vt:lpstr>How does this relate to physical literacy?  Trafodwch sut mae hyn yn perthyn i  llythrennedd corfforol? </vt:lpstr>
      <vt:lpstr>WYTHNOS NESAF … NEXT WEEK….</vt:lpstr>
      <vt:lpstr>Practical                     Ymarferol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Adventure and challenge in the curriculum</dc:title>
  <dc:creator>Nalda Wainwright</dc:creator>
  <cp:lastModifiedBy>swwcte</cp:lastModifiedBy>
  <cp:revision>16</cp:revision>
  <dcterms:created xsi:type="dcterms:W3CDTF">2019-10-28T08:46:06Z</dcterms:created>
  <dcterms:modified xsi:type="dcterms:W3CDTF">2019-10-28T09:12:32Z</dcterms:modified>
</cp:coreProperties>
</file>