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342" r:id="rId5"/>
    <p:sldId id="350" r:id="rId6"/>
    <p:sldId id="389" r:id="rId7"/>
    <p:sldId id="319" r:id="rId8"/>
    <p:sldId id="426" r:id="rId9"/>
    <p:sldId id="377" r:id="rId10"/>
    <p:sldId id="427" r:id="rId11"/>
    <p:sldId id="698" r:id="rId12"/>
    <p:sldId id="431" r:id="rId13"/>
    <p:sldId id="413" r:id="rId14"/>
    <p:sldId id="425" r:id="rId15"/>
    <p:sldId id="697" r:id="rId16"/>
    <p:sldId id="430" r:id="rId17"/>
    <p:sldId id="417" r:id="rId18"/>
    <p:sldId id="418" r:id="rId19"/>
    <p:sldId id="68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C7328C-FCBA-4D04-974F-40E711359B02}" v="7" dt="2025-08-13T18:50:02.6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624" autoAdjust="0"/>
  </p:normalViewPr>
  <p:slideViewPr>
    <p:cSldViewPr>
      <p:cViewPr varScale="1">
        <p:scale>
          <a:sx n="101" d="100"/>
          <a:sy n="101" d="100"/>
        </p:scale>
        <p:origin x="948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stela Parfitt" userId="a4b924d7-0dcb-40fc-8340-c34dc5e17b67" providerId="ADAL" clId="{63C7328C-FCBA-4D04-974F-40E711359B02}"/>
    <pc:docChg chg="custSel modSld">
      <pc:chgData name="Maristela Parfitt" userId="a4b924d7-0dcb-40fc-8340-c34dc5e17b67" providerId="ADAL" clId="{63C7328C-FCBA-4D04-974F-40E711359B02}" dt="2025-08-13T18:52:13.784" v="31" actId="20577"/>
      <pc:docMkLst>
        <pc:docMk/>
      </pc:docMkLst>
      <pc:sldChg chg="modSp mod">
        <pc:chgData name="Maristela Parfitt" userId="a4b924d7-0dcb-40fc-8340-c34dc5e17b67" providerId="ADAL" clId="{63C7328C-FCBA-4D04-974F-40E711359B02}" dt="2025-08-13T18:51:18.253" v="24" actId="27636"/>
        <pc:sldMkLst>
          <pc:docMk/>
          <pc:sldMk cId="1391382817" sldId="389"/>
        </pc:sldMkLst>
        <pc:spChg chg="mod">
          <ac:chgData name="Maristela Parfitt" userId="a4b924d7-0dcb-40fc-8340-c34dc5e17b67" providerId="ADAL" clId="{63C7328C-FCBA-4D04-974F-40E711359B02}" dt="2025-08-13T18:51:18.253" v="24" actId="27636"/>
          <ac:spMkLst>
            <pc:docMk/>
            <pc:sldMk cId="1391382817" sldId="389"/>
            <ac:spMk id="3" creationId="{00000000-0000-0000-0000-000000000000}"/>
          </ac:spMkLst>
        </pc:spChg>
      </pc:sldChg>
      <pc:sldChg chg="modSp mod">
        <pc:chgData name="Maristela Parfitt" userId="a4b924d7-0dcb-40fc-8340-c34dc5e17b67" providerId="ADAL" clId="{63C7328C-FCBA-4D04-974F-40E711359B02}" dt="2025-08-13T18:50:11.140" v="22" actId="6549"/>
        <pc:sldMkLst>
          <pc:docMk/>
          <pc:sldMk cId="1877116889" sldId="418"/>
        </pc:sldMkLst>
        <pc:spChg chg="mod">
          <ac:chgData name="Maristela Parfitt" userId="a4b924d7-0dcb-40fc-8340-c34dc5e17b67" providerId="ADAL" clId="{63C7328C-FCBA-4D04-974F-40E711359B02}" dt="2025-08-13T18:50:11.140" v="22" actId="6549"/>
          <ac:spMkLst>
            <pc:docMk/>
            <pc:sldMk cId="1877116889" sldId="418"/>
            <ac:spMk id="3" creationId="{5CCB0C1B-B086-DDD6-0953-7002C02DD685}"/>
          </ac:spMkLst>
        </pc:spChg>
      </pc:sldChg>
      <pc:sldChg chg="modSp mod">
        <pc:chgData name="Maristela Parfitt" userId="a4b924d7-0dcb-40fc-8340-c34dc5e17b67" providerId="ADAL" clId="{63C7328C-FCBA-4D04-974F-40E711359B02}" dt="2025-08-13T18:51:36.168" v="25" actId="113"/>
        <pc:sldMkLst>
          <pc:docMk/>
          <pc:sldMk cId="1310037029" sldId="426"/>
        </pc:sldMkLst>
        <pc:spChg chg="mod">
          <ac:chgData name="Maristela Parfitt" userId="a4b924d7-0dcb-40fc-8340-c34dc5e17b67" providerId="ADAL" clId="{63C7328C-FCBA-4D04-974F-40E711359B02}" dt="2025-08-13T18:51:36.168" v="25" actId="113"/>
          <ac:spMkLst>
            <pc:docMk/>
            <pc:sldMk cId="1310037029" sldId="426"/>
            <ac:spMk id="2" creationId="{DE9DF579-06BE-5252-B9E0-5278B1FEE476}"/>
          </ac:spMkLst>
        </pc:spChg>
      </pc:sldChg>
      <pc:sldChg chg="modSp mod">
        <pc:chgData name="Maristela Parfitt" userId="a4b924d7-0dcb-40fc-8340-c34dc5e17b67" providerId="ADAL" clId="{63C7328C-FCBA-4D04-974F-40E711359B02}" dt="2025-08-13T18:52:13.784" v="31" actId="20577"/>
        <pc:sldMkLst>
          <pc:docMk/>
          <pc:sldMk cId="2388326161" sldId="431"/>
        </pc:sldMkLst>
        <pc:spChg chg="mod">
          <ac:chgData name="Maristela Parfitt" userId="a4b924d7-0dcb-40fc-8340-c34dc5e17b67" providerId="ADAL" clId="{63C7328C-FCBA-4D04-974F-40E711359B02}" dt="2025-08-13T18:52:13.784" v="31" actId="20577"/>
          <ac:spMkLst>
            <pc:docMk/>
            <pc:sldMk cId="2388326161" sldId="431"/>
            <ac:spMk id="3" creationId="{D50DD139-10E2-32A2-8951-6904771E0B23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2C673A-6D7D-430B-8EA3-0AA456FE1676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8B0DE9-56FE-41C4-9AF8-4E07271B7CA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503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careers" TargetMode="External"/><Relationship Id="rId2" Type="http://schemas.openxmlformats.org/officeDocument/2006/relationships/hyperlink" Target="http://www.uwtsd.ac.uk/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careercentre.me/Members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job-profiles/cyber-security-analyst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nojobs.co.uk/" TargetMode="External"/><Relationship Id="rId2" Type="http://schemas.openxmlformats.org/officeDocument/2006/relationships/hyperlink" Target="https://www.prospects.ac.uk/job-profiles/browse-sector/information-technology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ybergamesuk.com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bcs.org/" TargetMode="External"/><Relationship Id="rId4" Type="http://schemas.openxmlformats.org/officeDocument/2006/relationships/hyperlink" Target="https://www.theforage.com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jobs-and-work-experience/work-experience-and-internships/virtual-work-experience" TargetMode="External"/><Relationship Id="rId2" Type="http://schemas.openxmlformats.org/officeDocument/2006/relationships/hyperlink" Target="https://www.prospects.ac.uk/jobs-and-work-experience/work-experience-and-internships/internship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ospects.ac.uk/employer-profiles" TargetMode="External"/><Relationship Id="rId4" Type="http://schemas.openxmlformats.org/officeDocument/2006/relationships/hyperlink" Target="https://www.prospects.ac.uk/jobs-and-work-experience/job-sectors/information-technology/it-work-experience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ospects.ac.uk/careers-advice/getting-a-job/graduate-schemes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ststream.gov.uk/digital-data-technology/index.html" TargetMode="External"/><Relationship Id="rId2" Type="http://schemas.openxmlformats.org/officeDocument/2006/relationships/hyperlink" Target="https://eur01.safelinks.protection.outlook.com/ap/t-59584e83/?url=https%3A%2F%2Fteams.microsoft.com%2Fl%2Fmeetup-join%2F19%253ameeting_YmVhYWMwOGEtYTcwMy00NDY2LTkyYjEtZWI5MTRiNjg1ODQ0%2540thread.v2%2F0%3Fcontext%3D%257b%2522Tid%2522%253a%2522a883ef51-47d7-4534-bec1-1ceaf6da4b7c%2522%252c%2522Oid%2522%253a%2522ff9404ad-6646-4d96-a320-d18d4df351f5%2522%257d&amp;data=05%7C02%7CMaristela.Parfitt%40uwtsd.ac.uk%7C32cd5a0b60b8490d583108dc428a9f00%7C4e0f11f9046e45059cb8db2152311e21%7C0%7C0%7C638458410333463764%7CUnknown%7CTWFpbGZsb3d8eyJWIjoiMC4wLjAwMDAiLCJQIjoiV2luMzIiLCJBTiI6Ik1haWwiLCJXVCI6Mn0%3D%7C0%7C%7C%7C&amp;sdata=wd0p6byalgQSFMDwVlBGdjxLmK6UUyhOyo28U4FAYl0%3D&amp;reserved=0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targetjobs.co.uk/" TargetMode="External"/><Relationship Id="rId3" Type="http://schemas.openxmlformats.org/officeDocument/2006/relationships/hyperlink" Target="https://www.theforage.com/" TargetMode="External"/><Relationship Id="rId7" Type="http://schemas.openxmlformats.org/officeDocument/2006/relationships/hyperlink" Target="http://www.prospects.ac.uk/" TargetMode="External"/><Relationship Id="rId2" Type="http://schemas.openxmlformats.org/officeDocument/2006/relationships/hyperlink" Target="https://cybergamesuk.com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uwtsd.ac.uk/careers" TargetMode="External"/><Relationship Id="rId5" Type="http://schemas.openxmlformats.org/officeDocument/2006/relationships/hyperlink" Target="https://www.doit.life/volunteer" TargetMode="External"/><Relationship Id="rId4" Type="http://schemas.openxmlformats.org/officeDocument/2006/relationships/hyperlink" Target="https://www.bcs.org/" TargetMode="External"/><Relationship Id="rId9" Type="http://schemas.openxmlformats.org/officeDocument/2006/relationships/hyperlink" Target="http://jobs.guardian.co.uk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obs-graduate.co.uk/" TargetMode="External"/><Relationship Id="rId3" Type="http://schemas.openxmlformats.org/officeDocument/2006/relationships/hyperlink" Target="http://www.cwjobs.co.uk/" TargetMode="External"/><Relationship Id="rId7" Type="http://schemas.openxmlformats.org/officeDocument/2006/relationships/hyperlink" Target="https://www.prospects.ac.uk/" TargetMode="External"/><Relationship Id="rId12" Type="http://schemas.openxmlformats.org/officeDocument/2006/relationships/hyperlink" Target="https://www.doit.life/volunteer" TargetMode="External"/><Relationship Id="rId2" Type="http://schemas.openxmlformats.org/officeDocument/2006/relationships/hyperlink" Target="http://www.computing.co.uk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technojobs.co.uk/" TargetMode="External"/><Relationship Id="rId11" Type="http://schemas.openxmlformats.org/officeDocument/2006/relationships/hyperlink" Target="https://www.bcs.org/" TargetMode="External"/><Relationship Id="rId5" Type="http://schemas.openxmlformats.org/officeDocument/2006/relationships/hyperlink" Target="http://www.supportjobs.co.uk/" TargetMode="External"/><Relationship Id="rId10" Type="http://schemas.openxmlformats.org/officeDocument/2006/relationships/hyperlink" Target="https://www.theforage.com/" TargetMode="External"/><Relationship Id="rId4" Type="http://schemas.openxmlformats.org/officeDocument/2006/relationships/hyperlink" Target="http://engineering-jobs.theiet.org/" TargetMode="External"/><Relationship Id="rId9" Type="http://schemas.openxmlformats.org/officeDocument/2006/relationships/hyperlink" Target="https://www.prospects.ac.uk/jobs-and-work-experience/work-experience-and-internships/volunteerin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bursaries/" TargetMode="External"/><Relationship Id="rId2" Type="http://schemas.openxmlformats.org/officeDocument/2006/relationships/hyperlink" Target="http://www.linkedin.com/learn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wtsd.ac.uk/alumni" TargetMode="External"/><Relationship Id="rId5" Type="http://schemas.openxmlformats.org/officeDocument/2006/relationships/hyperlink" Target="https://digitalskills.uwtsd.ac.uk/" TargetMode="External"/><Relationship Id="rId4" Type="http://schemas.openxmlformats.org/officeDocument/2006/relationships/hyperlink" Target="https://eur01.safelinks.protection.outlook.com/?url=https%3A%2F%2Fforms.office.com%2Fr%2FpJR8sEXN06&amp;data=05%7C01%7Cd.lewis%40uwtsd.ac.uk%7C8571873d9e4549bdb8fe08da8903f244%7C4e0f11f9046e45059cb8db2152311e21%7C0%7C0%7C637972947278667898%7CUnknown%7CTWFpbGZsb3d8eyJWIjoiMC4wLjAwMDAiLCJQIjoiV2luMzIiLCJBTiI6Ik1haWwiLCJXVCI6Mn0%3D%7C3000%7C%7C%7C&amp;sdata=VOVolZfrKW84KA%2BCisSCOr7wFdY4Xtmi3ec2YOLY9uI%3D&amp;reserved=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mailto:inspire@uwtsd.ac.uk" TargetMode="External"/><Relationship Id="rId2" Type="http://schemas.openxmlformats.org/officeDocument/2006/relationships/hyperlink" Target="https://www.uwtsd.ac.uk/inspire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eventbrite.co.uk/e/london-job-show-careers-job-fair-westfield-stratford-tickets-1277813186639?aff=erelexpmlt" TargetMode="External"/><Relationship Id="rId5" Type="http://schemas.openxmlformats.org/officeDocument/2006/relationships/hyperlink" Target="https://www.greatbritishbusinessshow.co.uk/" TargetMode="External"/><Relationship Id="rId4" Type="http://schemas.openxmlformats.org/officeDocument/2006/relationships/hyperlink" Target="https://gradfestivals.com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mailto:careers@uwtsd.ac.uk" TargetMode="External"/><Relationship Id="rId2" Type="http://schemas.openxmlformats.org/officeDocument/2006/relationships/hyperlink" Target="https://forms.uwtsd.ac.uk/view.php?id=203215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5676" y="1700809"/>
            <a:ext cx="5829300" cy="108012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Careers Service at the London Campus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888273"/>
            <a:ext cx="7194340" cy="2091888"/>
          </a:xfrm>
        </p:spPr>
        <p:txBody>
          <a:bodyPr>
            <a:normAutofit fontScale="70000" lnSpcReduction="20000"/>
          </a:bodyPr>
          <a:lstStyle/>
          <a:p>
            <a:r>
              <a:rPr lang="en-GB" sz="5250" dirty="0">
                <a:solidFill>
                  <a:schemeClr val="bg1"/>
                </a:solidFill>
                <a:latin typeface="+mj-lt"/>
                <a:cs typeface="Miriam" panose="020B0604020202020204" pitchFamily="34" charset="-79"/>
              </a:rPr>
              <a:t>                                 </a:t>
            </a:r>
            <a:endParaRPr lang="en-GB" sz="5250" dirty="0">
              <a:solidFill>
                <a:schemeClr val="bg1"/>
              </a:solidFill>
              <a:cs typeface="Miriam" panose="020B0604020202020204" pitchFamily="34" charset="-79"/>
            </a:endParaRPr>
          </a:p>
          <a:p>
            <a:r>
              <a:rPr lang="en-GB" sz="5250" dirty="0">
                <a:solidFill>
                  <a:schemeClr val="bg1"/>
                </a:solidFill>
                <a:cs typeface="Miriam" panose="020B0604020202020204" pitchFamily="34" charset="-79"/>
              </a:rPr>
              <a:t>                         </a:t>
            </a:r>
          </a:p>
          <a:p>
            <a:r>
              <a:rPr lang="en-GB" sz="5250" dirty="0">
                <a:solidFill>
                  <a:schemeClr val="bg1"/>
                </a:solidFill>
                <a:cs typeface="Miriam" panose="020B0604020202020204" pitchFamily="34" charset="-79"/>
              </a:rPr>
              <a:t>                                 </a:t>
            </a:r>
            <a:endParaRPr lang="en-GB" dirty="0">
              <a:solidFill>
                <a:schemeClr val="bg1"/>
              </a:solidFill>
              <a:latin typeface="+mj-lt"/>
              <a:cs typeface="Miriam" panose="020B0604020202020204" pitchFamily="34" charset="-79"/>
            </a:endParaRPr>
          </a:p>
          <a:p>
            <a:r>
              <a:rPr lang="en-GB" dirty="0">
                <a:solidFill>
                  <a:srgbClr val="0000FF"/>
                </a:solidFill>
                <a:latin typeface="+mj-lt"/>
                <a:cs typeface="Miriam" panose="020B0604020202020204" pitchFamily="34" charset="-79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                                    </a:t>
            </a:r>
            <a:endParaRPr lang="en-GB" dirty="0">
              <a:solidFill>
                <a:schemeClr val="tx1"/>
              </a:solidFill>
              <a:latin typeface="Montserrat Classic" panose="020B0604020202020204"/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A78F4F-B57A-2E7D-E49F-03AD569EF580}"/>
              </a:ext>
            </a:extLst>
          </p:cNvPr>
          <p:cNvSpPr txBox="1"/>
          <p:nvPr/>
        </p:nvSpPr>
        <p:spPr>
          <a:xfrm>
            <a:off x="4404360" y="3290501"/>
            <a:ext cx="337027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100" dirty="0">
                <a:solidFill>
                  <a:schemeClr val="bg1"/>
                </a:solidFill>
                <a:latin typeface="+mj-lt"/>
              </a:rPr>
              <a:t>                                                                          </a:t>
            </a:r>
            <a:r>
              <a:rPr lang="en-GB" sz="2100" dirty="0">
                <a:solidFill>
                  <a:schemeClr val="bg1"/>
                </a:solidFill>
                <a:latin typeface="+mj-lt"/>
                <a:hlinkClick r:id="rId3"/>
              </a:rPr>
              <a:t>www.uwtsd.ac.uk/careers</a:t>
            </a:r>
            <a:endParaRPr lang="en-GB" sz="21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22541304-E9B4-6961-1669-FBCF6EED27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82" y="3290501"/>
            <a:ext cx="2572838" cy="2091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10261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1032650"/>
            <a:ext cx="6172200" cy="857250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</a:t>
            </a:r>
            <a:r>
              <a:rPr lang="en-GB" b="1" dirty="0"/>
              <a:t>How can we help you?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1800" dirty="0">
                <a:latin typeface="+mj-lt"/>
              </a:rPr>
              <a:t>                                                   </a:t>
            </a:r>
          </a:p>
          <a:p>
            <a:endParaRPr lang="en-GB" sz="1800" dirty="0">
              <a:latin typeface="+mj-lt"/>
            </a:endParaRPr>
          </a:p>
          <a:p>
            <a:endParaRPr lang="en-GB" sz="1800" dirty="0">
              <a:latin typeface="+mj-lt"/>
            </a:endParaRPr>
          </a:p>
          <a:p>
            <a:r>
              <a:rPr lang="en-GB" sz="1900" dirty="0"/>
              <a:t>Plan your career and set new goals. (Create an action plan)</a:t>
            </a:r>
          </a:p>
          <a:p>
            <a:r>
              <a:rPr lang="en-GB" sz="1900" dirty="0"/>
              <a:t>Explore opportunities in employment and further study.</a:t>
            </a:r>
          </a:p>
          <a:p>
            <a:r>
              <a:rPr lang="en-GB" sz="1900" dirty="0"/>
              <a:t>Create and adapt your CV and cover letter to different roles and help with personal statements.</a:t>
            </a:r>
          </a:p>
          <a:p>
            <a:r>
              <a:rPr lang="en-GB" sz="1900" dirty="0"/>
              <a:t>Search for jobs, internships, volunteering roles and graduate schemes. </a:t>
            </a:r>
          </a:p>
          <a:p>
            <a:r>
              <a:rPr lang="en-GB" sz="1900" dirty="0"/>
              <a:t>Prepare for job interviews or any other assessment</a:t>
            </a:r>
          </a:p>
          <a:p>
            <a:r>
              <a:rPr lang="en-GB" sz="1900" dirty="0"/>
              <a:t>Help with your LinkedIn profile </a:t>
            </a:r>
          </a:p>
          <a:p>
            <a:r>
              <a:rPr lang="en-GB" sz="1900" dirty="0"/>
              <a:t>Understand how to use the Careers platform</a:t>
            </a:r>
          </a:p>
          <a:p>
            <a:r>
              <a:rPr lang="en-GB" sz="1900" dirty="0"/>
              <a:t>Invite professional guest speakers to the campus</a:t>
            </a:r>
          </a:p>
          <a:p>
            <a:r>
              <a:rPr lang="en-GB" sz="1900" dirty="0"/>
              <a:t>Organise Career and entrepreneurship Fairs </a:t>
            </a:r>
          </a:p>
          <a:p>
            <a:endParaRPr lang="en-GB" sz="1800" dirty="0">
              <a:latin typeface="+mj-lt"/>
            </a:endParaRP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950" dirty="0"/>
          </a:p>
          <a:p>
            <a:pPr>
              <a:buNone/>
            </a:pPr>
            <a:endParaRPr lang="en-GB" sz="8400" dirty="0"/>
          </a:p>
          <a:p>
            <a:endParaRPr lang="en-GB" sz="2475" dirty="0"/>
          </a:p>
          <a:p>
            <a:endParaRPr lang="en-GB" sz="5025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Careers advice: How do we tackle the postcode lottery? | Tes">
            <a:extLst>
              <a:ext uri="{FF2B5EF4-FFF2-40B4-BE49-F238E27FC236}">
                <a16:creationId xmlns:a16="http://schemas.microsoft.com/office/drawing/2014/main" id="{0757CB39-888F-1D8D-7BEE-05C98EE29A0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285" y="553835"/>
            <a:ext cx="2241230" cy="181487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78624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/>
              <a:t>University Career Platform, MYCAREER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000" dirty="0"/>
              <a:t>Here you can access career resources, job opportunities, CV360 checker, courses, and so much more:</a:t>
            </a:r>
          </a:p>
          <a:p>
            <a:r>
              <a:rPr lang="en-GB" sz="3000" dirty="0"/>
              <a:t>You can log in using your university email and password. If you are a graduate, we will need to update your email address.</a:t>
            </a:r>
          </a:p>
          <a:p>
            <a:r>
              <a:rPr lang="en-GB" sz="3000" b="1" u="sng" dirty="0">
                <a:hlinkClick r:id="rId2" tooltip="Original URL: https://uwtsd.careercentre.me/Members. Click or tap if you trust this link."/>
              </a:rPr>
              <a:t>https://uwtsd.careercentre.me/Members</a:t>
            </a:r>
            <a:r>
              <a:rPr lang="en-GB" sz="3000" dirty="0"/>
              <a:t> </a:t>
            </a:r>
          </a:p>
          <a:p>
            <a:r>
              <a:rPr lang="en-GB" sz="3000" dirty="0"/>
              <a:t>You can download the App on your phone</a:t>
            </a: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91382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8229600" cy="1143000"/>
          </a:xfrm>
        </p:spPr>
        <p:txBody>
          <a:bodyPr>
            <a:noAutofit/>
          </a:bodyPr>
          <a:lstStyle/>
          <a:p>
            <a:r>
              <a:rPr lang="en-GB" sz="2800" b="1" dirty="0"/>
              <a:t>What’s the most important element in your search for a new job?</a:t>
            </a:r>
            <a:br>
              <a:rPr lang="en-GB" sz="2800" b="1" dirty="0"/>
            </a:br>
            <a:endParaRPr lang="en-GB" sz="2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sz="4000" dirty="0">
                <a:solidFill>
                  <a:srgbClr val="FF0000"/>
                </a:solidFill>
              </a:rPr>
              <a:t>Successful job hunting starts with </a:t>
            </a:r>
            <a:r>
              <a:rPr lang="en-GB" sz="4000" b="1" dirty="0">
                <a:solidFill>
                  <a:srgbClr val="FF0000"/>
                </a:solidFill>
              </a:rPr>
              <a:t>YOU</a:t>
            </a:r>
            <a:r>
              <a:rPr lang="en-GB" sz="4000" dirty="0">
                <a:solidFill>
                  <a:srgbClr val="FF0000"/>
                </a:solidFill>
              </a:rPr>
              <a:t>!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GB" sz="2400" dirty="0">
              <a:solidFill>
                <a:srgbClr val="004E5D"/>
              </a:solidFill>
            </a:endParaRP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dirty="0">
                <a:solidFill>
                  <a:srgbClr val="000000"/>
                </a:solidFill>
              </a:rPr>
              <a:t>What do you have to offer a potential employer and how can you show them you have what they need?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GB" sz="1000" dirty="0">
              <a:solidFill>
                <a:srgbClr val="000000"/>
              </a:solidFill>
            </a:endParaRP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b="1" dirty="0">
                <a:solidFill>
                  <a:srgbClr val="000000"/>
                </a:solidFill>
              </a:rPr>
              <a:t>Knowledge</a:t>
            </a:r>
            <a:r>
              <a:rPr lang="en-GB" dirty="0">
                <a:solidFill>
                  <a:srgbClr val="000000"/>
                </a:solidFill>
              </a:rPr>
              <a:t> – qualifications and training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dirty="0"/>
              <a:t>Experience</a:t>
            </a:r>
            <a:r>
              <a:rPr lang="en-GB" dirty="0">
                <a:solidFill>
                  <a:srgbClr val="000000"/>
                </a:solidFill>
              </a:rPr>
              <a:t> – paid or unpaid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dirty="0"/>
              <a:t>Skills</a:t>
            </a:r>
            <a:r>
              <a:rPr lang="en-GB" dirty="0">
                <a:solidFill>
                  <a:srgbClr val="000000"/>
                </a:solidFill>
              </a:rPr>
              <a:t> – directly related or transferable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dirty="0">
                <a:solidFill>
                  <a:srgbClr val="000000"/>
                </a:solidFill>
              </a:rPr>
              <a:t>Qualities and Personal Attributes</a:t>
            </a:r>
          </a:p>
          <a:p>
            <a:pPr algn="ctr">
              <a:spcBef>
                <a:spcPts val="800"/>
              </a:spcBef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dirty="0">
                <a:solidFill>
                  <a:srgbClr val="000000"/>
                </a:solidFill>
              </a:rPr>
              <a:t>Is there anything else you can offer?</a:t>
            </a:r>
          </a:p>
          <a:p>
            <a:pPr marL="457200" indent="-45720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80011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9DF579-06BE-5252-B9E0-5278B1FEE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Skills required by employers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C09538-871A-9A5E-DDE2-8C67D3DA12B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a passion for cyber security and a keen interest in IT</a:t>
            </a:r>
          </a:p>
          <a:p>
            <a:r>
              <a:rPr lang="en-GB" dirty="0"/>
              <a:t>excellent IT skills, including knowledge of computer networks, operating systems, software, hardware and security</a:t>
            </a:r>
          </a:p>
          <a:p>
            <a:r>
              <a:rPr lang="en-GB" dirty="0"/>
              <a:t>an understanding of the cyber security risks associated with various technologies and ways to manage them</a:t>
            </a:r>
          </a:p>
          <a:p>
            <a:r>
              <a:rPr lang="en-GB" dirty="0"/>
              <a:t>a good working knowledge of various security technologies such as network and application firewalls, host intrusion prevention and anti-virus</a:t>
            </a:r>
          </a:p>
          <a:p>
            <a:r>
              <a:rPr lang="en-GB" dirty="0"/>
              <a:t>analytical and problem-solving skills to identify and assess risks, threats, patterns and trends</a:t>
            </a:r>
          </a:p>
          <a:p>
            <a:r>
              <a:rPr lang="en-GB" dirty="0"/>
              <a:t>verbal communication skills, including presentation skills, with an ability to communicate with a range of technical and non-technical team members and other relevant individuals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77FD2D-E150-41F0-8ACE-FDDA3F15C02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written communication skills, for example to write technical reports</a:t>
            </a:r>
          </a:p>
          <a:p>
            <a:r>
              <a:rPr lang="en-GB" dirty="0"/>
              <a:t>teamworking skills for collaborating with team members and clients</a:t>
            </a:r>
          </a:p>
          <a:p>
            <a:r>
              <a:rPr lang="en-GB" dirty="0"/>
              <a:t>time-management and organisational skills to manage a variety of tasks and meet deadlines</a:t>
            </a:r>
          </a:p>
          <a:p>
            <a:r>
              <a:rPr lang="en-GB" dirty="0"/>
              <a:t>the ability to multitask and prioritise your workload</a:t>
            </a:r>
          </a:p>
          <a:p>
            <a:r>
              <a:rPr lang="en-GB" dirty="0"/>
              <a:t>excellent attention to detail</a:t>
            </a:r>
          </a:p>
          <a:p>
            <a:r>
              <a:rPr lang="en-GB" dirty="0"/>
              <a:t>the ability to work under pressure, particularly when dealing with threats and at times of high demand.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Cyber security analyst job profile | Prospects.ac.uk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100370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Write down your four strongest personal skills and give an example of when you have demonstrated each of them.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Good communication skills – how, why and when? E.g. Presentation delivered at university </a:t>
            </a:r>
          </a:p>
          <a:p>
            <a:pPr>
              <a:buNone/>
            </a:pPr>
            <a:endParaRPr lang="en-GB" dirty="0">
              <a:latin typeface="+mj-lt"/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Skill 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-----------------------------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Evidence -----------------------------------------</a:t>
            </a:r>
          </a:p>
          <a:p>
            <a:pPr>
              <a:buNone/>
            </a:pPr>
            <a:endParaRPr lang="en-GB" sz="2200" dirty="0">
              <a:latin typeface="+mj-lt"/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Skill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------------------------------</a:t>
            </a:r>
          </a:p>
          <a:p>
            <a:pPr>
              <a:buNone/>
            </a:pPr>
            <a:r>
              <a:rPr lang="en-GB" sz="2200" dirty="0">
                <a:latin typeface="+mj-lt"/>
                <a:cs typeface="Arial" pitchFamily="34" charset="0"/>
              </a:rPr>
              <a:t>Evidence---</a:t>
            </a:r>
            <a:r>
              <a:rPr lang="en-GB" dirty="0">
                <a:latin typeface="+mj-lt"/>
                <a:cs typeface="Arial" pitchFamily="34" charset="0"/>
              </a:rPr>
              <a:t>---------------------------------------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4400" dirty="0">
                <a:cs typeface="Arial" pitchFamily="34" charset="0"/>
              </a:rPr>
              <a:t>Exercise: Evidence Your skill set</a:t>
            </a:r>
            <a:endParaRPr lang="en-GB" dirty="0"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50113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2C8E010-45E8-F3A3-253E-9777DB606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Cybersecurity and Digital Forensics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BA9FF-0C33-7566-E173-20ECB6FD96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Computer Forensics Investigator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Computer Forensics Technician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Computer Security Consultant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Cybercrime Investigator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Cyber Forensics and Malware Analyst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Cyber Intrusion Analyst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Digital Crime Specialist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Digital Forensic Analyst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Digital Forensics Examiner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Digital Forensics Systems Engine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>
                <a:hlinkClick r:id="rId2"/>
              </a:rPr>
              <a:t>Information technology job profiles | Prospects.ac.uk</a:t>
            </a:r>
            <a:endParaRPr lang="en-GB" sz="1800" dirty="0"/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>
                <a:hlinkClick r:id="rId3"/>
              </a:rPr>
              <a:t>IT Jobs | Specialist Technology and IT Jobs | </a:t>
            </a:r>
            <a:r>
              <a:rPr lang="en-GB" sz="1800" dirty="0" err="1">
                <a:hlinkClick r:id="rId3"/>
              </a:rPr>
              <a:t>Technojobs</a:t>
            </a:r>
            <a:r>
              <a:rPr lang="en-GB" sz="1800" dirty="0">
                <a:hlinkClick r:id="rId3"/>
              </a:rPr>
              <a:t> UK</a:t>
            </a:r>
            <a:endParaRPr lang="en-GB" sz="1800" dirty="0"/>
          </a:p>
          <a:p>
            <a:pPr>
              <a:lnSpc>
                <a:spcPct val="90000"/>
              </a:lnSpc>
            </a:pPr>
            <a:endParaRPr lang="en-GB" sz="1800" dirty="0"/>
          </a:p>
        </p:txBody>
      </p:sp>
      <p:pic>
        <p:nvPicPr>
          <p:cNvPr id="5" name="Content Placeholder 4" descr="Career Ladders">
            <a:extLst>
              <a:ext uri="{FF2B5EF4-FFF2-40B4-BE49-F238E27FC236}">
                <a16:creationId xmlns:a16="http://schemas.microsoft.com/office/drawing/2014/main" id="{3BE81275-8C1F-3D5F-AC86-046FC5DED3E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433623"/>
            <a:ext cx="4038600" cy="23221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105774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">
            <a:extLst>
              <a:ext uri="{FF2B5EF4-FFF2-40B4-BE49-F238E27FC236}">
                <a16:creationId xmlns:a16="http://schemas.microsoft.com/office/drawing/2014/main" id="{6AA0F166-441B-78EE-C515-186FE5E6B0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dirty="0"/>
              <a:t>Useful information </a:t>
            </a:r>
          </a:p>
        </p:txBody>
      </p:sp>
      <p:pic>
        <p:nvPicPr>
          <p:cNvPr id="5" name="Content Placeholder 8" descr="Image result for Career Guidance">
            <a:extLst>
              <a:ext uri="{FF2B5EF4-FFF2-40B4-BE49-F238E27FC236}">
                <a16:creationId xmlns:a16="http://schemas.microsoft.com/office/drawing/2014/main" id="{B313807F-519C-AAA0-F74F-530FFC04D60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2282540"/>
            <a:ext cx="4038600" cy="262436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FD9F9-72CA-90BF-A15C-E735D4D793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Welcome - Cyber Games UK</a:t>
            </a:r>
            <a:endParaRPr lang="en-GB" dirty="0"/>
          </a:p>
          <a:p>
            <a:r>
              <a:rPr lang="en-GB" dirty="0">
                <a:hlinkClick r:id="rId4"/>
              </a:rPr>
              <a:t>Free virtual job simulations and career prep | Forage</a:t>
            </a:r>
            <a:endParaRPr lang="en-GB" dirty="0"/>
          </a:p>
          <a:p>
            <a:r>
              <a:rPr lang="en-GB" dirty="0">
                <a:hlinkClick r:id="rId5"/>
              </a:rPr>
              <a:t>BCS, The Chartered Institute for IT | BCS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4861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861A3-3FA8-8622-7245-F9EF39EA5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an Internship?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DD139-10E2-32A2-8951-6904771E0B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b="0" i="0" dirty="0">
                <a:solidFill>
                  <a:srgbClr val="053041"/>
                </a:solidFill>
                <a:effectLst/>
                <a:latin typeface="+mj-lt"/>
              </a:rPr>
              <a:t>An internship is a period of work experience, offered by an organisation, lasting for a fixed period anywhere between a week and 12 months. They are typically undertaken by students and graduates looking to gain relevant skills.</a:t>
            </a:r>
          </a:p>
          <a:p>
            <a:r>
              <a:rPr lang="en-GB" dirty="0">
                <a:latin typeface="+mj-lt"/>
                <a:hlinkClick r:id="rId2"/>
              </a:rPr>
              <a:t>Internships | Prospects.ac.uk</a:t>
            </a:r>
            <a:endParaRPr lang="en-GB" dirty="0">
              <a:latin typeface="+mj-lt"/>
            </a:endParaRPr>
          </a:p>
          <a:p>
            <a:r>
              <a:rPr lang="en-GB" dirty="0">
                <a:latin typeface="+mj-lt"/>
                <a:hlinkClick r:id="rId3"/>
              </a:rPr>
              <a:t>Virtual work experience | Prospects.ac</a:t>
            </a:r>
            <a:r>
              <a:rPr lang="en-GB" dirty="0">
                <a:hlinkClick r:id="rId3"/>
              </a:rPr>
              <a:t>.uk</a:t>
            </a:r>
            <a:endParaRPr lang="en-GB" dirty="0"/>
          </a:p>
          <a:p>
            <a:r>
              <a:rPr lang="en-GB" dirty="0">
                <a:hlinkClick r:id="rId4"/>
              </a:rPr>
              <a:t>IT work experience | Prospects.ac.uk</a:t>
            </a:r>
            <a:endParaRPr lang="en-GB" dirty="0"/>
          </a:p>
          <a:p>
            <a:r>
              <a:rPr lang="en-GB" dirty="0">
                <a:hlinkClick r:id="rId5"/>
              </a:rPr>
              <a:t>Employer profiles | Prospects.ac.uk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326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F85F4-7960-B267-8810-31A5C7437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Graduate Scheme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F6716-76C3-91E2-ECC2-91A4EF9B8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/>
            <a:r>
              <a:rPr lang="en-GB" b="0" i="0" dirty="0">
                <a:solidFill>
                  <a:srgbClr val="485D65"/>
                </a:solidFill>
                <a:effectLst/>
                <a:latin typeface="+mj-lt"/>
              </a:rPr>
              <a:t>A graduate scheme is a structured training programme run by an employer to develop future leaders of their organisation. They usually last between one and two years (although they can be longer).</a:t>
            </a:r>
          </a:p>
          <a:p>
            <a:r>
              <a:rPr lang="en-GB" dirty="0">
                <a:hlinkClick r:id="rId2"/>
              </a:rPr>
              <a:t>Secure your graduate scheme place for 2025 | Prospects.ac.uk</a:t>
            </a:r>
            <a:endParaRPr lang="en-GB" b="0" i="0" dirty="0">
              <a:solidFill>
                <a:srgbClr val="485D65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39492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17F62-733A-3857-B797-5DCB0CD16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Civil Service- graduate scheme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CDD060-545E-B612-92E9-A401835E86B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algn="l"/>
            <a:r>
              <a:rPr lang="en-GB" sz="8000" b="0" i="0" dirty="0">
                <a:solidFill>
                  <a:srgbClr val="000000"/>
                </a:solidFill>
                <a:effectLst/>
              </a:rPr>
              <a:t>Civil Service graduate work across the Civil Service, typically gaining experience of working in different government departments, as they are developed to become our future leaders and managers. </a:t>
            </a:r>
          </a:p>
          <a:p>
            <a:pPr algn="l"/>
            <a:endParaRPr lang="en-GB" sz="8000" dirty="0">
              <a:solidFill>
                <a:srgbClr val="000000"/>
              </a:solidFill>
            </a:endParaRPr>
          </a:p>
          <a:p>
            <a:pPr algn="l"/>
            <a:r>
              <a:rPr lang="en-GB" sz="8000" b="0" i="0" dirty="0">
                <a:solidFill>
                  <a:srgbClr val="000000"/>
                </a:solidFill>
                <a:effectLst/>
              </a:rPr>
              <a:t>The programme offers unlimited career potential to reach the very highest levels of the organisation.</a:t>
            </a:r>
          </a:p>
          <a:p>
            <a:r>
              <a:rPr lang="en-GB" sz="8000" u="sng" dirty="0">
                <a:solidFill>
                  <a:srgbClr val="0563C1"/>
                </a:solidFill>
                <a:effectLst/>
                <a:ea typeface="DengXian" panose="02010600030101010101" pitchFamily="2" charset="-122"/>
                <a:hlinkClick r:id="rId2"/>
              </a:rPr>
              <a:t>Civil Service Fast Stream session</a:t>
            </a:r>
            <a:r>
              <a:rPr lang="en-GB" sz="8000" u="sng" dirty="0">
                <a:solidFill>
                  <a:srgbClr val="0563C1"/>
                </a:solidFill>
                <a:effectLst/>
                <a:ea typeface="DengXian" panose="02010600030101010101" pitchFamily="2" charset="-122"/>
              </a:rPr>
              <a:t> </a:t>
            </a:r>
            <a:r>
              <a:rPr lang="en-GB" sz="8000" dirty="0">
                <a:effectLst/>
                <a:ea typeface="DengXian" panose="02010600030101010101" pitchFamily="2" charset="-122"/>
              </a:rPr>
              <a:t>     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80A403-3308-E00D-02BC-6102008A271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5600" dirty="0">
                <a:effectLst/>
                <a:latin typeface="+mj-lt"/>
                <a:ea typeface="DengXian" panose="02010600030101010101" pitchFamily="2" charset="-122"/>
              </a:rPr>
              <a:t> </a:t>
            </a:r>
            <a:r>
              <a:rPr lang="en-GB" sz="6400" b="1" i="0" dirty="0">
                <a:solidFill>
                  <a:srgbClr val="000000"/>
                </a:solidFill>
                <a:effectLst/>
              </a:rPr>
              <a:t>The Schemes:</a:t>
            </a:r>
          </a:p>
          <a:p>
            <a:endParaRPr lang="en-GB" sz="6400" b="1" i="0" dirty="0">
              <a:solidFill>
                <a:srgbClr val="000000"/>
              </a:solidFill>
              <a:effectLst/>
            </a:endParaRPr>
          </a:p>
          <a:p>
            <a:r>
              <a:rPr lang="en-GB" sz="6400" b="1" i="0" dirty="0">
                <a:solidFill>
                  <a:srgbClr val="000000"/>
                </a:solidFill>
                <a:effectLst/>
              </a:rPr>
              <a:t>Digital, Data, Technology and Cyber</a:t>
            </a:r>
          </a:p>
          <a:p>
            <a:r>
              <a:rPr lang="en-GB" sz="6400" i="0" dirty="0">
                <a:solidFill>
                  <a:srgbClr val="000000"/>
                </a:solidFill>
                <a:effectLst/>
              </a:rPr>
              <a:t>you will have a unique opportunity to learn and work across 4 digital, data, technology or cyber areas in a fast paced and learner driven environment where the work you do will impact the lives of millions of people</a:t>
            </a:r>
          </a:p>
          <a:p>
            <a:r>
              <a:rPr lang="en-GB" sz="6400" i="0" dirty="0">
                <a:solidFill>
                  <a:srgbClr val="000000"/>
                </a:solidFill>
                <a:effectLst/>
              </a:rPr>
              <a:t>Duration: 3 years</a:t>
            </a:r>
          </a:p>
          <a:p>
            <a:pPr marL="0" indent="0">
              <a:buNone/>
            </a:pPr>
            <a:r>
              <a:rPr lang="en-GB" sz="6400" dirty="0">
                <a:effectLst/>
                <a:ea typeface="DengXian" panose="02010600030101010101" pitchFamily="2" charset="-122"/>
              </a:rPr>
              <a:t> </a:t>
            </a:r>
            <a:r>
              <a:rPr lang="en-GB" sz="6400" dirty="0">
                <a:hlinkClick r:id="rId3"/>
              </a:rPr>
              <a:t>Digital, Data, Technology and Cyber | Civil Service Fast Stream</a:t>
            </a:r>
            <a:endParaRPr lang="en-GB" sz="6400" dirty="0"/>
          </a:p>
          <a:p>
            <a:pPr marL="0" indent="0">
              <a:buNone/>
            </a:pPr>
            <a:endParaRPr lang="en-GB" sz="6400" dirty="0"/>
          </a:p>
          <a:p>
            <a:pPr marL="0" indent="0">
              <a:buNone/>
            </a:pPr>
            <a:r>
              <a:rPr lang="en-GB" sz="6400" dirty="0">
                <a:effectLst/>
                <a:ea typeface="DengXian" panose="02010600030101010101" pitchFamily="2" charset="-122"/>
              </a:rPr>
              <a:t>Civil Services representatives will come to the campus to deliver presentations to guide you through the application process stages and offer valuable insights for each phase.</a:t>
            </a:r>
          </a:p>
          <a:p>
            <a:pPr marL="0" indent="0">
              <a:buNone/>
            </a:pPr>
            <a:endParaRPr lang="en-GB" sz="5600" dirty="0">
              <a:effectLst/>
              <a:ea typeface="DengXian" panose="02010600030101010101" pitchFamily="2" charset="-122"/>
            </a:endParaRPr>
          </a:p>
          <a:p>
            <a:pPr marL="0" indent="0">
              <a:buNone/>
            </a:pPr>
            <a:endParaRPr lang="en-GB" sz="5600" dirty="0">
              <a:effectLst/>
              <a:ea typeface="DengXian" panose="02010600030101010101" pitchFamily="2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72280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18F569-B7B6-93E3-4EF6-8A8B1A24E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</a:br>
            <a:r>
              <a:rPr lang="en-GB" sz="2700" b="1" dirty="0">
                <a:solidFill>
                  <a:srgbClr val="333333"/>
                </a:solidFill>
              </a:rPr>
              <a:t>Where to look for jobs and volunteering opportunities in the UK? </a:t>
            </a:r>
            <a:br>
              <a:rPr lang="en-GB" sz="3000" b="1" dirty="0">
                <a:solidFill>
                  <a:srgbClr val="333333"/>
                </a:solidFill>
              </a:rPr>
            </a:br>
            <a:endParaRPr lang="en-GB" sz="3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1B0A5-0D5F-F055-B3EB-B29B86B526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500" dirty="0">
                <a:solidFill>
                  <a:srgbClr val="333333"/>
                </a:solidFill>
              </a:rPr>
              <a:t>Jobs boards such as Indeed or Monster</a:t>
            </a:r>
          </a:p>
          <a:p>
            <a:r>
              <a:rPr lang="en-GB" sz="1500" dirty="0">
                <a:solidFill>
                  <a:srgbClr val="333333"/>
                </a:solidFill>
              </a:rPr>
              <a:t>Social media - LinkedIn</a:t>
            </a:r>
          </a:p>
          <a:p>
            <a:r>
              <a:rPr lang="en-GB" sz="1500" dirty="0">
                <a:solidFill>
                  <a:srgbClr val="333333"/>
                </a:solidFill>
              </a:rPr>
              <a:t>Online and in-person events </a:t>
            </a:r>
          </a:p>
          <a:p>
            <a:r>
              <a:rPr lang="en-GB" sz="1500" dirty="0">
                <a:solidFill>
                  <a:srgbClr val="333333"/>
                </a:solidFill>
              </a:rPr>
              <a:t>Industry-specific job websites</a:t>
            </a:r>
          </a:p>
          <a:p>
            <a:r>
              <a:rPr lang="en-GB" sz="1500" dirty="0">
                <a:solidFill>
                  <a:srgbClr val="333333"/>
                </a:solidFill>
              </a:rPr>
              <a:t>Companies’ career pages</a:t>
            </a:r>
          </a:p>
          <a:p>
            <a:r>
              <a:rPr lang="en-GB" sz="1500" dirty="0">
                <a:solidFill>
                  <a:srgbClr val="333333"/>
                </a:solidFill>
              </a:rPr>
              <a:t>Recruitment agencies </a:t>
            </a:r>
          </a:p>
          <a:p>
            <a:r>
              <a:rPr lang="en-GB" sz="1500" dirty="0">
                <a:solidFill>
                  <a:srgbClr val="333333"/>
                </a:solidFill>
              </a:rPr>
              <a:t>The university’s careers platform, MY CAREER</a:t>
            </a:r>
            <a:endParaRPr lang="en-GB" sz="15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55985D-7BDD-7B1C-EB18-0C92DBCD5C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1800" dirty="0">
                <a:hlinkClick r:id="rId2"/>
              </a:rPr>
              <a:t>Welcome - Cyber Games UK</a:t>
            </a:r>
            <a:endParaRPr lang="en-GB" sz="1800" dirty="0"/>
          </a:p>
          <a:p>
            <a:r>
              <a:rPr lang="en-GB" sz="1800" dirty="0">
                <a:hlinkClick r:id="rId3"/>
              </a:rPr>
              <a:t>Free virtual job simulations and career prep | Forage</a:t>
            </a:r>
            <a:endParaRPr lang="en-GB" sz="1800" dirty="0"/>
          </a:p>
          <a:p>
            <a:r>
              <a:rPr lang="en-GB" sz="1800" dirty="0">
                <a:hlinkClick r:id="rId4"/>
              </a:rPr>
              <a:t>BCS, The Chartered Institute for IT | BCS</a:t>
            </a:r>
            <a:endParaRPr lang="en-GB" sz="1800" dirty="0"/>
          </a:p>
          <a:p>
            <a:r>
              <a:rPr lang="en-GB" sz="1800" dirty="0">
                <a:hlinkClick r:id="rId5"/>
              </a:rPr>
              <a:t>The UK's biggest volunteering database - Doit Life!</a:t>
            </a:r>
            <a:endParaRPr lang="en-GB" sz="1800" dirty="0"/>
          </a:p>
          <a:p>
            <a:r>
              <a:rPr lang="en-GB" sz="1800" dirty="0">
                <a:hlinkClick r:id="rId6"/>
              </a:rPr>
              <a:t>www.uwtsd.ac.uk/careers</a:t>
            </a:r>
            <a:r>
              <a:rPr lang="en-GB" sz="1800" dirty="0"/>
              <a:t> - The university careers platform (MYCAREERS)</a:t>
            </a:r>
          </a:p>
          <a:p>
            <a:r>
              <a:rPr lang="en-GB" sz="1800" dirty="0">
                <a:hlinkClick r:id="rId7"/>
              </a:rPr>
              <a:t>www.prospects.ac.uk</a:t>
            </a:r>
            <a:r>
              <a:rPr lang="en-GB" sz="1800" dirty="0"/>
              <a:t> – jobs, graduate schemes, careers profiles and lots more</a:t>
            </a:r>
          </a:p>
          <a:p>
            <a:r>
              <a:rPr lang="en-GB" sz="1800" dirty="0">
                <a:hlinkClick r:id="rId8"/>
              </a:rPr>
              <a:t>www.targetjobs.co.uk</a:t>
            </a:r>
            <a:r>
              <a:rPr lang="en-GB" sz="1800" dirty="0"/>
              <a:t> – internships, graduate jobs, careers advice &amp; useful publications</a:t>
            </a:r>
          </a:p>
          <a:p>
            <a:r>
              <a:rPr lang="en-GB" sz="1800" dirty="0">
                <a:hlinkClick r:id="rId9"/>
              </a:rPr>
              <a:t>www.jobs.guardian.co.uk </a:t>
            </a:r>
            <a:r>
              <a:rPr lang="en-GB" sz="1800" dirty="0"/>
              <a:t>- 1000’s of nationwide jobs.</a:t>
            </a:r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992438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440E6-93AC-7464-E8A2-EF64FA779F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Useful websites for jobs and volunteering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000BC-BC2F-139C-B68A-14B3B69BD3E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rgbClr val="E10098"/>
                </a:solidFill>
                <a:latin typeface="Source Sans Pro" panose="020B0503030403020204" pitchFamily="34" charset="0"/>
                <a:hlinkClick r:id="rId2"/>
              </a:rPr>
              <a:t>Computing</a:t>
            </a:r>
            <a:endParaRPr lang="en-GB" dirty="0">
              <a:solidFill>
                <a:srgbClr val="485D65"/>
              </a:solidFill>
              <a:latin typeface="Source Sans Pro" panose="020B0503030403020204" pitchFamily="34" charset="0"/>
            </a:endParaRPr>
          </a:p>
          <a:p>
            <a:r>
              <a:rPr lang="en-GB" dirty="0" err="1">
                <a:solidFill>
                  <a:srgbClr val="E10098"/>
                </a:solidFill>
                <a:latin typeface="Source Sans Pro" panose="020B0503030403020204" pitchFamily="34" charset="0"/>
                <a:hlinkClick r:id="rId3"/>
              </a:rPr>
              <a:t>CWJobs</a:t>
            </a:r>
            <a:endParaRPr lang="en-GB" dirty="0">
              <a:solidFill>
                <a:srgbClr val="485D65"/>
              </a:solidFill>
              <a:latin typeface="Source Sans Pro" panose="020B0503030403020204" pitchFamily="34" charset="0"/>
            </a:endParaRPr>
          </a:p>
          <a:p>
            <a:r>
              <a:rPr lang="en-GB" dirty="0">
                <a:solidFill>
                  <a:srgbClr val="E10098"/>
                </a:solidFill>
                <a:latin typeface="Source Sans Pro" panose="020B0503030403020204" pitchFamily="34" charset="0"/>
                <a:hlinkClick r:id="rId4"/>
              </a:rPr>
              <a:t>Engineering &amp; Technology Jobs</a:t>
            </a:r>
            <a:endParaRPr lang="en-GB" dirty="0">
              <a:solidFill>
                <a:srgbClr val="485D65"/>
              </a:solidFill>
              <a:latin typeface="Source Sans Pro" panose="020B0503030403020204" pitchFamily="34" charset="0"/>
            </a:endParaRPr>
          </a:p>
          <a:p>
            <a:r>
              <a:rPr lang="en-GB" dirty="0">
                <a:solidFill>
                  <a:srgbClr val="E10098"/>
                </a:solidFill>
                <a:latin typeface="Source Sans Pro" panose="020B0503030403020204" pitchFamily="34" charset="0"/>
                <a:hlinkClick r:id="rId5"/>
              </a:rPr>
              <a:t>IT Support Jobs</a:t>
            </a:r>
            <a:endParaRPr lang="en-GB" dirty="0">
              <a:solidFill>
                <a:srgbClr val="485D65"/>
              </a:solidFill>
              <a:latin typeface="Source Sans Pro" panose="020B0503030403020204" pitchFamily="34" charset="0"/>
            </a:endParaRPr>
          </a:p>
          <a:p>
            <a:r>
              <a:rPr lang="en-GB" dirty="0" err="1">
                <a:solidFill>
                  <a:srgbClr val="E10098"/>
                </a:solidFill>
                <a:latin typeface="Source Sans Pro" panose="020B0503030403020204" pitchFamily="34" charset="0"/>
                <a:hlinkClick r:id="rId6"/>
              </a:rPr>
              <a:t>Technojobs</a:t>
            </a:r>
            <a:endParaRPr lang="en-GB" dirty="0">
              <a:solidFill>
                <a:srgbClr val="485D65"/>
              </a:solidFill>
              <a:latin typeface="Source Sans Pro" panose="020B0503030403020204" pitchFamily="34" charset="0"/>
            </a:endParaRPr>
          </a:p>
          <a:p>
            <a:r>
              <a:rPr lang="en-GB" dirty="0">
                <a:hlinkClick r:id="rId7"/>
              </a:rPr>
              <a:t>Prospects.ac.uk</a:t>
            </a:r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https://www.jobs-graduate.co.uk/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E7CB47-1814-BB80-80E4-420BFBAFDF9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9"/>
              </a:rPr>
              <a:t>Volunteering | Prospects.ac.uk</a:t>
            </a:r>
            <a:endParaRPr lang="en-GB" dirty="0"/>
          </a:p>
          <a:p>
            <a:r>
              <a:rPr lang="en-GB" dirty="0">
                <a:hlinkClick r:id="rId10"/>
              </a:rPr>
              <a:t>Free virtual job simulations and career prep | Forage</a:t>
            </a:r>
            <a:endParaRPr lang="en-GB" dirty="0"/>
          </a:p>
          <a:p>
            <a:r>
              <a:rPr lang="en-GB" dirty="0">
                <a:hlinkClick r:id="rId11"/>
              </a:rPr>
              <a:t>BCS, The Chartered Institute for IT | BCS</a:t>
            </a:r>
            <a:endParaRPr lang="en-GB" dirty="0"/>
          </a:p>
          <a:p>
            <a:r>
              <a:rPr lang="en-GB" dirty="0">
                <a:hlinkClick r:id="rId12"/>
              </a:rPr>
              <a:t>The UK's biggest volunteering database - Doit Life!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3672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5D144-A720-6F98-C287-824F42D9F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BA86-FA18-B09A-EF4B-161EF4A391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hlinkClick r:id="rId2"/>
              </a:rPr>
              <a:t>www.linkedin.com/learning</a:t>
            </a:r>
            <a:endParaRPr lang="en-GB" sz="2400" dirty="0"/>
          </a:p>
          <a:p>
            <a:r>
              <a:rPr lang="en-GB" sz="2400" dirty="0"/>
              <a:t>Courses e.g. Excel, Coaching Skills for Leaders and Managers, Mentoring skills</a:t>
            </a:r>
          </a:p>
          <a:p>
            <a:r>
              <a:rPr lang="en-GB" sz="2400" dirty="0"/>
              <a:t>Careers bursary-</a:t>
            </a:r>
          </a:p>
          <a:p>
            <a:r>
              <a:rPr lang="en-GB" sz="2400" dirty="0">
                <a:hlinkClick r:id="rId3"/>
              </a:rPr>
              <a:t>Bursaries | University of Wales Trinity Saint David (uwtsd.ac.uk)</a:t>
            </a:r>
            <a:r>
              <a:rPr lang="en-GB" sz="2400" b="1" i="0" dirty="0">
                <a:solidFill>
                  <a:srgbClr val="000000"/>
                </a:solidFill>
                <a:effectLst/>
              </a:rPr>
              <a:t> : </a:t>
            </a:r>
          </a:p>
          <a:p>
            <a:r>
              <a:rPr lang="en-GB" sz="2400" b="1" i="0" u="none" strike="noStrike" dirty="0">
                <a:solidFill>
                  <a:srgbClr val="222222"/>
                </a:solidFill>
                <a:effectLst/>
                <a:hlinkClick r:id="rId4"/>
              </a:rPr>
              <a:t>Career Development Bursary application form</a:t>
            </a:r>
            <a:endParaRPr lang="en-GB" sz="2400" dirty="0"/>
          </a:p>
          <a:p>
            <a:r>
              <a:rPr lang="en-GB" sz="2400" dirty="0">
                <a:hlinkClick r:id="rId5"/>
              </a:rPr>
              <a:t>https://digitalskills.uwtsd.ac.uk</a:t>
            </a:r>
            <a:r>
              <a:rPr lang="en-GB" sz="2400" dirty="0"/>
              <a:t> </a:t>
            </a:r>
          </a:p>
          <a:p>
            <a:r>
              <a:rPr lang="en-GB" sz="2400" dirty="0">
                <a:hlinkClick r:id="rId6"/>
              </a:rPr>
              <a:t>Alumni | University of Wales Trinity Saint David</a:t>
            </a:r>
            <a:endParaRPr lang="en-GB" sz="2400" dirty="0"/>
          </a:p>
          <a:p>
            <a:endParaRPr lang="en-GB" sz="2400" dirty="0"/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3835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7C3DA-D255-A69C-F67F-4BB233EA2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information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300DC6-CCA2-2C4E-FABE-21513E3CE90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dirty="0"/>
              <a:t>Inspire programme at UWTSD (open your own business)</a:t>
            </a:r>
          </a:p>
          <a:p>
            <a:r>
              <a:rPr lang="en-GB" sz="9600" dirty="0"/>
              <a:t>Recruitment agency</a:t>
            </a:r>
          </a:p>
          <a:p>
            <a:r>
              <a:rPr lang="en-GB" sz="9600" dirty="0"/>
              <a:t>Training agency </a:t>
            </a:r>
          </a:p>
          <a:p>
            <a:pPr marL="0" indent="0">
              <a:buNone/>
            </a:pPr>
            <a:r>
              <a:rPr lang="en-GB" sz="9600" dirty="0">
                <a:hlinkClick r:id="rId2"/>
              </a:rPr>
              <a:t>INSPIRE | University of Wales Trinity Saint David (uwtsd.ac.uk)</a:t>
            </a:r>
            <a:endParaRPr lang="en-US" altLang="zh-CN" sz="9600" b="1" dirty="0"/>
          </a:p>
          <a:p>
            <a:pPr marL="0" indent="0">
              <a:buNone/>
            </a:pPr>
            <a:endParaRPr lang="en-GB" sz="9600" dirty="0">
              <a:hlinkClick r:id="rId2"/>
            </a:endParaRPr>
          </a:p>
          <a:p>
            <a:pPr marL="0" indent="0">
              <a:buNone/>
            </a:pPr>
            <a:endParaRPr lang="en-GB" sz="7200" dirty="0">
              <a:hlinkClick r:id="rId2"/>
            </a:endParaRPr>
          </a:p>
          <a:p>
            <a:pPr marL="0" indent="0">
              <a:buNone/>
            </a:pPr>
            <a:r>
              <a:rPr lang="en-GB" sz="7200" b="1" dirty="0">
                <a:solidFill>
                  <a:srgbClr val="222222"/>
                </a:solidFill>
                <a:hlinkClick r:id="rId3"/>
              </a:rPr>
              <a:t> </a:t>
            </a:r>
            <a:endParaRPr lang="en-GB" sz="7200" b="1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B0C1B-B086-DDD6-0953-7002C02DD68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US" altLang="zh-CN" sz="8000" b="1" dirty="0"/>
              <a:t>London events</a:t>
            </a:r>
            <a:r>
              <a:rPr lang="zh-CN" altLang="en-US" sz="8000" b="1" dirty="0"/>
              <a:t>：</a:t>
            </a:r>
            <a:endParaRPr lang="en-GB" altLang="zh-CN" sz="8000" b="1" dirty="0"/>
          </a:p>
          <a:p>
            <a:pPr marL="0" indent="0">
              <a:buNone/>
            </a:pPr>
            <a:endParaRPr lang="en-GB" altLang="zh-CN" sz="8000" b="1" dirty="0"/>
          </a:p>
          <a:p>
            <a:r>
              <a:rPr lang="en-US" altLang="zh-CN" sz="8000" b="1" dirty="0"/>
              <a:t>Grad festival</a:t>
            </a:r>
          </a:p>
          <a:p>
            <a:r>
              <a:rPr lang="en-GB" sz="8000" dirty="0" err="1">
                <a:hlinkClick r:id="rId4"/>
              </a:rPr>
              <a:t>Gradfest</a:t>
            </a:r>
            <a:r>
              <a:rPr lang="en-GB" sz="8000" dirty="0">
                <a:hlinkClick r:id="rId4"/>
              </a:rPr>
              <a:t> | The UK’s Largest Graduate Recruitment Event</a:t>
            </a:r>
            <a:endParaRPr lang="en-GB" sz="8000" dirty="0"/>
          </a:p>
          <a:p>
            <a:r>
              <a:rPr lang="en-US" altLang="zh-CN" sz="8000" b="1" dirty="0"/>
              <a:t>London Business Show</a:t>
            </a:r>
          </a:p>
          <a:p>
            <a:r>
              <a:rPr lang="en-GB" sz="8000" dirty="0">
                <a:hlinkClick r:id="rId5"/>
              </a:rPr>
              <a:t>The Business Show London | 12th &amp; 13th November | Free Tickets</a:t>
            </a:r>
            <a:endParaRPr lang="en-GB" sz="8000" dirty="0"/>
          </a:p>
          <a:p>
            <a:r>
              <a:rPr lang="en-GB" sz="8000" dirty="0">
                <a:hlinkClick r:id="rId6"/>
              </a:rPr>
              <a:t>London Job Show | Careers &amp; Job Fair | Westfield Stratford Tickets, Fri, Sep 12, 2025 at 11:00 AM | Eventbrite</a:t>
            </a:r>
            <a:endParaRPr lang="en-US" altLang="zh-CN" sz="8000" b="1" dirty="0"/>
          </a:p>
          <a:p>
            <a:endParaRPr lang="en-GB" altLang="zh-CN" b="1" dirty="0"/>
          </a:p>
        </p:txBody>
      </p:sp>
    </p:spTree>
    <p:extLst>
      <p:ext uri="{BB962C8B-B14F-4D97-AF65-F5344CB8AC3E}">
        <p14:creationId xmlns:p14="http://schemas.microsoft.com/office/powerpoint/2010/main" val="18771168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3AE05-3F11-98F2-51F2-E0F03AA9F5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63229"/>
            <a:ext cx="8229600" cy="745591"/>
          </a:xfrm>
        </p:spPr>
        <p:txBody>
          <a:bodyPr>
            <a:noAutofit/>
          </a:bodyPr>
          <a:lstStyle/>
          <a:p>
            <a:r>
              <a:rPr lang="en-GB" altLang="en-US" sz="2400" b="1" dirty="0"/>
              <a:t>How to book an appointment with the Careers Service?</a:t>
            </a:r>
            <a:br>
              <a:rPr lang="en-GB" altLang="en-US" sz="2400" b="1" dirty="0"/>
            </a:b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D70054-DE85-2F25-3583-C396E3CBC7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03092" y="1588770"/>
            <a:ext cx="3989388" cy="3460411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en-GB" sz="1650" dirty="0">
              <a:hlinkClick r:id="rId2"/>
            </a:endParaRPr>
          </a:p>
          <a:p>
            <a:pPr>
              <a:buNone/>
            </a:pPr>
            <a:endParaRPr lang="en-GB" sz="1650" dirty="0">
              <a:hlinkClick r:id="rId2"/>
            </a:endParaRPr>
          </a:p>
          <a:p>
            <a:pPr>
              <a:buNone/>
            </a:pPr>
            <a:endParaRPr lang="en-GB" sz="1650" dirty="0">
              <a:hlinkClick r:id="rId2"/>
            </a:endParaRPr>
          </a:p>
          <a:p>
            <a:pPr>
              <a:buNone/>
            </a:pPr>
            <a:r>
              <a:rPr lang="en-GB" sz="1650" dirty="0">
                <a:hlinkClick r:id="rId2"/>
              </a:rPr>
              <a:t>Careers and Employability Service – Booking Online (uwtsd.ac.uk)</a:t>
            </a:r>
            <a:r>
              <a:rPr lang="en-GB" sz="1650" dirty="0">
                <a:cs typeface="Arial" pitchFamily="34" charset="0"/>
              </a:rPr>
              <a:t>                                            </a:t>
            </a:r>
          </a:p>
          <a:p>
            <a:pPr>
              <a:buNone/>
            </a:pPr>
            <a:endParaRPr lang="en-GB" sz="165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endParaRPr lang="en-GB" sz="1200" dirty="0">
              <a:cs typeface="Arial" pitchFamily="34" charset="0"/>
            </a:endParaRPr>
          </a:p>
          <a:p>
            <a:pPr>
              <a:buNone/>
            </a:pPr>
            <a:r>
              <a:rPr lang="en-GB" sz="1650" dirty="0">
                <a:cs typeface="Arial" pitchFamily="34" charset="0"/>
              </a:rPr>
              <a:t>You can contact the Careers Service Team by E-mail:</a:t>
            </a:r>
          </a:p>
          <a:p>
            <a:pPr>
              <a:buNone/>
            </a:pPr>
            <a:r>
              <a:rPr lang="en-GB" sz="1650" dirty="0"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en-GB" sz="1650" dirty="0">
                <a:cs typeface="Arial" pitchFamily="34" charset="0"/>
                <a:hlinkClick r:id="rId3"/>
              </a:rPr>
              <a:t>careers@uwtsd.ac.uk</a:t>
            </a:r>
            <a:r>
              <a:rPr lang="en-GB" sz="1650" dirty="0">
                <a:cs typeface="Arial" pitchFamily="34" charset="0"/>
              </a:rPr>
              <a:t>  </a:t>
            </a:r>
          </a:p>
          <a:p>
            <a:pPr>
              <a:buNone/>
            </a:pPr>
            <a:r>
              <a:rPr lang="en-GB" sz="1650" dirty="0">
                <a:cs typeface="Arial" pitchFamily="34" charset="0"/>
              </a:rPr>
              <a:t> </a:t>
            </a:r>
          </a:p>
          <a:p>
            <a:endParaRPr lang="en-GB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FDDA0838-3BA6-FDF4-5F8A-03D94BC3CDA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806" y="1600200"/>
            <a:ext cx="3989388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163567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dcmitype/"/>
    <ds:schemaRef ds:uri="http://www.w3.org/XML/1998/namespace"/>
    <ds:schemaRef ds:uri="http://purl.org/dc/elements/1.1/"/>
    <ds:schemaRef ds:uri="http://schemas.openxmlformats.org/package/2006/metadata/core-propertie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1253</Words>
  <Application>Microsoft Office PowerPoint</Application>
  <PresentationFormat>On-screen Show (4:3)</PresentationFormat>
  <Paragraphs>181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DengXian</vt:lpstr>
      <vt:lpstr>Montserrat Classic</vt:lpstr>
      <vt:lpstr>Myriad Pro</vt:lpstr>
      <vt:lpstr>Arial</vt:lpstr>
      <vt:lpstr>Calibri</vt:lpstr>
      <vt:lpstr>Miriam</vt:lpstr>
      <vt:lpstr>Source Sans Pro</vt:lpstr>
      <vt:lpstr>20140311PresentationUWTSDTemplate</vt:lpstr>
      <vt:lpstr>Careers Service at the London Campus </vt:lpstr>
      <vt:lpstr>       How can we help you?</vt:lpstr>
      <vt:lpstr>University Career Platform, MYCAREER</vt:lpstr>
      <vt:lpstr>What’s the most important element in your search for a new job? </vt:lpstr>
      <vt:lpstr>Skills required by employers </vt:lpstr>
      <vt:lpstr>Exercise: Evidence Your skill set</vt:lpstr>
      <vt:lpstr>Cybersecurity and Digital Forensics </vt:lpstr>
      <vt:lpstr>Useful information </vt:lpstr>
      <vt:lpstr>What is an Internship? </vt:lpstr>
      <vt:lpstr>What is Graduate Scheme</vt:lpstr>
      <vt:lpstr>Civil Service- graduate scheme </vt:lpstr>
      <vt:lpstr> Where to look for jobs and volunteering opportunities in the UK?  </vt:lpstr>
      <vt:lpstr>Useful websites for jobs and volunteering </vt:lpstr>
      <vt:lpstr>Useful tools</vt:lpstr>
      <vt:lpstr>Further information </vt:lpstr>
      <vt:lpstr>How to book an appointment with the Careers Service?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Maristela Parfitt</cp:lastModifiedBy>
  <cp:revision>174</cp:revision>
  <dcterms:created xsi:type="dcterms:W3CDTF">2015-04-14T15:21:28Z</dcterms:created>
  <dcterms:modified xsi:type="dcterms:W3CDTF">2025-08-13T18:52:23Z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