
<file path=[Content_Types].xml><?xml version="1.0" encoding="utf-8"?>
<Types xmlns="http://schemas.openxmlformats.org/package/2006/content-types">
  <Default Extension="png" ContentType="image/png"/>
  <Default Extension="png&amp;ehk=IKTR5" ContentType="image/png"/>
  <Default Extension="jpeg" ContentType="image/jpeg"/>
  <Default Extension="rels" ContentType="application/vnd.openxmlformats-package.relationships+xml"/>
  <Default Extension="xml" ContentType="application/xml"/>
  <Default Extension="gif" ContentType="image/gif"/>
  <Default Extension="jp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media/image6.jpg" ContentType="image/jpeg"/>
  <Override PartName="/ppt/media/image21.jpg" ContentType="image/jpeg"/>
  <Override PartName="/ppt/media/image22.jpg" ContentType="image/jpe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86"/>
  </p:notesMasterIdLst>
  <p:handoutMasterIdLst>
    <p:handoutMasterId r:id="rId87"/>
  </p:handoutMasterIdLst>
  <p:sldIdLst>
    <p:sldId id="277" r:id="rId2"/>
    <p:sldId id="408" r:id="rId3"/>
    <p:sldId id="443" r:id="rId4"/>
    <p:sldId id="386" r:id="rId5"/>
    <p:sldId id="426" r:id="rId6"/>
    <p:sldId id="409" r:id="rId7"/>
    <p:sldId id="350" r:id="rId8"/>
    <p:sldId id="351" r:id="rId9"/>
    <p:sldId id="352" r:id="rId10"/>
    <p:sldId id="353" r:id="rId11"/>
    <p:sldId id="354" r:id="rId12"/>
    <p:sldId id="355" r:id="rId13"/>
    <p:sldId id="365" r:id="rId14"/>
    <p:sldId id="358" r:id="rId15"/>
    <p:sldId id="427" r:id="rId16"/>
    <p:sldId id="444" r:id="rId17"/>
    <p:sldId id="388" r:id="rId18"/>
    <p:sldId id="398" r:id="rId19"/>
    <p:sldId id="363" r:id="rId20"/>
    <p:sldId id="376" r:id="rId21"/>
    <p:sldId id="399" r:id="rId22"/>
    <p:sldId id="400" r:id="rId23"/>
    <p:sldId id="410" r:id="rId24"/>
    <p:sldId id="402" r:id="rId25"/>
    <p:sldId id="403" r:id="rId26"/>
    <p:sldId id="404" r:id="rId27"/>
    <p:sldId id="405" r:id="rId28"/>
    <p:sldId id="282" r:id="rId29"/>
    <p:sldId id="283" r:id="rId30"/>
    <p:sldId id="284" r:id="rId31"/>
    <p:sldId id="406" r:id="rId32"/>
    <p:sldId id="407" r:id="rId33"/>
    <p:sldId id="288" r:id="rId34"/>
    <p:sldId id="304" r:id="rId35"/>
    <p:sldId id="305" r:id="rId36"/>
    <p:sldId id="306" r:id="rId37"/>
    <p:sldId id="307" r:id="rId38"/>
    <p:sldId id="308" r:id="rId39"/>
    <p:sldId id="289" r:id="rId40"/>
    <p:sldId id="316" r:id="rId41"/>
    <p:sldId id="321" r:id="rId42"/>
    <p:sldId id="325" r:id="rId43"/>
    <p:sldId id="326" r:id="rId44"/>
    <p:sldId id="411" r:id="rId45"/>
    <p:sldId id="391" r:id="rId46"/>
    <p:sldId id="423" r:id="rId47"/>
    <p:sldId id="412" r:id="rId48"/>
    <p:sldId id="323" r:id="rId49"/>
    <p:sldId id="327" r:id="rId50"/>
    <p:sldId id="328" r:id="rId51"/>
    <p:sldId id="329" r:id="rId52"/>
    <p:sldId id="332" r:id="rId53"/>
    <p:sldId id="333" r:id="rId54"/>
    <p:sldId id="338" r:id="rId55"/>
    <p:sldId id="339" r:id="rId56"/>
    <p:sldId id="340" r:id="rId57"/>
    <p:sldId id="341" r:id="rId58"/>
    <p:sldId id="414" r:id="rId59"/>
    <p:sldId id="393" r:id="rId60"/>
    <p:sldId id="394" r:id="rId61"/>
    <p:sldId id="395" r:id="rId62"/>
    <p:sldId id="433" r:id="rId63"/>
    <p:sldId id="434" r:id="rId64"/>
    <p:sldId id="435" r:id="rId65"/>
    <p:sldId id="436" r:id="rId66"/>
    <p:sldId id="437" r:id="rId67"/>
    <p:sldId id="420" r:id="rId68"/>
    <p:sldId id="438" r:id="rId69"/>
    <p:sldId id="439" r:id="rId70"/>
    <p:sldId id="440" r:id="rId71"/>
    <p:sldId id="441" r:id="rId72"/>
    <p:sldId id="442" r:id="rId73"/>
    <p:sldId id="310" r:id="rId74"/>
    <p:sldId id="311" r:id="rId75"/>
    <p:sldId id="342" r:id="rId76"/>
    <p:sldId id="343" r:id="rId77"/>
    <p:sldId id="345" r:id="rId78"/>
    <p:sldId id="347" r:id="rId79"/>
    <p:sldId id="349" r:id="rId80"/>
    <p:sldId id="421" r:id="rId81"/>
    <p:sldId id="422" r:id="rId82"/>
    <p:sldId id="416" r:id="rId83"/>
    <p:sldId id="424" r:id="rId84"/>
    <p:sldId id="384" r:id="rId85"/>
  </p:sldIdLst>
  <p:sldSz cx="12192000" cy="6858000"/>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eniz Meric" initials="DM" lastIdx="1" clrIdx="0">
    <p:extLst>
      <p:ext uri="{19B8F6BF-5375-455C-9EA6-DF929625EA0E}">
        <p15:presenceInfo xmlns:p15="http://schemas.microsoft.com/office/powerpoint/2012/main" userId="S-1-5-21-2065446828-949181781-740312968-5731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843" autoAdjust="0"/>
    <p:restoredTop sz="94576" autoAdjust="0"/>
  </p:normalViewPr>
  <p:slideViewPr>
    <p:cSldViewPr>
      <p:cViewPr varScale="1">
        <p:scale>
          <a:sx n="112" d="100"/>
          <a:sy n="112" d="100"/>
        </p:scale>
        <p:origin x="192" y="91"/>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presProps" Target="pres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viewProps" Target="viewProps.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commentAuthors" Target="commentAuthors.xml"/><Relationship Id="rId9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tableStyles" Target="tableStyle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handoutMaster" Target="handoutMasters/handoutMaster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352F5D97-AF9D-5047-AB66-69EA526E4AD6}"/>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250D0C85-93D9-8348-AB75-1DF258023BCB}"/>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6B4A03CE-C0F4-AE4C-907E-4B52BA253524}"/>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AC6CF395-3817-D846-9C99-299B47A8AF20}"/>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3260FA18-DE57-5B43-8631-7BDD5AF42148}"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22EEB431-34E5-3149-B0E1-73348BCC8275}"/>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3FDB61EB-68E8-E345-9E52-579F81C653A1}"/>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75EDA970-B743-664E-A4A7-FC03CCCEC115}"/>
              </a:ext>
            </a:extLst>
          </p:cNvPr>
          <p:cNvSpPr>
            <a:spLocks noGrp="1" noRot="1" noChangeAspect="1" noChangeArrowheads="1" noTextEdit="1"/>
          </p:cNvSpPr>
          <p:nvPr>
            <p:ph type="sldImg" idx="2"/>
          </p:nvPr>
        </p:nvSpPr>
        <p:spPr bwMode="auto">
          <a:xfrm>
            <a:off x="69850" y="742950"/>
            <a:ext cx="6608763" cy="3717925"/>
          </a:xfrm>
          <a:prstGeom prst="rect">
            <a:avLst/>
          </a:prstGeom>
          <a:noFill/>
          <a:ln w="9525">
            <a:solidFill>
              <a:srgbClr val="000000"/>
            </a:solidFill>
            <a:miter lim="800000"/>
            <a:headEnd/>
            <a:tailEnd/>
          </a:ln>
          <a:effectLst/>
        </p:spPr>
      </p:sp>
      <p:sp>
        <p:nvSpPr>
          <p:cNvPr id="87045" name="Rectangle 5">
            <a:extLst>
              <a:ext uri="{FF2B5EF4-FFF2-40B4-BE49-F238E27FC236}">
                <a16:creationId xmlns:a16="http://schemas.microsoft.com/office/drawing/2014/main" id="{3FE8FB49-B11E-6C4F-8199-40D0931419D4}"/>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AB23DF7F-39C3-284F-A969-207101588C8A}"/>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6A893590-55FC-5C46-B7CE-3FCE8050A9C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Verdana" panose="020B0604030504040204" pitchFamily="34" charset="0"/>
              </a:defRPr>
            </a:lvl1pPr>
          </a:lstStyle>
          <a:p>
            <a:pPr>
              <a:defRPr/>
            </a:pPr>
            <a:fld id="{C4DDAC82-45C1-CB4D-A0D3-BD2FA7FDE105}"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180340" marR="211455" algn="just">
              <a:lnSpc>
                <a:spcPct val="115000"/>
              </a:lnSpc>
              <a:spcAft>
                <a:spcPts val="10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Once information is managed efficiently, then strategic decisions can be made using this information to steer toward predictable and optimum results for a company. Within Systems Thinking, a situation of concern is first identified, then explored and analysed using a range of Systems concepts. Often, systems fall into the trap of imposing boundaries that limit opportunities for creativity.</a:t>
            </a:r>
          </a:p>
          <a:p>
            <a:pPr marL="180340" marR="211455" algn="just">
              <a:lnSpc>
                <a:spcPct val="115000"/>
              </a:lnSpc>
              <a:spcAft>
                <a:spcPts val="10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Systems of Interest are often driven by scarce resources, without considering interrelationships or interaction with the external environment. Systems inquiry aims to ensure that change and its trajectory resulting from a process of inquiry is both culturally feasible and systematically desirable in its current context, to include consideration for the interrelationships of all components of the system. </a:t>
            </a:r>
          </a:p>
        </p:txBody>
      </p:sp>
      <p:sp>
        <p:nvSpPr>
          <p:cNvPr id="4" name="Slide Number Placeholder 3"/>
          <p:cNvSpPr>
            <a:spLocks noGrp="1"/>
          </p:cNvSpPr>
          <p:nvPr>
            <p:ph type="sldNum" sz="quarter" idx="10"/>
          </p:nvPr>
        </p:nvSpPr>
        <p:spPr/>
        <p:txBody>
          <a:bodyPr/>
          <a:lstStyle/>
          <a:p>
            <a:fld id="{6059F9C3-1C57-4F7A-8B15-440ADA9DBDC9}" type="slidenum">
              <a:rPr lang="en-GB" smtClean="0"/>
              <a:t>27</a:t>
            </a:fld>
            <a:endParaRPr lang="en-GB"/>
          </a:p>
        </p:txBody>
      </p:sp>
    </p:spTree>
    <p:extLst>
      <p:ext uri="{BB962C8B-B14F-4D97-AF65-F5344CB8AC3E}">
        <p14:creationId xmlns:p14="http://schemas.microsoft.com/office/powerpoint/2010/main" val="12660024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r>
              <a:rPr lang="en-GB" sz="1200" dirty="0">
                <a:latin typeface="Times New Roman" panose="02020603050405020304" pitchFamily="18" charset="0"/>
                <a:ea typeface="Calibri" panose="020F0502020204030204" pitchFamily="34" charset="0"/>
                <a:cs typeface="Times New Roman" panose="02020603050405020304" pitchFamily="18" charset="0"/>
              </a:rPr>
              <a:t>It is important to remember that non-programmed decisions are poorly defined, happened in unique situation, they are unstructured and have important consequences, a unique decision that requires a custom-made response, it is new and mostly for long-term. </a:t>
            </a:r>
          </a:p>
          <a:p>
            <a:pPr algn="just"/>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200" dirty="0">
                <a:latin typeface="Times New Roman" panose="02020603050405020304" pitchFamily="18" charset="0"/>
                <a:ea typeface="Calibri" panose="020F0502020204030204" pitchFamily="34" charset="0"/>
                <a:cs typeface="Times New Roman" panose="02020603050405020304" pitchFamily="18" charset="0"/>
              </a:rPr>
              <a:t>It is believed that the top-level of management team makes non-programme decisions. </a:t>
            </a:r>
            <a:endParaRPr lang="en-GB" sz="1200"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6059F9C3-1C57-4F7A-8B15-440ADA9DBDC9}" type="slidenum">
              <a:rPr lang="en-GB" smtClean="0"/>
              <a:t>31</a:t>
            </a:fld>
            <a:endParaRPr lang="en-GB"/>
          </a:p>
        </p:txBody>
      </p:sp>
    </p:spTree>
    <p:extLst>
      <p:ext uri="{BB962C8B-B14F-4D97-AF65-F5344CB8AC3E}">
        <p14:creationId xmlns:p14="http://schemas.microsoft.com/office/powerpoint/2010/main" val="35930420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90170" marR="204470" algn="just">
              <a:lnSpc>
                <a:spcPct val="115000"/>
              </a:lnSpc>
              <a:spcAft>
                <a:spcPts val="0"/>
              </a:spcAft>
            </a:pPr>
            <a:r>
              <a:rPr lang="en-GB" sz="1600" b="1" dirty="0">
                <a:solidFill>
                  <a:srgbClr val="FF0000"/>
                </a:solidFill>
                <a:latin typeface="Arial" panose="020B0604020202020204" pitchFamily="34" charset="0"/>
                <a:ea typeface="Calibri" panose="020F0502020204030204" pitchFamily="34" charset="0"/>
                <a:cs typeface="Arial" panose="020B0604020202020204" pitchFamily="34" charset="0"/>
              </a:rPr>
              <a:t>The Classical Model </a:t>
            </a:r>
            <a:r>
              <a:rPr lang="en-GB" dirty="0">
                <a:latin typeface="Arial" panose="020B0604020202020204" pitchFamily="34" charset="0"/>
                <a:ea typeface="Calibri" panose="020F0502020204030204" pitchFamily="34" charset="0"/>
                <a:cs typeface="Arial" panose="020B0604020202020204" pitchFamily="34" charset="0"/>
              </a:rPr>
              <a:t>is most useful when applied to programmed decisions and to decisions characterised by certainty or risk because relevant information is available and probabilities can be calculated. </a:t>
            </a:r>
          </a:p>
          <a:p>
            <a:pPr marL="90170" marR="204470" algn="just">
              <a:lnSpc>
                <a:spcPct val="115000"/>
              </a:lnSpc>
              <a:spcAft>
                <a:spcPts val="0"/>
              </a:spcAft>
            </a:pPr>
            <a:endParaRPr lang="en-GB" dirty="0">
              <a:latin typeface="Arial" panose="020B0604020202020204" pitchFamily="34" charset="0"/>
              <a:ea typeface="Calibri" panose="020F0502020204030204" pitchFamily="34" charset="0"/>
              <a:cs typeface="Arial" panose="020B0604020202020204" pitchFamily="34" charset="0"/>
            </a:endParaRPr>
          </a:p>
          <a:p>
            <a:pPr marL="90170" marR="204470" algn="just">
              <a:lnSpc>
                <a:spcPct val="115000"/>
              </a:lnSpc>
              <a:spcAft>
                <a:spcPts val="0"/>
              </a:spcAft>
            </a:pPr>
            <a:r>
              <a:rPr lang="en-GB" dirty="0">
                <a:latin typeface="Arial" panose="020B0604020202020204" pitchFamily="34" charset="0"/>
                <a:ea typeface="Calibri" panose="020F0502020204030204" pitchFamily="34" charset="0"/>
                <a:cs typeface="Arial" panose="020B0604020202020204" pitchFamily="34" charset="0"/>
              </a:rPr>
              <a:t>For example, new analytical software programs automate many programmed decisions, such as freezing the account of a customer who has failed to make payments, determining the cell phone service plan that is most appropriate for a particular customer, or sorting insurance claims so that cases are handled most efficiently (Thomas </a:t>
            </a:r>
            <a:r>
              <a:rPr lang="en-GB" i="1" dirty="0">
                <a:latin typeface="Arial" panose="020B0604020202020204" pitchFamily="34" charset="0"/>
                <a:ea typeface="Calibri" panose="020F0502020204030204" pitchFamily="34" charset="0"/>
                <a:cs typeface="Arial" panose="020B0604020202020204" pitchFamily="34" charset="0"/>
              </a:rPr>
              <a:t>et al.,</a:t>
            </a:r>
            <a:r>
              <a:rPr lang="en-GB" dirty="0">
                <a:latin typeface="Arial" panose="020B0604020202020204" pitchFamily="34" charset="0"/>
                <a:ea typeface="Calibri" panose="020F0502020204030204" pitchFamily="34" charset="0"/>
                <a:cs typeface="Arial" panose="020B0604020202020204" pitchFamily="34" charset="0"/>
              </a:rPr>
              <a:t> 2005).</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42D943E-6693-4710-BB2F-D4523E0B91FD}" type="slidenum">
              <a:rPr lang="en-GB" smtClean="0"/>
              <a:t>43</a:t>
            </a:fld>
            <a:endParaRPr lang="en-GB"/>
          </a:p>
        </p:txBody>
      </p:sp>
    </p:spTree>
    <p:extLst>
      <p:ext uri="{BB962C8B-B14F-4D97-AF65-F5344CB8AC3E}">
        <p14:creationId xmlns:p14="http://schemas.microsoft.com/office/powerpoint/2010/main" val="32485497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42D943E-6693-4710-BB2F-D4523E0B91FD}" type="slidenum">
              <a:rPr lang="en-GB" smtClean="0"/>
              <a:t>48</a:t>
            </a:fld>
            <a:endParaRPr lang="en-GB"/>
          </a:p>
        </p:txBody>
      </p:sp>
    </p:spTree>
    <p:extLst>
      <p:ext uri="{BB962C8B-B14F-4D97-AF65-F5344CB8AC3E}">
        <p14:creationId xmlns:p14="http://schemas.microsoft.com/office/powerpoint/2010/main" val="39788969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R="114300" algn="just">
              <a:lnSpc>
                <a:spcPct val="115000"/>
              </a:lnSpc>
              <a:spcAft>
                <a:spcPts val="0"/>
              </a:spcAft>
              <a:tabLst>
                <a:tab pos="5220970" algn="l"/>
              </a:tabLst>
            </a:pPr>
            <a:r>
              <a:rPr lang="en-GB" dirty="0">
                <a:latin typeface="Arial" panose="020B0604020202020204" pitchFamily="34" charset="0"/>
                <a:ea typeface="Calibri" panose="020F0502020204030204" pitchFamily="34" charset="0"/>
                <a:cs typeface="Arial" panose="020B0604020202020204" pitchFamily="34" charset="0"/>
              </a:rPr>
              <a:t>Bounded Rationality and Satisficing The administrative model of decision making is based on the work of Herbert A. Simon. </a:t>
            </a:r>
          </a:p>
          <a:p>
            <a:pPr marR="114300" algn="just">
              <a:lnSpc>
                <a:spcPct val="115000"/>
              </a:lnSpc>
              <a:spcAft>
                <a:spcPts val="0"/>
              </a:spcAft>
              <a:tabLst>
                <a:tab pos="5220970" algn="l"/>
              </a:tabLst>
            </a:pPr>
            <a:endParaRPr lang="en-GB" dirty="0">
              <a:latin typeface="Arial" panose="020B0604020202020204" pitchFamily="34" charset="0"/>
              <a:ea typeface="Calibri" panose="020F0502020204030204" pitchFamily="34" charset="0"/>
              <a:cs typeface="Arial" panose="020B0604020202020204" pitchFamily="34" charset="0"/>
            </a:endParaRPr>
          </a:p>
          <a:p>
            <a:pPr marR="114300" algn="just">
              <a:lnSpc>
                <a:spcPct val="115000"/>
              </a:lnSpc>
              <a:spcAft>
                <a:spcPts val="0"/>
              </a:spcAft>
              <a:tabLst>
                <a:tab pos="5220970" algn="l"/>
              </a:tabLst>
            </a:pPr>
            <a:endParaRPr lang="en-GB" dirty="0">
              <a:latin typeface="Arial" panose="020B0604020202020204" pitchFamily="34" charset="0"/>
              <a:ea typeface="Calibri" panose="020F0502020204030204" pitchFamily="34" charset="0"/>
              <a:cs typeface="Arial" panose="020B0604020202020204" pitchFamily="34" charset="0"/>
            </a:endParaRPr>
          </a:p>
          <a:p>
            <a:pPr marR="114300" algn="just">
              <a:lnSpc>
                <a:spcPct val="115000"/>
              </a:lnSpc>
              <a:spcAft>
                <a:spcPts val="0"/>
              </a:spcAft>
              <a:tabLst>
                <a:tab pos="5220970" algn="l"/>
              </a:tabLst>
            </a:pPr>
            <a:r>
              <a:rPr lang="en-GB" dirty="0">
                <a:latin typeface="Arial" panose="020B0604020202020204" pitchFamily="34" charset="0"/>
                <a:ea typeface="Calibri" panose="020F0502020204030204" pitchFamily="34" charset="0"/>
                <a:cs typeface="Arial" panose="020B0604020202020204" pitchFamily="34" charset="0"/>
              </a:rPr>
              <a:t>Simon proposed two concepts that were instrumental in shaping the administrative model: </a:t>
            </a:r>
          </a:p>
          <a:p>
            <a:pPr marR="114300" algn="just">
              <a:lnSpc>
                <a:spcPct val="115000"/>
              </a:lnSpc>
              <a:spcAft>
                <a:spcPts val="0"/>
              </a:spcAft>
              <a:tabLst>
                <a:tab pos="5220970" algn="l"/>
              </a:tabLst>
            </a:pPr>
            <a:r>
              <a:rPr lang="en-GB" dirty="0">
                <a:latin typeface="Arial" panose="020B0604020202020204" pitchFamily="34" charset="0"/>
                <a:ea typeface="Calibri" panose="020F0502020204030204" pitchFamily="34" charset="0"/>
                <a:cs typeface="Arial" panose="020B0604020202020204" pitchFamily="34" charset="0"/>
              </a:rPr>
              <a:t>Bounded rationality and </a:t>
            </a:r>
          </a:p>
          <a:p>
            <a:pPr marR="114300" algn="just">
              <a:lnSpc>
                <a:spcPct val="115000"/>
              </a:lnSpc>
              <a:spcAft>
                <a:spcPts val="0"/>
              </a:spcAft>
              <a:tabLst>
                <a:tab pos="5220970" algn="l"/>
              </a:tabLst>
            </a:pPr>
            <a:r>
              <a:rPr lang="en-GB" dirty="0">
                <a:latin typeface="Arial" panose="020B0604020202020204" pitchFamily="34" charset="0"/>
                <a:ea typeface="Calibri" panose="020F0502020204030204" pitchFamily="34" charset="0"/>
                <a:cs typeface="Arial" panose="020B0604020202020204" pitchFamily="34" charset="0"/>
              </a:rPr>
              <a:t>Satisficing. </a:t>
            </a:r>
          </a:p>
          <a:p>
            <a:pPr marR="114300" algn="just">
              <a:lnSpc>
                <a:spcPct val="115000"/>
              </a:lnSpc>
              <a:spcAft>
                <a:spcPts val="0"/>
              </a:spcAft>
              <a:tabLst>
                <a:tab pos="5220970" algn="l"/>
              </a:tabLst>
            </a:pPr>
            <a:endParaRPr lang="en-GB" dirty="0">
              <a:latin typeface="Arial" panose="020B0604020202020204" pitchFamily="34" charset="0"/>
              <a:ea typeface="Calibri" panose="020F0502020204030204" pitchFamily="34" charset="0"/>
              <a:cs typeface="Arial" panose="020B0604020202020204" pitchFamily="34" charset="0"/>
            </a:endParaRPr>
          </a:p>
          <a:p>
            <a:pPr marR="114300" algn="just">
              <a:lnSpc>
                <a:spcPct val="115000"/>
              </a:lnSpc>
              <a:spcAft>
                <a:spcPts val="0"/>
              </a:spcAft>
              <a:tabLst>
                <a:tab pos="5220970" algn="l"/>
              </a:tabLst>
            </a:pPr>
            <a:r>
              <a:rPr lang="en-GB" dirty="0">
                <a:latin typeface="Arial" panose="020B0604020202020204" pitchFamily="34" charset="0"/>
                <a:ea typeface="Calibri" panose="020F0502020204030204" pitchFamily="34" charset="0"/>
                <a:cs typeface="Arial" panose="020B0604020202020204" pitchFamily="34" charset="0"/>
              </a:rPr>
              <a:t>Bounded rationality means that people have limits, or boundaries, on how rational they can be. </a:t>
            </a:r>
          </a:p>
          <a:p>
            <a:pPr marR="114300" algn="just">
              <a:lnSpc>
                <a:spcPct val="115000"/>
              </a:lnSpc>
              <a:spcAft>
                <a:spcPts val="0"/>
              </a:spcAft>
              <a:tabLst>
                <a:tab pos="5220970" algn="l"/>
              </a:tabLst>
            </a:pPr>
            <a:endParaRPr lang="en-GB" dirty="0">
              <a:latin typeface="Arial" panose="020B0604020202020204" pitchFamily="34" charset="0"/>
              <a:ea typeface="Calibri" panose="020F0502020204030204" pitchFamily="34" charset="0"/>
              <a:cs typeface="Arial" panose="020B0604020202020204" pitchFamily="34" charset="0"/>
            </a:endParaRPr>
          </a:p>
          <a:p>
            <a:pPr marR="114300" algn="just">
              <a:lnSpc>
                <a:spcPct val="115000"/>
              </a:lnSpc>
              <a:spcAft>
                <a:spcPts val="0"/>
              </a:spcAft>
              <a:tabLst>
                <a:tab pos="5220970" algn="l"/>
              </a:tabLst>
            </a:pPr>
            <a:r>
              <a:rPr lang="en-GB" dirty="0">
                <a:latin typeface="Arial" panose="020B0604020202020204" pitchFamily="34" charset="0"/>
                <a:ea typeface="Calibri" panose="020F0502020204030204" pitchFamily="34" charset="0"/>
                <a:cs typeface="Arial" panose="020B0604020202020204" pitchFamily="34" charset="0"/>
              </a:rPr>
              <a:t>Organisations are incredibly complex, and managers have the time and ability to process only a limited amount of information with which to make decisions.</a:t>
            </a:r>
            <a:endParaRPr lang="en-GB" sz="1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42D943E-6693-4710-BB2F-D4523E0B91FD}" type="slidenum">
              <a:rPr lang="en-GB" smtClean="0"/>
              <a:t>51</a:t>
            </a:fld>
            <a:endParaRPr lang="en-GB"/>
          </a:p>
        </p:txBody>
      </p:sp>
    </p:spTree>
    <p:extLst>
      <p:ext uri="{BB962C8B-B14F-4D97-AF65-F5344CB8AC3E}">
        <p14:creationId xmlns:p14="http://schemas.microsoft.com/office/powerpoint/2010/main" val="22169667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1D7F07F-12E6-42E3-9676-BC1F40C3827B}" type="slidenum">
              <a:rPr lang="en-GB" smtClean="0"/>
              <a:pPr/>
              <a:t>58</a:t>
            </a:fld>
            <a:endParaRPr lang="en-GB"/>
          </a:p>
        </p:txBody>
      </p:sp>
    </p:spTree>
    <p:extLst>
      <p:ext uri="{BB962C8B-B14F-4D97-AF65-F5344CB8AC3E}">
        <p14:creationId xmlns:p14="http://schemas.microsoft.com/office/powerpoint/2010/main" val="94020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29DC8A3-8DFC-9544-A27F-C46412FEE716}"/>
              </a:ext>
            </a:extLst>
          </p:cNvPr>
          <p:cNvSpPr>
            <a:spLocks noGrp="1"/>
          </p:cNvSpPr>
          <p:nvPr>
            <p:ph type="dt" sz="half" idx="10"/>
          </p:nvPr>
        </p:nvSpPr>
        <p:spPr>
          <a:xfrm>
            <a:off x="527051" y="6524626"/>
            <a:ext cx="1295400" cy="219075"/>
          </a:xfrm>
        </p:spPr>
        <p:txBody>
          <a:bodyPr/>
          <a:lstStyle>
            <a:lvl1pPr>
              <a:defRPr smtClean="0"/>
            </a:lvl1pPr>
          </a:lstStyle>
          <a:p>
            <a:pPr>
              <a:defRPr/>
            </a:pPr>
            <a:fld id="{725EE177-A094-2E4E-8195-8F34488D1009}" type="datetime1">
              <a:rPr lang="en-GB" altLang="en-US"/>
              <a:pPr>
                <a:defRPr/>
              </a:pPr>
              <a:t>21/06/2021</a:t>
            </a:fld>
            <a:endParaRPr lang="en-GB" altLang="en-US"/>
          </a:p>
        </p:txBody>
      </p:sp>
      <p:sp>
        <p:nvSpPr>
          <p:cNvPr id="5" name="Footer Placeholder 4">
            <a:extLst>
              <a:ext uri="{FF2B5EF4-FFF2-40B4-BE49-F238E27FC236}">
                <a16:creationId xmlns:a16="http://schemas.microsoft.com/office/drawing/2014/main" id="{E60CA0A3-7C1B-0548-821E-F6D3AADA6239}"/>
              </a:ext>
            </a:extLst>
          </p:cNvPr>
          <p:cNvSpPr>
            <a:spLocks noGrp="1"/>
          </p:cNvSpPr>
          <p:nvPr>
            <p:ph type="ftr" sz="quarter" idx="11"/>
          </p:nvPr>
        </p:nvSpPr>
        <p:spPr>
          <a:xfrm>
            <a:off x="5520267" y="6381751"/>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81EA1AFE-FB44-1949-8C96-0061666F8644}"/>
              </a:ext>
            </a:extLst>
          </p:cNvPr>
          <p:cNvSpPr>
            <a:spLocks noGrp="1"/>
          </p:cNvSpPr>
          <p:nvPr>
            <p:ph type="sldNum" sz="quarter" idx="12"/>
          </p:nvPr>
        </p:nvSpPr>
        <p:spPr/>
        <p:txBody>
          <a:bodyPr/>
          <a:lstStyle>
            <a:lvl1pPr>
              <a:defRPr smtClean="0"/>
            </a:lvl1pPr>
          </a:lstStyle>
          <a:p>
            <a:pPr>
              <a:defRPr/>
            </a:pPr>
            <a:fld id="{DC5FD30D-5E0C-3944-B200-13512ED924A4}" type="slidenum">
              <a:rPr lang="en-GB" altLang="en-US"/>
              <a:pPr>
                <a:defRPr/>
              </a:pPr>
              <a:t>‹#›</a:t>
            </a:fld>
            <a:endParaRPr lang="en-GB" altLang="en-US"/>
          </a:p>
        </p:txBody>
      </p:sp>
    </p:spTree>
    <p:extLst>
      <p:ext uri="{BB962C8B-B14F-4D97-AF65-F5344CB8AC3E}">
        <p14:creationId xmlns:p14="http://schemas.microsoft.com/office/powerpoint/2010/main" val="2311286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CE3D09-416D-AB47-9740-4627F2DF7B0F}"/>
              </a:ext>
            </a:extLst>
          </p:cNvPr>
          <p:cNvSpPr>
            <a:spLocks noGrp="1"/>
          </p:cNvSpPr>
          <p:nvPr>
            <p:ph type="dt" sz="half" idx="10"/>
          </p:nvPr>
        </p:nvSpPr>
        <p:spPr/>
        <p:txBody>
          <a:bodyPr/>
          <a:lstStyle>
            <a:lvl1pPr>
              <a:defRPr smtClean="0"/>
            </a:lvl1pPr>
          </a:lstStyle>
          <a:p>
            <a:pPr>
              <a:defRPr/>
            </a:pPr>
            <a:fld id="{C5009738-A1F9-B84A-BA21-DB7165071D69}" type="datetime1">
              <a:rPr lang="en-GB" altLang="en-US"/>
              <a:pPr>
                <a:defRPr/>
              </a:pPr>
              <a:t>21/06/2021</a:t>
            </a:fld>
            <a:endParaRPr lang="en-GB" altLang="en-US"/>
          </a:p>
        </p:txBody>
      </p:sp>
      <p:sp>
        <p:nvSpPr>
          <p:cNvPr id="5" name="Footer Placeholder 4">
            <a:extLst>
              <a:ext uri="{FF2B5EF4-FFF2-40B4-BE49-F238E27FC236}">
                <a16:creationId xmlns:a16="http://schemas.microsoft.com/office/drawing/2014/main" id="{DDBA4B7A-435E-E34D-8124-DDD675098CBD}"/>
              </a:ext>
            </a:extLst>
          </p:cNvPr>
          <p:cNvSpPr>
            <a:spLocks noGrp="1"/>
          </p:cNvSpPr>
          <p:nvPr>
            <p:ph type="ftr" sz="quarter" idx="11"/>
          </p:nvPr>
        </p:nvSpPr>
        <p:spPr>
          <a:xfrm>
            <a:off x="4176184" y="6461126"/>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FC5AE1A3-6A15-EC42-8CE6-F5775D071494}"/>
              </a:ext>
            </a:extLst>
          </p:cNvPr>
          <p:cNvSpPr>
            <a:spLocks noGrp="1"/>
          </p:cNvSpPr>
          <p:nvPr>
            <p:ph type="sldNum" sz="quarter" idx="12"/>
          </p:nvPr>
        </p:nvSpPr>
        <p:spPr/>
        <p:txBody>
          <a:bodyPr/>
          <a:lstStyle>
            <a:lvl1pPr>
              <a:defRPr smtClean="0"/>
            </a:lvl1pPr>
          </a:lstStyle>
          <a:p>
            <a:pPr>
              <a:defRPr/>
            </a:pPr>
            <a:fld id="{883056FD-20E4-634E-8E4A-345488EF1ABB}" type="slidenum">
              <a:rPr lang="en-GB" altLang="en-US"/>
              <a:pPr>
                <a:defRPr/>
              </a:pPr>
              <a:t>‹#›</a:t>
            </a:fld>
            <a:endParaRPr lang="en-GB" altLang="en-US"/>
          </a:p>
        </p:txBody>
      </p:sp>
    </p:spTree>
    <p:extLst>
      <p:ext uri="{BB962C8B-B14F-4D97-AF65-F5344CB8AC3E}">
        <p14:creationId xmlns:p14="http://schemas.microsoft.com/office/powerpoint/2010/main" val="2675859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A3A08A9-0661-D34F-9990-7D7BD70FB02D}"/>
              </a:ext>
            </a:extLst>
          </p:cNvPr>
          <p:cNvSpPr>
            <a:spLocks noGrp="1"/>
          </p:cNvSpPr>
          <p:nvPr>
            <p:ph type="dt" sz="half" idx="10"/>
          </p:nvPr>
        </p:nvSpPr>
        <p:spPr/>
        <p:txBody>
          <a:bodyPr/>
          <a:lstStyle>
            <a:lvl1pPr>
              <a:defRPr/>
            </a:lvl1pPr>
          </a:lstStyle>
          <a:p>
            <a:pPr>
              <a:defRPr/>
            </a:pPr>
            <a:fld id="{E9FB99A0-88FB-9444-8AF3-6BBF5C23B823}" type="datetime1">
              <a:rPr lang="en-GB" altLang="en-US"/>
              <a:pPr>
                <a:defRPr/>
              </a:pPr>
              <a:t>21/06/2021</a:t>
            </a:fld>
            <a:endParaRPr lang="en-GB" altLang="en-US"/>
          </a:p>
        </p:txBody>
      </p:sp>
      <p:sp>
        <p:nvSpPr>
          <p:cNvPr id="5" name="Slide Number Placeholder 5">
            <a:extLst>
              <a:ext uri="{FF2B5EF4-FFF2-40B4-BE49-F238E27FC236}">
                <a16:creationId xmlns:a16="http://schemas.microsoft.com/office/drawing/2014/main" id="{B5759ACC-6F61-F346-AA08-73BC6355F22F}"/>
              </a:ext>
            </a:extLst>
          </p:cNvPr>
          <p:cNvSpPr>
            <a:spLocks noGrp="1"/>
          </p:cNvSpPr>
          <p:nvPr>
            <p:ph type="sldNum" sz="quarter" idx="11"/>
          </p:nvPr>
        </p:nvSpPr>
        <p:spPr/>
        <p:txBody>
          <a:bodyPr/>
          <a:lstStyle>
            <a:lvl1pPr>
              <a:defRPr/>
            </a:lvl1pPr>
          </a:lstStyle>
          <a:p>
            <a:pPr>
              <a:defRPr/>
            </a:pPr>
            <a:fld id="{5616DBAA-1448-6348-B87C-D6AE298AD8FA}" type="slidenum">
              <a:rPr lang="en-GB" altLang="en-US"/>
              <a:pPr>
                <a:defRPr/>
              </a:pPr>
              <a:t>‹#›</a:t>
            </a:fld>
            <a:endParaRPr lang="en-GB" altLang="en-US"/>
          </a:p>
        </p:txBody>
      </p:sp>
    </p:spTree>
    <p:extLst>
      <p:ext uri="{BB962C8B-B14F-4D97-AF65-F5344CB8AC3E}">
        <p14:creationId xmlns:p14="http://schemas.microsoft.com/office/powerpoint/2010/main" val="4248087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3BE1858-80ED-9648-BE29-9B38B7321245}"/>
              </a:ext>
            </a:extLst>
          </p:cNvPr>
          <p:cNvSpPr>
            <a:spLocks noGrp="1"/>
          </p:cNvSpPr>
          <p:nvPr>
            <p:ph type="dt" sz="half" idx="10"/>
          </p:nvPr>
        </p:nvSpPr>
        <p:spPr/>
        <p:txBody>
          <a:bodyPr/>
          <a:lstStyle>
            <a:lvl1pPr>
              <a:defRPr/>
            </a:lvl1pPr>
          </a:lstStyle>
          <a:p>
            <a:pPr>
              <a:defRPr/>
            </a:pPr>
            <a:fld id="{22F7737A-6741-4A47-BDF7-7DBCF2FBCB11}" type="datetime1">
              <a:rPr lang="en-GB" altLang="en-US"/>
              <a:pPr>
                <a:defRPr/>
              </a:pPr>
              <a:t>21/06/2021</a:t>
            </a:fld>
            <a:endParaRPr lang="en-GB" altLang="en-US"/>
          </a:p>
        </p:txBody>
      </p:sp>
      <p:sp>
        <p:nvSpPr>
          <p:cNvPr id="6" name="Slide Number Placeholder 5">
            <a:extLst>
              <a:ext uri="{FF2B5EF4-FFF2-40B4-BE49-F238E27FC236}">
                <a16:creationId xmlns:a16="http://schemas.microsoft.com/office/drawing/2014/main" id="{25685B19-560C-4245-A1FE-4A83793F3ADF}"/>
              </a:ext>
            </a:extLst>
          </p:cNvPr>
          <p:cNvSpPr>
            <a:spLocks noGrp="1"/>
          </p:cNvSpPr>
          <p:nvPr>
            <p:ph type="sldNum" sz="quarter" idx="11"/>
          </p:nvPr>
        </p:nvSpPr>
        <p:spPr/>
        <p:txBody>
          <a:bodyPr/>
          <a:lstStyle>
            <a:lvl1pPr>
              <a:defRPr/>
            </a:lvl1pPr>
          </a:lstStyle>
          <a:p>
            <a:pPr>
              <a:defRPr/>
            </a:pPr>
            <a:fld id="{53611A48-6602-C64B-8378-97B3798F3CD1}" type="slidenum">
              <a:rPr lang="en-GB" altLang="en-US"/>
              <a:pPr>
                <a:defRPr/>
              </a:pPr>
              <a:t>‹#›</a:t>
            </a:fld>
            <a:endParaRPr lang="en-GB" altLang="en-US"/>
          </a:p>
        </p:txBody>
      </p:sp>
    </p:spTree>
    <p:extLst>
      <p:ext uri="{BB962C8B-B14F-4D97-AF65-F5344CB8AC3E}">
        <p14:creationId xmlns:p14="http://schemas.microsoft.com/office/powerpoint/2010/main" val="326065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BFD47A7D-D0E7-9048-9A99-CB9390FA7317}"/>
              </a:ext>
            </a:extLst>
          </p:cNvPr>
          <p:cNvSpPr>
            <a:spLocks noGrp="1"/>
          </p:cNvSpPr>
          <p:nvPr>
            <p:ph type="dt" sz="half" idx="10"/>
          </p:nvPr>
        </p:nvSpPr>
        <p:spPr/>
        <p:txBody>
          <a:bodyPr/>
          <a:lstStyle>
            <a:lvl1pPr>
              <a:defRPr/>
            </a:lvl1pPr>
          </a:lstStyle>
          <a:p>
            <a:pPr>
              <a:defRPr/>
            </a:pPr>
            <a:fld id="{B7DD931B-9782-6542-AC48-EFBBD53ED913}" type="datetime1">
              <a:rPr lang="en-GB" altLang="en-US"/>
              <a:pPr>
                <a:defRPr/>
              </a:pPr>
              <a:t>21/06/2021</a:t>
            </a:fld>
            <a:endParaRPr lang="en-GB" altLang="en-US"/>
          </a:p>
        </p:txBody>
      </p:sp>
      <p:sp>
        <p:nvSpPr>
          <p:cNvPr id="8" name="Slide Number Placeholder 5">
            <a:extLst>
              <a:ext uri="{FF2B5EF4-FFF2-40B4-BE49-F238E27FC236}">
                <a16:creationId xmlns:a16="http://schemas.microsoft.com/office/drawing/2014/main" id="{25D670D8-FDE4-A947-B534-43E8337EB1CB}"/>
              </a:ext>
            </a:extLst>
          </p:cNvPr>
          <p:cNvSpPr>
            <a:spLocks noGrp="1"/>
          </p:cNvSpPr>
          <p:nvPr>
            <p:ph type="sldNum" sz="quarter" idx="11"/>
          </p:nvPr>
        </p:nvSpPr>
        <p:spPr/>
        <p:txBody>
          <a:bodyPr/>
          <a:lstStyle>
            <a:lvl1pPr>
              <a:defRPr/>
            </a:lvl1pPr>
          </a:lstStyle>
          <a:p>
            <a:pPr>
              <a:defRPr/>
            </a:pPr>
            <a:fld id="{6C7F9768-FED4-C845-81FC-55A4D4F12C54}" type="slidenum">
              <a:rPr lang="en-GB" altLang="en-US"/>
              <a:pPr>
                <a:defRPr/>
              </a:pPr>
              <a:t>‹#›</a:t>
            </a:fld>
            <a:endParaRPr lang="en-GB" altLang="en-US"/>
          </a:p>
        </p:txBody>
      </p:sp>
    </p:spTree>
    <p:extLst>
      <p:ext uri="{BB962C8B-B14F-4D97-AF65-F5344CB8AC3E}">
        <p14:creationId xmlns:p14="http://schemas.microsoft.com/office/powerpoint/2010/main" val="3326405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C7289F5B-B113-2347-8F64-E09E58D13AC3}"/>
              </a:ext>
            </a:extLst>
          </p:cNvPr>
          <p:cNvSpPr>
            <a:spLocks noGrp="1"/>
          </p:cNvSpPr>
          <p:nvPr>
            <p:ph type="dt" sz="half" idx="10"/>
          </p:nvPr>
        </p:nvSpPr>
        <p:spPr/>
        <p:txBody>
          <a:bodyPr/>
          <a:lstStyle>
            <a:lvl1pPr>
              <a:defRPr/>
            </a:lvl1pPr>
          </a:lstStyle>
          <a:p>
            <a:pPr>
              <a:defRPr/>
            </a:pPr>
            <a:fld id="{98E1DA63-14FD-EF4D-AA31-AEF1C90DAC21}" type="datetime1">
              <a:rPr lang="en-GB" altLang="en-US"/>
              <a:pPr>
                <a:defRPr/>
              </a:pPr>
              <a:t>21/06/2021</a:t>
            </a:fld>
            <a:endParaRPr lang="en-GB" altLang="en-US"/>
          </a:p>
        </p:txBody>
      </p:sp>
      <p:sp>
        <p:nvSpPr>
          <p:cNvPr id="4" name="Slide Number Placeholder 5">
            <a:extLst>
              <a:ext uri="{FF2B5EF4-FFF2-40B4-BE49-F238E27FC236}">
                <a16:creationId xmlns:a16="http://schemas.microsoft.com/office/drawing/2014/main" id="{A7152BE6-8AF9-4B46-B613-CA372FCECCB0}"/>
              </a:ext>
            </a:extLst>
          </p:cNvPr>
          <p:cNvSpPr>
            <a:spLocks noGrp="1"/>
          </p:cNvSpPr>
          <p:nvPr>
            <p:ph type="sldNum" sz="quarter" idx="11"/>
          </p:nvPr>
        </p:nvSpPr>
        <p:spPr/>
        <p:txBody>
          <a:bodyPr/>
          <a:lstStyle>
            <a:lvl1pPr>
              <a:defRPr/>
            </a:lvl1pPr>
          </a:lstStyle>
          <a:p>
            <a:pPr>
              <a:defRPr/>
            </a:pPr>
            <a:fld id="{FB65A014-A5C3-1644-9722-241B85DA4028}" type="slidenum">
              <a:rPr lang="en-GB" altLang="en-US"/>
              <a:pPr>
                <a:defRPr/>
              </a:pPr>
              <a:t>‹#›</a:t>
            </a:fld>
            <a:endParaRPr lang="en-GB" altLang="en-US"/>
          </a:p>
        </p:txBody>
      </p:sp>
    </p:spTree>
    <p:extLst>
      <p:ext uri="{BB962C8B-B14F-4D97-AF65-F5344CB8AC3E}">
        <p14:creationId xmlns:p14="http://schemas.microsoft.com/office/powerpoint/2010/main" val="2699392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38FDB24-437C-3843-AC71-A2DE5DE2579F}"/>
              </a:ext>
            </a:extLst>
          </p:cNvPr>
          <p:cNvSpPr>
            <a:spLocks noGrp="1"/>
          </p:cNvSpPr>
          <p:nvPr>
            <p:ph type="dt" sz="half" idx="10"/>
          </p:nvPr>
        </p:nvSpPr>
        <p:spPr/>
        <p:txBody>
          <a:bodyPr/>
          <a:lstStyle>
            <a:lvl1pPr>
              <a:defRPr/>
            </a:lvl1pPr>
          </a:lstStyle>
          <a:p>
            <a:pPr>
              <a:defRPr/>
            </a:pPr>
            <a:fld id="{FB50132F-DFAB-0F4A-AAD4-336004412332}" type="datetime1">
              <a:rPr lang="en-GB" altLang="en-US"/>
              <a:pPr>
                <a:defRPr/>
              </a:pPr>
              <a:t>21/06/2021</a:t>
            </a:fld>
            <a:endParaRPr lang="en-GB" altLang="en-US"/>
          </a:p>
        </p:txBody>
      </p:sp>
      <p:sp>
        <p:nvSpPr>
          <p:cNvPr id="3" name="Slide Number Placeholder 5">
            <a:extLst>
              <a:ext uri="{FF2B5EF4-FFF2-40B4-BE49-F238E27FC236}">
                <a16:creationId xmlns:a16="http://schemas.microsoft.com/office/drawing/2014/main" id="{B3CD8068-4D44-6942-9CA8-1413570CE175}"/>
              </a:ext>
            </a:extLst>
          </p:cNvPr>
          <p:cNvSpPr>
            <a:spLocks noGrp="1"/>
          </p:cNvSpPr>
          <p:nvPr>
            <p:ph type="sldNum" sz="quarter" idx="11"/>
          </p:nvPr>
        </p:nvSpPr>
        <p:spPr/>
        <p:txBody>
          <a:bodyPr/>
          <a:lstStyle>
            <a:lvl1pPr>
              <a:defRPr/>
            </a:lvl1pPr>
          </a:lstStyle>
          <a:p>
            <a:pPr>
              <a:defRPr/>
            </a:pPr>
            <a:fld id="{68FF9294-4309-B94A-94EF-D97BE0A24592}" type="slidenum">
              <a:rPr lang="en-GB" altLang="en-US"/>
              <a:pPr>
                <a:defRPr/>
              </a:pPr>
              <a:t>‹#›</a:t>
            </a:fld>
            <a:endParaRPr lang="en-GB" altLang="en-US"/>
          </a:p>
        </p:txBody>
      </p:sp>
    </p:spTree>
    <p:extLst>
      <p:ext uri="{BB962C8B-B14F-4D97-AF65-F5344CB8AC3E}">
        <p14:creationId xmlns:p14="http://schemas.microsoft.com/office/powerpoint/2010/main" val="916196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BA24A7C-5973-0D46-88DA-D85F44EAA489}"/>
              </a:ext>
            </a:extLst>
          </p:cNvPr>
          <p:cNvSpPr>
            <a:spLocks noGrp="1"/>
          </p:cNvSpPr>
          <p:nvPr>
            <p:ph type="dt" sz="half" idx="10"/>
          </p:nvPr>
        </p:nvSpPr>
        <p:spPr/>
        <p:txBody>
          <a:bodyPr/>
          <a:lstStyle>
            <a:lvl1pPr>
              <a:defRPr/>
            </a:lvl1pPr>
          </a:lstStyle>
          <a:p>
            <a:pPr>
              <a:defRPr/>
            </a:pPr>
            <a:fld id="{1D68B76A-454C-CE44-A509-AB8752C7D890}" type="datetime1">
              <a:rPr lang="en-GB" altLang="en-US"/>
              <a:pPr>
                <a:defRPr/>
              </a:pPr>
              <a:t>21/06/2021</a:t>
            </a:fld>
            <a:endParaRPr lang="en-GB" altLang="en-US"/>
          </a:p>
        </p:txBody>
      </p:sp>
      <p:sp>
        <p:nvSpPr>
          <p:cNvPr id="6" name="Slide Number Placeholder 5">
            <a:extLst>
              <a:ext uri="{FF2B5EF4-FFF2-40B4-BE49-F238E27FC236}">
                <a16:creationId xmlns:a16="http://schemas.microsoft.com/office/drawing/2014/main" id="{814BA2F3-0EB1-4E48-98DB-926AE1BE362E}"/>
              </a:ext>
            </a:extLst>
          </p:cNvPr>
          <p:cNvSpPr>
            <a:spLocks noGrp="1"/>
          </p:cNvSpPr>
          <p:nvPr>
            <p:ph type="sldNum" sz="quarter" idx="11"/>
          </p:nvPr>
        </p:nvSpPr>
        <p:spPr/>
        <p:txBody>
          <a:bodyPr/>
          <a:lstStyle>
            <a:lvl1pPr>
              <a:defRPr/>
            </a:lvl1pPr>
          </a:lstStyle>
          <a:p>
            <a:pPr>
              <a:defRPr/>
            </a:pPr>
            <a:fld id="{69E6BFFC-50FF-684C-889A-9809E59A4551}" type="slidenum">
              <a:rPr lang="en-GB" altLang="en-US"/>
              <a:pPr>
                <a:defRPr/>
              </a:pPr>
              <a:t>‹#›</a:t>
            </a:fld>
            <a:endParaRPr lang="en-GB" altLang="en-US"/>
          </a:p>
        </p:txBody>
      </p:sp>
    </p:spTree>
    <p:extLst>
      <p:ext uri="{BB962C8B-B14F-4D97-AF65-F5344CB8AC3E}">
        <p14:creationId xmlns:p14="http://schemas.microsoft.com/office/powerpoint/2010/main" val="3113566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B63D4B2-552F-4944-90B6-61A0BB36B9AD}"/>
              </a:ext>
            </a:extLst>
          </p:cNvPr>
          <p:cNvSpPr>
            <a:spLocks noGrp="1"/>
          </p:cNvSpPr>
          <p:nvPr>
            <p:ph type="dt" sz="half" idx="10"/>
          </p:nvPr>
        </p:nvSpPr>
        <p:spPr/>
        <p:txBody>
          <a:bodyPr/>
          <a:lstStyle>
            <a:lvl1pPr>
              <a:defRPr/>
            </a:lvl1pPr>
          </a:lstStyle>
          <a:p>
            <a:pPr>
              <a:defRPr/>
            </a:pPr>
            <a:fld id="{777C9D68-D269-F846-872A-90DE23911C76}" type="datetime1">
              <a:rPr lang="en-GB" altLang="en-US"/>
              <a:pPr>
                <a:defRPr/>
              </a:pPr>
              <a:t>21/06/2021</a:t>
            </a:fld>
            <a:endParaRPr lang="en-GB" altLang="en-US"/>
          </a:p>
        </p:txBody>
      </p:sp>
      <p:sp>
        <p:nvSpPr>
          <p:cNvPr id="6" name="Slide Number Placeholder 5">
            <a:extLst>
              <a:ext uri="{FF2B5EF4-FFF2-40B4-BE49-F238E27FC236}">
                <a16:creationId xmlns:a16="http://schemas.microsoft.com/office/drawing/2014/main" id="{2C4B3A49-0399-934E-8B4C-E58BE1FE7FE2}"/>
              </a:ext>
            </a:extLst>
          </p:cNvPr>
          <p:cNvSpPr>
            <a:spLocks noGrp="1"/>
          </p:cNvSpPr>
          <p:nvPr>
            <p:ph type="sldNum" sz="quarter" idx="11"/>
          </p:nvPr>
        </p:nvSpPr>
        <p:spPr/>
        <p:txBody>
          <a:bodyPr/>
          <a:lstStyle>
            <a:lvl1pPr>
              <a:defRPr/>
            </a:lvl1pPr>
          </a:lstStyle>
          <a:p>
            <a:pPr>
              <a:defRPr/>
            </a:pPr>
            <a:fld id="{6E690CA8-B090-5C49-8128-A8288DE2E58E}" type="slidenum">
              <a:rPr lang="en-GB" altLang="en-US"/>
              <a:pPr>
                <a:defRPr/>
              </a:pPr>
              <a:t>‹#›</a:t>
            </a:fld>
            <a:endParaRPr lang="en-GB" altLang="en-US"/>
          </a:p>
        </p:txBody>
      </p:sp>
    </p:spTree>
    <p:extLst>
      <p:ext uri="{BB962C8B-B14F-4D97-AF65-F5344CB8AC3E}">
        <p14:creationId xmlns:p14="http://schemas.microsoft.com/office/powerpoint/2010/main" val="1499117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536CB3-0D32-1341-B53F-97BFE27FFC86}"/>
              </a:ext>
            </a:extLst>
          </p:cNvPr>
          <p:cNvSpPr>
            <a:spLocks noGrp="1"/>
          </p:cNvSpPr>
          <p:nvPr>
            <p:ph type="dt" sz="half" idx="10"/>
          </p:nvPr>
        </p:nvSpPr>
        <p:spPr/>
        <p:txBody>
          <a:bodyPr/>
          <a:lstStyle>
            <a:lvl1pPr>
              <a:defRPr/>
            </a:lvl1pPr>
          </a:lstStyle>
          <a:p>
            <a:pPr>
              <a:defRPr/>
            </a:pPr>
            <a:fld id="{99C64E7A-4AE8-0E4B-9A04-B711982F2CAE}" type="datetime1">
              <a:rPr lang="en-GB" altLang="en-US"/>
              <a:pPr>
                <a:defRPr/>
              </a:pPr>
              <a:t>21/06/2021</a:t>
            </a:fld>
            <a:endParaRPr lang="en-GB" altLang="en-US"/>
          </a:p>
        </p:txBody>
      </p:sp>
      <p:sp>
        <p:nvSpPr>
          <p:cNvPr id="5" name="Slide Number Placeholder 5">
            <a:extLst>
              <a:ext uri="{FF2B5EF4-FFF2-40B4-BE49-F238E27FC236}">
                <a16:creationId xmlns:a16="http://schemas.microsoft.com/office/drawing/2014/main" id="{B3F2B0E8-7A15-0047-BF2C-7D87522BA3A7}"/>
              </a:ext>
            </a:extLst>
          </p:cNvPr>
          <p:cNvSpPr>
            <a:spLocks noGrp="1"/>
          </p:cNvSpPr>
          <p:nvPr>
            <p:ph type="sldNum" sz="quarter" idx="11"/>
          </p:nvPr>
        </p:nvSpPr>
        <p:spPr/>
        <p:txBody>
          <a:bodyPr/>
          <a:lstStyle>
            <a:lvl1pPr>
              <a:defRPr/>
            </a:lvl1pPr>
          </a:lstStyle>
          <a:p>
            <a:pPr>
              <a:defRPr/>
            </a:pPr>
            <a:fld id="{CD33DB36-6B0F-674B-B4E6-6A8DCECAED21}" type="slidenum">
              <a:rPr lang="en-GB" altLang="en-US"/>
              <a:pPr>
                <a:defRPr/>
              </a:pPr>
              <a:t>‹#›</a:t>
            </a:fld>
            <a:endParaRPr lang="en-GB" altLang="en-US"/>
          </a:p>
        </p:txBody>
      </p:sp>
    </p:spTree>
    <p:extLst>
      <p:ext uri="{BB962C8B-B14F-4D97-AF65-F5344CB8AC3E}">
        <p14:creationId xmlns:p14="http://schemas.microsoft.com/office/powerpoint/2010/main" val="3011890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101CAA-BEAE-5D44-8AE8-1DCB8AB6166E}"/>
              </a:ext>
            </a:extLst>
          </p:cNvPr>
          <p:cNvSpPr>
            <a:spLocks noGrp="1"/>
          </p:cNvSpPr>
          <p:nvPr>
            <p:ph type="dt" sz="half" idx="10"/>
          </p:nvPr>
        </p:nvSpPr>
        <p:spPr/>
        <p:txBody>
          <a:bodyPr/>
          <a:lstStyle>
            <a:lvl1pPr>
              <a:defRPr/>
            </a:lvl1pPr>
          </a:lstStyle>
          <a:p>
            <a:pPr>
              <a:defRPr/>
            </a:pPr>
            <a:fld id="{18695A68-F4C9-6D45-BC3C-FDCA9A131130}" type="datetime1">
              <a:rPr lang="en-GB" altLang="en-US"/>
              <a:pPr>
                <a:defRPr/>
              </a:pPr>
              <a:t>21/06/2021</a:t>
            </a:fld>
            <a:endParaRPr lang="en-GB" altLang="en-US"/>
          </a:p>
        </p:txBody>
      </p:sp>
      <p:sp>
        <p:nvSpPr>
          <p:cNvPr id="5" name="Slide Number Placeholder 5">
            <a:extLst>
              <a:ext uri="{FF2B5EF4-FFF2-40B4-BE49-F238E27FC236}">
                <a16:creationId xmlns:a16="http://schemas.microsoft.com/office/drawing/2014/main" id="{295314E7-ADB7-EB47-AF26-A295407A5488}"/>
              </a:ext>
            </a:extLst>
          </p:cNvPr>
          <p:cNvSpPr>
            <a:spLocks noGrp="1"/>
          </p:cNvSpPr>
          <p:nvPr>
            <p:ph type="sldNum" sz="quarter" idx="11"/>
          </p:nvPr>
        </p:nvSpPr>
        <p:spPr/>
        <p:txBody>
          <a:bodyPr/>
          <a:lstStyle>
            <a:lvl1pPr>
              <a:defRPr/>
            </a:lvl1pPr>
          </a:lstStyle>
          <a:p>
            <a:pPr>
              <a:defRPr/>
            </a:pPr>
            <a:fld id="{2901AE18-25B1-2D42-BF4A-FFFDB49A562A}" type="slidenum">
              <a:rPr lang="en-GB" altLang="en-US"/>
              <a:pPr>
                <a:defRPr/>
              </a:pPr>
              <a:t>‹#›</a:t>
            </a:fld>
            <a:endParaRPr lang="en-GB" altLang="en-US"/>
          </a:p>
        </p:txBody>
      </p:sp>
    </p:spTree>
    <p:extLst>
      <p:ext uri="{BB962C8B-B14F-4D97-AF65-F5344CB8AC3E}">
        <p14:creationId xmlns:p14="http://schemas.microsoft.com/office/powerpoint/2010/main" val="2902814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B8E9321-F4BF-6A48-B508-2A5227A132F6}"/>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1F406756-78E8-3F47-BB8C-AF1CB5D2D800}"/>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44FCE12F-9AE1-1745-AD82-37BB72058979}"/>
              </a:ext>
            </a:extLst>
          </p:cNvPr>
          <p:cNvSpPr>
            <a:spLocks noGrp="1"/>
          </p:cNvSpPr>
          <p:nvPr>
            <p:ph type="dt" sz="half" idx="2"/>
          </p:nvPr>
        </p:nvSpPr>
        <p:spPr>
          <a:xfrm>
            <a:off x="334433" y="6524626"/>
            <a:ext cx="129540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smtClean="0">
                <a:solidFill>
                  <a:srgbClr val="898989"/>
                </a:solidFill>
                <a:latin typeface="Myriad Pro"/>
              </a:defRPr>
            </a:lvl1pPr>
          </a:lstStyle>
          <a:p>
            <a:pPr>
              <a:defRPr/>
            </a:pPr>
            <a:fld id="{ED29943F-DE83-9E49-9936-B524CF5A6357}" type="datetime1">
              <a:rPr lang="en-GB" altLang="en-US"/>
              <a:pPr>
                <a:defRPr/>
              </a:pPr>
              <a:t>21/06/2021</a:t>
            </a:fld>
            <a:endParaRPr lang="en-GB" altLang="en-US"/>
          </a:p>
        </p:txBody>
      </p:sp>
      <p:sp>
        <p:nvSpPr>
          <p:cNvPr id="6" name="Slide Number Placeholder 5">
            <a:extLst>
              <a:ext uri="{FF2B5EF4-FFF2-40B4-BE49-F238E27FC236}">
                <a16:creationId xmlns:a16="http://schemas.microsoft.com/office/drawing/2014/main" id="{C8FCE57B-CFBC-0E4A-B830-0A05481905F5}"/>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6EB65BE9-D424-3843-9395-E7820DD7C9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82" r:id="rId1"/>
    <p:sldLayoutId id="2147484083" r:id="rId2"/>
    <p:sldLayoutId id="2147484073" r:id="rId3"/>
    <p:sldLayoutId id="2147484074" r:id="rId4"/>
    <p:sldLayoutId id="2147484075" r:id="rId5"/>
    <p:sldLayoutId id="2147484076" r:id="rId6"/>
    <p:sldLayoutId id="2147484077" r:id="rId7"/>
    <p:sldLayoutId id="2147484078" r:id="rId8"/>
    <p:sldLayoutId id="2147484079" r:id="rId9"/>
    <p:sldLayoutId id="2147484080" r:id="rId10"/>
    <p:sldLayoutId id="214748408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commons.wikimedia.org/wiki/File:German_Flag_Wavy.jpg" TargetMode="External"/><Relationship Id="rId3" Type="http://schemas.openxmlformats.org/officeDocument/2006/relationships/hyperlink" Target="https://b-i.forbesimg.com/louiscolumbus/files/2013/05/ERP-Market-Share-2012-Stats.jpg" TargetMode="External"/><Relationship Id="rId7" Type="http://schemas.openxmlformats.org/officeDocument/2006/relationships/image" Target="../media/image10.jpeg"/><Relationship Id="rId2" Type="http://schemas.openxmlformats.org/officeDocument/2006/relationships/image" Target="../media/image6.jpg"/><Relationship Id="rId1" Type="http://schemas.openxmlformats.org/officeDocument/2006/relationships/slideLayout" Target="../slideLayouts/slideLayout7.xml"/><Relationship Id="rId6" Type="http://schemas.openxmlformats.org/officeDocument/2006/relationships/image" Target="../media/image9.jpeg"/><Relationship Id="rId11" Type="http://schemas.openxmlformats.org/officeDocument/2006/relationships/hyperlink" Target="http://www.calebmcmillan.com/2012/07/happy-canada-day.html" TargetMode="External"/><Relationship Id="rId5" Type="http://schemas.openxmlformats.org/officeDocument/2006/relationships/image" Target="../media/image8.jpeg"/><Relationship Id="rId10" Type="http://schemas.openxmlformats.org/officeDocument/2006/relationships/image" Target="../media/image12.jpeg"/><Relationship Id="rId4" Type="http://schemas.openxmlformats.org/officeDocument/2006/relationships/image" Target="../media/image7.png"/><Relationship Id="rId9" Type="http://schemas.openxmlformats.org/officeDocument/2006/relationships/image" Target="../media/image11.jpeg"/></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time_continue=7&amp;v=hv4eEifsE08" TargetMode="External"/><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7.xml"/><Relationship Id="rId4" Type="http://schemas.openxmlformats.org/officeDocument/2006/relationships/image" Target="../media/image21.jpg"/></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oYlks-jKhYs&amp;feature=youtu.be" TargetMode="External"/><Relationship Id="rId2" Type="http://schemas.openxmlformats.org/officeDocument/2006/relationships/hyperlink" Target="https://www.youtube.com/watch?v=cpOyWnwzHeQ&amp;feature=youtu.be"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www.doingbusiness.org/rankings"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atkearney.com/foreign-direct-investment-confidence-index/article?/a/glass-half-full-2017-foreign-direct-investment-confidence-index-article"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nl.m.wikipedia.org/wiki/Bestand:Flag_of_the_United_Nations.svg" TargetMode="External"/><Relationship Id="rId2" Type="http://schemas.openxmlformats.org/officeDocument/2006/relationships/image" Target="../media/image25.png&amp;ehk=IKTR5"/><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png"/></Relationships>
</file>

<file path=ppt/slides/_rels/slide26.xml.rels><?xml version="1.0" encoding="UTF-8" standalone="yes"?>
<Relationships xmlns="http://schemas.openxmlformats.org/package/2006/relationships"><Relationship Id="rId8" Type="http://schemas.openxmlformats.org/officeDocument/2006/relationships/hyperlink" Target="https://pt.wikipedia.org/wiki/T%C3%A9cnico_em_seguran%C3%A7a_do_trabalho" TargetMode="External"/><Relationship Id="rId3" Type="http://schemas.openxmlformats.org/officeDocument/2006/relationships/image" Target="../media/image29.png"/><Relationship Id="rId7" Type="http://schemas.openxmlformats.org/officeDocument/2006/relationships/image" Target="../media/image31.jpeg"/><Relationship Id="rId2" Type="http://schemas.openxmlformats.org/officeDocument/2006/relationships/image" Target="../media/image28.png"/><Relationship Id="rId1" Type="http://schemas.openxmlformats.org/officeDocument/2006/relationships/slideLayout" Target="../slideLayouts/slideLayout7.xml"/><Relationship Id="rId6" Type="http://schemas.openxmlformats.org/officeDocument/2006/relationships/hyperlink" Target="http://postingsfromanedge.blogspot.com/2011/04/creative-commons-in-classroom-use-share.html" TargetMode="External"/><Relationship Id="rId11" Type="http://schemas.openxmlformats.org/officeDocument/2006/relationships/hyperlink" Target="http://creative-commons-images.com/handwriting/p/product-liability.html" TargetMode="External"/><Relationship Id="rId5" Type="http://schemas.openxmlformats.org/officeDocument/2006/relationships/image" Target="../media/image30.png"/><Relationship Id="rId10" Type="http://schemas.openxmlformats.org/officeDocument/2006/relationships/image" Target="../media/image33.jpeg"/><Relationship Id="rId4" Type="http://schemas.openxmlformats.org/officeDocument/2006/relationships/hyperlink" Target="https://en.wikipedia.org/wiki/Environmental_hazard" TargetMode="External"/><Relationship Id="rId9" Type="http://schemas.openxmlformats.org/officeDocument/2006/relationships/image" Target="../media/image32.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 Id="rId5" Type="http://schemas.openxmlformats.org/officeDocument/2006/relationships/image" Target="../media/image39.jpeg"/><Relationship Id="rId4" Type="http://schemas.openxmlformats.org/officeDocument/2006/relationships/image" Target="../media/image38.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hyperlink" Target="https://www.aparat.com/v/i1ISx" TargetMode="External"/><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hyperlink" Target="https://www.youtube.com/watch?v=xm1jSxcv2Fc" TargetMode="Externa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56.png"/><Relationship Id="rId1" Type="http://schemas.openxmlformats.org/officeDocument/2006/relationships/slideLayout" Target="../slideLayouts/slideLayout7.xml"/><Relationship Id="rId4" Type="http://schemas.openxmlformats.org/officeDocument/2006/relationships/image" Target="../media/image5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56F2D728-1847-AD4F-96C1-5B313EB8A00C}"/>
              </a:ext>
            </a:extLst>
          </p:cNvPr>
          <p:cNvSpPr>
            <a:spLocks noGrp="1"/>
          </p:cNvSpPr>
          <p:nvPr>
            <p:ph type="ctrTitle"/>
          </p:nvPr>
        </p:nvSpPr>
        <p:spPr>
          <a:xfrm>
            <a:off x="155340" y="836712"/>
            <a:ext cx="11881320" cy="1512888"/>
          </a:xfrm>
        </p:spPr>
        <p:txBody>
          <a:bodyPr/>
          <a:lstStyle/>
          <a:p>
            <a:pPr eaLnBrk="1" hangingPunct="1"/>
            <a:r>
              <a:rPr lang="en-GB" altLang="en-US" b="1" dirty="0">
                <a:effectLst>
                  <a:outerShdw blurRad="38100" dist="38100" dir="2700000" algn="tl">
                    <a:srgbClr val="000000">
                      <a:alpha val="43137"/>
                    </a:srgbClr>
                  </a:outerShdw>
                </a:effectLst>
              </a:rPr>
              <a:t>BMSW5106</a:t>
            </a:r>
          </a:p>
        </p:txBody>
      </p:sp>
      <p:sp>
        <p:nvSpPr>
          <p:cNvPr id="15362" name="Subtitle 4">
            <a:extLst>
              <a:ext uri="{FF2B5EF4-FFF2-40B4-BE49-F238E27FC236}">
                <a16:creationId xmlns:a16="http://schemas.microsoft.com/office/drawing/2014/main" id="{FA3BC1A1-1AE5-7C42-A272-0FE836EA660F}"/>
              </a:ext>
            </a:extLst>
          </p:cNvPr>
          <p:cNvSpPr>
            <a:spLocks noGrp="1"/>
          </p:cNvSpPr>
          <p:nvPr>
            <p:ph type="subTitle" idx="1"/>
          </p:nvPr>
        </p:nvSpPr>
        <p:spPr>
          <a:xfrm>
            <a:off x="155340" y="2132856"/>
            <a:ext cx="11881320" cy="3620715"/>
          </a:xfrm>
        </p:spPr>
        <p:txBody>
          <a:bodyPr/>
          <a:lstStyle/>
          <a:p>
            <a:pPr eaLnBrk="1" hangingPunct="1"/>
            <a:r>
              <a:rPr lang="en-GB" altLang="en-US" sz="2800" b="1" dirty="0">
                <a:solidFill>
                  <a:schemeClr val="bg1"/>
                </a:solidFill>
              </a:rPr>
              <a:t>Knowledge and Information Management Skills for the Workplace</a:t>
            </a:r>
          </a:p>
          <a:p>
            <a:pPr eaLnBrk="1" hangingPunct="1"/>
            <a:endParaRPr lang="en-GB" altLang="en-US" b="1" dirty="0">
              <a:solidFill>
                <a:schemeClr val="bg1"/>
              </a:solidFill>
            </a:endParaRPr>
          </a:p>
          <a:p>
            <a:pPr eaLnBrk="1" hangingPunct="1"/>
            <a:r>
              <a:rPr lang="en-GB" altLang="en-US" b="1" dirty="0">
                <a:solidFill>
                  <a:schemeClr val="bg1"/>
                </a:solidFill>
              </a:rPr>
              <a:t>Week 6</a:t>
            </a:r>
          </a:p>
          <a:p>
            <a:pPr eaLnBrk="1" hangingPunct="1"/>
            <a:endParaRPr lang="en-GB" altLang="en-US" b="1" dirty="0">
              <a:solidFill>
                <a:schemeClr val="bg1"/>
              </a:solidFill>
            </a:endParaRPr>
          </a:p>
          <a:p>
            <a:pPr eaLnBrk="1" hangingPunct="1"/>
            <a:r>
              <a:rPr lang="en-US" altLang="en-US" b="1" dirty="0">
                <a:solidFill>
                  <a:schemeClr val="bg1"/>
                </a:solidFill>
              </a:rPr>
              <a:t> </a:t>
            </a:r>
            <a:r>
              <a:rPr lang="en-US" altLang="en-US" b="1" dirty="0">
                <a:solidFill>
                  <a:srgbClr val="FFFF00"/>
                </a:solidFill>
              </a:rPr>
              <a:t>Introduction to Business Information Systems</a:t>
            </a:r>
          </a:p>
          <a:p>
            <a:pPr eaLnBrk="1" hangingPunct="1"/>
            <a:r>
              <a:rPr lang="en-US" altLang="en-US" b="1" dirty="0">
                <a:solidFill>
                  <a:srgbClr val="FFFF00"/>
                </a:solidFill>
              </a:rPr>
              <a:t>And Decision Making </a:t>
            </a:r>
            <a:endParaRPr lang="en-GB" altLang="en-US" dirty="0">
              <a:solidFill>
                <a:schemeClr val="tx1"/>
              </a:solidFill>
            </a:endParaRPr>
          </a:p>
        </p:txBody>
      </p:sp>
      <p:sp>
        <p:nvSpPr>
          <p:cNvPr id="15363" name="Date Placeholder 2">
            <a:extLst>
              <a:ext uri="{FF2B5EF4-FFF2-40B4-BE49-F238E27FC236}">
                <a16:creationId xmlns:a16="http://schemas.microsoft.com/office/drawing/2014/main" id="{649403ED-2A70-5C48-82E6-4358FAFE0F8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B5156C9-7D06-3146-81C7-B228BF6A2EA1}" type="datetime1">
              <a:rPr lang="en-GB" altLang="en-US" sz="1000">
                <a:solidFill>
                  <a:srgbClr val="898989"/>
                </a:solidFill>
              </a:rPr>
              <a:pPr>
                <a:spcBef>
                  <a:spcPct val="0"/>
                </a:spcBef>
                <a:buFontTx/>
                <a:buNone/>
              </a:pPr>
              <a:t>21/06/2021</a:t>
            </a:fld>
            <a:endParaRPr lang="en-GB" altLang="en-US" sz="1000">
              <a:solidFill>
                <a:srgbClr val="898989"/>
              </a:solidFill>
            </a:endParaRPr>
          </a:p>
        </p:txBody>
      </p:sp>
      <p:sp>
        <p:nvSpPr>
          <p:cNvPr id="15364" name="Slide Number Placeholder 5">
            <a:extLst>
              <a:ext uri="{FF2B5EF4-FFF2-40B4-BE49-F238E27FC236}">
                <a16:creationId xmlns:a16="http://schemas.microsoft.com/office/drawing/2014/main" id="{5F95AC69-6044-9840-BDDE-1F92BDBD5E8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F2150AD-EB8A-6541-A04F-9C6C70FFA95B}"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231904" y="332656"/>
            <a:ext cx="6428715" cy="830997"/>
          </a:xfrm>
          <a:prstGeom prst="rect">
            <a:avLst/>
          </a:prstGeom>
          <a:solidFill>
            <a:schemeClr val="bg1"/>
          </a:solidFill>
          <a:ln w="38100">
            <a:solidFill>
              <a:schemeClr val="tx1"/>
            </a:solidFill>
          </a:ln>
        </p:spPr>
        <p:txBody>
          <a:bodyPr wrap="square" lIns="91440" tIns="45720" rIns="91440" bIns="45720">
            <a:spAutoFit/>
          </a:bodyPr>
          <a:lstStyle/>
          <a:p>
            <a:pPr algn="ctr"/>
            <a:r>
              <a:rPr lang="en-US" sz="4800" dirty="0">
                <a:ln w="0">
                  <a:solidFill>
                    <a:srgbClr val="FFC000"/>
                  </a:solidFill>
                </a:ln>
                <a:effectLst>
                  <a:outerShdw blurRad="38100" dist="19050" dir="2700000" algn="tl" rotWithShape="0">
                    <a:schemeClr val="dk1">
                      <a:alpha val="40000"/>
                    </a:schemeClr>
                  </a:outerShdw>
                </a:effectLst>
              </a:rPr>
              <a:t>You need to know…</a:t>
            </a:r>
          </a:p>
        </p:txBody>
      </p:sp>
      <p:sp>
        <p:nvSpPr>
          <p:cNvPr id="4" name="TextBox 3"/>
          <p:cNvSpPr txBox="1"/>
          <p:nvPr/>
        </p:nvSpPr>
        <p:spPr>
          <a:xfrm>
            <a:off x="335360" y="2492896"/>
            <a:ext cx="11521280" cy="2246769"/>
          </a:xfrm>
          <a:prstGeom prst="rect">
            <a:avLst/>
          </a:prstGeom>
          <a:noFill/>
        </p:spPr>
        <p:txBody>
          <a:bodyPr wrap="square" rtlCol="0">
            <a:spAutoFit/>
          </a:bodyPr>
          <a:lstStyle/>
          <a:p>
            <a:pPr algn="just"/>
            <a:r>
              <a:rPr lang="en-GB" sz="2800" i="1" dirty="0">
                <a:effectLst>
                  <a:outerShdw blurRad="38100" dist="38100" dir="2700000" algn="tl">
                    <a:srgbClr val="000000">
                      <a:alpha val="43137"/>
                    </a:srgbClr>
                  </a:outerShdw>
                </a:effectLst>
              </a:rPr>
              <a:t>Today we are presenting an extensive range of theories and you are advised to review and study some of the topics in your </a:t>
            </a:r>
            <a:r>
              <a:rPr lang="en-GB" sz="2800" b="1" i="1" u="sng" dirty="0">
                <a:solidFill>
                  <a:srgbClr val="FF0000"/>
                </a:solidFill>
                <a:effectLst>
                  <a:outerShdw blurRad="38100" dist="38100" dir="2700000" algn="tl">
                    <a:srgbClr val="000000">
                      <a:alpha val="43137"/>
                    </a:srgbClr>
                  </a:outerShdw>
                </a:effectLst>
              </a:rPr>
              <a:t>Self-Study</a:t>
            </a:r>
            <a:r>
              <a:rPr lang="en-GB" sz="2800" i="1" dirty="0">
                <a:effectLst>
                  <a:outerShdw blurRad="38100" dist="38100" dir="2700000" algn="tl">
                    <a:srgbClr val="000000">
                      <a:alpha val="43137"/>
                    </a:srgbClr>
                  </a:outerShdw>
                </a:effectLst>
              </a:rPr>
              <a:t> time. </a:t>
            </a:r>
          </a:p>
          <a:p>
            <a:pPr algn="just"/>
            <a:endParaRPr lang="en-GB" sz="2800" i="1" dirty="0">
              <a:effectLst>
                <a:outerShdw blurRad="38100" dist="38100" dir="2700000" algn="tl">
                  <a:srgbClr val="000000">
                    <a:alpha val="43137"/>
                  </a:srgbClr>
                </a:outerShdw>
              </a:effectLst>
            </a:endParaRPr>
          </a:p>
          <a:p>
            <a:pPr algn="just"/>
            <a:r>
              <a:rPr lang="en-GB" sz="2800" i="1" dirty="0">
                <a:effectLst>
                  <a:outerShdw blurRad="38100" dist="38100" dir="2700000" algn="tl">
                    <a:srgbClr val="000000">
                      <a:alpha val="43137"/>
                    </a:srgbClr>
                  </a:outerShdw>
                </a:effectLst>
              </a:rPr>
              <a:t>Reviewing the practical case-studies &amp; reading the learning materials in this slide will help you to develop your knowledge around  the topic. </a:t>
            </a:r>
          </a:p>
        </p:txBody>
      </p:sp>
    </p:spTree>
    <p:extLst>
      <p:ext uri="{BB962C8B-B14F-4D97-AF65-F5344CB8AC3E}">
        <p14:creationId xmlns:p14="http://schemas.microsoft.com/office/powerpoint/2010/main" val="3154572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344" y="620688"/>
            <a:ext cx="5400600" cy="731168"/>
          </a:xfrm>
          <a:ln w="3175">
            <a:solidFill>
              <a:schemeClr val="bg1"/>
            </a:solidFill>
          </a:ln>
        </p:spPr>
        <p:txBody>
          <a:bodyPr>
            <a:normAutofit/>
          </a:bodyPr>
          <a:lstStyle/>
          <a:p>
            <a:pPr>
              <a:lnSpc>
                <a:spcPct val="90000"/>
              </a:lnSpc>
              <a:defRPr/>
            </a:pPr>
            <a:r>
              <a:rPr lang="en-US" sz="4000" b="1" dirty="0">
                <a:solidFill>
                  <a:schemeClr val="tx1"/>
                </a:solidFill>
                <a:effectLst>
                  <a:outerShdw blurRad="38100" dist="38100" dir="2700000" algn="tl">
                    <a:srgbClr val="000000">
                      <a:alpha val="43137"/>
                    </a:srgbClr>
                  </a:outerShdw>
                </a:effectLst>
              </a:rPr>
              <a:t>Learning Objectives:</a:t>
            </a:r>
          </a:p>
        </p:txBody>
      </p:sp>
      <p:sp>
        <p:nvSpPr>
          <p:cNvPr id="3" name="Content Placeholder 2"/>
          <p:cNvSpPr>
            <a:spLocks noGrp="1"/>
          </p:cNvSpPr>
          <p:nvPr>
            <p:ph idx="1"/>
          </p:nvPr>
        </p:nvSpPr>
        <p:spPr>
          <a:xfrm>
            <a:off x="299356" y="2312876"/>
            <a:ext cx="11593288" cy="2232248"/>
          </a:xfrm>
          <a:ln w="44450">
            <a:noFill/>
          </a:ln>
        </p:spPr>
        <p:txBody>
          <a:bodyPr>
            <a:normAutofit/>
          </a:bodyPr>
          <a:lstStyle/>
          <a:p>
            <a:pPr>
              <a:lnSpc>
                <a:spcPct val="90000"/>
              </a:lnSpc>
              <a:defRPr/>
            </a:pPr>
            <a:r>
              <a:rPr lang="en-US" sz="2400" dirty="0"/>
              <a:t>Understand the different decision making models and the underlying assumptions</a:t>
            </a:r>
          </a:p>
          <a:p>
            <a:pPr marL="0" indent="0">
              <a:lnSpc>
                <a:spcPct val="90000"/>
              </a:lnSpc>
              <a:buNone/>
              <a:defRPr/>
            </a:pPr>
            <a:endParaRPr lang="en-US" sz="2400" dirty="0"/>
          </a:p>
          <a:p>
            <a:pPr>
              <a:lnSpc>
                <a:spcPct val="90000"/>
              </a:lnSpc>
              <a:defRPr/>
            </a:pPr>
            <a:r>
              <a:rPr lang="en-US" sz="2400" dirty="0"/>
              <a:t>Evaluate cognitive biases and implications for decision making</a:t>
            </a:r>
          </a:p>
          <a:p>
            <a:pPr>
              <a:lnSpc>
                <a:spcPct val="90000"/>
              </a:lnSpc>
              <a:defRPr/>
            </a:pPr>
            <a:endParaRPr lang="en-US" sz="2400" dirty="0"/>
          </a:p>
          <a:p>
            <a:pPr>
              <a:lnSpc>
                <a:spcPct val="90000"/>
              </a:lnSpc>
              <a:defRPr/>
            </a:pPr>
            <a:r>
              <a:rPr lang="en-US" sz="2400" dirty="0"/>
              <a:t>Identify possible decision making strategies in different organization conditions</a:t>
            </a:r>
          </a:p>
        </p:txBody>
      </p:sp>
    </p:spTree>
    <p:extLst>
      <p:ext uri="{BB962C8B-B14F-4D97-AF65-F5344CB8AC3E}">
        <p14:creationId xmlns:p14="http://schemas.microsoft.com/office/powerpoint/2010/main" val="3413025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659160"/>
          </a:xfrm>
          <a:ln w="3175">
            <a:solidFill>
              <a:schemeClr val="bg1"/>
            </a:solidFill>
          </a:ln>
        </p:spPr>
        <p:txBody>
          <a:bodyPr>
            <a:normAutofit/>
          </a:bodyPr>
          <a:lstStyle/>
          <a:p>
            <a:pPr>
              <a:lnSpc>
                <a:spcPct val="90000"/>
              </a:lnSpc>
              <a:defRPr/>
            </a:pPr>
            <a:r>
              <a:rPr lang="en-US" sz="4000" b="1" dirty="0">
                <a:solidFill>
                  <a:schemeClr val="tx1"/>
                </a:solidFill>
                <a:effectLst>
                  <a:outerShdw blurRad="38100" dist="38100" dir="2700000" algn="tl">
                    <a:srgbClr val="000000">
                      <a:alpha val="43137"/>
                    </a:srgbClr>
                  </a:outerShdw>
                </a:effectLst>
              </a:rPr>
              <a:t>Strategic Decisions</a:t>
            </a:r>
          </a:p>
        </p:txBody>
      </p:sp>
      <p:sp>
        <p:nvSpPr>
          <p:cNvPr id="3" name="Content Placeholder 2"/>
          <p:cNvSpPr>
            <a:spLocks noGrp="1"/>
          </p:cNvSpPr>
          <p:nvPr>
            <p:ph idx="1"/>
          </p:nvPr>
        </p:nvSpPr>
        <p:spPr>
          <a:xfrm>
            <a:off x="263352" y="1700808"/>
            <a:ext cx="11665296" cy="3773015"/>
          </a:xfrm>
          <a:ln w="44450">
            <a:noFill/>
          </a:ln>
        </p:spPr>
        <p:txBody>
          <a:bodyPr>
            <a:normAutofit/>
          </a:bodyPr>
          <a:lstStyle/>
          <a:p>
            <a:pPr>
              <a:buClr>
                <a:srgbClr val="A3201D"/>
              </a:buClr>
            </a:pPr>
            <a:r>
              <a:rPr lang="en-GB" sz="2400" dirty="0"/>
              <a:t>Strategic Decision: one that has long-term organizational implications for the future success and sustainability of an organization </a:t>
            </a:r>
            <a:r>
              <a:rPr lang="en-GB" sz="1900" dirty="0"/>
              <a:t>(Clegg et al 2011:260).</a:t>
            </a:r>
          </a:p>
          <a:p>
            <a:pPr marL="0" indent="0">
              <a:buClr>
                <a:srgbClr val="A3201D"/>
              </a:buClr>
              <a:buNone/>
            </a:pPr>
            <a:endParaRPr lang="en-GB" sz="1900" dirty="0"/>
          </a:p>
          <a:p>
            <a:pPr>
              <a:buClr>
                <a:srgbClr val="A3201D"/>
              </a:buClr>
            </a:pPr>
            <a:r>
              <a:rPr lang="en-GB" sz="2400" dirty="0"/>
              <a:t>In the present, decision-making legitimacy is vested in individuals due to power relations resulting from positional hierarchy and resource control.</a:t>
            </a:r>
          </a:p>
          <a:p>
            <a:pPr marL="0" indent="0">
              <a:buClr>
                <a:srgbClr val="A3201D"/>
              </a:buClr>
              <a:buNone/>
            </a:pPr>
            <a:endParaRPr lang="en-GB" sz="2400" dirty="0"/>
          </a:p>
          <a:p>
            <a:pPr>
              <a:buClr>
                <a:srgbClr val="A3201D"/>
              </a:buClr>
            </a:pPr>
            <a:r>
              <a:rPr lang="en-GB" sz="2400" dirty="0"/>
              <a:t>Importantly, strategic decisions set organizations on specific path dependencies, the outcome of which may only be truly apparent in hindsight.</a:t>
            </a:r>
          </a:p>
          <a:p>
            <a:pPr lvl="1">
              <a:buClr>
                <a:srgbClr val="A3201D"/>
              </a:buClr>
            </a:pPr>
            <a:r>
              <a:rPr lang="en-GB" sz="1800" dirty="0"/>
              <a:t>Some decisions can appear visionary, while others are shrewd and still some prove disastrous.</a:t>
            </a:r>
          </a:p>
          <a:p>
            <a:pPr>
              <a:buClr>
                <a:srgbClr val="A3201D"/>
              </a:buClr>
            </a:pPr>
            <a:endParaRPr lang="en-GB" sz="2000" dirty="0"/>
          </a:p>
        </p:txBody>
      </p:sp>
    </p:spTree>
    <p:extLst>
      <p:ext uri="{BB962C8B-B14F-4D97-AF65-F5344CB8AC3E}">
        <p14:creationId xmlns:p14="http://schemas.microsoft.com/office/powerpoint/2010/main" val="4048466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47328" y="266330"/>
            <a:ext cx="12025336" cy="1200329"/>
          </a:xfrm>
          <a:prstGeom prst="rect">
            <a:avLst/>
          </a:prstGeom>
        </p:spPr>
        <p:txBody>
          <a:bodyPr wrap="square">
            <a:spAutoFit/>
          </a:bodyPr>
          <a:lstStyle/>
          <a:p>
            <a:pPr algn="ctr"/>
            <a:r>
              <a:rPr lang="en-GB"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Managing Complex Information Data : Business Information Management</a:t>
            </a:r>
          </a:p>
          <a:p>
            <a:pPr algn="ctr"/>
            <a:r>
              <a:rPr lang="en-GB"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Uncertainty &amp; Managing Risks </a:t>
            </a:r>
          </a:p>
          <a:p>
            <a:pPr algn="ctr"/>
            <a:r>
              <a:rPr lang="en-GB"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Complexity of Decision Making Process </a:t>
            </a:r>
          </a:p>
          <a:p>
            <a:pPr algn="ctr"/>
            <a:r>
              <a:rPr lang="en-GB"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en-GB" b="1" dirty="0">
              <a:effectLst>
                <a:outerShdw blurRad="38100" dist="38100" dir="2700000" algn="tl">
                  <a:srgbClr val="000000">
                    <a:alpha val="43137"/>
                  </a:srgbClr>
                </a:outerShdw>
              </a:effectLst>
            </a:endParaRPr>
          </a:p>
        </p:txBody>
      </p:sp>
      <p:pic>
        <p:nvPicPr>
          <p:cNvPr id="4" name="Picture 2" descr="Image result for decision making">
            <a:extLst>
              <a:ext uri="{FF2B5EF4-FFF2-40B4-BE49-F238E27FC236}">
                <a16:creationId xmlns:a16="http://schemas.microsoft.com/office/drawing/2014/main" id="{0CD2E046-D280-41BA-A0ED-B695E14AD6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87688" y="1486092"/>
            <a:ext cx="5957417" cy="40992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519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5" name="Rectangle 4">
            <a:extLst>
              <a:ext uri="{FF2B5EF4-FFF2-40B4-BE49-F238E27FC236}">
                <a16:creationId xmlns:a16="http://schemas.microsoft.com/office/drawing/2014/main" id="{5161EB0E-C51A-4620-952D-D96EE23A1E43}"/>
              </a:ext>
            </a:extLst>
          </p:cNvPr>
          <p:cNvSpPr>
            <a:spLocks noGrp="1" noChangeArrowheads="1"/>
          </p:cNvSpPr>
          <p:nvPr>
            <p:ph type="title" idx="4294967295"/>
          </p:nvPr>
        </p:nvSpPr>
        <p:spPr>
          <a:xfrm>
            <a:off x="117720" y="332656"/>
            <a:ext cx="11810259" cy="1082675"/>
          </a:xfrm>
        </p:spPr>
        <p:txBody>
          <a:bodyPr/>
          <a:lstStyle/>
          <a:p>
            <a:pPr algn="ctr" eaLnBrk="1" hangingPunct="1"/>
            <a:r>
              <a:rPr lang="en-US" altLang="en-US" sz="4000" b="1" dirty="0">
                <a:solidFill>
                  <a:schemeClr val="tx1"/>
                </a:solidFill>
                <a:effectLst>
                  <a:outerShdw blurRad="38100" dist="38100" dir="2700000" algn="tl">
                    <a:srgbClr val="000000">
                      <a:alpha val="43137"/>
                    </a:srgbClr>
                  </a:outerShdw>
                </a:effectLst>
              </a:rPr>
              <a:t>How Organisations Adapt to Their Environment</a:t>
            </a:r>
          </a:p>
        </p:txBody>
      </p:sp>
      <p:sp>
        <p:nvSpPr>
          <p:cNvPr id="29701" name="Rectangle 5">
            <a:extLst>
              <a:ext uri="{FF2B5EF4-FFF2-40B4-BE49-F238E27FC236}">
                <a16:creationId xmlns:a16="http://schemas.microsoft.com/office/drawing/2014/main" id="{11C3698D-8517-4452-ACA2-D01B78DAAE96}"/>
              </a:ext>
            </a:extLst>
          </p:cNvPr>
          <p:cNvSpPr>
            <a:spLocks noGrp="1" noChangeArrowheads="1"/>
          </p:cNvSpPr>
          <p:nvPr>
            <p:ph type="body" idx="4294967295"/>
          </p:nvPr>
        </p:nvSpPr>
        <p:spPr>
          <a:xfrm>
            <a:off x="381740" y="1772816"/>
            <a:ext cx="11810260" cy="3632200"/>
          </a:xfrm>
        </p:spPr>
        <p:txBody>
          <a:bodyPr>
            <a:noAutofit/>
          </a:bodyPr>
          <a:lstStyle/>
          <a:p>
            <a:pPr marL="644137" indent="-342900">
              <a:buFont typeface="Wingdings" panose="05000000000000000000" pitchFamily="2" charset="2"/>
              <a:buChar char="v"/>
            </a:pPr>
            <a:r>
              <a:rPr lang="en-US" altLang="en-US" sz="2400" dirty="0">
                <a:latin typeface="+mj-lt"/>
              </a:rPr>
              <a:t>Each organization must asses its own unique situation, and then adapt according to the good judgment of senior management, for example:</a:t>
            </a:r>
          </a:p>
          <a:p>
            <a:pPr lvl="1" eaLnBrk="1" hangingPunct="1">
              <a:buFont typeface="Wingdings" panose="05000000000000000000" pitchFamily="2" charset="2"/>
              <a:buChar char="v"/>
            </a:pPr>
            <a:r>
              <a:rPr lang="en-US" altLang="en-US" sz="2400" dirty="0">
                <a:latin typeface="+mj-lt"/>
              </a:rPr>
              <a:t>Information systems.</a:t>
            </a:r>
          </a:p>
          <a:p>
            <a:pPr lvl="1" eaLnBrk="1" hangingPunct="1">
              <a:buFont typeface="Wingdings" panose="05000000000000000000" pitchFamily="2" charset="2"/>
              <a:buChar char="v"/>
            </a:pPr>
            <a:r>
              <a:rPr lang="en-US" altLang="en-US" sz="2400" dirty="0">
                <a:latin typeface="+mj-lt"/>
              </a:rPr>
              <a:t>Strategic responses to business risks.</a:t>
            </a:r>
          </a:p>
          <a:p>
            <a:pPr lvl="1" eaLnBrk="1" hangingPunct="1">
              <a:buFont typeface="Wingdings" panose="05000000000000000000" pitchFamily="2" charset="2"/>
              <a:buChar char="v"/>
            </a:pPr>
            <a:r>
              <a:rPr lang="en-US" altLang="en-US" sz="2400" dirty="0">
                <a:latin typeface="+mj-lt"/>
              </a:rPr>
              <a:t>Mergers, acquisitions, and alliances.</a:t>
            </a:r>
          </a:p>
          <a:p>
            <a:pPr lvl="1" eaLnBrk="1" hangingPunct="1">
              <a:buFont typeface="Wingdings" panose="05000000000000000000" pitchFamily="2" charset="2"/>
              <a:buChar char="v"/>
            </a:pPr>
            <a:r>
              <a:rPr lang="en-US" altLang="en-US" sz="2400" dirty="0">
                <a:latin typeface="+mj-lt"/>
              </a:rPr>
              <a:t>Organizational design and flexibility.</a:t>
            </a:r>
          </a:p>
          <a:p>
            <a:pPr lvl="1" eaLnBrk="1" hangingPunct="1">
              <a:buFont typeface="Wingdings" panose="05000000000000000000" pitchFamily="2" charset="2"/>
              <a:buChar char="v"/>
            </a:pPr>
            <a:r>
              <a:rPr lang="en-US" altLang="en-US" sz="2400" dirty="0">
                <a:latin typeface="+mj-lt"/>
              </a:rPr>
              <a:t>Decision making – managerial competence during uncertainty.</a:t>
            </a:r>
          </a:p>
        </p:txBody>
      </p:sp>
    </p:spTree>
    <p:extLst>
      <p:ext uri="{BB962C8B-B14F-4D97-AF65-F5344CB8AC3E}">
        <p14:creationId xmlns:p14="http://schemas.microsoft.com/office/powerpoint/2010/main" val="204386805"/>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9701">
                                            <p:txEl>
                                              <p:pRg st="0" end="0"/>
                                            </p:txEl>
                                          </p:spTgt>
                                        </p:tgtEl>
                                        <p:attrNameLst>
                                          <p:attrName>style.visibility</p:attrName>
                                        </p:attrNameLst>
                                      </p:cBhvr>
                                      <p:to>
                                        <p:strVal val="visible"/>
                                      </p:to>
                                    </p:set>
                                    <p:animEffect transition="in" filter="wipe(left)">
                                      <p:cBhvr>
                                        <p:cTn id="7" dur="500"/>
                                        <p:tgtEl>
                                          <p:spTgt spid="29701">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29701">
                                            <p:txEl>
                                              <p:pRg st="1" end="1"/>
                                            </p:txEl>
                                          </p:spTgt>
                                        </p:tgtEl>
                                        <p:attrNameLst>
                                          <p:attrName>style.visibility</p:attrName>
                                        </p:attrNameLst>
                                      </p:cBhvr>
                                      <p:to>
                                        <p:strVal val="visible"/>
                                      </p:to>
                                    </p:set>
                                    <p:animEffect transition="in" filter="wipe(left)">
                                      <p:cBhvr>
                                        <p:cTn id="10" dur="500"/>
                                        <p:tgtEl>
                                          <p:spTgt spid="29701">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29701">
                                            <p:txEl>
                                              <p:pRg st="2" end="2"/>
                                            </p:txEl>
                                          </p:spTgt>
                                        </p:tgtEl>
                                        <p:attrNameLst>
                                          <p:attrName>style.visibility</p:attrName>
                                        </p:attrNameLst>
                                      </p:cBhvr>
                                      <p:to>
                                        <p:strVal val="visible"/>
                                      </p:to>
                                    </p:set>
                                    <p:animEffect transition="in" filter="wipe(left)">
                                      <p:cBhvr>
                                        <p:cTn id="13" dur="500"/>
                                        <p:tgtEl>
                                          <p:spTgt spid="29701">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29701">
                                            <p:txEl>
                                              <p:pRg st="3" end="3"/>
                                            </p:txEl>
                                          </p:spTgt>
                                        </p:tgtEl>
                                        <p:attrNameLst>
                                          <p:attrName>style.visibility</p:attrName>
                                        </p:attrNameLst>
                                      </p:cBhvr>
                                      <p:to>
                                        <p:strVal val="visible"/>
                                      </p:to>
                                    </p:set>
                                    <p:animEffect transition="in" filter="wipe(left)">
                                      <p:cBhvr>
                                        <p:cTn id="16" dur="500"/>
                                        <p:tgtEl>
                                          <p:spTgt spid="29701">
                                            <p:txEl>
                                              <p:pRg st="3" end="3"/>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29701">
                                            <p:txEl>
                                              <p:pRg st="4" end="4"/>
                                            </p:txEl>
                                          </p:spTgt>
                                        </p:tgtEl>
                                        <p:attrNameLst>
                                          <p:attrName>style.visibility</p:attrName>
                                        </p:attrNameLst>
                                      </p:cBhvr>
                                      <p:to>
                                        <p:strVal val="visible"/>
                                      </p:to>
                                    </p:set>
                                    <p:animEffect transition="in" filter="wipe(left)">
                                      <p:cBhvr>
                                        <p:cTn id="19" dur="500"/>
                                        <p:tgtEl>
                                          <p:spTgt spid="29701">
                                            <p:txEl>
                                              <p:pRg st="4" end="4"/>
                                            </p:txEl>
                                          </p:spTgt>
                                        </p:tgtEl>
                                      </p:cBhvr>
                                    </p:animEffect>
                                  </p:childTnLst>
                                </p:cTn>
                              </p:par>
                              <p:par>
                                <p:cTn id="20" presetID="22" presetClass="entr" presetSubtype="8" fill="hold" grpId="0" nodeType="withEffect">
                                  <p:stCondLst>
                                    <p:cond delay="0"/>
                                  </p:stCondLst>
                                  <p:childTnLst>
                                    <p:set>
                                      <p:cBhvr>
                                        <p:cTn id="21" dur="1" fill="hold">
                                          <p:stCondLst>
                                            <p:cond delay="0"/>
                                          </p:stCondLst>
                                        </p:cTn>
                                        <p:tgtEl>
                                          <p:spTgt spid="29701">
                                            <p:txEl>
                                              <p:pRg st="5" end="5"/>
                                            </p:txEl>
                                          </p:spTgt>
                                        </p:tgtEl>
                                        <p:attrNameLst>
                                          <p:attrName>style.visibility</p:attrName>
                                        </p:attrNameLst>
                                      </p:cBhvr>
                                      <p:to>
                                        <p:strVal val="visible"/>
                                      </p:to>
                                    </p:set>
                                    <p:animEffect transition="in" filter="wipe(left)">
                                      <p:cBhvr>
                                        <p:cTn id="22" dur="500"/>
                                        <p:tgtEl>
                                          <p:spTgt spid="2970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1"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14432E4-DAAF-4A11-B368-FADD5583F806}"/>
              </a:ext>
            </a:extLst>
          </p:cNvPr>
          <p:cNvSpPr/>
          <p:nvPr/>
        </p:nvSpPr>
        <p:spPr>
          <a:xfrm>
            <a:off x="474067" y="1656174"/>
            <a:ext cx="11243866" cy="3545651"/>
          </a:xfrm>
          <a:prstGeom prst="rect">
            <a:avLst/>
          </a:prstGeom>
        </p:spPr>
        <p:txBody>
          <a:bodyPr wrap="square">
            <a:spAutoFit/>
          </a:bodyPr>
          <a:lstStyle/>
          <a:p>
            <a:pPr marR="120650" algn="just" fontAlgn="base">
              <a:lnSpc>
                <a:spcPct val="150000"/>
              </a:lnSpc>
            </a:pPr>
            <a:r>
              <a:rPr lang="en-GB" sz="2400" dirty="0">
                <a:solidFill>
                  <a:srgbClr val="FF0000"/>
                </a:solidFill>
                <a:latin typeface="Times New Roman" panose="02020603050405020304" pitchFamily="18" charset="0"/>
                <a:ea typeface="Times New Roman" panose="02020603050405020304" pitchFamily="18" charset="0"/>
                <a:cs typeface="Times New Roman" panose="02020603050405020304" pitchFamily="18" charset="0"/>
              </a:rPr>
              <a:t>B</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usiness </a:t>
            </a:r>
            <a:r>
              <a:rPr lang="en-GB" sz="2400" b="1" dirty="0">
                <a:solidFill>
                  <a:srgbClr val="FF0000"/>
                </a:solidFill>
                <a:latin typeface="Times New Roman" panose="02020603050405020304" pitchFamily="18" charset="0"/>
                <a:ea typeface="Times New Roman" panose="02020603050405020304" pitchFamily="18" charset="0"/>
                <a:cs typeface="Times New Roman" panose="02020603050405020304" pitchFamily="18" charset="0"/>
              </a:rPr>
              <a:t>I</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nformation </a:t>
            </a:r>
            <a:r>
              <a:rPr lang="en-GB" sz="2400" b="1" dirty="0">
                <a:solidFill>
                  <a:srgbClr val="FF0000"/>
                </a:solidFill>
                <a:latin typeface="Times New Roman" panose="02020603050405020304" pitchFamily="18" charset="0"/>
                <a:ea typeface="Times New Roman" panose="02020603050405020304" pitchFamily="18" charset="0"/>
                <a:cs typeface="Times New Roman" panose="02020603050405020304" pitchFamily="18" charset="0"/>
              </a:rPr>
              <a:t>S</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ystems (BIS) help managers with decisions on a daily basis. The choices they make affect millions of people, sometimes on a global scale. </a:t>
            </a:r>
          </a:p>
          <a:p>
            <a:pPr marR="120650" algn="just" fontAlgn="base">
              <a:lnSpc>
                <a:spcPct val="150000"/>
              </a:lnSpc>
            </a:pPr>
            <a:endParaRPr lang="en-GB" sz="24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marR="120650" indent="-342900" algn="just" fontAlgn="base">
              <a:lnSpc>
                <a:spcPct val="150000"/>
              </a:lnSpc>
              <a:buFont typeface="Arial" panose="020B0604020202020204" pitchFamily="34" charset="0"/>
              <a:buChar char="•"/>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So what are systems? </a:t>
            </a:r>
          </a:p>
          <a:p>
            <a:pPr marL="342900" marR="120650" indent="-342900" algn="just" fontAlgn="base">
              <a:lnSpc>
                <a:spcPct val="150000"/>
              </a:lnSpc>
              <a:buFont typeface="Arial" panose="020B0604020202020204" pitchFamily="34" charset="0"/>
              <a:buChar char="•"/>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What constitutes a system and what are its components? How does BIS help organisations? </a:t>
            </a:r>
          </a:p>
          <a:p>
            <a:pPr marL="342900" marR="120650" indent="-342900" algn="just" fontAlgn="base">
              <a:lnSpc>
                <a:spcPct val="150000"/>
              </a:lnSpc>
              <a:buFont typeface="Arial" panose="020B0604020202020204" pitchFamily="34" charset="0"/>
              <a:buChar char="•"/>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What type of systems are used and what are their differences? How can a company gain competitive advantage when employing a BI system?</a:t>
            </a:r>
            <a:endParaRPr lang="en-GB" sz="2000" dirty="0">
              <a:latin typeface="Times New Roman" panose="02020603050405020304" pitchFamily="18" charset="0"/>
              <a:ea typeface="Times New Roman" panose="02020603050405020304" pitchFamily="18" charset="0"/>
            </a:endParaRPr>
          </a:p>
        </p:txBody>
      </p:sp>
      <p:sp>
        <p:nvSpPr>
          <p:cNvPr id="5" name="Rectangle 4">
            <a:extLst>
              <a:ext uri="{FF2B5EF4-FFF2-40B4-BE49-F238E27FC236}">
                <a16:creationId xmlns:a16="http://schemas.microsoft.com/office/drawing/2014/main" id="{217BE58F-C2F4-4D3C-B7C6-9BCCA1030AE4}"/>
              </a:ext>
            </a:extLst>
          </p:cNvPr>
          <p:cNvSpPr/>
          <p:nvPr/>
        </p:nvSpPr>
        <p:spPr>
          <a:xfrm>
            <a:off x="5087888" y="404664"/>
            <a:ext cx="6135757" cy="1077218"/>
          </a:xfrm>
          <a:prstGeom prst="rect">
            <a:avLst/>
          </a:prstGeom>
        </p:spPr>
        <p:txBody>
          <a:bodyPr wrap="square">
            <a:spAutoFit/>
          </a:bodyPr>
          <a:lstStyle/>
          <a:p>
            <a:pPr algn="ct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Complexity of Business Environment</a:t>
            </a:r>
          </a:p>
          <a:p>
            <a:pPr algn="ctr"/>
            <a:r>
              <a:rPr lang="en-GB" sz="20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Business Information Management</a:t>
            </a:r>
          </a:p>
          <a:p>
            <a:pPr algn="ctr"/>
            <a:r>
              <a:rPr lang="en-GB"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en-GB" sz="16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68962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80C640A-AAF4-44E6-9099-3892B5DF363F}"/>
              </a:ext>
            </a:extLst>
          </p:cNvPr>
          <p:cNvSpPr/>
          <p:nvPr/>
        </p:nvSpPr>
        <p:spPr>
          <a:xfrm>
            <a:off x="275207" y="1853437"/>
            <a:ext cx="11558726" cy="1764394"/>
          </a:xfrm>
          <a:prstGeom prst="rect">
            <a:avLst/>
          </a:prstGeom>
        </p:spPr>
        <p:txBody>
          <a:bodyPr wrap="square">
            <a:spAutoFit/>
          </a:bodyPr>
          <a:lstStyle/>
          <a:p>
            <a:pPr algn="just">
              <a:lnSpc>
                <a:spcPct val="115000"/>
              </a:lnSpc>
              <a:spcAft>
                <a:spcPts val="1000"/>
              </a:spcAft>
            </a:pPr>
            <a:r>
              <a:rPr lang="en-GB" sz="2400" dirty="0" err="1">
                <a:solidFill>
                  <a:srgbClr val="000000"/>
                </a:solidFill>
                <a:latin typeface="Times New Roman" panose="02020603050405020304" pitchFamily="18" charset="0"/>
                <a:ea typeface="Calibri" panose="020F0502020204030204" pitchFamily="34" charset="0"/>
                <a:cs typeface="Arial" panose="020B0604020202020204" pitchFamily="34" charset="0"/>
              </a:rPr>
              <a:t>Bocij</a:t>
            </a:r>
            <a:r>
              <a:rPr lang="en-GB" sz="2400" dirty="0">
                <a:solidFill>
                  <a:srgbClr val="000000"/>
                </a:solidFill>
                <a:latin typeface="Times New Roman" panose="02020603050405020304" pitchFamily="18" charset="0"/>
                <a:ea typeface="Calibri" panose="020F0502020204030204" pitchFamily="34" charset="0"/>
                <a:cs typeface="Arial" panose="020B0604020202020204" pitchFamily="34" charset="0"/>
              </a:rPr>
              <a:t> </a:t>
            </a:r>
            <a:r>
              <a:rPr lang="en-GB" sz="2400" i="1" dirty="0">
                <a:solidFill>
                  <a:srgbClr val="000000"/>
                </a:solidFill>
                <a:latin typeface="Times New Roman" panose="02020603050405020304" pitchFamily="18" charset="0"/>
                <a:ea typeface="Calibri" panose="020F0502020204030204" pitchFamily="34" charset="0"/>
                <a:cs typeface="Arial" panose="020B0604020202020204" pitchFamily="34" charset="0"/>
              </a:rPr>
              <a:t>et al.,</a:t>
            </a:r>
            <a:r>
              <a:rPr lang="en-GB" sz="2400" dirty="0">
                <a:solidFill>
                  <a:srgbClr val="000000"/>
                </a:solidFill>
                <a:latin typeface="Times New Roman" panose="02020603050405020304" pitchFamily="18" charset="0"/>
                <a:ea typeface="Calibri" panose="020F0502020204030204" pitchFamily="34" charset="0"/>
                <a:cs typeface="Arial" panose="020B0604020202020204" pitchFamily="34" charset="0"/>
              </a:rPr>
              <a:t> (2014) define BIS as </a:t>
            </a:r>
            <a:r>
              <a:rPr lang="en-GB" sz="2400" i="1" dirty="0">
                <a:solidFill>
                  <a:srgbClr val="000000"/>
                </a:solidFill>
                <a:latin typeface="Times New Roman" panose="02020603050405020304" pitchFamily="18" charset="0"/>
                <a:ea typeface="Calibri" panose="020F0502020204030204" pitchFamily="34" charset="0"/>
                <a:cs typeface="Arial" panose="020B0604020202020204" pitchFamily="34" charset="0"/>
              </a:rPr>
              <a:t>“a group of interrelated components that work collectively to carry out input, processing, output, storage and control actions in order to convert data into information products that can be used to support management functions in operational activities, forecasting, decision making, planning, control and coordination.”</a:t>
            </a:r>
            <a:endParaRPr lang="en-GB" sz="2000" i="1" dirty="0">
              <a:latin typeface="Calibri" panose="020F0502020204030204" pitchFamily="34" charset="0"/>
              <a:ea typeface="Calibri" panose="020F050202020403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A5A2100E-11F3-41A3-8BA8-39D0D434A4BD}"/>
              </a:ext>
            </a:extLst>
          </p:cNvPr>
          <p:cNvSpPr/>
          <p:nvPr/>
        </p:nvSpPr>
        <p:spPr>
          <a:xfrm>
            <a:off x="6009561" y="638982"/>
            <a:ext cx="928459" cy="646331"/>
          </a:xfrm>
          <a:prstGeom prst="rect">
            <a:avLst/>
          </a:prstGeom>
          <a:solidFill>
            <a:schemeClr val="bg1"/>
          </a:solidFill>
          <a:ln w="9525">
            <a:solidFill>
              <a:srgbClr val="FFC000"/>
            </a:solidFill>
          </a:ln>
        </p:spPr>
        <p:txBody>
          <a:bodyPr wrap="none">
            <a:spAutoFit/>
          </a:bodyPr>
          <a:lstStyle/>
          <a:p>
            <a:r>
              <a:rPr lang="en-GB" sz="3600" b="1"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BIS</a:t>
            </a:r>
            <a:endParaRPr lang="en-GB" sz="3600" b="1" dirty="0">
              <a:effectLst>
                <a:outerShdw blurRad="38100" dist="38100" dir="2700000" algn="tl">
                  <a:srgbClr val="000000">
                    <a:alpha val="43137"/>
                  </a:srgbClr>
                </a:outerShdw>
              </a:effectLst>
            </a:endParaRPr>
          </a:p>
        </p:txBody>
      </p:sp>
      <p:sp>
        <p:nvSpPr>
          <p:cNvPr id="5" name="TextBox 4">
            <a:extLst>
              <a:ext uri="{FF2B5EF4-FFF2-40B4-BE49-F238E27FC236}">
                <a16:creationId xmlns:a16="http://schemas.microsoft.com/office/drawing/2014/main" id="{BD9C225A-E1A6-48C1-A1E9-6F7E2B99FD13}"/>
              </a:ext>
            </a:extLst>
          </p:cNvPr>
          <p:cNvSpPr txBox="1"/>
          <p:nvPr/>
        </p:nvSpPr>
        <p:spPr>
          <a:xfrm>
            <a:off x="284751" y="4509120"/>
            <a:ext cx="11449621" cy="646331"/>
          </a:xfrm>
          <a:prstGeom prst="rect">
            <a:avLst/>
          </a:prstGeom>
          <a:noFill/>
        </p:spPr>
        <p:txBody>
          <a:bodyPr wrap="square" rtlCol="0">
            <a:spAutoFit/>
          </a:bodyPr>
          <a:lstStyle/>
          <a:p>
            <a:r>
              <a:rPr lang="en-GB" dirty="0"/>
              <a:t>What do you know about BIS?  Any example? </a:t>
            </a:r>
          </a:p>
          <a:p>
            <a:r>
              <a:rPr lang="en-GB" dirty="0"/>
              <a:t>How BIS is linked to your MBA degree?   (Clue: Master of Business Administration)</a:t>
            </a:r>
          </a:p>
        </p:txBody>
      </p:sp>
    </p:spTree>
    <p:extLst>
      <p:ext uri="{BB962C8B-B14F-4D97-AF65-F5344CB8AC3E}">
        <p14:creationId xmlns:p14="http://schemas.microsoft.com/office/powerpoint/2010/main" val="3136127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0414C60-4FD9-4491-BB2C-4FDF1F04DD7C}"/>
              </a:ext>
            </a:extLst>
          </p:cNvPr>
          <p:cNvSpPr/>
          <p:nvPr/>
        </p:nvSpPr>
        <p:spPr>
          <a:xfrm>
            <a:off x="6164890" y="332656"/>
            <a:ext cx="2808312" cy="622799"/>
          </a:xfrm>
          <a:prstGeom prst="rect">
            <a:avLst/>
          </a:prstGeom>
          <a:solidFill>
            <a:schemeClr val="bg1"/>
          </a:solidFill>
          <a:ln>
            <a:solidFill>
              <a:srgbClr val="FFC000"/>
            </a:solidFill>
          </a:ln>
        </p:spPr>
        <p:txBody>
          <a:bodyPr wrap="square">
            <a:spAutoFit/>
          </a:bodyPr>
          <a:lstStyle/>
          <a:p>
            <a:pPr>
              <a:lnSpc>
                <a:spcPct val="115000"/>
              </a:lnSpc>
              <a:spcAft>
                <a:spcPts val="1000"/>
              </a:spcAft>
            </a:pPr>
            <a:r>
              <a:rPr lang="en-GB" sz="32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BIS resources</a:t>
            </a:r>
            <a:endParaRPr lang="en-GB" sz="28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22D806AC-AA09-4D95-8C8E-700EBD0310A2}"/>
              </a:ext>
            </a:extLst>
          </p:cNvPr>
          <p:cNvSpPr/>
          <p:nvPr/>
        </p:nvSpPr>
        <p:spPr>
          <a:xfrm>
            <a:off x="240296" y="1758891"/>
            <a:ext cx="11807301" cy="3943644"/>
          </a:xfrm>
          <a:prstGeom prst="rect">
            <a:avLst/>
          </a:prstGeom>
        </p:spPr>
        <p:txBody>
          <a:bodyPr wrap="square">
            <a:spAutoFit/>
          </a:bodyPr>
          <a:lstStyle/>
          <a:p>
            <a:pPr>
              <a:lnSpc>
                <a:spcPct val="115000"/>
              </a:lnSpc>
              <a:spcAft>
                <a:spcPts val="1000"/>
              </a:spcAft>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BIS are constructed using five basic building blocks or resources:</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indent="-342900">
              <a:lnSpc>
                <a:spcPct val="115000"/>
              </a:lnSpc>
              <a:spcAft>
                <a:spcPts val="600"/>
              </a:spcAft>
              <a:buFont typeface="Symbol" panose="05050102010706020507" pitchFamily="18" charset="2"/>
              <a:buChar char=""/>
            </a:pPr>
            <a:r>
              <a:rPr lang="en-GB" b="1" dirty="0">
                <a:solidFill>
                  <a:srgbClr val="FF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People</a:t>
            </a:r>
            <a:r>
              <a:rPr lang="en-GB" dirty="0">
                <a:solidFill>
                  <a:srgbClr val="00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 </a:t>
            </a: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typically these are the users of the system, the staff that maintain and develop the system. For example, IT support staff, anyone who types data in to the system and managers who use the information.</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indent="-342900">
              <a:lnSpc>
                <a:spcPct val="115000"/>
              </a:lnSpc>
              <a:spcAft>
                <a:spcPts val="600"/>
              </a:spcAft>
              <a:buFont typeface="Symbol" panose="05050102010706020507" pitchFamily="18" charset="2"/>
              <a:buChar char=""/>
            </a:pPr>
            <a:r>
              <a:rPr lang="en-GB" b="1" dirty="0">
                <a:solidFill>
                  <a:srgbClr val="FF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Data</a:t>
            </a: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 this is all the information that an organisation holds regardless of the format in which it is held. Any measurement taken on the production line, to hand written records stored in a filing cabinet are all data resources.</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indent="-342900">
              <a:lnSpc>
                <a:spcPct val="115000"/>
              </a:lnSpc>
              <a:spcAft>
                <a:spcPts val="600"/>
              </a:spcAft>
              <a:buFont typeface="Symbol" panose="05050102010706020507" pitchFamily="18" charset="2"/>
              <a:buChar char=""/>
            </a:pPr>
            <a:r>
              <a:rPr lang="en-GB" b="1" dirty="0">
                <a:solidFill>
                  <a:srgbClr val="FF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Hardware</a:t>
            </a: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 this is not just related to computer equipment, but ranges from mobile phones to fax machines and also covers the likes of rewritable DVD’s that are used to back up, transport or store data.</a:t>
            </a:r>
            <a:r>
              <a:rPr lang="en-GB" sz="1600" b="1" dirty="0">
                <a:solidFill>
                  <a:srgbClr val="FF0000"/>
                </a:solidFill>
                <a:latin typeface="Times New Roman" panose="02020603050405020304" pitchFamily="18" charset="0"/>
                <a:ea typeface="Calibri" panose="020F0502020204030204" pitchFamily="34" charset="0"/>
              </a:rPr>
              <a:t> </a:t>
            </a:r>
          </a:p>
          <a:p>
            <a:pPr marL="342900" indent="-342900">
              <a:lnSpc>
                <a:spcPct val="115000"/>
              </a:lnSpc>
              <a:spcAft>
                <a:spcPts val="600"/>
              </a:spcAft>
              <a:buFont typeface="Symbol" panose="05050102010706020507" pitchFamily="18" charset="2"/>
              <a:buChar char=""/>
            </a:pPr>
            <a:r>
              <a:rPr lang="en-GB" b="1" dirty="0">
                <a:solidFill>
                  <a:srgbClr val="FF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Communication</a:t>
            </a:r>
            <a:r>
              <a:rPr lang="en-GB" sz="1600" b="1" dirty="0">
                <a:solidFill>
                  <a:srgbClr val="FF0000"/>
                </a:solidFill>
                <a:latin typeface="Times New Roman" panose="02020603050405020304" pitchFamily="18" charset="0"/>
                <a:ea typeface="Calibri" panose="020F0502020204030204" pitchFamily="34" charset="0"/>
              </a:rPr>
              <a:t> </a:t>
            </a:r>
            <a:r>
              <a:rPr lang="en-GB" sz="1600" dirty="0">
                <a:solidFill>
                  <a:srgbClr val="000000"/>
                </a:solidFill>
                <a:latin typeface="Times New Roman" panose="02020603050405020304" pitchFamily="18" charset="0"/>
                <a:ea typeface="Calibri" panose="020F0502020204030204" pitchFamily="34" charset="0"/>
              </a:rPr>
              <a:t>– this allows the transfer of data from different systems, typically networks that allow email and the delivery of files electronically</a:t>
            </a:r>
          </a:p>
          <a:p>
            <a:pPr marL="342900" indent="-342900">
              <a:lnSpc>
                <a:spcPct val="115000"/>
              </a:lnSpc>
              <a:spcAft>
                <a:spcPts val="600"/>
              </a:spcAft>
              <a:buFont typeface="Symbol" panose="05050102010706020507" pitchFamily="18" charset="2"/>
              <a:buChar char=""/>
            </a:pPr>
            <a:r>
              <a:rPr lang="en-GB" b="1" dirty="0">
                <a:solidFill>
                  <a:srgbClr val="FF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Software</a:t>
            </a:r>
            <a:r>
              <a:rPr lang="en-GB" sz="1600" dirty="0">
                <a:solidFill>
                  <a:srgbClr val="000000"/>
                </a:solidFill>
                <a:latin typeface="Times New Roman" panose="02020603050405020304" pitchFamily="18" charset="0"/>
                <a:ea typeface="Calibri" panose="020F0502020204030204" pitchFamily="34" charset="0"/>
                <a:cs typeface="Arial" panose="020B0604020202020204" pitchFamily="34" charset="0"/>
              </a:rPr>
              <a:t> – this does not only apply to software applications used by the organisation, but includes any written policy, procedure, processes or instruction manual used.</a:t>
            </a:r>
            <a:endParaRPr lang="en-GB" sz="14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0356348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09F021A-F68A-4796-BC30-349A2E6593ED}"/>
              </a:ext>
            </a:extLst>
          </p:cNvPr>
          <p:cNvSpPr/>
          <p:nvPr/>
        </p:nvSpPr>
        <p:spPr>
          <a:xfrm>
            <a:off x="623392" y="260648"/>
            <a:ext cx="3581430" cy="622799"/>
          </a:xfrm>
          <a:prstGeom prst="rect">
            <a:avLst/>
          </a:prstGeom>
          <a:solidFill>
            <a:schemeClr val="bg1"/>
          </a:solidFill>
          <a:ln>
            <a:solidFill>
              <a:srgbClr val="FFC000"/>
            </a:solidFill>
          </a:ln>
        </p:spPr>
        <p:txBody>
          <a:bodyPr wrap="none">
            <a:spAutoFit/>
          </a:bodyPr>
          <a:lstStyle/>
          <a:p>
            <a:pPr>
              <a:lnSpc>
                <a:spcPct val="115000"/>
              </a:lnSpc>
              <a:spcAft>
                <a:spcPts val="1000"/>
              </a:spcAft>
            </a:pPr>
            <a:r>
              <a:rPr lang="en-GB" sz="32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Advantages of BIS</a:t>
            </a:r>
            <a:endParaRPr lang="en-GB" sz="28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5E056083-383B-4ECD-8E1B-19554FE20308}"/>
              </a:ext>
            </a:extLst>
          </p:cNvPr>
          <p:cNvSpPr/>
          <p:nvPr/>
        </p:nvSpPr>
        <p:spPr>
          <a:xfrm>
            <a:off x="241176" y="1642100"/>
            <a:ext cx="11709647" cy="3573799"/>
          </a:xfrm>
          <a:prstGeom prst="rect">
            <a:avLst/>
          </a:prstGeom>
        </p:spPr>
        <p:txBody>
          <a:bodyPr wrap="square">
            <a:spAutoFit/>
          </a:bodyPr>
          <a:lstStyle/>
          <a:p>
            <a:pPr marL="342900" indent="-342900">
              <a:lnSpc>
                <a:spcPct val="115000"/>
              </a:lnSpc>
              <a:spcAft>
                <a:spcPts val="600"/>
              </a:spcAft>
              <a:buFont typeface="Symbol" panose="05050102010706020507" pitchFamily="18" charset="2"/>
              <a:buChar char=""/>
            </a:pPr>
            <a:r>
              <a:rPr lang="en-GB" sz="1600" b="1" i="1" dirty="0">
                <a:solidFill>
                  <a:srgbClr val="FF0000"/>
                </a:solidFill>
                <a:latin typeface="Times New Roman" panose="02020603050405020304" pitchFamily="18" charset="0"/>
                <a:ea typeface="Calibri" panose="020F0502020204030204" pitchFamily="34" charset="0"/>
                <a:cs typeface="Arial" panose="020B0604020202020204" pitchFamily="34" charset="0"/>
              </a:rPr>
              <a:t>Accuracy </a:t>
            </a:r>
            <a:r>
              <a:rPr lang="en-GB" sz="16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a:t>
            </a:r>
            <a:r>
              <a:rPr lang="en-GB" sz="1600" dirty="0">
                <a:solidFill>
                  <a:srgbClr val="000000"/>
                </a:solidFill>
                <a:latin typeface="Times New Roman" panose="02020603050405020304" pitchFamily="18" charset="0"/>
                <a:ea typeface="Calibri" panose="020F0502020204030204" pitchFamily="34" charset="0"/>
                <a:cs typeface="Arial" panose="020B0604020202020204" pitchFamily="34" charset="0"/>
              </a:rPr>
              <a:t> human error can be minimised from calculations or data entry.</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indent="-342900">
              <a:lnSpc>
                <a:spcPct val="115000"/>
              </a:lnSpc>
              <a:spcAft>
                <a:spcPts val="600"/>
              </a:spcAft>
              <a:buFont typeface="Symbol" panose="05050102010706020507" pitchFamily="18" charset="2"/>
              <a:buChar char=""/>
            </a:pPr>
            <a:r>
              <a:rPr lang="en-GB" sz="16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Speed </a:t>
            </a:r>
            <a:r>
              <a:rPr lang="en-GB" sz="1600" dirty="0">
                <a:solidFill>
                  <a:srgbClr val="000000"/>
                </a:solidFill>
                <a:latin typeface="Times New Roman" panose="02020603050405020304" pitchFamily="18" charset="0"/>
                <a:ea typeface="Calibri" panose="020F0502020204030204" pitchFamily="34" charset="0"/>
                <a:cs typeface="Arial" panose="020B0604020202020204" pitchFamily="34" charset="0"/>
              </a:rPr>
              <a:t>– the processing speeds of computers allows calculations to be completed in milliseconds.</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indent="-342900">
              <a:lnSpc>
                <a:spcPct val="115000"/>
              </a:lnSpc>
              <a:spcAft>
                <a:spcPts val="600"/>
              </a:spcAft>
              <a:buFont typeface="Symbol" panose="05050102010706020507" pitchFamily="18" charset="2"/>
              <a:buChar char=""/>
            </a:pPr>
            <a:r>
              <a:rPr lang="en-GB" sz="16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Programmability </a:t>
            </a:r>
            <a:r>
              <a:rPr lang="en-GB" sz="1600" dirty="0">
                <a:solidFill>
                  <a:srgbClr val="000000"/>
                </a:solidFill>
                <a:latin typeface="Times New Roman" panose="02020603050405020304" pitchFamily="18" charset="0"/>
                <a:ea typeface="Calibri" panose="020F0502020204030204" pitchFamily="34" charset="0"/>
                <a:cs typeface="Arial" panose="020B0604020202020204" pitchFamily="34" charset="0"/>
              </a:rPr>
              <a:t>– computer based information systems are created to perform certain pre-designed tasks. The ability to change or configure a system to perform a different task is relatively straightforward. If you consider your own laptop or computer, you can send reports via email, create a database and create spreadsheets used for forecasting.</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indent="-342900">
              <a:lnSpc>
                <a:spcPct val="115000"/>
              </a:lnSpc>
              <a:spcAft>
                <a:spcPts val="600"/>
              </a:spcAft>
              <a:buFont typeface="Symbol" panose="05050102010706020507" pitchFamily="18" charset="2"/>
              <a:buChar char=""/>
            </a:pPr>
            <a:r>
              <a:rPr lang="en-GB" sz="16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Repetitive tasks</a:t>
            </a:r>
            <a:r>
              <a:rPr lang="en-GB" sz="1600" dirty="0">
                <a:solidFill>
                  <a:srgbClr val="000000"/>
                </a:solidFill>
                <a:latin typeface="Times New Roman" panose="02020603050405020304" pitchFamily="18" charset="0"/>
                <a:ea typeface="Calibri" panose="020F0502020204030204" pitchFamily="34" charset="0"/>
                <a:cs typeface="Arial" panose="020B0604020202020204" pitchFamily="34" charset="0"/>
              </a:rPr>
              <a:t> – these boring tasks can be taken away from operators who would eventually tire of these tasks, where errors can be more prevalent from such operations.</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indent="-342900">
              <a:lnSpc>
                <a:spcPct val="115000"/>
              </a:lnSpc>
              <a:spcAft>
                <a:spcPts val="600"/>
              </a:spcAft>
              <a:buFont typeface="Symbol" panose="05050102010706020507" pitchFamily="18" charset="2"/>
              <a:buChar char=""/>
            </a:pPr>
            <a:r>
              <a:rPr lang="en-GB" sz="16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Reliability</a:t>
            </a:r>
            <a:r>
              <a:rPr lang="en-GB" sz="1600" dirty="0">
                <a:solidFill>
                  <a:srgbClr val="000000"/>
                </a:solidFill>
                <a:latin typeface="Times New Roman" panose="02020603050405020304" pitchFamily="18" charset="0"/>
                <a:ea typeface="Calibri" panose="020F0502020204030204" pitchFamily="34" charset="0"/>
                <a:cs typeface="Arial" panose="020B0604020202020204" pitchFamily="34" charset="0"/>
              </a:rPr>
              <a:t> – with most systems having backups and utilising virtualisation software with redundant hardware, these systems will work 24 hours a day, 7 days a week and in some cases will not need to be switched off in order to replace parts or update.</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indent="-342900" algn="just">
              <a:lnSpc>
                <a:spcPct val="115000"/>
              </a:lnSpc>
              <a:spcAft>
                <a:spcPts val="600"/>
              </a:spcAft>
              <a:buFont typeface="Symbol" panose="05050102010706020507" pitchFamily="18" charset="2"/>
              <a:buChar char=""/>
            </a:pPr>
            <a:r>
              <a:rPr lang="en-GB" sz="16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The advantages of computer</a:t>
            </a:r>
            <a:r>
              <a:rPr lang="en-GB" sz="1600" dirty="0">
                <a:solidFill>
                  <a:srgbClr val="000000"/>
                </a:solidFill>
                <a:latin typeface="Times New Roman" panose="02020603050405020304" pitchFamily="18" charset="0"/>
                <a:ea typeface="Calibri" panose="020F0502020204030204" pitchFamily="34" charset="0"/>
                <a:cs typeface="Arial" panose="020B0604020202020204" pitchFamily="34" charset="0"/>
              </a:rPr>
              <a:t>-based BIS as technological advances increase are clear, but there are some disadvantages of using these systems.</a:t>
            </a:r>
            <a:endParaRPr lang="en-GB" sz="1600" dirty="0">
              <a:latin typeface="Calibri" panose="020F0502020204030204" pitchFamily="34" charset="0"/>
              <a:ea typeface="Calibri" panose="020F050202020403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0BC74C76-56C8-4207-BA9C-6F4BDFB40BE0}"/>
              </a:ext>
            </a:extLst>
          </p:cNvPr>
          <p:cNvSpPr/>
          <p:nvPr/>
        </p:nvSpPr>
        <p:spPr>
          <a:xfrm>
            <a:off x="4511824" y="387381"/>
            <a:ext cx="3922870" cy="369332"/>
          </a:xfrm>
          <a:prstGeom prst="rect">
            <a:avLst/>
          </a:prstGeom>
        </p:spPr>
        <p:txBody>
          <a:bodyPr wrap="none">
            <a:spAutoFit/>
          </a:bodyPr>
          <a:lstStyle/>
          <a:p>
            <a:pPr algn="ctr"/>
            <a:r>
              <a:rPr lang="en-GB" b="1" dirty="0">
                <a:solidFill>
                  <a:srgbClr val="FF0000"/>
                </a:solidFill>
                <a:latin typeface="Times New Roman" panose="02020603050405020304" pitchFamily="18" charset="0"/>
                <a:cs typeface="Times New Roman" panose="02020603050405020304" pitchFamily="18" charset="0"/>
              </a:rPr>
              <a:t>Managing Complex Information Data</a:t>
            </a:r>
          </a:p>
        </p:txBody>
      </p:sp>
    </p:spTree>
    <p:extLst>
      <p:ext uri="{BB962C8B-B14F-4D97-AF65-F5344CB8AC3E}">
        <p14:creationId xmlns:p14="http://schemas.microsoft.com/office/powerpoint/2010/main" val="2138709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C70DBCD-D622-4822-9EBC-F5CADC109BA8}"/>
              </a:ext>
            </a:extLst>
          </p:cNvPr>
          <p:cNvSpPr/>
          <p:nvPr/>
        </p:nvSpPr>
        <p:spPr>
          <a:xfrm>
            <a:off x="479376" y="332656"/>
            <a:ext cx="3924472" cy="622799"/>
          </a:xfrm>
          <a:prstGeom prst="rect">
            <a:avLst/>
          </a:prstGeom>
          <a:solidFill>
            <a:schemeClr val="bg1"/>
          </a:solidFill>
          <a:ln>
            <a:solidFill>
              <a:srgbClr val="FFC000"/>
            </a:solidFill>
          </a:ln>
        </p:spPr>
        <p:txBody>
          <a:bodyPr wrap="none">
            <a:spAutoFit/>
          </a:bodyPr>
          <a:lstStyle/>
          <a:p>
            <a:pPr>
              <a:lnSpc>
                <a:spcPct val="115000"/>
              </a:lnSpc>
              <a:spcAft>
                <a:spcPts val="600"/>
              </a:spcAft>
            </a:pPr>
            <a:r>
              <a:rPr lang="en-GB" sz="3200" b="1" dirty="0">
                <a:latin typeface="Times New Roman" panose="02020603050405020304" pitchFamily="18" charset="0"/>
                <a:ea typeface="Calibri" panose="020F0502020204030204" pitchFamily="34" charset="0"/>
                <a:cs typeface="Arial" panose="020B0604020202020204" pitchFamily="34" charset="0"/>
              </a:rPr>
              <a:t>Disadvantages of BIS</a:t>
            </a:r>
            <a:endParaRPr lang="en-GB" sz="2800" dirty="0">
              <a:latin typeface="Calibri" panose="020F0502020204030204" pitchFamily="34" charset="0"/>
              <a:ea typeface="Calibri" panose="020F050202020403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38559889-C0D8-499F-BDD1-B427BFC99F2D}"/>
              </a:ext>
            </a:extLst>
          </p:cNvPr>
          <p:cNvSpPr/>
          <p:nvPr/>
        </p:nvSpPr>
        <p:spPr>
          <a:xfrm>
            <a:off x="187910" y="1340768"/>
            <a:ext cx="11816179" cy="4059125"/>
          </a:xfrm>
          <a:prstGeom prst="rect">
            <a:avLst/>
          </a:prstGeom>
        </p:spPr>
        <p:txBody>
          <a:bodyPr wrap="square">
            <a:spAutoFit/>
          </a:bodyPr>
          <a:lstStyle/>
          <a:p>
            <a:pPr marL="342900" marR="61595" indent="-342900" algn="just">
              <a:lnSpc>
                <a:spcPct val="115000"/>
              </a:lnSpc>
              <a:spcAft>
                <a:spcPts val="600"/>
              </a:spcAft>
              <a:buFont typeface="Symbol" panose="05050102010706020507" pitchFamily="18" charset="2"/>
              <a:buChar char=""/>
            </a:pPr>
            <a:r>
              <a:rPr lang="en-GB" sz="16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Intuition</a:t>
            </a:r>
            <a:r>
              <a:rPr lang="en-GB" sz="1600" dirty="0">
                <a:solidFill>
                  <a:srgbClr val="000000"/>
                </a:solidFill>
                <a:latin typeface="Times New Roman" panose="02020603050405020304" pitchFamily="18" charset="0"/>
                <a:ea typeface="Calibri" panose="020F0502020204030204" pitchFamily="34" charset="0"/>
                <a:cs typeface="Arial" panose="020B0604020202020204" pitchFamily="34" charset="0"/>
              </a:rPr>
              <a:t> – when managers deal with people - either staff or clients - human intuition can play a major part in this social interaction and gauging how the person will react to certain information is extremely important. BIS cannot use intuition in this way.</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marR="61595" indent="-342900" algn="just">
              <a:lnSpc>
                <a:spcPct val="115000"/>
              </a:lnSpc>
              <a:spcAft>
                <a:spcPts val="600"/>
              </a:spcAft>
              <a:buFont typeface="Symbol" panose="05050102010706020507" pitchFamily="18" charset="2"/>
              <a:buChar char=""/>
            </a:pPr>
            <a:r>
              <a:rPr lang="en-GB" sz="16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Judgement </a:t>
            </a:r>
            <a:r>
              <a:rPr lang="en-GB" sz="1600" dirty="0">
                <a:solidFill>
                  <a:srgbClr val="000000"/>
                </a:solidFill>
                <a:latin typeface="Times New Roman" panose="02020603050405020304" pitchFamily="18" charset="0"/>
                <a:ea typeface="Calibri" panose="020F0502020204030204" pitchFamily="34" charset="0"/>
                <a:cs typeface="Arial" panose="020B0604020202020204" pitchFamily="34" charset="0"/>
              </a:rPr>
              <a:t>– judgement and experience of a manager cannot be presently being easily taught to an expert system or artificial intelligence. Even with advances in technology, computer based systems cannot use or be considered to use judgement or experience to solve problems.</a:t>
            </a:r>
            <a:endParaRPr lang="fa-IR" sz="1600" dirty="0">
              <a:solidFill>
                <a:srgbClr val="000000"/>
              </a:solidFill>
              <a:latin typeface="Times New Roman" panose="02020603050405020304" pitchFamily="18" charset="0"/>
              <a:ea typeface="Calibri" panose="020F0502020204030204" pitchFamily="34" charset="0"/>
              <a:cs typeface="Arial" panose="020B0604020202020204" pitchFamily="34" charset="0"/>
            </a:endParaRPr>
          </a:p>
          <a:p>
            <a:pPr marL="342900" marR="61595" indent="-342900" algn="just">
              <a:lnSpc>
                <a:spcPct val="115000"/>
              </a:lnSpc>
              <a:spcAft>
                <a:spcPts val="600"/>
              </a:spcAft>
              <a:buFont typeface="Symbol" panose="05050102010706020507" pitchFamily="18" charset="2"/>
              <a:buChar char=""/>
            </a:pPr>
            <a:r>
              <a:rPr lang="en-GB" sz="16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Qualitative information</a:t>
            </a:r>
            <a:r>
              <a:rPr lang="en-GB" sz="1600" dirty="0">
                <a:solidFill>
                  <a:srgbClr val="000000"/>
                </a:solidFill>
                <a:latin typeface="Times New Roman" panose="02020603050405020304" pitchFamily="18" charset="0"/>
                <a:ea typeface="Calibri" panose="020F0502020204030204" pitchFamily="34" charset="0"/>
                <a:cs typeface="Arial" panose="020B0604020202020204" pitchFamily="34" charset="0"/>
              </a:rPr>
              <a:t> – managers do not make decisions on their own. They rely on members of their team to give them opinions and recommendations on courses of action. It is the confidence that the manager has in this person or team that will influence the course of action taken by the manager. BIS systems cannot act or use qualitative information in this way.</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marR="61595" indent="-342900" algn="just">
              <a:lnSpc>
                <a:spcPct val="115000"/>
              </a:lnSpc>
              <a:spcAft>
                <a:spcPts val="600"/>
              </a:spcAft>
              <a:buFont typeface="Symbol" panose="05050102010706020507" pitchFamily="18" charset="2"/>
              <a:buChar char=""/>
            </a:pPr>
            <a:r>
              <a:rPr lang="en-GB" sz="16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Innovation</a:t>
            </a:r>
            <a:r>
              <a:rPr lang="en-GB" sz="1600" dirty="0">
                <a:solidFill>
                  <a:srgbClr val="000000"/>
                </a:solidFill>
                <a:latin typeface="Times New Roman" panose="02020603050405020304" pitchFamily="18" charset="0"/>
                <a:ea typeface="Calibri" panose="020F0502020204030204" pitchFamily="34" charset="0"/>
                <a:cs typeface="Arial" panose="020B0604020202020204" pitchFamily="34" charset="0"/>
              </a:rPr>
              <a:t> – BIS are not creative. Only a human being can invent new ways of solving problems or improving processes. It is creativity and innovation that will help the manager with the situation.</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marR="61595" indent="-342900" algn="just">
              <a:lnSpc>
                <a:spcPct val="115000"/>
              </a:lnSpc>
              <a:spcAft>
                <a:spcPts val="600"/>
              </a:spcAft>
              <a:buFont typeface="Symbol" panose="05050102010706020507" pitchFamily="18" charset="2"/>
              <a:buChar char=""/>
            </a:pPr>
            <a:r>
              <a:rPr lang="en-GB" sz="1600" b="1" dirty="0">
                <a:solidFill>
                  <a:srgbClr val="FF0000"/>
                </a:solidFill>
                <a:latin typeface="Times New Roman" panose="02020603050405020304" pitchFamily="18" charset="0"/>
                <a:ea typeface="Calibri" panose="020F0502020204030204" pitchFamily="34" charset="0"/>
              </a:rPr>
              <a:t>Improvisation</a:t>
            </a:r>
            <a:r>
              <a:rPr lang="en-GB" sz="1600" dirty="0">
                <a:solidFill>
                  <a:srgbClr val="000000"/>
                </a:solidFill>
                <a:latin typeface="Times New Roman" panose="02020603050405020304" pitchFamily="18" charset="0"/>
                <a:ea typeface="Calibri" panose="020F0502020204030204" pitchFamily="34" charset="0"/>
              </a:rPr>
              <a:t> – managers have to improvise, sometimes on a daily basis. It is this flexibility to deal with changing situations and unexpected events that BIS cannot help with. Most BI systems are constructed to perform certain predefined tasks. While not impossible, it is difficult to change the system to meet these immediate requirements.</a:t>
            </a:r>
            <a:endParaRPr lang="en-GB" sz="1600" dirty="0"/>
          </a:p>
        </p:txBody>
      </p:sp>
    </p:spTree>
    <p:extLst>
      <p:ext uri="{BB962C8B-B14F-4D97-AF65-F5344CB8AC3E}">
        <p14:creationId xmlns:p14="http://schemas.microsoft.com/office/powerpoint/2010/main" val="29778959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6413F15-89C5-4E9B-A09E-5AEE5DD057AF}"/>
              </a:ext>
            </a:extLst>
          </p:cNvPr>
          <p:cNvSpPr/>
          <p:nvPr/>
        </p:nvSpPr>
        <p:spPr>
          <a:xfrm>
            <a:off x="191344" y="260412"/>
            <a:ext cx="4405373" cy="584775"/>
          </a:xfrm>
          <a:prstGeom prst="rect">
            <a:avLst/>
          </a:prstGeom>
          <a:solidFill>
            <a:schemeClr val="bg1"/>
          </a:solidFill>
          <a:ln>
            <a:solidFill>
              <a:srgbClr val="FFC000"/>
            </a:solidFill>
          </a:ln>
        </p:spPr>
        <p:txBody>
          <a:bodyPr wrap="none">
            <a:spAutoFit/>
          </a:bodyPr>
          <a:lstStyle/>
          <a:p>
            <a:r>
              <a:rPr lang="en-GB" sz="3200" b="1" dirty="0">
                <a:latin typeface="Times New Roman" panose="02020603050405020304" pitchFamily="18" charset="0"/>
                <a:ea typeface="Calibri" panose="020F0502020204030204" pitchFamily="34" charset="0"/>
                <a:cs typeface="Arial" panose="020B0604020202020204" pitchFamily="34" charset="0"/>
              </a:rPr>
              <a:t>BIS: Enterprise systems</a:t>
            </a:r>
            <a:endParaRPr lang="en-GB" sz="3200" dirty="0"/>
          </a:p>
        </p:txBody>
      </p:sp>
      <p:sp>
        <p:nvSpPr>
          <p:cNvPr id="4" name="Rectangle 3">
            <a:extLst>
              <a:ext uri="{FF2B5EF4-FFF2-40B4-BE49-F238E27FC236}">
                <a16:creationId xmlns:a16="http://schemas.microsoft.com/office/drawing/2014/main" id="{6A55DB4B-0BEA-4F93-860D-DEA081054291}"/>
              </a:ext>
            </a:extLst>
          </p:cNvPr>
          <p:cNvSpPr/>
          <p:nvPr/>
        </p:nvSpPr>
        <p:spPr>
          <a:xfrm>
            <a:off x="191344" y="1111482"/>
            <a:ext cx="11809312" cy="390684"/>
          </a:xfrm>
          <a:prstGeom prst="rect">
            <a:avLst/>
          </a:prstGeom>
        </p:spPr>
        <p:txBody>
          <a:bodyPr wrap="square">
            <a:spAutoFit/>
          </a:bodyPr>
          <a:lstStyle/>
          <a:p>
            <a:pPr algn="just">
              <a:lnSpc>
                <a:spcPct val="115000"/>
              </a:lnSpc>
              <a:spcAft>
                <a:spcPts val="1000"/>
              </a:spcAft>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Enterprise systems support business processes across all functional boundaries and are made up of the following elements:</a:t>
            </a:r>
            <a:endParaRPr lang="en-GB" sz="1600" dirty="0">
              <a:latin typeface="Calibri" panose="020F0502020204030204" pitchFamily="34" charset="0"/>
              <a:ea typeface="Calibri" panose="020F050202020403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4012924A-B715-48A7-A602-54A007DF6DE2}"/>
              </a:ext>
            </a:extLst>
          </p:cNvPr>
          <p:cNvPicPr/>
          <p:nvPr/>
        </p:nvPicPr>
        <p:blipFill>
          <a:blip r:embed="rId2">
            <a:extLst>
              <a:ext uri="{28A0092B-C50C-407E-A947-70E740481C1C}">
                <a14:useLocalDpi xmlns:a14="http://schemas.microsoft.com/office/drawing/2010/main" val="0"/>
              </a:ext>
            </a:extLst>
          </a:blip>
          <a:stretch>
            <a:fillRect/>
          </a:stretch>
        </p:blipFill>
        <p:spPr>
          <a:xfrm>
            <a:off x="2135560" y="1768461"/>
            <a:ext cx="7614846" cy="3659278"/>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4211260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3A768A6-0F9A-4D11-B1D0-AA6540C39E7A}"/>
              </a:ext>
            </a:extLst>
          </p:cNvPr>
          <p:cNvSpPr/>
          <p:nvPr/>
        </p:nvSpPr>
        <p:spPr>
          <a:xfrm>
            <a:off x="191344" y="1052736"/>
            <a:ext cx="11647503" cy="2536015"/>
          </a:xfrm>
          <a:prstGeom prst="rect">
            <a:avLst/>
          </a:prstGeom>
        </p:spPr>
        <p:txBody>
          <a:bodyPr wrap="square">
            <a:spAutoFit/>
          </a:bodyPr>
          <a:lstStyle/>
          <a:p>
            <a:pPr algn="just">
              <a:lnSpc>
                <a:spcPct val="150000"/>
              </a:lnSpc>
            </a:pPr>
            <a:r>
              <a:rPr lang="en-GB" dirty="0">
                <a:solidFill>
                  <a:srgbClr val="000000"/>
                </a:solidFill>
                <a:latin typeface="Arial" panose="020B0604020202020204" pitchFamily="34" charset="0"/>
                <a:ea typeface="Calibri" panose="020F0502020204030204" pitchFamily="34" charset="0"/>
              </a:rPr>
              <a:t>Organisational departments had a tendency in the past to work in isolation. The department would purchase a highly specialised software application to perform a single task. </a:t>
            </a:r>
          </a:p>
          <a:p>
            <a:pPr algn="just">
              <a:lnSpc>
                <a:spcPct val="150000"/>
              </a:lnSpc>
            </a:pPr>
            <a:r>
              <a:rPr lang="en-GB" i="1" dirty="0">
                <a:solidFill>
                  <a:srgbClr val="000000"/>
                </a:solidFill>
                <a:latin typeface="Arial" panose="020B0604020202020204" pitchFamily="34" charset="0"/>
                <a:ea typeface="Calibri" panose="020F0502020204030204" pitchFamily="34" charset="0"/>
              </a:rPr>
              <a:t>An example is an accounting package that would only be used by the finance department and would not be able to share information apart from tailored reports with the rest of the company. As figure illustrates below, there is a move towards unified applications, such as Enterprise Resource Planning (ERP) systems, that now can share information with the entire organisation:</a:t>
            </a:r>
            <a:endParaRPr lang="en-GB" i="1" dirty="0"/>
          </a:p>
        </p:txBody>
      </p:sp>
      <p:sp>
        <p:nvSpPr>
          <p:cNvPr id="4" name="Rectangle 3">
            <a:extLst>
              <a:ext uri="{FF2B5EF4-FFF2-40B4-BE49-F238E27FC236}">
                <a16:creationId xmlns:a16="http://schemas.microsoft.com/office/drawing/2014/main" id="{A0E62245-BC0A-4BE0-8CB5-4F3F7617F736}"/>
              </a:ext>
            </a:extLst>
          </p:cNvPr>
          <p:cNvSpPr/>
          <p:nvPr/>
        </p:nvSpPr>
        <p:spPr>
          <a:xfrm>
            <a:off x="263352" y="188640"/>
            <a:ext cx="7516801" cy="622222"/>
          </a:xfrm>
          <a:prstGeom prst="rect">
            <a:avLst/>
          </a:prstGeom>
          <a:solidFill>
            <a:schemeClr val="bg1"/>
          </a:solidFill>
          <a:ln>
            <a:solidFill>
              <a:srgbClr val="FFC000"/>
            </a:solidFill>
          </a:ln>
        </p:spPr>
        <p:txBody>
          <a:bodyPr wrap="none">
            <a:spAutoFit/>
          </a:bodyPr>
          <a:lstStyle/>
          <a:p>
            <a:pPr marR="111125" algn="just">
              <a:lnSpc>
                <a:spcPct val="115000"/>
              </a:lnSpc>
            </a:pPr>
            <a:r>
              <a:rPr lang="en-GB" sz="3200" b="1" dirty="0">
                <a:effectLst>
                  <a:outerShdw blurRad="50800" dist="38100" algn="tr" rotWithShape="0">
                    <a:prstClr val="black">
                      <a:alpha val="40000"/>
                    </a:prstClr>
                  </a:outerShdw>
                </a:effectLst>
                <a:latin typeface="Arial" panose="020B0604020202020204" pitchFamily="34" charset="0"/>
                <a:cs typeface="Arial" panose="020B0604020202020204" pitchFamily="34" charset="0"/>
              </a:rPr>
              <a:t>Enterprise Resource Planning (ERP):</a:t>
            </a:r>
            <a:endParaRPr lang="en-GB" sz="2800" dirty="0">
              <a:latin typeface="Calibri" panose="020F0502020204030204" pitchFamily="34" charset="0"/>
              <a:ea typeface="Calibri" panose="020F050202020403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CE1385E-5B07-41AB-B947-A063CA1C11A7}"/>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5758943" y="3284984"/>
            <a:ext cx="6079904" cy="2340825"/>
          </a:xfrm>
          <a:prstGeom prst="rect">
            <a:avLst/>
          </a:prstGeom>
        </p:spPr>
      </p:pic>
    </p:spTree>
    <p:extLst>
      <p:ext uri="{BB962C8B-B14F-4D97-AF65-F5344CB8AC3E}">
        <p14:creationId xmlns:p14="http://schemas.microsoft.com/office/powerpoint/2010/main" val="14332047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5C4FCF6-13ED-49F9-995E-3CEFB22B6D51}"/>
              </a:ext>
            </a:extLst>
          </p:cNvPr>
          <p:cNvSpPr/>
          <p:nvPr/>
        </p:nvSpPr>
        <p:spPr>
          <a:xfrm>
            <a:off x="6384032" y="445557"/>
            <a:ext cx="3822585" cy="646331"/>
          </a:xfrm>
          <a:prstGeom prst="rect">
            <a:avLst/>
          </a:prstGeom>
        </p:spPr>
        <p:txBody>
          <a:bodyPr wrap="none">
            <a:spAutoFit/>
          </a:bodyPr>
          <a:lstStyle/>
          <a:p>
            <a:pPr algn="ctr"/>
            <a:r>
              <a:rPr lang="en-GB"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Examples of Enterprise Systems</a:t>
            </a:r>
          </a:p>
          <a:p>
            <a:r>
              <a:rPr lang="en-GB" b="1" dirty="0">
                <a:latin typeface="Times New Roman" panose="02020603050405020304" pitchFamily="18" charset="0"/>
                <a:cs typeface="Arial" panose="020B0604020202020204" pitchFamily="34" charset="0"/>
              </a:rPr>
              <a:t> Industry of ERP Software Solutions </a:t>
            </a:r>
            <a:endParaRPr lang="en-GB" dirty="0"/>
          </a:p>
        </p:txBody>
      </p:sp>
      <p:pic>
        <p:nvPicPr>
          <p:cNvPr id="11" name="Picture 10">
            <a:extLst>
              <a:ext uri="{FF2B5EF4-FFF2-40B4-BE49-F238E27FC236}">
                <a16:creationId xmlns:a16="http://schemas.microsoft.com/office/drawing/2014/main" id="{2ED0C723-B0EE-41D7-8727-495B8FBCB1DB}"/>
              </a:ext>
            </a:extLst>
          </p:cNvPr>
          <p:cNvPicPr>
            <a:picLocks noChangeAspect="1"/>
          </p:cNvPicPr>
          <p:nvPr/>
        </p:nvPicPr>
        <p:blipFill rotWithShape="1">
          <a:blip r:embed="rId2">
            <a:extLst>
              <a:ext uri="{28A0092B-C50C-407E-A947-70E740481C1C}">
                <a14:useLocalDpi xmlns:a14="http://schemas.microsoft.com/office/drawing/2010/main" val="0"/>
              </a:ext>
            </a:extLst>
          </a:blip>
          <a:srcRect l="17983" r="13534" b="2840"/>
          <a:stretch/>
        </p:blipFill>
        <p:spPr>
          <a:xfrm>
            <a:off x="546606" y="620688"/>
            <a:ext cx="4787900" cy="4682767"/>
          </a:xfrm>
          <a:prstGeom prst="rect">
            <a:avLst/>
          </a:prstGeom>
        </p:spPr>
      </p:pic>
      <p:sp>
        <p:nvSpPr>
          <p:cNvPr id="12" name="TextBox 11">
            <a:extLst>
              <a:ext uri="{FF2B5EF4-FFF2-40B4-BE49-F238E27FC236}">
                <a16:creationId xmlns:a16="http://schemas.microsoft.com/office/drawing/2014/main" id="{24F8A64C-1F06-4E7B-8F20-2D45D1141927}"/>
              </a:ext>
            </a:extLst>
          </p:cNvPr>
          <p:cNvSpPr txBox="1"/>
          <p:nvPr/>
        </p:nvSpPr>
        <p:spPr>
          <a:xfrm>
            <a:off x="6384032" y="5328353"/>
            <a:ext cx="5799620" cy="246221"/>
          </a:xfrm>
          <a:prstGeom prst="rect">
            <a:avLst/>
          </a:prstGeom>
          <a:noFill/>
        </p:spPr>
        <p:txBody>
          <a:bodyPr wrap="square" rtlCol="0">
            <a:spAutoFit/>
          </a:bodyPr>
          <a:lstStyle/>
          <a:p>
            <a:r>
              <a:rPr lang="en-GB" sz="1000" dirty="0">
                <a:hlinkClick r:id="rId3"/>
              </a:rPr>
              <a:t>Source: https://b-i.forbesimg.com/louiscolumbus/files/2013/05/ERP-Market-Share-2012-Stats.jpg</a:t>
            </a:r>
            <a:endParaRPr lang="en-GB" sz="1000" dirty="0"/>
          </a:p>
        </p:txBody>
      </p:sp>
      <p:pic>
        <p:nvPicPr>
          <p:cNvPr id="16" name="Picture 15">
            <a:extLst>
              <a:ext uri="{FF2B5EF4-FFF2-40B4-BE49-F238E27FC236}">
                <a16:creationId xmlns:a16="http://schemas.microsoft.com/office/drawing/2014/main" id="{B169F1BF-EB7C-417D-9AEF-C03DE46DCF4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158186" y="1573937"/>
            <a:ext cx="1161490" cy="771592"/>
          </a:xfrm>
          <a:prstGeom prst="rect">
            <a:avLst/>
          </a:prstGeom>
        </p:spPr>
      </p:pic>
      <p:pic>
        <p:nvPicPr>
          <p:cNvPr id="18" name="Picture 17">
            <a:extLst>
              <a:ext uri="{FF2B5EF4-FFF2-40B4-BE49-F238E27FC236}">
                <a16:creationId xmlns:a16="http://schemas.microsoft.com/office/drawing/2014/main" id="{32A5043E-61C9-42B4-A608-D716979D03E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158185" y="2818966"/>
            <a:ext cx="1161490" cy="1161490"/>
          </a:xfrm>
          <a:prstGeom prst="rect">
            <a:avLst/>
          </a:prstGeom>
        </p:spPr>
      </p:pic>
      <p:pic>
        <p:nvPicPr>
          <p:cNvPr id="20" name="Picture 19">
            <a:extLst>
              <a:ext uri="{FF2B5EF4-FFF2-40B4-BE49-F238E27FC236}">
                <a16:creationId xmlns:a16="http://schemas.microsoft.com/office/drawing/2014/main" id="{C87A354E-A152-4E34-9EB8-238EBDAA2EE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104112" y="4320933"/>
            <a:ext cx="1215563" cy="773628"/>
          </a:xfrm>
          <a:prstGeom prst="rect">
            <a:avLst/>
          </a:prstGeom>
        </p:spPr>
      </p:pic>
      <p:pic>
        <p:nvPicPr>
          <p:cNvPr id="22" name="Picture 21">
            <a:extLst>
              <a:ext uri="{FF2B5EF4-FFF2-40B4-BE49-F238E27FC236}">
                <a16:creationId xmlns:a16="http://schemas.microsoft.com/office/drawing/2014/main" id="{99670878-7FD1-441F-BFEA-DCC3E5749EB4}"/>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591919" y="1556792"/>
            <a:ext cx="861775" cy="646331"/>
          </a:xfrm>
          <a:prstGeom prst="rect">
            <a:avLst/>
          </a:prstGeom>
        </p:spPr>
      </p:pic>
      <p:pic>
        <p:nvPicPr>
          <p:cNvPr id="25" name="Picture 24">
            <a:extLst>
              <a:ext uri="{FF2B5EF4-FFF2-40B4-BE49-F238E27FC236}">
                <a16:creationId xmlns:a16="http://schemas.microsoft.com/office/drawing/2014/main" id="{B180EB72-A4A3-4C95-958B-D6217A23BC5D}"/>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664002" y="3084646"/>
            <a:ext cx="717610" cy="601989"/>
          </a:xfrm>
          <a:prstGeom prst="rect">
            <a:avLst/>
          </a:prstGeom>
        </p:spPr>
      </p:pic>
      <p:pic>
        <p:nvPicPr>
          <p:cNvPr id="27" name="Picture 26">
            <a:extLst>
              <a:ext uri="{FF2B5EF4-FFF2-40B4-BE49-F238E27FC236}">
                <a16:creationId xmlns:a16="http://schemas.microsoft.com/office/drawing/2014/main" id="{FBC08B30-585F-4AF5-8344-0C113CDC3165}"/>
              </a:ext>
            </a:extLst>
          </p:cNvPr>
          <p:cNvPicPr>
            <a:picLocks noChangeAspect="1"/>
          </p:cNvPicPr>
          <p:nvPr/>
        </p:nvPicPr>
        <p:blipFill>
          <a:blip r:embed="rId10" cstate="print">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8664002" y="4320933"/>
            <a:ext cx="939800" cy="566229"/>
          </a:xfrm>
          <a:prstGeom prst="rect">
            <a:avLst/>
          </a:prstGeom>
        </p:spPr>
      </p:pic>
    </p:spTree>
    <p:extLst>
      <p:ext uri="{BB962C8B-B14F-4D97-AF65-F5344CB8AC3E}">
        <p14:creationId xmlns:p14="http://schemas.microsoft.com/office/powerpoint/2010/main" val="27609762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7FF74D0-C44C-42EC-9E0E-B1CCB9B21BEF}"/>
              </a:ext>
            </a:extLst>
          </p:cNvPr>
          <p:cNvSpPr txBox="1"/>
          <p:nvPr/>
        </p:nvSpPr>
        <p:spPr>
          <a:xfrm>
            <a:off x="318376" y="3933056"/>
            <a:ext cx="11737304" cy="1705532"/>
          </a:xfrm>
          <a:prstGeom prst="rect">
            <a:avLst/>
          </a:prstGeom>
          <a:noFill/>
        </p:spPr>
        <p:txBody>
          <a:bodyPr wrap="square" rtlCol="0">
            <a:spAutoFit/>
          </a:bodyPr>
          <a:lstStyle/>
          <a:p>
            <a:pPr>
              <a:lnSpc>
                <a:spcPct val="150000"/>
              </a:lnSpc>
            </a:pPr>
            <a:r>
              <a:rPr lang="en-GB" b="1" dirty="0">
                <a:effectLst>
                  <a:outerShdw blurRad="38100" dist="38100" dir="2700000" algn="tl">
                    <a:srgbClr val="000000">
                      <a:alpha val="43137"/>
                    </a:srgbClr>
                  </a:outerShdw>
                </a:effectLst>
              </a:rPr>
              <a:t>Discussion:  </a:t>
            </a:r>
          </a:p>
          <a:p>
            <a:pPr marL="285750" indent="-285750">
              <a:lnSpc>
                <a:spcPct val="150000"/>
              </a:lnSpc>
              <a:buFont typeface="Arial" panose="020B0604020202020204" pitchFamily="34" charset="0"/>
              <a:buChar char="•"/>
            </a:pPr>
            <a:r>
              <a:rPr lang="en-GB" dirty="0"/>
              <a:t>What are the elements of BIS for the university? (Integrated system or isolated multiple databases?  Why?)</a:t>
            </a:r>
          </a:p>
          <a:p>
            <a:pPr marL="285750" indent="-285750">
              <a:lnSpc>
                <a:spcPct val="150000"/>
              </a:lnSpc>
              <a:buFont typeface="Arial" panose="020B0604020202020204" pitchFamily="34" charset="0"/>
              <a:buChar char="•"/>
            </a:pPr>
            <a:r>
              <a:rPr lang="en-GB" dirty="0"/>
              <a:t>Looking are the considerations when applying BIS to an educational institution?   (Authorisation rights for students, staff or others? )</a:t>
            </a:r>
          </a:p>
        </p:txBody>
      </p:sp>
      <p:pic>
        <p:nvPicPr>
          <p:cNvPr id="2" name="Picture 1">
            <a:extLst>
              <a:ext uri="{FF2B5EF4-FFF2-40B4-BE49-F238E27FC236}">
                <a16:creationId xmlns:a16="http://schemas.microsoft.com/office/drawing/2014/main" id="{FC86125A-7CA1-49FD-8948-3E24464A204C}"/>
              </a:ext>
            </a:extLst>
          </p:cNvPr>
          <p:cNvPicPr>
            <a:picLocks noChangeAspect="1"/>
          </p:cNvPicPr>
          <p:nvPr/>
        </p:nvPicPr>
        <p:blipFill>
          <a:blip r:embed="rId2"/>
          <a:stretch>
            <a:fillRect/>
          </a:stretch>
        </p:blipFill>
        <p:spPr>
          <a:xfrm>
            <a:off x="787790" y="206553"/>
            <a:ext cx="10798476" cy="3726503"/>
          </a:xfrm>
          <a:prstGeom prst="rect">
            <a:avLst/>
          </a:prstGeom>
        </p:spPr>
      </p:pic>
    </p:spTree>
    <p:extLst>
      <p:ext uri="{BB962C8B-B14F-4D97-AF65-F5344CB8AC3E}">
        <p14:creationId xmlns:p14="http://schemas.microsoft.com/office/powerpoint/2010/main" val="881614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4BBFCA-84D4-400C-B09D-A26543604FA0}"/>
              </a:ext>
            </a:extLst>
          </p:cNvPr>
          <p:cNvSpPr/>
          <p:nvPr/>
        </p:nvSpPr>
        <p:spPr>
          <a:xfrm>
            <a:off x="3863752" y="331186"/>
            <a:ext cx="5029200" cy="390363"/>
          </a:xfrm>
          <a:prstGeom prst="rect">
            <a:avLst/>
          </a:prstGeom>
          <a:solidFill>
            <a:schemeClr val="bg1"/>
          </a:solidFill>
          <a:ln>
            <a:solidFill>
              <a:srgbClr val="FFC000"/>
            </a:solidFill>
          </a:ln>
        </p:spPr>
        <p:txBody>
          <a:bodyPr wrap="square">
            <a:spAutoFit/>
          </a:bodyPr>
          <a:lstStyle/>
          <a:p>
            <a:pPr algn="ctr">
              <a:lnSpc>
                <a:spcPct val="115000"/>
              </a:lnSpc>
              <a:spcAft>
                <a:spcPts val="1000"/>
              </a:spcAft>
            </a:pPr>
            <a:r>
              <a:rPr lang="en-GB" b="1" dirty="0">
                <a:latin typeface="Arial" panose="020B0604020202020204" pitchFamily="34" charset="0"/>
                <a:ea typeface="Calibri" panose="020F0502020204030204" pitchFamily="34" charset="0"/>
                <a:cs typeface="Arial" panose="020B0604020202020204" pitchFamily="34" charset="0"/>
              </a:rPr>
              <a:t>Customer Relationship Management (CRM)</a:t>
            </a:r>
            <a:endParaRPr lang="en-GB" sz="1600" dirty="0">
              <a:latin typeface="Calibri" panose="020F0502020204030204" pitchFamily="34" charset="0"/>
              <a:ea typeface="Calibri" panose="020F0502020204030204" pitchFamily="34" charset="0"/>
              <a:cs typeface="Arial" panose="020B0604020202020204" pitchFamily="34" charset="0"/>
            </a:endParaRPr>
          </a:p>
        </p:txBody>
      </p:sp>
      <p:pic>
        <p:nvPicPr>
          <p:cNvPr id="6" name="Picture 5" descr="http://www.intactsoftware.co.uk/assets/images/Images/Customer-Relationship-Management-Software-(CRM).gif">
            <a:extLst>
              <a:ext uri="{FF2B5EF4-FFF2-40B4-BE49-F238E27FC236}">
                <a16:creationId xmlns:a16="http://schemas.microsoft.com/office/drawing/2014/main" id="{797EB369-AD87-49FF-9144-04ACAEAA96D1}"/>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6552" y="339316"/>
            <a:ext cx="3196441" cy="2965727"/>
          </a:xfrm>
          <a:prstGeom prst="rect">
            <a:avLst/>
          </a:prstGeom>
          <a:noFill/>
          <a:ln w="28575">
            <a:solidFill>
              <a:srgbClr val="FFC000"/>
            </a:solidFill>
          </a:ln>
        </p:spPr>
      </p:pic>
      <p:sp>
        <p:nvSpPr>
          <p:cNvPr id="4" name="Rectangle 3">
            <a:extLst>
              <a:ext uri="{FF2B5EF4-FFF2-40B4-BE49-F238E27FC236}">
                <a16:creationId xmlns:a16="http://schemas.microsoft.com/office/drawing/2014/main" id="{72B54F79-C793-42E0-B5EF-9E50D2704E5E}"/>
              </a:ext>
            </a:extLst>
          </p:cNvPr>
          <p:cNvSpPr/>
          <p:nvPr/>
        </p:nvSpPr>
        <p:spPr>
          <a:xfrm>
            <a:off x="479376" y="4221088"/>
            <a:ext cx="11381173" cy="1292662"/>
          </a:xfrm>
          <a:prstGeom prst="rect">
            <a:avLst/>
          </a:prstGeom>
        </p:spPr>
        <p:txBody>
          <a:bodyPr wrap="square">
            <a:spAutoFit/>
          </a:bodyPr>
          <a:lstStyle/>
          <a:p>
            <a:pPr algn="just"/>
            <a:r>
              <a:rPr lang="en-GB" sz="2400" b="1" dirty="0">
                <a:solidFill>
                  <a:srgbClr val="FF0000"/>
                </a:solidFill>
                <a:latin typeface="Arial" panose="020B0604020202020204" pitchFamily="34" charset="0"/>
                <a:ea typeface="Calibri" panose="020F0502020204030204" pitchFamily="34" charset="0"/>
                <a:cs typeface="Arial" panose="020B0604020202020204" pitchFamily="34" charset="0"/>
              </a:rPr>
              <a:t>CRM </a:t>
            </a: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systems are designed to collect all information that a company has on its customers. This allows the organisation to manage the relationship with its customers and involve the customer more in the organisations processes. The idea is to nurture the customer relationship and form tight bonds, so the customer will not look for a different supplier. By using the customer’s information in this way, a CRM system can be a powerful tool</a:t>
            </a:r>
            <a:endParaRPr lang="en-GB" dirty="0"/>
          </a:p>
        </p:txBody>
      </p:sp>
    </p:spTree>
    <p:extLst>
      <p:ext uri="{BB962C8B-B14F-4D97-AF65-F5344CB8AC3E}">
        <p14:creationId xmlns:p14="http://schemas.microsoft.com/office/powerpoint/2010/main" val="30970566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4BBFCA-84D4-400C-B09D-A26543604FA0}"/>
              </a:ext>
            </a:extLst>
          </p:cNvPr>
          <p:cNvSpPr/>
          <p:nvPr/>
        </p:nvSpPr>
        <p:spPr>
          <a:xfrm>
            <a:off x="129425" y="153034"/>
            <a:ext cx="11799223" cy="976486"/>
          </a:xfrm>
          <a:prstGeom prst="rect">
            <a:avLst/>
          </a:prstGeom>
          <a:solidFill>
            <a:schemeClr val="bg1"/>
          </a:solidFill>
          <a:ln>
            <a:solidFill>
              <a:srgbClr val="FFC000"/>
            </a:solidFill>
          </a:ln>
        </p:spPr>
        <p:txBody>
          <a:bodyPr wrap="square">
            <a:spAutoFit/>
          </a:bodyPr>
          <a:lstStyle/>
          <a:p>
            <a:pPr algn="ctr">
              <a:lnSpc>
                <a:spcPct val="115000"/>
              </a:lnSpc>
              <a:spcAft>
                <a:spcPts val="1000"/>
              </a:spcAft>
            </a:pPr>
            <a:r>
              <a:rPr lang="en-GB" sz="2400" b="1" dirty="0">
                <a:latin typeface="Arial" panose="020B0604020202020204" pitchFamily="34" charset="0"/>
                <a:ea typeface="Calibri" panose="020F0502020204030204" pitchFamily="34" charset="0"/>
                <a:cs typeface="Arial" panose="020B0604020202020204" pitchFamily="34" charset="0"/>
              </a:rPr>
              <a:t>Customer Relationship Management (CRM)</a:t>
            </a:r>
          </a:p>
          <a:p>
            <a:pPr algn="ctr">
              <a:lnSpc>
                <a:spcPct val="115000"/>
              </a:lnSpc>
              <a:spcAft>
                <a:spcPts val="1000"/>
              </a:spcAft>
            </a:pPr>
            <a:r>
              <a:rPr lang="en-GB" sz="2000" b="1" dirty="0">
                <a:latin typeface="Arial" panose="020B0604020202020204" pitchFamily="34" charset="0"/>
                <a:ea typeface="Calibri" panose="020F0502020204030204" pitchFamily="34" charset="0"/>
                <a:cs typeface="Arial" panose="020B0604020202020204" pitchFamily="34" charset="0"/>
              </a:rPr>
              <a:t>Example: Tesco Loyalty Card</a:t>
            </a:r>
            <a:endParaRPr lang="en-GB" sz="2000" dirty="0">
              <a:latin typeface="Calibri" panose="020F0502020204030204" pitchFamily="34" charset="0"/>
              <a:ea typeface="Calibri" panose="020F050202020403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F503BE40-1639-48EB-9A3A-04BAEF8D41E0}"/>
              </a:ext>
            </a:extLst>
          </p:cNvPr>
          <p:cNvSpPr/>
          <p:nvPr/>
        </p:nvSpPr>
        <p:spPr>
          <a:xfrm>
            <a:off x="144922" y="1226336"/>
            <a:ext cx="11469949" cy="923330"/>
          </a:xfrm>
          <a:prstGeom prst="rect">
            <a:avLst/>
          </a:prstGeom>
        </p:spPr>
        <p:txBody>
          <a:bodyPr wrap="square">
            <a:spAutoFit/>
          </a:bodyPr>
          <a:lstStyle/>
          <a:p>
            <a:pPr algn="just"/>
            <a:r>
              <a:rPr lang="en-GB" b="1" dirty="0"/>
              <a:t>TESCO is one of the largest retailers in the world. It operates in 14 countries across Asia, Europe, and North America; it's also the grocery market leader in the UK, Malaysia, the Republic of Ireland, and Thailand.</a:t>
            </a:r>
          </a:p>
        </p:txBody>
      </p:sp>
      <p:sp>
        <p:nvSpPr>
          <p:cNvPr id="5" name="Rectangle 4">
            <a:extLst>
              <a:ext uri="{FF2B5EF4-FFF2-40B4-BE49-F238E27FC236}">
                <a16:creationId xmlns:a16="http://schemas.microsoft.com/office/drawing/2014/main" id="{2DBCCD78-91F9-4AF5-AE8B-0603C371C307}"/>
              </a:ext>
            </a:extLst>
          </p:cNvPr>
          <p:cNvSpPr/>
          <p:nvPr/>
        </p:nvSpPr>
        <p:spPr>
          <a:xfrm>
            <a:off x="324602" y="2386207"/>
            <a:ext cx="7654366" cy="3108543"/>
          </a:xfrm>
          <a:prstGeom prst="rect">
            <a:avLst/>
          </a:prstGeom>
        </p:spPr>
        <p:txBody>
          <a:bodyPr wrap="square">
            <a:spAutoFit/>
          </a:bodyPr>
          <a:lstStyle/>
          <a:p>
            <a:r>
              <a:rPr lang="en-GB" sz="2000" b="1" dirty="0">
                <a:solidFill>
                  <a:srgbClr val="0070C0"/>
                </a:solidFill>
                <a:effectLst>
                  <a:outerShdw blurRad="38100" dist="38100" dir="2700000" algn="tl">
                    <a:srgbClr val="000000">
                      <a:alpha val="43137"/>
                    </a:srgbClr>
                  </a:outerShdw>
                </a:effectLst>
                <a:latin typeface="CircularStdMedium"/>
              </a:rPr>
              <a:t>The Tesco Loyalty Card / </a:t>
            </a:r>
            <a:r>
              <a:rPr lang="en-GB" sz="2000" b="1" dirty="0" err="1">
                <a:solidFill>
                  <a:srgbClr val="0070C0"/>
                </a:solidFill>
                <a:effectLst>
                  <a:outerShdw blurRad="38100" dist="38100" dir="2700000" algn="tl">
                    <a:srgbClr val="000000">
                      <a:alpha val="43137"/>
                    </a:srgbClr>
                  </a:outerShdw>
                </a:effectLst>
                <a:latin typeface="CircularStdMedium"/>
              </a:rPr>
              <a:t>ClubCard</a:t>
            </a:r>
            <a:r>
              <a:rPr lang="en-GB" sz="2000" b="1" dirty="0">
                <a:solidFill>
                  <a:srgbClr val="0070C0"/>
                </a:solidFill>
                <a:effectLst>
                  <a:outerShdw blurRad="38100" dist="38100" dir="2700000" algn="tl">
                    <a:srgbClr val="000000">
                      <a:alpha val="43137"/>
                    </a:srgbClr>
                  </a:outerShdw>
                </a:effectLst>
                <a:latin typeface="CircularStdMedium"/>
              </a:rPr>
              <a:t> Scheme</a:t>
            </a:r>
          </a:p>
          <a:p>
            <a:pPr marL="285750" indent="-285750" algn="just">
              <a:buFont typeface="Arial" panose="020B0604020202020204" pitchFamily="34" charset="0"/>
              <a:buChar char="•"/>
            </a:pPr>
            <a:r>
              <a:rPr lang="en-GB" sz="1600" i="1" dirty="0"/>
              <a:t>One of the worlds most successful loyalty schemes</a:t>
            </a:r>
          </a:p>
          <a:p>
            <a:pPr marL="285750" indent="-285750" algn="just">
              <a:buFont typeface="Arial" panose="020B0604020202020204" pitchFamily="34" charset="0"/>
              <a:buChar char="•"/>
            </a:pPr>
            <a:r>
              <a:rPr lang="en-GB" sz="1600" i="1" dirty="0"/>
              <a:t>Partners with other companies such as gas, hotel and car hire facilities thus giving users more opportunities to earn points</a:t>
            </a:r>
          </a:p>
          <a:p>
            <a:pPr marL="285750" indent="-285750" algn="just">
              <a:buFont typeface="Arial" panose="020B0604020202020204" pitchFamily="34" charset="0"/>
              <a:buChar char="•"/>
            </a:pPr>
            <a:r>
              <a:rPr lang="en-GB" sz="1600" i="1" dirty="0"/>
              <a:t>Different schemes for different family members: Tesco Kids Club, Tesco Baby and Toddler Club, Tesco Healthy Living Club, World of Wine Club</a:t>
            </a:r>
          </a:p>
          <a:p>
            <a:pPr marL="285750" indent="-285750" algn="just">
              <a:buFont typeface="Arial" panose="020B0604020202020204" pitchFamily="34" charset="0"/>
              <a:buChar char="•"/>
            </a:pPr>
            <a:r>
              <a:rPr lang="en-GB" sz="1600" i="1" dirty="0"/>
              <a:t>Allows for targeted communication, thus, there are over four million variations of its quarterly mailing to ensure that discounts and offers are tailored specifically for the customer</a:t>
            </a:r>
          </a:p>
          <a:p>
            <a:pPr marL="285750" indent="-285750" algn="just">
              <a:buFont typeface="Arial" panose="020B0604020202020204" pitchFamily="34" charset="0"/>
              <a:buChar char="•"/>
            </a:pPr>
            <a:r>
              <a:rPr lang="en-GB" sz="1600" i="1" dirty="0"/>
              <a:t>Insights gained from the analysis of shopping patterns were able to be actioned into marketing and retail programs which encouraged customer satisfaction and loyalty to Tesco.</a:t>
            </a:r>
            <a:endParaRPr lang="en-GB" sz="1600" b="1" i="1" dirty="0">
              <a:solidFill>
                <a:srgbClr val="0070C0"/>
              </a:solidFill>
            </a:endParaRPr>
          </a:p>
        </p:txBody>
      </p:sp>
      <p:pic>
        <p:nvPicPr>
          <p:cNvPr id="9" name="Picture 8">
            <a:extLst>
              <a:ext uri="{FF2B5EF4-FFF2-40B4-BE49-F238E27FC236}">
                <a16:creationId xmlns:a16="http://schemas.microsoft.com/office/drawing/2014/main" id="{48BADE0E-AA9D-46CB-883F-AEDD369268AD}"/>
              </a:ext>
            </a:extLst>
          </p:cNvPr>
          <p:cNvPicPr>
            <a:picLocks noChangeAspect="1"/>
          </p:cNvPicPr>
          <p:nvPr/>
        </p:nvPicPr>
        <p:blipFill rotWithShape="1">
          <a:blip r:embed="rId2">
            <a:extLst>
              <a:ext uri="{28A0092B-C50C-407E-A947-70E740481C1C}">
                <a14:useLocalDpi xmlns:a14="http://schemas.microsoft.com/office/drawing/2010/main" val="0"/>
              </a:ext>
            </a:extLst>
          </a:blip>
          <a:srcRect l="19388" r="19702"/>
          <a:stretch/>
        </p:blipFill>
        <p:spPr>
          <a:xfrm>
            <a:off x="8537469" y="2871621"/>
            <a:ext cx="2720208" cy="1894581"/>
          </a:xfrm>
          <a:prstGeom prst="rect">
            <a:avLst/>
          </a:prstGeom>
        </p:spPr>
      </p:pic>
      <p:sp>
        <p:nvSpPr>
          <p:cNvPr id="10" name="TextBox 9">
            <a:extLst>
              <a:ext uri="{FF2B5EF4-FFF2-40B4-BE49-F238E27FC236}">
                <a16:creationId xmlns:a16="http://schemas.microsoft.com/office/drawing/2014/main" id="{DD22C20B-BA12-4225-ACD7-A948268408A9}"/>
              </a:ext>
            </a:extLst>
          </p:cNvPr>
          <p:cNvSpPr txBox="1"/>
          <p:nvPr/>
        </p:nvSpPr>
        <p:spPr>
          <a:xfrm>
            <a:off x="8082287" y="4788124"/>
            <a:ext cx="3686548" cy="738664"/>
          </a:xfrm>
          <a:prstGeom prst="rect">
            <a:avLst/>
          </a:prstGeom>
          <a:noFill/>
        </p:spPr>
        <p:txBody>
          <a:bodyPr wrap="square" rtlCol="0">
            <a:spAutoFit/>
          </a:bodyPr>
          <a:lstStyle/>
          <a:p>
            <a:pPr algn="ctr"/>
            <a:r>
              <a:rPr lang="en-GB" sz="1400" b="1" dirty="0">
                <a:solidFill>
                  <a:srgbClr val="FF0000"/>
                </a:solidFill>
              </a:rPr>
              <a:t>Would this successful CRM application work in other countries?</a:t>
            </a:r>
          </a:p>
          <a:p>
            <a:pPr algn="ctr"/>
            <a:r>
              <a:rPr lang="en-GB" sz="1400" b="1" dirty="0">
                <a:solidFill>
                  <a:srgbClr val="FF0000"/>
                </a:solidFill>
              </a:rPr>
              <a:t> Any ideas ? </a:t>
            </a:r>
          </a:p>
        </p:txBody>
      </p:sp>
      <p:sp>
        <p:nvSpPr>
          <p:cNvPr id="4" name="Rectangle 3">
            <a:extLst>
              <a:ext uri="{FF2B5EF4-FFF2-40B4-BE49-F238E27FC236}">
                <a16:creationId xmlns:a16="http://schemas.microsoft.com/office/drawing/2014/main" id="{6EC06AB9-7BBD-4330-97B4-E013E0D40607}"/>
              </a:ext>
            </a:extLst>
          </p:cNvPr>
          <p:cNvSpPr/>
          <p:nvPr/>
        </p:nvSpPr>
        <p:spPr>
          <a:xfrm>
            <a:off x="2576166" y="5216918"/>
            <a:ext cx="5384798" cy="307777"/>
          </a:xfrm>
          <a:prstGeom prst="rect">
            <a:avLst/>
          </a:prstGeom>
        </p:spPr>
        <p:txBody>
          <a:bodyPr wrap="square">
            <a:spAutoFit/>
          </a:bodyPr>
          <a:lstStyle/>
          <a:p>
            <a:r>
              <a:rPr lang="en-GB" sz="1400" dirty="0">
                <a:hlinkClick r:id="rId3"/>
              </a:rPr>
              <a:t>https://www.youtube.com/watch?time_continue=7&amp;v=hv4eEifsE08</a:t>
            </a:r>
            <a:r>
              <a:rPr lang="en-GB" sz="1400" dirty="0"/>
              <a:t> </a:t>
            </a:r>
          </a:p>
        </p:txBody>
      </p:sp>
    </p:spTree>
    <p:extLst>
      <p:ext uri="{BB962C8B-B14F-4D97-AF65-F5344CB8AC3E}">
        <p14:creationId xmlns:p14="http://schemas.microsoft.com/office/powerpoint/2010/main" val="31316456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ttp://randomwallpapers.net/supplier-relationship-management-figure-paradox-visual-gallery-1920x1200-wallpaper65862.jpg">
            <a:extLst>
              <a:ext uri="{FF2B5EF4-FFF2-40B4-BE49-F238E27FC236}">
                <a16:creationId xmlns:a16="http://schemas.microsoft.com/office/drawing/2014/main" id="{7336DAF0-F3BA-417D-9A5E-0F54DF62F1C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816072" y="976044"/>
            <a:ext cx="1484456" cy="988759"/>
          </a:xfrm>
          <a:prstGeom prst="rect">
            <a:avLst/>
          </a:prstGeom>
          <a:noFill/>
          <a:ln>
            <a:noFill/>
          </a:ln>
        </p:spPr>
      </p:pic>
      <p:sp>
        <p:nvSpPr>
          <p:cNvPr id="2" name="Rectangle 1">
            <a:extLst>
              <a:ext uri="{FF2B5EF4-FFF2-40B4-BE49-F238E27FC236}">
                <a16:creationId xmlns:a16="http://schemas.microsoft.com/office/drawing/2014/main" id="{CC0BBC21-B59E-4418-838E-5324C7C458F0}"/>
              </a:ext>
            </a:extLst>
          </p:cNvPr>
          <p:cNvSpPr/>
          <p:nvPr/>
        </p:nvSpPr>
        <p:spPr>
          <a:xfrm>
            <a:off x="335377" y="177033"/>
            <a:ext cx="4957234" cy="392159"/>
          </a:xfrm>
          <a:prstGeom prst="rect">
            <a:avLst/>
          </a:prstGeom>
          <a:solidFill>
            <a:schemeClr val="bg1"/>
          </a:solidFill>
          <a:ln>
            <a:solidFill>
              <a:srgbClr val="FFC000"/>
            </a:solidFill>
          </a:ln>
        </p:spPr>
        <p:txBody>
          <a:bodyPr wrap="square">
            <a:spAutoFit/>
          </a:bodyPr>
          <a:lstStyle/>
          <a:p>
            <a:pPr algn="ctr">
              <a:lnSpc>
                <a:spcPct val="115000"/>
              </a:lnSpc>
              <a:spcAft>
                <a:spcPts val="1000"/>
              </a:spcAft>
            </a:pPr>
            <a:r>
              <a:rPr lang="en-GB" b="1"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Other Enterprise Systems</a:t>
            </a:r>
          </a:p>
        </p:txBody>
      </p:sp>
      <p:sp>
        <p:nvSpPr>
          <p:cNvPr id="7" name="Rectangle 6">
            <a:extLst>
              <a:ext uri="{FF2B5EF4-FFF2-40B4-BE49-F238E27FC236}">
                <a16:creationId xmlns:a16="http://schemas.microsoft.com/office/drawing/2014/main" id="{28619DF4-A307-4BEF-98F5-E0F4E91B386C}"/>
              </a:ext>
            </a:extLst>
          </p:cNvPr>
          <p:cNvSpPr/>
          <p:nvPr/>
        </p:nvSpPr>
        <p:spPr>
          <a:xfrm>
            <a:off x="5519936" y="207542"/>
            <a:ext cx="3089307" cy="307777"/>
          </a:xfrm>
          <a:prstGeom prst="rect">
            <a:avLst/>
          </a:prstGeom>
        </p:spPr>
        <p:txBody>
          <a:bodyPr wrap="none">
            <a:spAutoFit/>
          </a:bodyPr>
          <a:lstStyle/>
          <a:p>
            <a:pPr algn="ctr"/>
            <a:r>
              <a:rPr lang="en-GB" sz="1400" b="1" dirty="0">
                <a:solidFill>
                  <a:srgbClr val="FF0000"/>
                </a:solidFill>
                <a:latin typeface="Times New Roman" panose="02020603050405020304" pitchFamily="18" charset="0"/>
                <a:cs typeface="Times New Roman" panose="02020603050405020304" pitchFamily="18" charset="0"/>
              </a:rPr>
              <a:t>Managing Complex Information Data</a:t>
            </a:r>
          </a:p>
        </p:txBody>
      </p:sp>
      <p:sp>
        <p:nvSpPr>
          <p:cNvPr id="8" name="Rectangle 7">
            <a:extLst>
              <a:ext uri="{FF2B5EF4-FFF2-40B4-BE49-F238E27FC236}">
                <a16:creationId xmlns:a16="http://schemas.microsoft.com/office/drawing/2014/main" id="{3F580471-B0C7-428D-B32E-B4F5D781CFAE}"/>
              </a:ext>
            </a:extLst>
          </p:cNvPr>
          <p:cNvSpPr/>
          <p:nvPr/>
        </p:nvSpPr>
        <p:spPr>
          <a:xfrm>
            <a:off x="328474" y="1166022"/>
            <a:ext cx="11620870" cy="837152"/>
          </a:xfrm>
          <a:prstGeom prst="rect">
            <a:avLst/>
          </a:prstGeom>
        </p:spPr>
        <p:txBody>
          <a:bodyPr wrap="square">
            <a:spAutoFit/>
          </a:bodyPr>
          <a:lstStyle/>
          <a:p>
            <a:pPr marR="62230" algn="just">
              <a:lnSpc>
                <a:spcPct val="115000"/>
              </a:lnSpc>
              <a:spcAft>
                <a:spcPts val="1000"/>
              </a:spcAft>
            </a:pPr>
            <a:r>
              <a:rPr lang="en-GB" b="1"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Supplier Relationship Management (SRM):</a:t>
            </a:r>
            <a:endParaRPr lang="en-GB"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a:p>
            <a:pPr marR="62230" algn="just">
              <a:lnSpc>
                <a:spcPct val="115000"/>
              </a:lnSpc>
              <a:spcAft>
                <a:spcPts val="1000"/>
              </a:spcAft>
            </a:pPr>
            <a:r>
              <a:rPr lang="en-GB" dirty="0">
                <a:latin typeface="Arial" panose="020B0604020202020204" pitchFamily="34" charset="0"/>
                <a:ea typeface="Calibri" panose="020F0502020204030204" pitchFamily="34" charset="0"/>
                <a:cs typeface="Arial" panose="020B0604020202020204" pitchFamily="34" charset="0"/>
              </a:rPr>
              <a:t>These systems manage the activities when dealing with suppliers and the procurement cycle. </a:t>
            </a:r>
            <a:endParaRPr lang="en-GB" sz="1600" dirty="0">
              <a:latin typeface="Calibri" panose="020F0502020204030204" pitchFamily="34" charset="0"/>
              <a:ea typeface="Calibri" panose="020F050202020403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82BC260D-AF6C-4A41-8437-341ADF430112}"/>
              </a:ext>
            </a:extLst>
          </p:cNvPr>
          <p:cNvSpPr/>
          <p:nvPr/>
        </p:nvSpPr>
        <p:spPr>
          <a:xfrm>
            <a:off x="283244" y="4540059"/>
            <a:ext cx="11620870" cy="961225"/>
          </a:xfrm>
          <a:prstGeom prst="rect">
            <a:avLst/>
          </a:prstGeom>
        </p:spPr>
        <p:txBody>
          <a:bodyPr wrap="square">
            <a:spAutoFit/>
          </a:bodyPr>
          <a:lstStyle/>
          <a:p>
            <a:pPr marR="62230" algn="just">
              <a:lnSpc>
                <a:spcPct val="115000"/>
              </a:lnSpc>
              <a:spcAft>
                <a:spcPts val="1000"/>
              </a:spcAft>
            </a:pPr>
            <a:r>
              <a:rPr lang="en-GB" b="1"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Product Lifecycle Management (PLM): </a:t>
            </a:r>
            <a:r>
              <a:rPr lang="en-GB" dirty="0">
                <a:latin typeface="Arial" panose="020B0604020202020204" pitchFamily="34" charset="0"/>
                <a:ea typeface="Calibri" panose="020F0502020204030204" pitchFamily="34" charset="0"/>
                <a:cs typeface="Arial" panose="020B0604020202020204" pitchFamily="34" charset="0"/>
              </a:rPr>
              <a:t>PLM is managing all information and data that related to the design, production, support and ultimate disposal of manufactured goods. </a:t>
            </a:r>
            <a:r>
              <a:rPr lang="en-GB" sz="1400" i="1" dirty="0">
                <a:latin typeface="Arial" panose="020B0604020202020204" pitchFamily="34" charset="0"/>
                <a:ea typeface="Calibri" panose="020F0502020204030204" pitchFamily="34" charset="0"/>
                <a:cs typeface="Arial" panose="020B0604020202020204" pitchFamily="34" charset="0"/>
              </a:rPr>
              <a:t>Chaffey&amp; Wood (2005: 63-66) argued that PLM is managing the development and production of a new product from conception to manufacture. </a:t>
            </a:r>
            <a:endParaRPr lang="en-GB" sz="1600" i="1" dirty="0">
              <a:latin typeface="Calibri" panose="020F0502020204030204" pitchFamily="34" charset="0"/>
              <a:ea typeface="Calibri" panose="020F050202020403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ECFD191A-32E1-4390-A7AB-E89C5025D18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81139" y="2185127"/>
            <a:ext cx="2691718" cy="2316561"/>
          </a:xfrm>
          <a:prstGeom prst="rect">
            <a:avLst/>
          </a:prstGeom>
        </p:spPr>
      </p:pic>
      <p:sp>
        <p:nvSpPr>
          <p:cNvPr id="12" name="Rectangle 11">
            <a:extLst>
              <a:ext uri="{FF2B5EF4-FFF2-40B4-BE49-F238E27FC236}">
                <a16:creationId xmlns:a16="http://schemas.microsoft.com/office/drawing/2014/main" id="{7A21ABFE-0048-470C-AEAC-D708629CA124}"/>
              </a:ext>
            </a:extLst>
          </p:cNvPr>
          <p:cNvSpPr/>
          <p:nvPr/>
        </p:nvSpPr>
        <p:spPr>
          <a:xfrm>
            <a:off x="251865" y="2310764"/>
            <a:ext cx="6436384" cy="1936620"/>
          </a:xfrm>
          <a:prstGeom prst="rect">
            <a:avLst/>
          </a:prstGeom>
          <a:ln>
            <a:solidFill>
              <a:schemeClr val="tx1"/>
            </a:solidFill>
          </a:ln>
        </p:spPr>
        <p:txBody>
          <a:bodyPr wrap="square">
            <a:spAutoFit/>
          </a:bodyPr>
          <a:lstStyle/>
          <a:p>
            <a:pPr marR="62230" algn="just">
              <a:lnSpc>
                <a:spcPct val="115000"/>
              </a:lnSpc>
              <a:spcAft>
                <a:spcPts val="1000"/>
              </a:spcAft>
            </a:pPr>
            <a:r>
              <a:rPr lang="en-GB" b="1"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 Supply Chain Management (SCM):</a:t>
            </a:r>
            <a:endParaRPr lang="en-GB"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a:p>
            <a:pPr marR="62230" algn="just">
              <a:lnSpc>
                <a:spcPct val="115000"/>
              </a:lnSpc>
              <a:spcAft>
                <a:spcPts val="1000"/>
              </a:spcAft>
            </a:pPr>
            <a:r>
              <a:rPr lang="en-US" sz="1600" dirty="0"/>
              <a:t>In commerce, supply chain management, the management of the flow of goods and services, between businesses and locations, and includes the movement and storage of raw materials, of work-in-process inventory, and of finished goods as well as end to end order fulfillment from point of origin to point of consumption.</a:t>
            </a:r>
            <a:endParaRPr lang="en-GB" sz="1600" dirty="0">
              <a:latin typeface="Calibri" panose="020F0502020204030204" pitchFamily="34" charset="0"/>
              <a:ea typeface="Calibri" panose="020F0502020204030204" pitchFamily="34" charset="0"/>
              <a:cs typeface="Arial" panose="020B0604020202020204" pitchFamily="34" charset="0"/>
            </a:endParaRPr>
          </a:p>
        </p:txBody>
      </p:sp>
      <p:pic>
        <p:nvPicPr>
          <p:cNvPr id="13" name="Picture 12" descr="http://raconteur.net/public/img/articles/2014/01/cover-1520.jpg">
            <a:extLst>
              <a:ext uri="{FF2B5EF4-FFF2-40B4-BE49-F238E27FC236}">
                <a16:creationId xmlns:a16="http://schemas.microsoft.com/office/drawing/2014/main" id="{A15E677C-9D2C-466E-BCDE-B4260531A54D}"/>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744072" y="2360520"/>
            <a:ext cx="2592288" cy="1837108"/>
          </a:xfrm>
          <a:prstGeom prst="rect">
            <a:avLst/>
          </a:prstGeom>
          <a:noFill/>
          <a:ln w="28575">
            <a:solidFill>
              <a:schemeClr val="tx1"/>
            </a:solidFill>
          </a:ln>
        </p:spPr>
      </p:pic>
    </p:spTree>
    <p:extLst>
      <p:ext uri="{BB962C8B-B14F-4D97-AF65-F5344CB8AC3E}">
        <p14:creationId xmlns:p14="http://schemas.microsoft.com/office/powerpoint/2010/main" val="5374728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758CAA2-47F0-42DB-A1FE-DE56D9A827A7}"/>
              </a:ext>
            </a:extLst>
          </p:cNvPr>
          <p:cNvSpPr/>
          <p:nvPr/>
        </p:nvSpPr>
        <p:spPr>
          <a:xfrm>
            <a:off x="8214243" y="123118"/>
            <a:ext cx="3816424" cy="1439368"/>
          </a:xfrm>
          <a:prstGeom prst="rect">
            <a:avLst/>
          </a:prstGeom>
        </p:spPr>
        <p:txBody>
          <a:bodyPr wrap="square">
            <a:spAutoFit/>
          </a:bodyPr>
          <a:lstStyle/>
          <a:p>
            <a:pPr marL="457200" marR="113665" indent="-457200" algn="just">
              <a:spcAft>
                <a:spcPts val="1000"/>
              </a:spcAft>
              <a:buFont typeface="+mj-lt"/>
              <a:buAutoNum type="arabicPeriod"/>
            </a:pPr>
            <a:r>
              <a:rPr lang="en-GB" sz="2400" b="1" dirty="0">
                <a:solidFill>
                  <a:srgbClr val="FF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Bespoke development</a:t>
            </a:r>
            <a:endParaRPr lang="en-GB" sz="2000" b="1" dirty="0">
              <a:solidFill>
                <a:srgbClr val="FF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a:p>
            <a:pPr marL="457200" marR="113665" indent="-457200" algn="just">
              <a:lnSpc>
                <a:spcPct val="115000"/>
              </a:lnSpc>
              <a:buFont typeface="+mj-lt"/>
              <a:buAutoNum type="arabicPeriod"/>
            </a:pPr>
            <a:r>
              <a:rPr lang="en-GB" sz="2400" b="1" dirty="0">
                <a:solidFill>
                  <a:srgbClr val="FF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Off-the-shelf software </a:t>
            </a:r>
            <a:endParaRPr lang="en-GB" sz="2000" b="1" dirty="0">
              <a:solidFill>
                <a:srgbClr val="FF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a:p>
            <a:pPr marL="457200" marR="113665" indent="-457200" algn="just">
              <a:lnSpc>
                <a:spcPct val="115000"/>
              </a:lnSpc>
              <a:spcAft>
                <a:spcPts val="1000"/>
              </a:spcAft>
              <a:buFont typeface="+mj-lt"/>
              <a:buAutoNum type="arabicPeriod"/>
            </a:pPr>
            <a:r>
              <a:rPr lang="en-GB" sz="2400" b="1" dirty="0">
                <a:solidFill>
                  <a:srgbClr val="FF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End-user development</a:t>
            </a:r>
            <a:endParaRPr lang="en-GB" sz="2000" b="1" dirty="0">
              <a:solidFill>
                <a:srgbClr val="FF0000"/>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C30BD234-C5F6-4F5C-8C43-1D0F7AB443FD}"/>
              </a:ext>
            </a:extLst>
          </p:cNvPr>
          <p:cNvSpPr/>
          <p:nvPr/>
        </p:nvSpPr>
        <p:spPr>
          <a:xfrm>
            <a:off x="3349719" y="220580"/>
            <a:ext cx="3351559" cy="622222"/>
          </a:xfrm>
          <a:prstGeom prst="rect">
            <a:avLst/>
          </a:prstGeom>
          <a:solidFill>
            <a:schemeClr val="bg1"/>
          </a:solidFill>
          <a:ln>
            <a:solidFill>
              <a:srgbClr val="FFC000"/>
            </a:solidFill>
          </a:ln>
        </p:spPr>
        <p:txBody>
          <a:bodyPr wrap="none">
            <a:spAutoFit/>
          </a:bodyPr>
          <a:lstStyle/>
          <a:p>
            <a:pPr marR="113665" algn="just">
              <a:lnSpc>
                <a:spcPct val="115000"/>
              </a:lnSpc>
              <a:spcAft>
                <a:spcPts val="1000"/>
              </a:spcAft>
            </a:pPr>
            <a:r>
              <a:rPr lang="en-GB" sz="3200" b="1" dirty="0">
                <a:latin typeface="Arial" panose="020B0604020202020204" pitchFamily="34" charset="0"/>
                <a:ea typeface="Calibri" panose="020F0502020204030204" pitchFamily="34" charset="0"/>
                <a:cs typeface="Arial" panose="020B0604020202020204" pitchFamily="34" charset="0"/>
              </a:rPr>
              <a:t>Acquiring a BIS</a:t>
            </a:r>
            <a:endParaRPr lang="en-GB" sz="2800" dirty="0">
              <a:latin typeface="Calibri" panose="020F0502020204030204" pitchFamily="34" charset="0"/>
              <a:ea typeface="Calibri" panose="020F0502020204030204" pitchFamily="34" charset="0"/>
              <a:cs typeface="Arial" panose="020B0604020202020204" pitchFamily="34" charset="0"/>
            </a:endParaRPr>
          </a:p>
        </p:txBody>
      </p:sp>
      <p:pic>
        <p:nvPicPr>
          <p:cNvPr id="5" name="Picture 4" descr="http://www.zercy.com/sites/default/files/bespoke_dev-small-min.png">
            <a:extLst>
              <a:ext uri="{FF2B5EF4-FFF2-40B4-BE49-F238E27FC236}">
                <a16:creationId xmlns:a16="http://schemas.microsoft.com/office/drawing/2014/main" id="{4C99AAE0-FFD3-47FE-B745-6017AD57BEBB}"/>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31411" y="1098308"/>
            <a:ext cx="1440814" cy="1365375"/>
          </a:xfrm>
          <a:prstGeom prst="rect">
            <a:avLst/>
          </a:prstGeom>
          <a:ln>
            <a:noFill/>
          </a:ln>
          <a:effectLst>
            <a:outerShdw blurRad="190500" algn="tl" rotWithShape="0">
              <a:srgbClr val="000000">
                <a:alpha val="70000"/>
              </a:srgbClr>
            </a:outerShdw>
          </a:effectLst>
        </p:spPr>
      </p:pic>
      <p:sp>
        <p:nvSpPr>
          <p:cNvPr id="7" name="Rectangle 6">
            <a:extLst>
              <a:ext uri="{FF2B5EF4-FFF2-40B4-BE49-F238E27FC236}">
                <a16:creationId xmlns:a16="http://schemas.microsoft.com/office/drawing/2014/main" id="{A3103D65-F68E-46E4-A511-3709F6130CA2}"/>
              </a:ext>
            </a:extLst>
          </p:cNvPr>
          <p:cNvSpPr/>
          <p:nvPr/>
        </p:nvSpPr>
        <p:spPr>
          <a:xfrm>
            <a:off x="479376" y="2564904"/>
            <a:ext cx="2805642" cy="2550763"/>
          </a:xfrm>
          <a:prstGeom prst="rect">
            <a:avLst/>
          </a:prstGeom>
        </p:spPr>
        <p:txBody>
          <a:bodyPr wrap="square">
            <a:spAutoFit/>
          </a:bodyPr>
          <a:lstStyle/>
          <a:p>
            <a:pPr marR="61595" algn="just">
              <a:lnSpc>
                <a:spcPct val="115000"/>
              </a:lnSpc>
              <a:spcAft>
                <a:spcPts val="1000"/>
              </a:spcAft>
            </a:pPr>
            <a:r>
              <a:rPr lang="en-GB" sz="1400" dirty="0">
                <a:latin typeface="+mj-lt"/>
                <a:ea typeface="Calibri" panose="020F0502020204030204" pitchFamily="34" charset="0"/>
                <a:cs typeface="Arial" panose="020B0604020202020204" pitchFamily="34" charset="0"/>
              </a:rPr>
              <a:t>The BIS is written and developed from scratch by a team of information systems professionals. </a:t>
            </a:r>
            <a:r>
              <a:rPr lang="en-GB" sz="1400" dirty="0">
                <a:latin typeface="+mj-lt"/>
                <a:ea typeface="Calibri" panose="020F0502020204030204" pitchFamily="34" charset="0"/>
                <a:cs typeface="Times New Roman" panose="02020603050405020304" pitchFamily="18" charset="0"/>
              </a:rPr>
              <a:t>The benefits of bespoke applications and software is that they will be tailor-made for the organisation and business processes will be mapped and incorporated in to the design of the software. </a:t>
            </a:r>
            <a:endParaRPr lang="en-GB" sz="1400" dirty="0">
              <a:latin typeface="+mj-lt"/>
              <a:ea typeface="Calibri" panose="020F0502020204030204" pitchFamily="34" charset="0"/>
              <a:cs typeface="Arial" panose="020B0604020202020204" pitchFamily="34" charset="0"/>
            </a:endParaRPr>
          </a:p>
        </p:txBody>
      </p:sp>
      <p:pic>
        <p:nvPicPr>
          <p:cNvPr id="8" name="Picture 7" descr="http://www.microtech-systems.co.uk/Images/windows%20boxes.jpg">
            <a:extLst>
              <a:ext uri="{FF2B5EF4-FFF2-40B4-BE49-F238E27FC236}">
                <a16:creationId xmlns:a16="http://schemas.microsoft.com/office/drawing/2014/main" id="{2B2F5428-5E8D-437A-AAD6-20C1DCD9E17A}"/>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81673" y="957095"/>
            <a:ext cx="2421112" cy="1360264"/>
          </a:xfrm>
          <a:prstGeom prst="rect">
            <a:avLst/>
          </a:prstGeom>
          <a:noFill/>
        </p:spPr>
      </p:pic>
      <p:sp>
        <p:nvSpPr>
          <p:cNvPr id="9" name="Rectangle 8">
            <a:extLst>
              <a:ext uri="{FF2B5EF4-FFF2-40B4-BE49-F238E27FC236}">
                <a16:creationId xmlns:a16="http://schemas.microsoft.com/office/drawing/2014/main" id="{86B7D7FC-028B-4325-8A4C-E2753C554E3B}"/>
              </a:ext>
            </a:extLst>
          </p:cNvPr>
          <p:cNvSpPr/>
          <p:nvPr/>
        </p:nvSpPr>
        <p:spPr>
          <a:xfrm>
            <a:off x="3945949" y="2457013"/>
            <a:ext cx="3024337" cy="3044167"/>
          </a:xfrm>
          <a:prstGeom prst="rect">
            <a:avLst/>
          </a:prstGeom>
        </p:spPr>
        <p:txBody>
          <a:bodyPr wrap="square">
            <a:spAutoFit/>
          </a:bodyPr>
          <a:lstStyle/>
          <a:p>
            <a:pPr algn="just">
              <a:lnSpc>
                <a:spcPct val="115000"/>
              </a:lnSpc>
              <a:spcAft>
                <a:spcPts val="1000"/>
              </a:spcAft>
            </a:pPr>
            <a:r>
              <a:rPr lang="en-GB" sz="1400" dirty="0">
                <a:latin typeface="+mj-lt"/>
                <a:ea typeface="Calibri" panose="020F0502020204030204" pitchFamily="34" charset="0"/>
                <a:cs typeface="Arial" panose="020B0604020202020204" pitchFamily="34" charset="0"/>
              </a:rPr>
              <a:t>This </a:t>
            </a:r>
            <a:r>
              <a:rPr lang="en-GB" sz="1400" b="1" dirty="0">
                <a:latin typeface="+mj-lt"/>
                <a:ea typeface="Calibri" panose="020F0502020204030204" pitchFamily="34" charset="0"/>
                <a:cs typeface="Arial" panose="020B0604020202020204" pitchFamily="34" charset="0"/>
              </a:rPr>
              <a:t>can be the most cost effective </a:t>
            </a:r>
            <a:r>
              <a:rPr lang="en-GB" sz="1400" dirty="0">
                <a:latin typeface="+mj-lt"/>
                <a:ea typeface="Calibri" panose="020F0502020204030204" pitchFamily="34" charset="0"/>
                <a:cs typeface="Arial" panose="020B0604020202020204" pitchFamily="34" charset="0"/>
              </a:rPr>
              <a:t>way of buying a BI system and less time consuming, as it should work straight “out-of-the-box”. The pre-written BIS application will work with most operating systems and hardware platforms. It will have a very broad range of features and functions and will fit the needs of a wide range of organisational needs from a BIS perspective.</a:t>
            </a:r>
          </a:p>
        </p:txBody>
      </p:sp>
      <p:sp>
        <p:nvSpPr>
          <p:cNvPr id="11" name="Rectangle 10">
            <a:extLst>
              <a:ext uri="{FF2B5EF4-FFF2-40B4-BE49-F238E27FC236}">
                <a16:creationId xmlns:a16="http://schemas.microsoft.com/office/drawing/2014/main" id="{3ED6FA41-A298-4EF6-9126-1EEBF760C31F}"/>
              </a:ext>
            </a:extLst>
          </p:cNvPr>
          <p:cNvSpPr/>
          <p:nvPr/>
        </p:nvSpPr>
        <p:spPr>
          <a:xfrm>
            <a:off x="8321674" y="3442021"/>
            <a:ext cx="3174926" cy="1600438"/>
          </a:xfrm>
          <a:prstGeom prst="rect">
            <a:avLst/>
          </a:prstGeom>
        </p:spPr>
        <p:txBody>
          <a:bodyPr wrap="square">
            <a:spAutoFit/>
          </a:bodyPr>
          <a:lstStyle/>
          <a:p>
            <a:pPr algn="just"/>
            <a:r>
              <a:rPr lang="en-GB" sz="1400" dirty="0">
                <a:latin typeface="+mj-lt"/>
                <a:ea typeface="Calibri" panose="020F0502020204030204" pitchFamily="34" charset="0"/>
              </a:rPr>
              <a:t>These software applications tend to be limited in their scope and written for a particular purpose. End-user software is usually used by the people who developed it, which is its main benefit as systems requirements are very clear and are known. </a:t>
            </a:r>
          </a:p>
        </p:txBody>
      </p:sp>
      <p:pic>
        <p:nvPicPr>
          <p:cNvPr id="13" name="Picture 12">
            <a:extLst>
              <a:ext uri="{FF2B5EF4-FFF2-40B4-BE49-F238E27FC236}">
                <a16:creationId xmlns:a16="http://schemas.microsoft.com/office/drawing/2014/main" id="{F87A1F3A-0A1E-478E-BBDE-B8053324B97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21674" y="1637227"/>
            <a:ext cx="2300288" cy="1700213"/>
          </a:xfrm>
          <a:prstGeom prst="rect">
            <a:avLst/>
          </a:prstGeom>
        </p:spPr>
      </p:pic>
    </p:spTree>
    <p:extLst>
      <p:ext uri="{BB962C8B-B14F-4D97-AF65-F5344CB8AC3E}">
        <p14:creationId xmlns:p14="http://schemas.microsoft.com/office/powerpoint/2010/main" val="32542326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2A37ACC-F4C6-470B-8A6F-036B2E6AAB6B}"/>
              </a:ext>
            </a:extLst>
          </p:cNvPr>
          <p:cNvSpPr/>
          <p:nvPr/>
        </p:nvSpPr>
        <p:spPr>
          <a:xfrm>
            <a:off x="479376" y="908720"/>
            <a:ext cx="11656381" cy="3589701"/>
          </a:xfrm>
          <a:prstGeom prst="rect">
            <a:avLst/>
          </a:prstGeom>
        </p:spPr>
        <p:txBody>
          <a:bodyPr wrap="square">
            <a:spAutoFit/>
          </a:bodyPr>
          <a:lstStyle/>
          <a:p>
            <a:pPr>
              <a:lnSpc>
                <a:spcPct val="115000"/>
              </a:lnSpc>
              <a:spcAft>
                <a:spcPts val="1000"/>
              </a:spcAft>
            </a:pPr>
            <a:r>
              <a:rPr lang="en-GB" b="1" dirty="0">
                <a:solidFill>
                  <a:srgbClr val="FF0000"/>
                </a:solidFill>
                <a:latin typeface="Arial" panose="020B0604020202020204" pitchFamily="34" charset="0"/>
                <a:ea typeface="Calibri" panose="020F0502020204030204" pitchFamily="34" charset="0"/>
                <a:cs typeface="Arial" panose="020B0604020202020204" pitchFamily="34" charset="0"/>
              </a:rPr>
              <a:t>Activity: </a:t>
            </a:r>
            <a:r>
              <a:rPr lang="en-GB" b="1" dirty="0">
                <a:solidFill>
                  <a:srgbClr val="000000"/>
                </a:solidFill>
                <a:latin typeface="Arial" panose="020B0604020202020204" pitchFamily="34" charset="0"/>
                <a:ea typeface="Calibri" panose="020F0502020204030204" pitchFamily="34" charset="0"/>
                <a:cs typeface="Arial" panose="020B0604020202020204" pitchFamily="34" charset="0"/>
              </a:rPr>
              <a:t> Watch and case studies </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sz="1400" b="1" dirty="0">
                <a:solidFill>
                  <a:srgbClr val="FF0000"/>
                </a:solidFill>
                <a:latin typeface="Arial" panose="020B0604020202020204" pitchFamily="34" charset="0"/>
                <a:ea typeface="Calibri" panose="020F0502020204030204" pitchFamily="34" charset="0"/>
                <a:cs typeface="Arial" panose="020B0604020202020204" pitchFamily="34" charset="0"/>
              </a:rPr>
              <a:t>1): </a:t>
            </a:r>
            <a:r>
              <a:rPr lang="en-GB" sz="1400" b="1" u="sng" dirty="0">
                <a:solidFill>
                  <a:srgbClr val="0000FF"/>
                </a:solidFill>
                <a:ea typeface="Calibri" panose="020F0502020204030204" pitchFamily="34" charset="0"/>
              </a:rPr>
              <a:t>https://www.oracle.com/uk/cloud/oracle-at-oracle/</a:t>
            </a:r>
            <a:r>
              <a:rPr lang="en-GB" sz="1400" b="1" dirty="0">
                <a:solidFill>
                  <a:srgbClr val="FF0000"/>
                </a:solidFill>
                <a:latin typeface="Arial" panose="020B0604020202020204" pitchFamily="34" charset="0"/>
                <a:ea typeface="Calibri" panose="020F0502020204030204" pitchFamily="34" charset="0"/>
                <a:cs typeface="Arial" panose="020B0604020202020204" pitchFamily="34" charset="0"/>
              </a:rPr>
              <a:t>(Oracle) </a:t>
            </a:r>
            <a:endParaRPr lang="en-GB" sz="1400"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sz="1400" b="1" dirty="0">
                <a:solidFill>
                  <a:srgbClr val="FF0000"/>
                </a:solidFill>
                <a:latin typeface="Arial" panose="020B0604020202020204" pitchFamily="34" charset="0"/>
                <a:ea typeface="Calibri" panose="020F0502020204030204" pitchFamily="34" charset="0"/>
                <a:cs typeface="Arial" panose="020B0604020202020204" pitchFamily="34" charset="0"/>
              </a:rPr>
              <a:t>2): </a:t>
            </a:r>
            <a:r>
              <a:rPr lang="en-GB" sz="1400" b="1" u="sng" dirty="0">
                <a:solidFill>
                  <a:srgbClr val="0000FF"/>
                </a:solidFill>
                <a:latin typeface="Arial" panose="020B0604020202020204" pitchFamily="34" charset="0"/>
                <a:ea typeface="Calibri" panose="020F0502020204030204" pitchFamily="34" charset="0"/>
                <a:cs typeface="Arial" panose="020B0604020202020204" pitchFamily="34" charset="0"/>
                <a:hlinkClick r:id="rId2"/>
              </a:rPr>
              <a:t>https://www.youtube.com/watch?v=cpOyWnwzHeQ&amp;feature=youtu.be</a:t>
            </a:r>
            <a:r>
              <a:rPr lang="en-GB" sz="1400" b="1" dirty="0">
                <a:solidFill>
                  <a:srgbClr val="FF0000"/>
                </a:solidFill>
                <a:latin typeface="Arial" panose="020B0604020202020204" pitchFamily="34" charset="0"/>
                <a:ea typeface="Calibri" panose="020F0502020204030204" pitchFamily="34" charset="0"/>
                <a:cs typeface="Arial" panose="020B0604020202020204" pitchFamily="34" charset="0"/>
              </a:rPr>
              <a:t>  (SAP)</a:t>
            </a:r>
            <a:endParaRPr lang="en-GB" sz="1400"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sz="1400" b="1" dirty="0">
                <a:solidFill>
                  <a:srgbClr val="FF0000"/>
                </a:solidFill>
                <a:latin typeface="Arial" panose="020B0604020202020204" pitchFamily="34" charset="0"/>
                <a:ea typeface="Calibri" panose="020F0502020204030204" pitchFamily="34" charset="0"/>
                <a:cs typeface="Arial" panose="020B0604020202020204" pitchFamily="34" charset="0"/>
              </a:rPr>
              <a:t>3): </a:t>
            </a:r>
            <a:r>
              <a:rPr lang="en-GB" sz="1400" b="1" u="sng" dirty="0">
                <a:solidFill>
                  <a:srgbClr val="0000FF"/>
                </a:solidFill>
                <a:latin typeface="Arial" panose="020B0604020202020204" pitchFamily="34" charset="0"/>
                <a:ea typeface="Calibri" panose="020F0502020204030204" pitchFamily="34" charset="0"/>
                <a:cs typeface="Arial" panose="020B0604020202020204" pitchFamily="34" charset="0"/>
                <a:hlinkClick r:id="rId3"/>
              </a:rPr>
              <a:t>https://www.youtube.com/watch?v=oYlks-jKhYs&amp;feature=youtu.be</a:t>
            </a:r>
            <a:r>
              <a:rPr lang="en-GB" sz="1400" b="1" dirty="0">
                <a:solidFill>
                  <a:srgbClr val="FF0000"/>
                </a:solidFill>
                <a:latin typeface="Arial" panose="020B0604020202020204" pitchFamily="34" charset="0"/>
                <a:ea typeface="Calibri" panose="020F0502020204030204" pitchFamily="34" charset="0"/>
                <a:cs typeface="Arial" panose="020B0604020202020204" pitchFamily="34" charset="0"/>
              </a:rPr>
              <a:t> (CODA)</a:t>
            </a:r>
          </a:p>
          <a:p>
            <a:pPr algn="just">
              <a:lnSpc>
                <a:spcPct val="115000"/>
              </a:lnSpc>
              <a:spcAft>
                <a:spcPts val="1000"/>
              </a:spcAft>
            </a:pPr>
            <a:endParaRPr lang="en-GB" sz="1400"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dirty="0">
                <a:solidFill>
                  <a:srgbClr val="FF0000"/>
                </a:solidFill>
                <a:latin typeface="Arial" panose="020B0604020202020204" pitchFamily="34" charset="0"/>
                <a:ea typeface="Calibri" panose="020F0502020204030204" pitchFamily="34" charset="0"/>
                <a:cs typeface="Arial" panose="020B0604020202020204" pitchFamily="34" charset="0"/>
              </a:rPr>
              <a:t> </a:t>
            </a:r>
            <a:r>
              <a:rPr lang="en-GB" b="1" dirty="0">
                <a:solidFill>
                  <a:srgbClr val="FF0000"/>
                </a:solidFill>
                <a:latin typeface="Arial" panose="020B0604020202020204" pitchFamily="34" charset="0"/>
                <a:ea typeface="Calibri" panose="020F0502020204030204" pitchFamily="34" charset="0"/>
                <a:cs typeface="Arial" panose="020B0604020202020204" pitchFamily="34" charset="0"/>
              </a:rPr>
              <a:t>Describe the activity</a:t>
            </a:r>
            <a:r>
              <a:rPr lang="en-GB" b="1" dirty="0">
                <a:latin typeface="Arial" panose="020B0604020202020204" pitchFamily="34" charset="0"/>
                <a:ea typeface="Calibri" panose="020F0502020204030204" pitchFamily="34" charset="0"/>
                <a:cs typeface="Arial" panose="020B0604020202020204" pitchFamily="34" charset="0"/>
              </a:rPr>
              <a:t>:  </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sz="1600" b="1" dirty="0">
                <a:latin typeface="Arial" panose="020B0604020202020204" pitchFamily="34" charset="0"/>
                <a:ea typeface="Calibri" panose="020F0502020204030204" pitchFamily="34" charset="0"/>
                <a:cs typeface="Arial" panose="020B0604020202020204" pitchFamily="34" charset="0"/>
              </a:rPr>
              <a:t>1- Research the software solutions provided by Oracle, SAP and CODA. </a:t>
            </a:r>
            <a:endParaRPr lang="en-GB" sz="1600"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sz="1600" b="1" dirty="0">
                <a:latin typeface="Arial" panose="020B0604020202020204" pitchFamily="34" charset="0"/>
                <a:ea typeface="Calibri" panose="020F0502020204030204" pitchFamily="34" charset="0"/>
                <a:cs typeface="Arial" panose="020B0604020202020204" pitchFamily="34" charset="0"/>
              </a:rPr>
              <a:t>2- What are the </a:t>
            </a:r>
            <a:r>
              <a:rPr lang="en-GB" sz="1600" b="1" u="sng" dirty="0">
                <a:latin typeface="Arial" panose="020B0604020202020204" pitchFamily="34" charset="0"/>
                <a:ea typeface="Calibri" panose="020F0502020204030204" pitchFamily="34" charset="0"/>
                <a:cs typeface="Arial" panose="020B0604020202020204" pitchFamily="34" charset="0"/>
              </a:rPr>
              <a:t>similarities</a:t>
            </a:r>
            <a:r>
              <a:rPr lang="en-GB" sz="1600" b="1" dirty="0">
                <a:latin typeface="Arial" panose="020B0604020202020204" pitchFamily="34" charset="0"/>
                <a:ea typeface="Calibri" panose="020F0502020204030204" pitchFamily="34" charset="0"/>
                <a:cs typeface="Arial" panose="020B0604020202020204" pitchFamily="34" charset="0"/>
              </a:rPr>
              <a:t> and </a:t>
            </a:r>
            <a:r>
              <a:rPr lang="en-GB" sz="1600" b="1" u="sng" dirty="0">
                <a:latin typeface="Arial" panose="020B0604020202020204" pitchFamily="34" charset="0"/>
                <a:ea typeface="Calibri" panose="020F0502020204030204" pitchFamily="34" charset="0"/>
                <a:cs typeface="Arial" panose="020B0604020202020204" pitchFamily="34" charset="0"/>
              </a:rPr>
              <a:t>differences</a:t>
            </a:r>
            <a:r>
              <a:rPr lang="en-GB" sz="1600" b="1" dirty="0">
                <a:latin typeface="Arial" panose="020B0604020202020204" pitchFamily="34" charset="0"/>
                <a:ea typeface="Calibri" panose="020F0502020204030204" pitchFamily="34" charset="0"/>
                <a:cs typeface="Arial" panose="020B0604020202020204" pitchFamily="34" charset="0"/>
              </a:rPr>
              <a:t> between the BIS solutions provided? </a:t>
            </a:r>
            <a:endParaRPr lang="en-GB" sz="1600" dirty="0">
              <a:latin typeface="Calibri" panose="020F0502020204030204" pitchFamily="34" charset="0"/>
              <a:ea typeface="Calibri" panose="020F0502020204030204" pitchFamily="34" charset="0"/>
              <a:cs typeface="Arial" panose="020B0604020202020204" pitchFamily="34" charset="0"/>
            </a:endParaRPr>
          </a:p>
          <a:p>
            <a:r>
              <a:rPr lang="en-GB" sz="1600" b="1" dirty="0">
                <a:latin typeface="Arial" panose="020B0604020202020204" pitchFamily="34" charset="0"/>
                <a:ea typeface="Calibri" panose="020F0502020204030204" pitchFamily="34" charset="0"/>
              </a:rPr>
              <a:t>3- What size of organisation do you think these companies are marketing to?</a:t>
            </a:r>
            <a:endParaRPr lang="en-GB" sz="1600" dirty="0"/>
          </a:p>
        </p:txBody>
      </p:sp>
    </p:spTree>
    <p:extLst>
      <p:ext uri="{BB962C8B-B14F-4D97-AF65-F5344CB8AC3E}">
        <p14:creationId xmlns:p14="http://schemas.microsoft.com/office/powerpoint/2010/main" val="29693452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47328" y="260648"/>
            <a:ext cx="11881320" cy="1015663"/>
          </a:xfrm>
          <a:prstGeom prst="rect">
            <a:avLst/>
          </a:prstGeom>
        </p:spPr>
        <p:txBody>
          <a:bodyPr wrap="square">
            <a:spAutoFit/>
          </a:bodyPr>
          <a:lstStyle/>
          <a:p>
            <a:pPr algn="ctr"/>
            <a:r>
              <a:rPr lang="en-GB"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Complexity of Business Management</a:t>
            </a:r>
          </a:p>
          <a:p>
            <a:pPr algn="ctr"/>
            <a:r>
              <a:rPr lang="en-GB" sz="28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Uncertainty &amp; Managing Risks</a:t>
            </a:r>
            <a:r>
              <a:rPr lang="en-GB"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en-GB" sz="20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3B0FEB1B-BB80-40AB-BAF1-98CDBF3FD02D}"/>
              </a:ext>
            </a:extLst>
          </p:cNvPr>
          <p:cNvSpPr txBox="1"/>
          <p:nvPr/>
        </p:nvSpPr>
        <p:spPr>
          <a:xfrm>
            <a:off x="304882" y="1657049"/>
            <a:ext cx="11558726" cy="461665"/>
          </a:xfrm>
          <a:prstGeom prst="rect">
            <a:avLst/>
          </a:prstGeom>
          <a:noFill/>
        </p:spPr>
        <p:txBody>
          <a:bodyPr wrap="square" rtlCol="0">
            <a:spAutoFit/>
          </a:bodyPr>
          <a:lstStyle/>
          <a:p>
            <a:pPr algn="ctr"/>
            <a:r>
              <a:rPr lang="en-GB" sz="2400" b="1" dirty="0">
                <a:effectLst>
                  <a:outerShdw blurRad="38100" dist="38100" dir="2700000" algn="tl">
                    <a:srgbClr val="000000">
                      <a:alpha val="43137"/>
                    </a:srgbClr>
                  </a:outerShdw>
                </a:effectLst>
              </a:rPr>
              <a:t>Political risks, threats and uncertainties for international businesses  </a:t>
            </a:r>
          </a:p>
        </p:txBody>
      </p:sp>
      <p:sp>
        <p:nvSpPr>
          <p:cNvPr id="5" name="TextBox 4">
            <a:extLst>
              <a:ext uri="{FF2B5EF4-FFF2-40B4-BE49-F238E27FC236}">
                <a16:creationId xmlns:a16="http://schemas.microsoft.com/office/drawing/2014/main" id="{DAF3D7A1-530F-4C5B-850C-D2D5740211C7}"/>
              </a:ext>
            </a:extLst>
          </p:cNvPr>
          <p:cNvSpPr txBox="1"/>
          <p:nvPr/>
        </p:nvSpPr>
        <p:spPr>
          <a:xfrm>
            <a:off x="304882" y="2636912"/>
            <a:ext cx="11558726" cy="2739211"/>
          </a:xfrm>
          <a:prstGeom prst="rect">
            <a:avLst/>
          </a:prstGeom>
          <a:noFill/>
        </p:spPr>
        <p:txBody>
          <a:bodyPr wrap="square" rtlCol="0">
            <a:spAutoFit/>
          </a:bodyPr>
          <a:lstStyle/>
          <a:p>
            <a:pPr algn="just"/>
            <a:r>
              <a:rPr lang="en-GB" dirty="0"/>
              <a:t>Political risks for businesses is to extent to which they are effected by uncertainties associated with the exercise of governmental power within a country (Morrison, 2017).  </a:t>
            </a:r>
          </a:p>
          <a:p>
            <a:pPr algn="just"/>
            <a:endParaRPr lang="en-GB" dirty="0"/>
          </a:p>
          <a:p>
            <a:pPr algn="just"/>
            <a:r>
              <a:rPr lang="en-GB" dirty="0"/>
              <a:t>According to Toksoz (2014), types of government actions that can cause political risks to businesses,  are:</a:t>
            </a:r>
          </a:p>
          <a:p>
            <a:pPr marL="342900" indent="-342900">
              <a:buFont typeface="Wingdings" panose="05000000000000000000" pitchFamily="2" charset="2"/>
              <a:buChar char="v"/>
            </a:pPr>
            <a:endParaRPr lang="en-GB" sz="2000" dirty="0"/>
          </a:p>
          <a:p>
            <a:pPr marL="342900" indent="-342900">
              <a:buFont typeface="Wingdings" panose="05000000000000000000" pitchFamily="2" charset="2"/>
              <a:buChar char="v"/>
            </a:pPr>
            <a:r>
              <a:rPr lang="en-GB" sz="2000" b="1" dirty="0"/>
              <a:t>Confiscation</a:t>
            </a:r>
          </a:p>
          <a:p>
            <a:pPr marL="342900" indent="-342900">
              <a:buFont typeface="Wingdings" panose="05000000000000000000" pitchFamily="2" charset="2"/>
              <a:buChar char="v"/>
            </a:pPr>
            <a:r>
              <a:rPr lang="en-GB" sz="2000" b="1" dirty="0"/>
              <a:t>Expropriation </a:t>
            </a:r>
          </a:p>
          <a:p>
            <a:pPr marL="342900" indent="-342900">
              <a:buFont typeface="Wingdings" panose="05000000000000000000" pitchFamily="2" charset="2"/>
              <a:buChar char="v"/>
            </a:pPr>
            <a:r>
              <a:rPr lang="en-GB" sz="2000" b="1" dirty="0"/>
              <a:t>Nationalisation </a:t>
            </a:r>
          </a:p>
          <a:p>
            <a:pPr marL="342900" indent="-342900">
              <a:buFont typeface="Wingdings" panose="05000000000000000000" pitchFamily="2" charset="2"/>
              <a:buChar char="v"/>
            </a:pPr>
            <a:r>
              <a:rPr lang="en-GB" sz="2000" b="1" dirty="0"/>
              <a:t>Deprivation</a:t>
            </a:r>
          </a:p>
        </p:txBody>
      </p:sp>
    </p:spTree>
    <p:extLst>
      <p:ext uri="{BB962C8B-B14F-4D97-AF65-F5344CB8AC3E}">
        <p14:creationId xmlns:p14="http://schemas.microsoft.com/office/powerpoint/2010/main" val="23891856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53F545E-49ED-40F6-A712-AE591184B8D0}"/>
              </a:ext>
            </a:extLst>
          </p:cNvPr>
          <p:cNvPicPr>
            <a:picLocks noChangeAspect="1"/>
          </p:cNvPicPr>
          <p:nvPr/>
        </p:nvPicPr>
        <p:blipFill rotWithShape="1">
          <a:blip r:embed="rId2">
            <a:extLst>
              <a:ext uri="{28A0092B-C50C-407E-A947-70E740481C1C}">
                <a14:useLocalDpi xmlns:a14="http://schemas.microsoft.com/office/drawing/2010/main" val="0"/>
              </a:ext>
            </a:extLst>
          </a:blip>
          <a:srcRect t="5472" b="4833"/>
          <a:stretch/>
        </p:blipFill>
        <p:spPr>
          <a:xfrm>
            <a:off x="2855640" y="260648"/>
            <a:ext cx="7842074" cy="5275509"/>
          </a:xfrm>
          <a:prstGeom prst="rect">
            <a:avLst/>
          </a:prstGeom>
        </p:spPr>
      </p:pic>
      <p:sp>
        <p:nvSpPr>
          <p:cNvPr id="5" name="Rectangle 4">
            <a:extLst>
              <a:ext uri="{FF2B5EF4-FFF2-40B4-BE49-F238E27FC236}">
                <a16:creationId xmlns:a16="http://schemas.microsoft.com/office/drawing/2014/main" id="{2120EE73-F4C3-4F91-BE63-606E41D4F284}"/>
              </a:ext>
            </a:extLst>
          </p:cNvPr>
          <p:cNvSpPr/>
          <p:nvPr/>
        </p:nvSpPr>
        <p:spPr>
          <a:xfrm rot="16200000">
            <a:off x="-962724" y="3167390"/>
            <a:ext cx="4127500" cy="523220"/>
          </a:xfrm>
          <a:prstGeom prst="rect">
            <a:avLst/>
          </a:prstGeom>
          <a:solidFill>
            <a:schemeClr val="bg1"/>
          </a:solidFill>
        </p:spPr>
        <p:txBody>
          <a:bodyPr wrap="square">
            <a:spAutoFit/>
          </a:bodyPr>
          <a:lstStyle/>
          <a:p>
            <a:pPr algn="ctr"/>
            <a:r>
              <a:rPr lang="en-GB" sz="1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Complexity of Business Management</a:t>
            </a:r>
          </a:p>
          <a:p>
            <a:pPr algn="ctr"/>
            <a:r>
              <a:rPr lang="en-GB" sz="14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Uncertainty &amp; Managing Risks</a:t>
            </a:r>
            <a:r>
              <a:rPr lang="en-GB" sz="1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en-GB" sz="1400" b="1" dirty="0">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56B1D97C-0B96-4299-8F82-EB6D6ACBFE68}"/>
              </a:ext>
            </a:extLst>
          </p:cNvPr>
          <p:cNvSpPr txBox="1"/>
          <p:nvPr/>
        </p:nvSpPr>
        <p:spPr>
          <a:xfrm>
            <a:off x="3431704" y="5741853"/>
            <a:ext cx="6157206" cy="307777"/>
          </a:xfrm>
          <a:prstGeom prst="rect">
            <a:avLst/>
          </a:prstGeom>
          <a:noFill/>
        </p:spPr>
        <p:txBody>
          <a:bodyPr wrap="square" rtlCol="0">
            <a:spAutoFit/>
          </a:bodyPr>
          <a:lstStyle/>
          <a:p>
            <a:pPr algn="ctr"/>
            <a:r>
              <a:rPr lang="en-GB" sz="1400" b="1" dirty="0"/>
              <a:t>Source: </a:t>
            </a:r>
            <a:r>
              <a:rPr lang="en-GB" sz="1400" b="1" dirty="0" err="1"/>
              <a:t>Cavusgil</a:t>
            </a:r>
            <a:r>
              <a:rPr lang="en-GB" sz="1400" b="1" dirty="0"/>
              <a:t>, </a:t>
            </a:r>
            <a:r>
              <a:rPr lang="en-GB" sz="1400" b="1" dirty="0" err="1"/>
              <a:t>Rammal</a:t>
            </a:r>
            <a:r>
              <a:rPr lang="en-GB" sz="1400" b="1" dirty="0"/>
              <a:t> &amp; Freeman (2014)</a:t>
            </a:r>
          </a:p>
        </p:txBody>
      </p:sp>
    </p:spTree>
    <p:extLst>
      <p:ext uri="{BB962C8B-B14F-4D97-AF65-F5344CB8AC3E}">
        <p14:creationId xmlns:p14="http://schemas.microsoft.com/office/powerpoint/2010/main" val="5912375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334F031-4AB1-4808-8254-A1F30BE99535}"/>
              </a:ext>
            </a:extLst>
          </p:cNvPr>
          <p:cNvSpPr txBox="1"/>
          <p:nvPr/>
        </p:nvSpPr>
        <p:spPr>
          <a:xfrm>
            <a:off x="4511176" y="621809"/>
            <a:ext cx="5803900" cy="369332"/>
          </a:xfrm>
          <a:prstGeom prst="rect">
            <a:avLst/>
          </a:prstGeom>
          <a:noFill/>
        </p:spPr>
        <p:txBody>
          <a:bodyPr wrap="square" rtlCol="0">
            <a:spAutoFit/>
          </a:bodyPr>
          <a:lstStyle/>
          <a:p>
            <a:pPr algn="ctr">
              <a:defRPr/>
            </a:pPr>
            <a:r>
              <a:rPr lang="en-GB" b="1" dirty="0">
                <a:solidFill>
                  <a:prstClr val="black"/>
                </a:solidFill>
                <a:effectLst>
                  <a:outerShdw blurRad="38100" dist="38100" dir="2700000" algn="tl">
                    <a:srgbClr val="000000">
                      <a:alpha val="43137"/>
                    </a:srgbClr>
                  </a:outerShdw>
                </a:effectLst>
                <a:latin typeface="Gill Sans MT" panose="020B0502020104020203"/>
              </a:rPr>
              <a:t>World Bank - Doing Business Country Ranking</a:t>
            </a:r>
          </a:p>
        </p:txBody>
      </p:sp>
      <p:sp>
        <p:nvSpPr>
          <p:cNvPr id="8" name="TextBox 7">
            <a:extLst>
              <a:ext uri="{FF2B5EF4-FFF2-40B4-BE49-F238E27FC236}">
                <a16:creationId xmlns:a16="http://schemas.microsoft.com/office/drawing/2014/main" id="{54908C96-2DDC-4B96-A2B0-39A127539F5A}"/>
              </a:ext>
            </a:extLst>
          </p:cNvPr>
          <p:cNvSpPr txBox="1"/>
          <p:nvPr/>
        </p:nvSpPr>
        <p:spPr>
          <a:xfrm>
            <a:off x="1493951" y="5334534"/>
            <a:ext cx="4778835" cy="307777"/>
          </a:xfrm>
          <a:prstGeom prst="rect">
            <a:avLst/>
          </a:prstGeom>
          <a:noFill/>
        </p:spPr>
        <p:txBody>
          <a:bodyPr wrap="square" rtlCol="0">
            <a:spAutoFit/>
          </a:bodyPr>
          <a:lstStyle/>
          <a:p>
            <a:pPr>
              <a:defRPr/>
            </a:pPr>
            <a:r>
              <a:rPr lang="en-GB" sz="1400" dirty="0">
                <a:solidFill>
                  <a:prstClr val="black"/>
                </a:solidFill>
                <a:latin typeface="Gill Sans MT" panose="020B0502020104020203"/>
              </a:rPr>
              <a:t>Source: </a:t>
            </a:r>
            <a:r>
              <a:rPr lang="en-GB" sz="1400" dirty="0">
                <a:solidFill>
                  <a:prstClr val="black"/>
                </a:solidFill>
                <a:latin typeface="Gill Sans MT" panose="020B0502020104020203"/>
                <a:hlinkClick r:id="rId2"/>
              </a:rPr>
              <a:t>http://www.doingbusiness.org/rankings</a:t>
            </a:r>
            <a:endParaRPr lang="en-GB" sz="1400" dirty="0">
              <a:solidFill>
                <a:prstClr val="black"/>
              </a:solidFill>
              <a:latin typeface="Gill Sans MT" panose="020B0502020104020203"/>
            </a:endParaRPr>
          </a:p>
        </p:txBody>
      </p:sp>
      <p:pic>
        <p:nvPicPr>
          <p:cNvPr id="9" name="Picture 8">
            <a:extLst>
              <a:ext uri="{FF2B5EF4-FFF2-40B4-BE49-F238E27FC236}">
                <a16:creationId xmlns:a16="http://schemas.microsoft.com/office/drawing/2014/main" id="{4415EF63-92F4-4B8B-A2DF-4E8D363AC938}"/>
              </a:ext>
            </a:extLst>
          </p:cNvPr>
          <p:cNvPicPr>
            <a:picLocks noChangeAspect="1"/>
          </p:cNvPicPr>
          <p:nvPr/>
        </p:nvPicPr>
        <p:blipFill>
          <a:blip r:embed="rId3"/>
          <a:stretch>
            <a:fillRect/>
          </a:stretch>
        </p:blipFill>
        <p:spPr>
          <a:xfrm>
            <a:off x="1524000" y="1196752"/>
            <a:ext cx="9144000" cy="4002845"/>
          </a:xfrm>
          <a:prstGeom prst="rect">
            <a:avLst/>
          </a:prstGeom>
        </p:spPr>
      </p:pic>
    </p:spTree>
    <p:extLst>
      <p:ext uri="{BB962C8B-B14F-4D97-AF65-F5344CB8AC3E}">
        <p14:creationId xmlns:p14="http://schemas.microsoft.com/office/powerpoint/2010/main" val="42835916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334F031-4AB1-4808-8254-A1F30BE99535}"/>
              </a:ext>
            </a:extLst>
          </p:cNvPr>
          <p:cNvSpPr txBox="1"/>
          <p:nvPr/>
        </p:nvSpPr>
        <p:spPr>
          <a:xfrm>
            <a:off x="2855640" y="260648"/>
            <a:ext cx="7632848" cy="369332"/>
          </a:xfrm>
          <a:prstGeom prst="rect">
            <a:avLst/>
          </a:prstGeom>
          <a:noFill/>
        </p:spPr>
        <p:txBody>
          <a:bodyPr wrap="square" rtlCol="0">
            <a:spAutoFit/>
          </a:bodyPr>
          <a:lstStyle/>
          <a:p>
            <a:pPr algn="ctr"/>
            <a:r>
              <a:rPr lang="en-GB" b="1" dirty="0">
                <a:effectLst>
                  <a:outerShdw blurRad="38100" dist="38100" dir="2700000" algn="tl">
                    <a:srgbClr val="000000">
                      <a:alpha val="43137"/>
                    </a:srgbClr>
                  </a:outerShdw>
                </a:effectLst>
              </a:rPr>
              <a:t>AT Kearney Foreign Direct Investment Confidence Index</a:t>
            </a:r>
          </a:p>
        </p:txBody>
      </p:sp>
      <p:sp>
        <p:nvSpPr>
          <p:cNvPr id="7" name="Rectangle 6">
            <a:extLst>
              <a:ext uri="{FF2B5EF4-FFF2-40B4-BE49-F238E27FC236}">
                <a16:creationId xmlns:a16="http://schemas.microsoft.com/office/drawing/2014/main" id="{D98689B2-AEC2-4D55-B50A-8E08E5B8D9F1}"/>
              </a:ext>
            </a:extLst>
          </p:cNvPr>
          <p:cNvSpPr/>
          <p:nvPr/>
        </p:nvSpPr>
        <p:spPr>
          <a:xfrm rot="16200000">
            <a:off x="-1333216" y="2649305"/>
            <a:ext cx="4127500" cy="646331"/>
          </a:xfrm>
          <a:prstGeom prst="rect">
            <a:avLst/>
          </a:prstGeom>
          <a:solidFill>
            <a:schemeClr val="bg1"/>
          </a:solidFill>
          <a:ln w="3175">
            <a:solidFill>
              <a:srgbClr val="FFC000"/>
            </a:solidFill>
          </a:ln>
        </p:spPr>
        <p:txBody>
          <a:bodyPr wrap="square">
            <a:spAutoFit/>
          </a:bodyPr>
          <a:lstStyle/>
          <a:p>
            <a:pPr algn="ctr"/>
            <a:r>
              <a:rPr lang="en-GB"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Complexity of Business Management</a:t>
            </a:r>
          </a:p>
          <a:p>
            <a:pPr algn="ctr"/>
            <a:r>
              <a:rPr lang="en-GB"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Uncertainty &amp; Managing Risks</a:t>
            </a:r>
            <a:r>
              <a:rPr lang="en-GB"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en-GB" b="1" dirty="0">
              <a:effectLst>
                <a:outerShdw blurRad="38100" dist="38100" dir="2700000" algn="tl">
                  <a:srgbClr val="000000">
                    <a:alpha val="43137"/>
                  </a:srgbClr>
                </a:outerShdw>
              </a:effectLst>
            </a:endParaRPr>
          </a:p>
        </p:txBody>
      </p:sp>
      <p:sp>
        <p:nvSpPr>
          <p:cNvPr id="8" name="TextBox 7">
            <a:extLst>
              <a:ext uri="{FF2B5EF4-FFF2-40B4-BE49-F238E27FC236}">
                <a16:creationId xmlns:a16="http://schemas.microsoft.com/office/drawing/2014/main" id="{54908C96-2DDC-4B96-A2B0-39A127539F5A}"/>
              </a:ext>
            </a:extLst>
          </p:cNvPr>
          <p:cNvSpPr txBox="1"/>
          <p:nvPr/>
        </p:nvSpPr>
        <p:spPr>
          <a:xfrm>
            <a:off x="119336" y="5434043"/>
            <a:ext cx="9232900" cy="246221"/>
          </a:xfrm>
          <a:prstGeom prst="rect">
            <a:avLst/>
          </a:prstGeom>
          <a:noFill/>
        </p:spPr>
        <p:txBody>
          <a:bodyPr wrap="square" rtlCol="0">
            <a:spAutoFit/>
          </a:bodyPr>
          <a:lstStyle/>
          <a:p>
            <a:pPr algn="ctr"/>
            <a:r>
              <a:rPr lang="en-GB" sz="1000" dirty="0"/>
              <a:t>Source: </a:t>
            </a:r>
            <a:r>
              <a:rPr lang="en-GB" sz="1000" dirty="0">
                <a:hlinkClick r:id="rId2"/>
              </a:rPr>
              <a:t>https://www.atkearney.com/foreign-direct-investment-confidence-index/article?/a/glass-half-full-2017-foreign-direct-investment-confidence-index-article</a:t>
            </a:r>
            <a:endParaRPr lang="en-GB" sz="1000" dirty="0"/>
          </a:p>
        </p:txBody>
      </p:sp>
      <p:pic>
        <p:nvPicPr>
          <p:cNvPr id="6" name="Picture 5">
            <a:extLst>
              <a:ext uri="{FF2B5EF4-FFF2-40B4-BE49-F238E27FC236}">
                <a16:creationId xmlns:a16="http://schemas.microsoft.com/office/drawing/2014/main" id="{49D8F35C-CB5C-4AF7-B99D-3074438BB0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87688" y="692696"/>
            <a:ext cx="7089105" cy="4539166"/>
          </a:xfrm>
          <a:prstGeom prst="rect">
            <a:avLst/>
          </a:prstGeom>
        </p:spPr>
      </p:pic>
    </p:spTree>
    <p:extLst>
      <p:ext uri="{BB962C8B-B14F-4D97-AF65-F5344CB8AC3E}">
        <p14:creationId xmlns:p14="http://schemas.microsoft.com/office/powerpoint/2010/main" val="31338912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04BA388-0765-4DF7-8738-C5E9302572A7}"/>
              </a:ext>
            </a:extLst>
          </p:cNvPr>
          <p:cNvSpPr/>
          <p:nvPr/>
        </p:nvSpPr>
        <p:spPr>
          <a:xfrm>
            <a:off x="314965" y="325492"/>
            <a:ext cx="4889857" cy="523220"/>
          </a:xfrm>
          <a:prstGeom prst="rect">
            <a:avLst/>
          </a:prstGeom>
          <a:solidFill>
            <a:schemeClr val="bg1"/>
          </a:solidFill>
        </p:spPr>
        <p:txBody>
          <a:bodyPr wrap="square">
            <a:spAutoFit/>
          </a:bodyPr>
          <a:lstStyle/>
          <a:p>
            <a:r>
              <a:rPr lang="en-GB" sz="1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Complexity of Business Management</a:t>
            </a:r>
          </a:p>
          <a:p>
            <a:r>
              <a:rPr lang="en-GB" sz="14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Uncertainty &amp; Managing Risks</a:t>
            </a:r>
            <a:r>
              <a:rPr lang="en-GB" sz="1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en-GB" sz="1400" b="1"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ACD9701E-013E-4393-9CBE-D9172C58E381}"/>
              </a:ext>
            </a:extLst>
          </p:cNvPr>
          <p:cNvSpPr txBox="1"/>
          <p:nvPr/>
        </p:nvSpPr>
        <p:spPr>
          <a:xfrm>
            <a:off x="4439816" y="448602"/>
            <a:ext cx="6387386" cy="400110"/>
          </a:xfrm>
          <a:prstGeom prst="rect">
            <a:avLst/>
          </a:prstGeom>
          <a:noFill/>
        </p:spPr>
        <p:txBody>
          <a:bodyPr wrap="square" rtlCol="0">
            <a:spAutoFit/>
          </a:bodyPr>
          <a:lstStyle/>
          <a:p>
            <a:pPr algn="ctr"/>
            <a:r>
              <a:rPr lang="en-GB" sz="2000" b="1" dirty="0"/>
              <a:t>Major areas of law affecting international business</a:t>
            </a:r>
          </a:p>
        </p:txBody>
      </p:sp>
      <p:sp>
        <p:nvSpPr>
          <p:cNvPr id="5" name="TextBox 4">
            <a:extLst>
              <a:ext uri="{FF2B5EF4-FFF2-40B4-BE49-F238E27FC236}">
                <a16:creationId xmlns:a16="http://schemas.microsoft.com/office/drawing/2014/main" id="{4471701C-69AA-4F51-9F43-619C5F6AEF6C}"/>
              </a:ext>
            </a:extLst>
          </p:cNvPr>
          <p:cNvSpPr txBox="1"/>
          <p:nvPr/>
        </p:nvSpPr>
        <p:spPr>
          <a:xfrm>
            <a:off x="1524000" y="1700808"/>
            <a:ext cx="9144000" cy="646331"/>
          </a:xfrm>
          <a:prstGeom prst="rect">
            <a:avLst/>
          </a:prstGeom>
          <a:noFill/>
        </p:spPr>
        <p:txBody>
          <a:bodyPr wrap="square" rtlCol="0">
            <a:spAutoFit/>
          </a:bodyPr>
          <a:lstStyle/>
          <a:p>
            <a:r>
              <a:rPr lang="en-GB" b="1" dirty="0"/>
              <a:t>International jurisdiction               Regional jurisdiction             National jurisdiction</a:t>
            </a:r>
          </a:p>
          <a:p>
            <a:endParaRPr lang="en-GB" b="1" dirty="0"/>
          </a:p>
        </p:txBody>
      </p:sp>
      <p:pic>
        <p:nvPicPr>
          <p:cNvPr id="7" name="Picture 6">
            <a:extLst>
              <a:ext uri="{FF2B5EF4-FFF2-40B4-BE49-F238E27FC236}">
                <a16:creationId xmlns:a16="http://schemas.microsoft.com/office/drawing/2014/main" id="{15CA95B2-7492-4C1F-8D7F-ACF8B3E3246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24667" y="2107112"/>
            <a:ext cx="1799015" cy="1198875"/>
          </a:xfrm>
          <a:prstGeom prst="rect">
            <a:avLst/>
          </a:prstGeom>
        </p:spPr>
      </p:pic>
      <p:pic>
        <p:nvPicPr>
          <p:cNvPr id="16" name="Picture 15">
            <a:extLst>
              <a:ext uri="{FF2B5EF4-FFF2-40B4-BE49-F238E27FC236}">
                <a16:creationId xmlns:a16="http://schemas.microsoft.com/office/drawing/2014/main" id="{14BE5685-461B-4135-BB02-D16C3B44934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53453" y="2168242"/>
            <a:ext cx="1799014" cy="1200842"/>
          </a:xfrm>
          <a:prstGeom prst="rect">
            <a:avLst/>
          </a:prstGeom>
        </p:spPr>
      </p:pic>
      <p:pic>
        <p:nvPicPr>
          <p:cNvPr id="18" name="Picture 17">
            <a:extLst>
              <a:ext uri="{FF2B5EF4-FFF2-40B4-BE49-F238E27FC236}">
                <a16:creationId xmlns:a16="http://schemas.microsoft.com/office/drawing/2014/main" id="{22DF553C-2B42-4B59-B7D5-BE79364C7CA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264823" y="2168242"/>
            <a:ext cx="1829856" cy="1200843"/>
          </a:xfrm>
          <a:prstGeom prst="rect">
            <a:avLst/>
          </a:prstGeom>
        </p:spPr>
      </p:pic>
      <p:sp>
        <p:nvSpPr>
          <p:cNvPr id="19" name="TextBox 18">
            <a:extLst>
              <a:ext uri="{FF2B5EF4-FFF2-40B4-BE49-F238E27FC236}">
                <a16:creationId xmlns:a16="http://schemas.microsoft.com/office/drawing/2014/main" id="{25CA91EF-1C63-434E-B99D-CB85D20E61EC}"/>
              </a:ext>
            </a:extLst>
          </p:cNvPr>
          <p:cNvSpPr txBox="1"/>
          <p:nvPr/>
        </p:nvSpPr>
        <p:spPr>
          <a:xfrm>
            <a:off x="1845396" y="3470332"/>
            <a:ext cx="2310012" cy="738664"/>
          </a:xfrm>
          <a:prstGeom prst="rect">
            <a:avLst/>
          </a:prstGeom>
          <a:noFill/>
        </p:spPr>
        <p:txBody>
          <a:bodyPr wrap="square" rtlCol="0">
            <a:spAutoFit/>
          </a:bodyPr>
          <a:lstStyle/>
          <a:p>
            <a:pPr marL="285750" indent="-285750">
              <a:buFont typeface="Arial" panose="020B0604020202020204" pitchFamily="34" charset="0"/>
              <a:buChar char="•"/>
            </a:pPr>
            <a:r>
              <a:rPr lang="en-GB" sz="1400" b="1" dirty="0"/>
              <a:t>Environment</a:t>
            </a:r>
          </a:p>
          <a:p>
            <a:pPr marL="285750" indent="-285750">
              <a:buFont typeface="Arial" panose="020B0604020202020204" pitchFamily="34" charset="0"/>
              <a:buChar char="•"/>
            </a:pPr>
            <a:r>
              <a:rPr lang="en-GB" sz="1400" b="1" dirty="0"/>
              <a:t>Human rights</a:t>
            </a:r>
          </a:p>
          <a:p>
            <a:pPr marL="285750" indent="-285750">
              <a:buFont typeface="Arial" panose="020B0604020202020204" pitchFamily="34" charset="0"/>
              <a:buChar char="•"/>
            </a:pPr>
            <a:r>
              <a:rPr lang="en-GB" sz="1400" b="1" dirty="0"/>
              <a:t>Labour standards</a:t>
            </a:r>
          </a:p>
        </p:txBody>
      </p:sp>
      <p:sp>
        <p:nvSpPr>
          <p:cNvPr id="20" name="TextBox 19">
            <a:extLst>
              <a:ext uri="{FF2B5EF4-FFF2-40B4-BE49-F238E27FC236}">
                <a16:creationId xmlns:a16="http://schemas.microsoft.com/office/drawing/2014/main" id="{8748BEAC-EB37-4ABD-A732-FF6769B3203F}"/>
              </a:ext>
            </a:extLst>
          </p:cNvPr>
          <p:cNvSpPr txBox="1"/>
          <p:nvPr/>
        </p:nvSpPr>
        <p:spPr>
          <a:xfrm>
            <a:off x="5204822" y="3467187"/>
            <a:ext cx="2310012" cy="738664"/>
          </a:xfrm>
          <a:prstGeom prst="rect">
            <a:avLst/>
          </a:prstGeom>
          <a:noFill/>
        </p:spPr>
        <p:txBody>
          <a:bodyPr wrap="square" rtlCol="0">
            <a:spAutoFit/>
          </a:bodyPr>
          <a:lstStyle/>
          <a:p>
            <a:pPr marL="285750" indent="-285750">
              <a:buFont typeface="Arial" panose="020B0604020202020204" pitchFamily="34" charset="0"/>
              <a:buChar char="•"/>
            </a:pPr>
            <a:r>
              <a:rPr lang="en-GB" sz="1400" b="1" dirty="0"/>
              <a:t>Consumer protection</a:t>
            </a:r>
          </a:p>
          <a:p>
            <a:pPr marL="285750" indent="-285750">
              <a:buFont typeface="Arial" panose="020B0604020202020204" pitchFamily="34" charset="0"/>
              <a:buChar char="•"/>
            </a:pPr>
            <a:r>
              <a:rPr lang="en-GB" sz="1400" b="1" dirty="0"/>
              <a:t>Environment</a:t>
            </a:r>
          </a:p>
          <a:p>
            <a:pPr marL="285750" indent="-285750">
              <a:buFont typeface="Arial" panose="020B0604020202020204" pitchFamily="34" charset="0"/>
              <a:buChar char="•"/>
            </a:pPr>
            <a:r>
              <a:rPr lang="en-GB" sz="1400" b="1" dirty="0"/>
              <a:t>Competition</a:t>
            </a:r>
          </a:p>
        </p:txBody>
      </p:sp>
      <p:sp>
        <p:nvSpPr>
          <p:cNvPr id="21" name="TextBox 20">
            <a:extLst>
              <a:ext uri="{FF2B5EF4-FFF2-40B4-BE49-F238E27FC236}">
                <a16:creationId xmlns:a16="http://schemas.microsoft.com/office/drawing/2014/main" id="{8D00BB10-C3AD-4140-B635-712FD8F5BF24}"/>
              </a:ext>
            </a:extLst>
          </p:cNvPr>
          <p:cNvSpPr txBox="1"/>
          <p:nvPr/>
        </p:nvSpPr>
        <p:spPr>
          <a:xfrm>
            <a:off x="8169470" y="3432312"/>
            <a:ext cx="2310012" cy="1384995"/>
          </a:xfrm>
          <a:prstGeom prst="rect">
            <a:avLst/>
          </a:prstGeom>
          <a:noFill/>
        </p:spPr>
        <p:txBody>
          <a:bodyPr wrap="square" rtlCol="0">
            <a:spAutoFit/>
          </a:bodyPr>
          <a:lstStyle/>
          <a:p>
            <a:pPr marL="285750" indent="-285750">
              <a:buFont typeface="Arial" panose="020B0604020202020204" pitchFamily="34" charset="0"/>
              <a:buChar char="•"/>
            </a:pPr>
            <a:r>
              <a:rPr lang="en-GB" sz="1400" b="1" dirty="0"/>
              <a:t>Contract</a:t>
            </a:r>
          </a:p>
          <a:p>
            <a:pPr marL="285750" indent="-285750">
              <a:buFont typeface="Arial" panose="020B0604020202020204" pitchFamily="34" charset="0"/>
              <a:buChar char="•"/>
            </a:pPr>
            <a:r>
              <a:rPr lang="en-GB" sz="1400" b="1" dirty="0"/>
              <a:t>Employment Law</a:t>
            </a:r>
          </a:p>
          <a:p>
            <a:pPr marL="285750" indent="-285750">
              <a:buFont typeface="Arial" panose="020B0604020202020204" pitchFamily="34" charset="0"/>
              <a:buChar char="•"/>
            </a:pPr>
            <a:r>
              <a:rPr lang="en-GB" sz="1400" b="1" dirty="0"/>
              <a:t>Company</a:t>
            </a:r>
          </a:p>
          <a:p>
            <a:pPr marL="285750" indent="-285750">
              <a:buFont typeface="Arial" panose="020B0604020202020204" pitchFamily="34" charset="0"/>
              <a:buChar char="•"/>
            </a:pPr>
            <a:r>
              <a:rPr lang="en-GB" sz="1400" b="1" dirty="0"/>
              <a:t>Environment</a:t>
            </a:r>
          </a:p>
          <a:p>
            <a:pPr marL="285750" indent="-285750">
              <a:buFont typeface="Arial" panose="020B0604020202020204" pitchFamily="34" charset="0"/>
              <a:buChar char="•"/>
            </a:pPr>
            <a:r>
              <a:rPr lang="en-GB" sz="1400" b="1" dirty="0"/>
              <a:t>Intellectual property</a:t>
            </a:r>
          </a:p>
          <a:p>
            <a:pPr marL="285750" indent="-285750">
              <a:buFont typeface="Arial" panose="020B0604020202020204" pitchFamily="34" charset="0"/>
              <a:buChar char="•"/>
            </a:pPr>
            <a:r>
              <a:rPr lang="en-GB" sz="1400" b="1" dirty="0"/>
              <a:t>Product liability</a:t>
            </a:r>
          </a:p>
        </p:txBody>
      </p:sp>
      <p:sp>
        <p:nvSpPr>
          <p:cNvPr id="22" name="TextBox 21">
            <a:extLst>
              <a:ext uri="{FF2B5EF4-FFF2-40B4-BE49-F238E27FC236}">
                <a16:creationId xmlns:a16="http://schemas.microsoft.com/office/drawing/2014/main" id="{8300CDAB-2B4A-4514-980F-D6954A5C1505}"/>
              </a:ext>
            </a:extLst>
          </p:cNvPr>
          <p:cNvSpPr txBox="1"/>
          <p:nvPr/>
        </p:nvSpPr>
        <p:spPr>
          <a:xfrm>
            <a:off x="47328" y="4981652"/>
            <a:ext cx="11716128" cy="461665"/>
          </a:xfrm>
          <a:prstGeom prst="rect">
            <a:avLst/>
          </a:prstGeom>
          <a:noFill/>
        </p:spPr>
        <p:txBody>
          <a:bodyPr wrap="square" rtlCol="0">
            <a:spAutoFit/>
          </a:bodyPr>
          <a:lstStyle/>
          <a:p>
            <a:pPr algn="ctr"/>
            <a:r>
              <a:rPr lang="en-GB" sz="2400" b="1" dirty="0">
                <a:solidFill>
                  <a:srgbClr val="FF0000"/>
                </a:solidFill>
                <a:highlight>
                  <a:srgbClr val="FFFF00"/>
                </a:highlight>
              </a:rPr>
              <a:t>Discussion:  </a:t>
            </a:r>
            <a:r>
              <a:rPr lang="en-GB" sz="2000" b="1" dirty="0">
                <a:solidFill>
                  <a:srgbClr val="FF0000"/>
                </a:solidFill>
                <a:highlight>
                  <a:srgbClr val="FFFF00"/>
                </a:highlight>
              </a:rPr>
              <a:t>What are the legal risks in international business? </a:t>
            </a:r>
          </a:p>
        </p:txBody>
      </p:sp>
    </p:spTree>
    <p:extLst>
      <p:ext uri="{BB962C8B-B14F-4D97-AF65-F5344CB8AC3E}">
        <p14:creationId xmlns:p14="http://schemas.microsoft.com/office/powerpoint/2010/main" val="32674862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A3B9D0D-578F-446D-8CCA-D71CA3B55CC3}"/>
              </a:ext>
            </a:extLst>
          </p:cNvPr>
          <p:cNvSpPr/>
          <p:nvPr/>
        </p:nvSpPr>
        <p:spPr>
          <a:xfrm>
            <a:off x="5123042" y="151351"/>
            <a:ext cx="4891042" cy="707886"/>
          </a:xfrm>
          <a:prstGeom prst="rect">
            <a:avLst/>
          </a:prstGeom>
          <a:solidFill>
            <a:schemeClr val="bg1"/>
          </a:solidFill>
          <a:ln>
            <a:solidFill>
              <a:srgbClr val="FFC000"/>
            </a:solidFill>
          </a:ln>
        </p:spPr>
        <p:txBody>
          <a:bodyPr wrap="square">
            <a:spAutoFit/>
          </a:bodyPr>
          <a:lstStyle/>
          <a:p>
            <a:pPr algn="ctr"/>
            <a:r>
              <a:rPr lang="en-GB"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Complexity of Business Management</a:t>
            </a:r>
          </a:p>
          <a:p>
            <a:pPr algn="ctr"/>
            <a:r>
              <a:rPr lang="en-GB" sz="20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Uncertainty &amp; Managing Risks</a:t>
            </a:r>
            <a:r>
              <a:rPr lang="en-GB"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en-GB" sz="2000" b="1" dirty="0">
              <a:effectLst>
                <a:outerShdw blurRad="38100" dist="38100" dir="2700000" algn="tl">
                  <a:srgbClr val="000000">
                    <a:alpha val="43137"/>
                  </a:srgbClr>
                </a:outerShdw>
              </a:effectLst>
            </a:endParaRPr>
          </a:p>
        </p:txBody>
      </p:sp>
      <p:sp>
        <p:nvSpPr>
          <p:cNvPr id="4" name="Oval 3">
            <a:extLst>
              <a:ext uri="{FF2B5EF4-FFF2-40B4-BE49-F238E27FC236}">
                <a16:creationId xmlns:a16="http://schemas.microsoft.com/office/drawing/2014/main" id="{4E67CFB8-EA2B-4EBC-A2EF-9F586783AB34}"/>
              </a:ext>
            </a:extLst>
          </p:cNvPr>
          <p:cNvSpPr/>
          <p:nvPr/>
        </p:nvSpPr>
        <p:spPr>
          <a:xfrm>
            <a:off x="6117642" y="2709352"/>
            <a:ext cx="2268203" cy="1755913"/>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Legal risks in international business</a:t>
            </a:r>
          </a:p>
        </p:txBody>
      </p:sp>
      <p:pic>
        <p:nvPicPr>
          <p:cNvPr id="6" name="Picture 5">
            <a:extLst>
              <a:ext uri="{FF2B5EF4-FFF2-40B4-BE49-F238E27FC236}">
                <a16:creationId xmlns:a16="http://schemas.microsoft.com/office/drawing/2014/main" id="{23F9CF82-12D7-4BBF-9C9B-520D90D1B28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25885" y="1654198"/>
            <a:ext cx="1197157" cy="1053498"/>
          </a:xfrm>
          <a:prstGeom prst="rect">
            <a:avLst/>
          </a:prstGeom>
        </p:spPr>
      </p:pic>
      <p:sp>
        <p:nvSpPr>
          <p:cNvPr id="7" name="TextBox 6">
            <a:extLst>
              <a:ext uri="{FF2B5EF4-FFF2-40B4-BE49-F238E27FC236}">
                <a16:creationId xmlns:a16="http://schemas.microsoft.com/office/drawing/2014/main" id="{DC913552-355A-40FB-AD5D-93C366CD9CEE}"/>
              </a:ext>
            </a:extLst>
          </p:cNvPr>
          <p:cNvSpPr txBox="1"/>
          <p:nvPr/>
        </p:nvSpPr>
        <p:spPr>
          <a:xfrm>
            <a:off x="3489338" y="1291825"/>
            <a:ext cx="2945124" cy="646331"/>
          </a:xfrm>
          <a:prstGeom prst="rect">
            <a:avLst/>
          </a:prstGeom>
          <a:noFill/>
        </p:spPr>
        <p:txBody>
          <a:bodyPr wrap="square" rtlCol="0">
            <a:spAutoFit/>
          </a:bodyPr>
          <a:lstStyle/>
          <a:p>
            <a:r>
              <a:rPr lang="en-GB" b="1" dirty="0"/>
              <a:t>Hazardous processes</a:t>
            </a:r>
          </a:p>
          <a:p>
            <a:endParaRPr lang="en-GB" b="1" dirty="0"/>
          </a:p>
        </p:txBody>
      </p:sp>
      <p:pic>
        <p:nvPicPr>
          <p:cNvPr id="9" name="Picture 8">
            <a:extLst>
              <a:ext uri="{FF2B5EF4-FFF2-40B4-BE49-F238E27FC236}">
                <a16:creationId xmlns:a16="http://schemas.microsoft.com/office/drawing/2014/main" id="{E33DCD91-6EF9-4C2B-9C22-8FB36270FAD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328642" y="1965137"/>
            <a:ext cx="1755913" cy="1755913"/>
          </a:xfrm>
          <a:prstGeom prst="rect">
            <a:avLst/>
          </a:prstGeom>
        </p:spPr>
      </p:pic>
      <p:sp>
        <p:nvSpPr>
          <p:cNvPr id="11" name="TextBox 10">
            <a:extLst>
              <a:ext uri="{FF2B5EF4-FFF2-40B4-BE49-F238E27FC236}">
                <a16:creationId xmlns:a16="http://schemas.microsoft.com/office/drawing/2014/main" id="{6798A137-9250-43C4-A2E9-A635180C3130}"/>
              </a:ext>
            </a:extLst>
          </p:cNvPr>
          <p:cNvSpPr txBox="1"/>
          <p:nvPr/>
        </p:nvSpPr>
        <p:spPr>
          <a:xfrm>
            <a:off x="9201733" y="1318806"/>
            <a:ext cx="1893489" cy="646331"/>
          </a:xfrm>
          <a:prstGeom prst="rect">
            <a:avLst/>
          </a:prstGeom>
          <a:noFill/>
        </p:spPr>
        <p:txBody>
          <a:bodyPr wrap="square" rtlCol="0">
            <a:spAutoFit/>
          </a:bodyPr>
          <a:lstStyle/>
          <a:p>
            <a:pPr algn="ctr"/>
            <a:r>
              <a:rPr lang="en-GB" b="1" dirty="0"/>
              <a:t>Environmental damage</a:t>
            </a:r>
          </a:p>
        </p:txBody>
      </p:sp>
      <p:pic>
        <p:nvPicPr>
          <p:cNvPr id="13" name="Picture 12">
            <a:extLst>
              <a:ext uri="{FF2B5EF4-FFF2-40B4-BE49-F238E27FC236}">
                <a16:creationId xmlns:a16="http://schemas.microsoft.com/office/drawing/2014/main" id="{345E74DA-2F68-4F08-85BA-F79CEF53595B}"/>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696400" y="3995310"/>
            <a:ext cx="1285205" cy="1277232"/>
          </a:xfrm>
          <a:prstGeom prst="rect">
            <a:avLst/>
          </a:prstGeom>
        </p:spPr>
      </p:pic>
      <p:sp>
        <p:nvSpPr>
          <p:cNvPr id="15" name="TextBox 14">
            <a:extLst>
              <a:ext uri="{FF2B5EF4-FFF2-40B4-BE49-F238E27FC236}">
                <a16:creationId xmlns:a16="http://schemas.microsoft.com/office/drawing/2014/main" id="{6CC34A85-13DC-470D-AB56-70027CD03558}"/>
              </a:ext>
            </a:extLst>
          </p:cNvPr>
          <p:cNvSpPr txBox="1"/>
          <p:nvPr/>
        </p:nvSpPr>
        <p:spPr>
          <a:xfrm>
            <a:off x="8929236" y="5272542"/>
            <a:ext cx="3255434" cy="369332"/>
          </a:xfrm>
          <a:prstGeom prst="rect">
            <a:avLst/>
          </a:prstGeom>
          <a:noFill/>
        </p:spPr>
        <p:txBody>
          <a:bodyPr wrap="square" rtlCol="0">
            <a:spAutoFit/>
          </a:bodyPr>
          <a:lstStyle/>
          <a:p>
            <a:r>
              <a:rPr lang="en-GB" b="1" dirty="0"/>
              <a:t>Intellectual property rights</a:t>
            </a:r>
          </a:p>
        </p:txBody>
      </p:sp>
      <p:pic>
        <p:nvPicPr>
          <p:cNvPr id="17" name="Picture 16">
            <a:extLst>
              <a:ext uri="{FF2B5EF4-FFF2-40B4-BE49-F238E27FC236}">
                <a16:creationId xmlns:a16="http://schemas.microsoft.com/office/drawing/2014/main" id="{DF5A6B40-044D-4907-A773-3318F7438A37}"/>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3612609" y="3146871"/>
            <a:ext cx="1473102" cy="1564568"/>
          </a:xfrm>
          <a:prstGeom prst="rect">
            <a:avLst/>
          </a:prstGeom>
        </p:spPr>
      </p:pic>
      <p:sp>
        <p:nvSpPr>
          <p:cNvPr id="19" name="TextBox 18">
            <a:extLst>
              <a:ext uri="{FF2B5EF4-FFF2-40B4-BE49-F238E27FC236}">
                <a16:creationId xmlns:a16="http://schemas.microsoft.com/office/drawing/2014/main" id="{233F5405-D9B8-4D7E-B072-5CFD31A1B5AB}"/>
              </a:ext>
            </a:extLst>
          </p:cNvPr>
          <p:cNvSpPr txBox="1"/>
          <p:nvPr/>
        </p:nvSpPr>
        <p:spPr>
          <a:xfrm>
            <a:off x="2758072" y="4684922"/>
            <a:ext cx="3106132" cy="369332"/>
          </a:xfrm>
          <a:prstGeom prst="rect">
            <a:avLst/>
          </a:prstGeom>
          <a:noFill/>
        </p:spPr>
        <p:txBody>
          <a:bodyPr wrap="square" rtlCol="0">
            <a:spAutoFit/>
          </a:bodyPr>
          <a:lstStyle/>
          <a:p>
            <a:pPr algn="ctr"/>
            <a:r>
              <a:rPr lang="en-GB" b="1" dirty="0"/>
              <a:t>Accidents in the workplace</a:t>
            </a:r>
          </a:p>
        </p:txBody>
      </p:sp>
      <p:pic>
        <p:nvPicPr>
          <p:cNvPr id="21" name="Picture 20">
            <a:extLst>
              <a:ext uri="{FF2B5EF4-FFF2-40B4-BE49-F238E27FC236}">
                <a16:creationId xmlns:a16="http://schemas.microsoft.com/office/drawing/2014/main" id="{4AFE6118-714A-4815-BAF5-4E4906CDB599}"/>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127118" y="3013770"/>
            <a:ext cx="1589418" cy="1728672"/>
          </a:xfrm>
          <a:prstGeom prst="rect">
            <a:avLst/>
          </a:prstGeom>
        </p:spPr>
      </p:pic>
      <p:sp>
        <p:nvSpPr>
          <p:cNvPr id="22" name="TextBox 21">
            <a:extLst>
              <a:ext uri="{FF2B5EF4-FFF2-40B4-BE49-F238E27FC236}">
                <a16:creationId xmlns:a16="http://schemas.microsoft.com/office/drawing/2014/main" id="{48B99744-2B4D-4779-9BCE-7B965A75AFAF}"/>
              </a:ext>
            </a:extLst>
          </p:cNvPr>
          <p:cNvSpPr txBox="1"/>
          <p:nvPr/>
        </p:nvSpPr>
        <p:spPr>
          <a:xfrm>
            <a:off x="924630" y="4817404"/>
            <a:ext cx="1847639" cy="369332"/>
          </a:xfrm>
          <a:prstGeom prst="rect">
            <a:avLst/>
          </a:prstGeom>
          <a:noFill/>
        </p:spPr>
        <p:txBody>
          <a:bodyPr wrap="square" rtlCol="0">
            <a:spAutoFit/>
          </a:bodyPr>
          <a:lstStyle/>
          <a:p>
            <a:r>
              <a:rPr lang="en-GB" dirty="0"/>
              <a:t>Contract terms</a:t>
            </a:r>
          </a:p>
        </p:txBody>
      </p:sp>
      <p:pic>
        <p:nvPicPr>
          <p:cNvPr id="24" name="Picture 23">
            <a:extLst>
              <a:ext uri="{FF2B5EF4-FFF2-40B4-BE49-F238E27FC236}">
                <a16:creationId xmlns:a16="http://schemas.microsoft.com/office/drawing/2014/main" id="{2678BFB1-F0BA-4D63-9767-E31EA983366F}"/>
              </a:ext>
            </a:extLst>
          </p:cNvPr>
          <p:cNvPicPr>
            <a:picLocks noChangeAspect="1"/>
          </p:cNvPicPr>
          <p:nvPr/>
        </p:nvPicPr>
        <p:blipFill>
          <a:blip r:embed="rId10" cstate="print">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1140528" y="1268191"/>
            <a:ext cx="1589419" cy="1059613"/>
          </a:xfrm>
          <a:prstGeom prst="rect">
            <a:avLst/>
          </a:prstGeom>
        </p:spPr>
      </p:pic>
      <p:sp>
        <p:nvSpPr>
          <p:cNvPr id="26" name="TextBox 25">
            <a:extLst>
              <a:ext uri="{FF2B5EF4-FFF2-40B4-BE49-F238E27FC236}">
                <a16:creationId xmlns:a16="http://schemas.microsoft.com/office/drawing/2014/main" id="{40E7FF75-A8BB-4772-A19A-41D592586EB9}"/>
              </a:ext>
            </a:extLst>
          </p:cNvPr>
          <p:cNvSpPr txBox="1"/>
          <p:nvPr/>
        </p:nvSpPr>
        <p:spPr>
          <a:xfrm>
            <a:off x="155092" y="5397069"/>
            <a:ext cx="5234354" cy="276999"/>
          </a:xfrm>
          <a:prstGeom prst="rect">
            <a:avLst/>
          </a:prstGeom>
          <a:noFill/>
        </p:spPr>
        <p:txBody>
          <a:bodyPr wrap="square" rtlCol="0">
            <a:spAutoFit/>
          </a:bodyPr>
          <a:lstStyle/>
          <a:p>
            <a:r>
              <a:rPr lang="en-GB" sz="1200" dirty="0"/>
              <a:t>Source: Morrison, J. (2017), Global Business Environment, p.203)</a:t>
            </a:r>
          </a:p>
        </p:txBody>
      </p:sp>
    </p:spTree>
    <p:extLst>
      <p:ext uri="{BB962C8B-B14F-4D97-AF65-F5344CB8AC3E}">
        <p14:creationId xmlns:p14="http://schemas.microsoft.com/office/powerpoint/2010/main" val="9674730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E95A14A-1A09-4EC9-B340-B9A0C647C7A2}"/>
              </a:ext>
            </a:extLst>
          </p:cNvPr>
          <p:cNvSpPr/>
          <p:nvPr/>
        </p:nvSpPr>
        <p:spPr>
          <a:xfrm>
            <a:off x="5519936" y="260648"/>
            <a:ext cx="6135757" cy="892552"/>
          </a:xfrm>
          <a:prstGeom prst="rect">
            <a:avLst/>
          </a:prstGeom>
          <a:solidFill>
            <a:schemeClr val="bg1"/>
          </a:solidFill>
          <a:ln>
            <a:solidFill>
              <a:srgbClr val="FFC000"/>
            </a:solidFill>
          </a:ln>
        </p:spPr>
        <p:txBody>
          <a:bodyPr wrap="square">
            <a:spAutoFit/>
          </a:bodyPr>
          <a:lstStyle/>
          <a:p>
            <a:pPr algn="ct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Complexity of Business Management</a:t>
            </a:r>
          </a:p>
          <a:p>
            <a:pPr algn="ctr"/>
            <a:r>
              <a:rPr lang="en-GB" sz="2400" b="1"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Complexity of Decision Making Process </a:t>
            </a:r>
            <a:r>
              <a:rPr lang="en-GB"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endParaRPr lang="en-GB" sz="1600" b="1" dirty="0">
              <a:effectLst>
                <a:outerShdw blurRad="38100" dist="38100" dir="2700000" algn="tl">
                  <a:srgbClr val="000000">
                    <a:alpha val="43137"/>
                  </a:srgbClr>
                </a:outerShdw>
              </a:effectLst>
            </a:endParaRPr>
          </a:p>
        </p:txBody>
      </p:sp>
      <p:sp>
        <p:nvSpPr>
          <p:cNvPr id="6" name="Rectangle 5">
            <a:extLst>
              <a:ext uri="{FF2B5EF4-FFF2-40B4-BE49-F238E27FC236}">
                <a16:creationId xmlns:a16="http://schemas.microsoft.com/office/drawing/2014/main" id="{FA755028-95E8-40AF-99A3-FC3C24FC1853}"/>
              </a:ext>
            </a:extLst>
          </p:cNvPr>
          <p:cNvSpPr/>
          <p:nvPr/>
        </p:nvSpPr>
        <p:spPr>
          <a:xfrm>
            <a:off x="479376" y="2060848"/>
            <a:ext cx="10900596" cy="2308324"/>
          </a:xfrm>
          <a:prstGeom prst="rect">
            <a:avLst/>
          </a:prstGeom>
        </p:spPr>
        <p:txBody>
          <a:bodyPr wrap="square">
            <a:spAutoFit/>
          </a:bodyPr>
          <a:lstStyle/>
          <a:p>
            <a:pPr algn="just"/>
            <a:r>
              <a:rPr lang="en-GB" dirty="0">
                <a:latin typeface="Times New Roman" panose="02020603050405020304" pitchFamily="18" charset="0"/>
                <a:ea typeface="Calibri" panose="020F0502020204030204" pitchFamily="34" charset="0"/>
                <a:cs typeface="Times New Roman" panose="02020603050405020304" pitchFamily="18" charset="0"/>
              </a:rPr>
              <a:t>As we already identified, </a:t>
            </a:r>
            <a:r>
              <a:rPr lang="en-GB" b="1" dirty="0">
                <a:solidFill>
                  <a:srgbClr val="0070C0"/>
                </a:solidFill>
                <a:latin typeface="Times New Roman" panose="02020603050405020304" pitchFamily="18" charset="0"/>
                <a:ea typeface="Calibri" panose="020F0502020204030204" pitchFamily="34" charset="0"/>
                <a:cs typeface="Times New Roman" panose="02020603050405020304" pitchFamily="18" charset="0"/>
              </a:rPr>
              <a:t>decision-making</a:t>
            </a:r>
            <a:r>
              <a:rPr lang="en-GB" dirty="0">
                <a:latin typeface="Times New Roman" panose="02020603050405020304" pitchFamily="18" charset="0"/>
                <a:ea typeface="Calibri" panose="020F0502020204030204" pitchFamily="34" charset="0"/>
                <a:cs typeface="Times New Roman" panose="02020603050405020304" pitchFamily="18" charset="0"/>
              </a:rPr>
              <a:t> is the process of selecting the best solution among alternatives in order to solve a problem.</a:t>
            </a:r>
          </a:p>
          <a:p>
            <a:pPr algn="just"/>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gn="just"/>
            <a:r>
              <a:rPr lang="en-US" dirty="0">
                <a:latin typeface="Times New Roman" panose="02020603050405020304" pitchFamily="18" charset="0"/>
                <a:ea typeface="Calibri" panose="020F0502020204030204" pitchFamily="34" charset="0"/>
                <a:cs typeface="Times New Roman" panose="02020603050405020304" pitchFamily="18" charset="0"/>
              </a:rPr>
              <a:t>Hamel (2016) argued that ‘</a:t>
            </a:r>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one of the essential parts of creating and running a business is creating a mission or vision for the business and a set of goals the company aims to achieve. </a:t>
            </a:r>
          </a:p>
          <a:p>
            <a:pPr algn="just"/>
            <a:endParaRPr lang="en-GB" dirty="0">
              <a:solidFill>
                <a:srgbClr val="000000"/>
              </a:solidFill>
              <a:latin typeface="Times New Roman" panose="02020603050405020304" pitchFamily="18" charset="0"/>
              <a:cs typeface="Times New Roman" panose="02020603050405020304" pitchFamily="18" charset="0"/>
            </a:endParaRPr>
          </a:p>
          <a:p>
            <a:pPr algn="just"/>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Strategic decision making, or strategic planning, describes the process of creating a company's mission and objectives and deciding upon the courses of action a company should pursue to achieve those goals’.</a:t>
            </a:r>
            <a:endParaRPr lang="en-GB"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060362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EECA416-24A2-456B-B5D8-2B5D081B1655}"/>
              </a:ext>
            </a:extLst>
          </p:cNvPr>
          <p:cNvSpPr txBox="1"/>
          <p:nvPr/>
        </p:nvSpPr>
        <p:spPr>
          <a:xfrm>
            <a:off x="5571657" y="5557972"/>
            <a:ext cx="1361270" cy="253916"/>
          </a:xfrm>
          <a:prstGeom prst="rect">
            <a:avLst/>
          </a:prstGeom>
          <a:noFill/>
        </p:spPr>
        <p:txBody>
          <a:bodyPr wrap="none" rtlCol="0">
            <a:spAutoFit/>
          </a:bodyPr>
          <a:lstStyle/>
          <a:p>
            <a:r>
              <a:rPr lang="en-GB" sz="1050" dirty="0"/>
              <a:t>(Pownall, 2012 , p.16)</a:t>
            </a:r>
          </a:p>
        </p:txBody>
      </p:sp>
      <p:graphicFrame>
        <p:nvGraphicFramePr>
          <p:cNvPr id="4" name="Table 3">
            <a:extLst>
              <a:ext uri="{FF2B5EF4-FFF2-40B4-BE49-F238E27FC236}">
                <a16:creationId xmlns:a16="http://schemas.microsoft.com/office/drawing/2014/main" id="{05912295-8D85-4E38-8C6F-82E9A4C78C04}"/>
              </a:ext>
            </a:extLst>
          </p:cNvPr>
          <p:cNvGraphicFramePr>
            <a:graphicFrameLocks noGrp="1"/>
          </p:cNvGraphicFramePr>
          <p:nvPr>
            <p:extLst>
              <p:ext uri="{D42A27DB-BD31-4B8C-83A1-F6EECF244321}">
                <p14:modId xmlns:p14="http://schemas.microsoft.com/office/powerpoint/2010/main" val="4178954778"/>
              </p:ext>
            </p:extLst>
          </p:nvPr>
        </p:nvGraphicFramePr>
        <p:xfrm>
          <a:off x="299356" y="1484784"/>
          <a:ext cx="11593287" cy="3279220"/>
        </p:xfrm>
        <a:graphic>
          <a:graphicData uri="http://schemas.openxmlformats.org/drawingml/2006/table">
            <a:tbl>
              <a:tblPr firstRow="1" firstCol="1" bandRow="1">
                <a:tableStyleId>{5940675A-B579-460E-94D1-54222C63F5DA}</a:tableStyleId>
              </a:tblPr>
              <a:tblGrid>
                <a:gridCol w="2600363">
                  <a:extLst>
                    <a:ext uri="{9D8B030D-6E8A-4147-A177-3AD203B41FA5}">
                      <a16:colId xmlns:a16="http://schemas.microsoft.com/office/drawing/2014/main" val="20000"/>
                    </a:ext>
                  </a:extLst>
                </a:gridCol>
                <a:gridCol w="8992924">
                  <a:extLst>
                    <a:ext uri="{9D8B030D-6E8A-4147-A177-3AD203B41FA5}">
                      <a16:colId xmlns:a16="http://schemas.microsoft.com/office/drawing/2014/main" val="20001"/>
                    </a:ext>
                  </a:extLst>
                </a:gridCol>
              </a:tblGrid>
              <a:tr h="1139010">
                <a:tc>
                  <a:txBody>
                    <a:bodyPr/>
                    <a:lstStyle/>
                    <a:p>
                      <a:pPr algn="just"/>
                      <a:r>
                        <a:rPr lang="en-GB" sz="1600" b="1" kern="1200" dirty="0">
                          <a:solidFill>
                            <a:schemeClr val="tx1"/>
                          </a:solidFill>
                          <a:effectLst/>
                          <a:latin typeface="Times New Roman" panose="02020603050405020304" pitchFamily="18" charset="0"/>
                          <a:ea typeface="+mn-ea"/>
                          <a:cs typeface="Times New Roman" panose="02020603050405020304" pitchFamily="18" charset="0"/>
                        </a:rPr>
                        <a:t>Strategic Decision </a:t>
                      </a:r>
                      <a:endParaRPr lang="en-GB" sz="16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600" b="1" kern="1200" dirty="0">
                          <a:solidFill>
                            <a:schemeClr val="tx1"/>
                          </a:solidFill>
                          <a:effectLst/>
                          <a:latin typeface="Times New Roman" panose="02020603050405020304" pitchFamily="18" charset="0"/>
                          <a:ea typeface="+mn-ea"/>
                          <a:cs typeface="Times New Roman" panose="02020603050405020304" pitchFamily="18" charset="0"/>
                        </a:rPr>
                        <a:t>(Corporate Strategy) </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R w="12700" cap="flat" cmpd="sng" algn="ctr">
                      <a:solidFill>
                        <a:schemeClr val="tx1"/>
                      </a:solidFill>
                      <a:prstDash val="solid"/>
                      <a:round/>
                      <a:headEnd type="none" w="med" len="med"/>
                      <a:tailEnd type="none" w="med" len="med"/>
                    </a:lnR>
                    <a:solidFill>
                      <a:srgbClr val="FFC000"/>
                    </a:solidFill>
                  </a:tcPr>
                </a:tc>
                <a:tc>
                  <a:txBody>
                    <a:bodyPr/>
                    <a:lstStyle/>
                    <a:p>
                      <a:pPr marR="211455" algn="just">
                        <a:lnSpc>
                          <a:spcPct val="115000"/>
                        </a:lnSpc>
                        <a:spcAft>
                          <a:spcPts val="0"/>
                        </a:spcAft>
                      </a:pPr>
                      <a:r>
                        <a:rPr lang="en-GB" sz="1800" dirty="0">
                          <a:effectLst/>
                          <a:latin typeface="Times New Roman" panose="02020603050405020304" pitchFamily="18" charset="0"/>
                          <a:cs typeface="Times New Roman" panose="02020603050405020304" pitchFamily="18" charset="0"/>
                        </a:rPr>
                        <a:t>Such as for example, the decision to enter the Indian market to support organisational sales  growth of 5% per annum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0000"/>
                  </a:ext>
                </a:extLst>
              </a:tr>
              <a:tr h="1094247">
                <a:tc>
                  <a:txBody>
                    <a:bodyPr/>
                    <a:lstStyle/>
                    <a:p>
                      <a:pPr algn="just"/>
                      <a:r>
                        <a:rPr lang="en-GB" sz="1600" b="1" kern="1200" dirty="0">
                          <a:solidFill>
                            <a:schemeClr val="tx1"/>
                          </a:solidFill>
                          <a:effectLst/>
                          <a:latin typeface="Times New Roman" panose="02020603050405020304" pitchFamily="18" charset="0"/>
                          <a:ea typeface="+mn-ea"/>
                          <a:cs typeface="Times New Roman" panose="02020603050405020304" pitchFamily="18" charset="0"/>
                        </a:rPr>
                        <a:t>Tactical Decision </a:t>
                      </a:r>
                      <a:endParaRPr lang="en-GB" sz="16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600" b="1" kern="1200" dirty="0">
                          <a:solidFill>
                            <a:schemeClr val="tx1"/>
                          </a:solidFill>
                          <a:effectLst/>
                          <a:latin typeface="Times New Roman" panose="02020603050405020304" pitchFamily="18" charset="0"/>
                          <a:ea typeface="+mn-ea"/>
                          <a:cs typeface="Times New Roman" panose="02020603050405020304" pitchFamily="18" charset="0"/>
                        </a:rPr>
                        <a:t>(Business Strategy) </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R w="12700" cap="flat" cmpd="sng" algn="ctr">
                      <a:solidFill>
                        <a:schemeClr val="tx1"/>
                      </a:solidFill>
                      <a:prstDash val="solid"/>
                      <a:round/>
                      <a:headEnd type="none" w="med" len="med"/>
                      <a:tailEnd type="none" w="med" len="med"/>
                    </a:lnR>
                    <a:solidFill>
                      <a:srgbClr val="FFC000"/>
                    </a:solidFill>
                  </a:tcPr>
                </a:tc>
                <a:tc>
                  <a:txBody>
                    <a:bodyPr/>
                    <a:lstStyle/>
                    <a:p>
                      <a:pPr marL="0" marR="211455" lvl="0" indent="0" algn="just" defTabSz="914400" rtl="0" eaLnBrk="1" fontAlgn="auto" latinLnBrk="0" hangingPunct="1">
                        <a:lnSpc>
                          <a:spcPct val="115000"/>
                        </a:lnSpc>
                        <a:spcBef>
                          <a:spcPts val="0"/>
                        </a:spcBef>
                        <a:spcAft>
                          <a:spcPts val="0"/>
                        </a:spcAft>
                        <a:buClrTx/>
                        <a:buSzTx/>
                        <a:buFontTx/>
                        <a:buNone/>
                        <a:tabLst/>
                        <a:defRPr/>
                      </a:pPr>
                      <a:r>
                        <a:rPr lang="en-GB" sz="1800" dirty="0">
                          <a:effectLst/>
                          <a:latin typeface="Times New Roman" panose="02020603050405020304" pitchFamily="18" charset="0"/>
                          <a:cs typeface="Times New Roman" panose="02020603050405020304" pitchFamily="18" charset="0"/>
                        </a:rPr>
                        <a:t>Such as for example, to decide between export led market expansion or locally producing the product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0001"/>
                  </a:ext>
                </a:extLst>
              </a:tr>
              <a:tr h="1045963">
                <a:tc>
                  <a:txBody>
                    <a:bodyPr/>
                    <a:lstStyle/>
                    <a:p>
                      <a:pPr marR="211455" algn="just">
                        <a:lnSpc>
                          <a:spcPct val="115000"/>
                        </a:lnSpc>
                        <a:spcAft>
                          <a:spcPts val="0"/>
                        </a:spcAft>
                      </a:pPr>
                      <a:r>
                        <a:rPr lang="en-GB" sz="1600" b="1" kern="1200" dirty="0">
                          <a:solidFill>
                            <a:schemeClr val="tx1"/>
                          </a:solidFill>
                          <a:effectLst/>
                          <a:latin typeface="Times New Roman" panose="02020603050405020304" pitchFamily="18" charset="0"/>
                          <a:ea typeface="+mn-ea"/>
                          <a:cs typeface="Times New Roman" panose="02020603050405020304" pitchFamily="18" charset="0"/>
                        </a:rPr>
                        <a:t>Operational Decision </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R w="12700" cap="flat" cmpd="sng" algn="ctr">
                      <a:solidFill>
                        <a:schemeClr val="tx1"/>
                      </a:solidFill>
                      <a:prstDash val="solid"/>
                      <a:round/>
                      <a:headEnd type="none" w="med" len="med"/>
                      <a:tailEnd type="none" w="med" len="med"/>
                    </a:lnR>
                    <a:solidFill>
                      <a:srgbClr val="FFC000"/>
                    </a:solidFill>
                  </a:tcPr>
                </a:tc>
                <a:tc>
                  <a:txBody>
                    <a:bodyPr/>
                    <a:lstStyle/>
                    <a:p>
                      <a:pPr marL="0" marR="211455" lvl="0" indent="0" algn="just" defTabSz="914400" rtl="0" eaLnBrk="1" fontAlgn="auto" latinLnBrk="0" hangingPunct="1">
                        <a:lnSpc>
                          <a:spcPct val="115000"/>
                        </a:lnSpc>
                        <a:spcBef>
                          <a:spcPts val="0"/>
                        </a:spcBef>
                        <a:spcAft>
                          <a:spcPts val="0"/>
                        </a:spcAft>
                        <a:buClrTx/>
                        <a:buSzTx/>
                        <a:buFontTx/>
                        <a:buNone/>
                        <a:tabLst/>
                        <a:defRPr/>
                      </a:pPr>
                      <a:r>
                        <a:rPr lang="en-GB" sz="1800" dirty="0">
                          <a:effectLst/>
                          <a:latin typeface="Times New Roman" panose="02020603050405020304" pitchFamily="18" charset="0"/>
                          <a:cs typeface="Times New Roman" panose="02020603050405020304" pitchFamily="18" charset="0"/>
                        </a:rPr>
                        <a:t>Such as for example, the decision to hire more expatiates or local staff to deliver and manage either the export or local production operations.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0002"/>
                  </a:ext>
                </a:extLst>
              </a:tr>
            </a:tbl>
          </a:graphicData>
        </a:graphic>
      </p:graphicFrame>
      <p:sp>
        <p:nvSpPr>
          <p:cNvPr id="3" name="TextBox 2">
            <a:extLst>
              <a:ext uri="{FF2B5EF4-FFF2-40B4-BE49-F238E27FC236}">
                <a16:creationId xmlns:a16="http://schemas.microsoft.com/office/drawing/2014/main" id="{E53DC5E3-A483-4227-B5A7-BED867370860}"/>
              </a:ext>
            </a:extLst>
          </p:cNvPr>
          <p:cNvSpPr txBox="1"/>
          <p:nvPr/>
        </p:nvSpPr>
        <p:spPr>
          <a:xfrm>
            <a:off x="326813" y="260648"/>
            <a:ext cx="5844870" cy="584775"/>
          </a:xfrm>
          <a:prstGeom prst="rect">
            <a:avLst/>
          </a:prstGeom>
          <a:solidFill>
            <a:schemeClr val="bg1"/>
          </a:solidFill>
          <a:ln>
            <a:solidFill>
              <a:srgbClr val="FFC000"/>
            </a:solidFill>
          </a:ln>
        </p:spPr>
        <p:txBody>
          <a:bodyPr wrap="none" rtlCol="0">
            <a:spAutoFit/>
          </a:bodyPr>
          <a:lstStyle/>
          <a:p>
            <a:r>
              <a:rPr lang="en-GB"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Types of Decision Making Level </a:t>
            </a:r>
          </a:p>
        </p:txBody>
      </p:sp>
    </p:spTree>
    <p:extLst>
      <p:ext uri="{BB962C8B-B14F-4D97-AF65-F5344CB8AC3E}">
        <p14:creationId xmlns:p14="http://schemas.microsoft.com/office/powerpoint/2010/main" val="35058724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ttp://www.businessstudynotes.com/wp-content/uploads/2016/01/Managerial-Decision-Making1-300x300.jpg">
            <a:extLst>
              <a:ext uri="{FF2B5EF4-FFF2-40B4-BE49-F238E27FC236}">
                <a16:creationId xmlns:a16="http://schemas.microsoft.com/office/drawing/2014/main" id="{8324BB82-04BF-42DE-A01A-62BEDE8F93CC}"/>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rot="2501670">
            <a:off x="7819690" y="1818691"/>
            <a:ext cx="1812315" cy="1591236"/>
          </a:xfrm>
          <a:prstGeom prst="rect">
            <a:avLst/>
          </a:prstGeom>
          <a:ln>
            <a:noFill/>
          </a:ln>
          <a:effectLst>
            <a:outerShdw blurRad="190500" algn="tl" rotWithShape="0">
              <a:srgbClr val="000000">
                <a:alpha val="70000"/>
              </a:srgbClr>
            </a:outerShdw>
          </a:effectLst>
        </p:spPr>
      </p:pic>
      <p:sp>
        <p:nvSpPr>
          <p:cNvPr id="3" name="Rectangle 2">
            <a:extLst>
              <a:ext uri="{FF2B5EF4-FFF2-40B4-BE49-F238E27FC236}">
                <a16:creationId xmlns:a16="http://schemas.microsoft.com/office/drawing/2014/main" id="{5B52B08A-4F28-4AFB-8AD4-5952F8A3BDA5}"/>
              </a:ext>
            </a:extLst>
          </p:cNvPr>
          <p:cNvSpPr/>
          <p:nvPr/>
        </p:nvSpPr>
        <p:spPr>
          <a:xfrm>
            <a:off x="408325" y="1422772"/>
            <a:ext cx="6195863" cy="954107"/>
          </a:xfrm>
          <a:prstGeom prst="rect">
            <a:avLst/>
          </a:prstGeom>
        </p:spPr>
        <p:txBody>
          <a:bodyPr wrap="none">
            <a:spAutoFit/>
          </a:bodyPr>
          <a:lstStyle/>
          <a:p>
            <a:pPr marL="514350" indent="-514350">
              <a:buFont typeface="+mj-lt"/>
              <a:buAutoNum type="arabicParenR"/>
            </a:pP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Programmed Decision Making </a:t>
            </a:r>
          </a:p>
          <a:p>
            <a:pPr marL="514350" indent="-514350">
              <a:buFont typeface="+mj-lt"/>
              <a:buAutoNum type="arabicParenR"/>
            </a:pP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Non-Programmed Decision Making </a:t>
            </a:r>
          </a:p>
        </p:txBody>
      </p:sp>
      <p:sp>
        <p:nvSpPr>
          <p:cNvPr id="7" name="Rectangle 6">
            <a:extLst>
              <a:ext uri="{FF2B5EF4-FFF2-40B4-BE49-F238E27FC236}">
                <a16:creationId xmlns:a16="http://schemas.microsoft.com/office/drawing/2014/main" id="{AD57893D-3B5D-4070-9940-03BE4A70EF8D}"/>
              </a:ext>
            </a:extLst>
          </p:cNvPr>
          <p:cNvSpPr/>
          <p:nvPr/>
        </p:nvSpPr>
        <p:spPr>
          <a:xfrm>
            <a:off x="5393977" y="303224"/>
            <a:ext cx="4252061" cy="584775"/>
          </a:xfrm>
          <a:prstGeom prst="rect">
            <a:avLst/>
          </a:prstGeom>
        </p:spPr>
        <p:style>
          <a:lnRef idx="2">
            <a:schemeClr val="accent2"/>
          </a:lnRef>
          <a:fillRef idx="1">
            <a:schemeClr val="lt1"/>
          </a:fillRef>
          <a:effectRef idx="0">
            <a:schemeClr val="accent2"/>
          </a:effectRef>
          <a:fontRef idx="minor">
            <a:schemeClr val="dk1"/>
          </a:fontRef>
        </p:style>
        <p:txBody>
          <a:bodyPr wrap="none" lIns="91440" tIns="45720" rIns="91440" bIns="45720">
            <a:spAutoFit/>
          </a:bodyPr>
          <a:lstStyle/>
          <a:p>
            <a:r>
              <a:rPr lang="en-GB"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Decision Making Types</a:t>
            </a:r>
            <a:endParaRPr lang="en-GB" sz="3200" dirty="0"/>
          </a:p>
        </p:txBody>
      </p:sp>
      <p:sp>
        <p:nvSpPr>
          <p:cNvPr id="8" name="Rectangle 7">
            <a:extLst>
              <a:ext uri="{FF2B5EF4-FFF2-40B4-BE49-F238E27FC236}">
                <a16:creationId xmlns:a16="http://schemas.microsoft.com/office/drawing/2014/main" id="{CEE766E6-28D8-420E-9E8B-337C90AE17DC}"/>
              </a:ext>
            </a:extLst>
          </p:cNvPr>
          <p:cNvSpPr/>
          <p:nvPr/>
        </p:nvSpPr>
        <p:spPr>
          <a:xfrm>
            <a:off x="263352" y="4112161"/>
            <a:ext cx="11593288" cy="1332481"/>
          </a:xfrm>
          <a:prstGeom prst="rect">
            <a:avLst/>
          </a:prstGeom>
        </p:spPr>
        <p:txBody>
          <a:bodyPr wrap="square">
            <a:spAutoFit/>
          </a:bodyPr>
          <a:lstStyle/>
          <a:p>
            <a:pPr marL="90170" marR="121285" algn="just">
              <a:lnSpc>
                <a:spcPct val="115000"/>
              </a:lnSpc>
              <a:spcAft>
                <a:spcPts val="1000"/>
              </a:spcAft>
            </a:pPr>
            <a:r>
              <a:rPr lang="en-GB" sz="2400" b="1" i="1" dirty="0">
                <a:latin typeface="Times New Roman" panose="02020603050405020304" pitchFamily="18" charset="0"/>
                <a:ea typeface="Calibri" panose="020F0502020204030204" pitchFamily="34" charset="0"/>
                <a:cs typeface="Times New Roman" panose="02020603050405020304" pitchFamily="18" charset="0"/>
              </a:rPr>
              <a:t>We all make a range of decisions as part of everyday life, some of which involve little or no thought, some requiring considerable thought. Decisions such as should we remain part of the European Union or leave?  </a:t>
            </a:r>
          </a:p>
        </p:txBody>
      </p:sp>
    </p:spTree>
    <p:extLst>
      <p:ext uri="{BB962C8B-B14F-4D97-AF65-F5344CB8AC3E}">
        <p14:creationId xmlns:p14="http://schemas.microsoft.com/office/powerpoint/2010/main" val="28546661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CDA3AB5-0D1F-486C-8020-A25BA07980D6}"/>
              </a:ext>
            </a:extLst>
          </p:cNvPr>
          <p:cNvSpPr/>
          <p:nvPr/>
        </p:nvSpPr>
        <p:spPr>
          <a:xfrm>
            <a:off x="356586" y="1988840"/>
            <a:ext cx="11478828" cy="3634136"/>
          </a:xfrm>
          <a:prstGeom prst="rect">
            <a:avLst/>
          </a:prstGeom>
        </p:spPr>
        <p:txBody>
          <a:bodyPr wrap="square">
            <a:spAutoFit/>
          </a:bodyPr>
          <a:lstStyle/>
          <a:p>
            <a:pPr marL="375920" marR="121285" indent="-285750" algn="just">
              <a:lnSpc>
                <a:spcPct val="115000"/>
              </a:lnSpc>
              <a:spcAft>
                <a:spcPts val="1000"/>
              </a:spcAft>
              <a:buFont typeface="Wingdings" panose="05000000000000000000" pitchFamily="2" charset="2"/>
              <a:buChar char="ü"/>
            </a:pPr>
            <a:r>
              <a:rPr lang="en-GB" sz="2000" dirty="0">
                <a:latin typeface="Times New Roman" panose="02020603050405020304" pitchFamily="18" charset="0"/>
                <a:ea typeface="Calibri" panose="020F0502020204030204" pitchFamily="34" charset="0"/>
                <a:cs typeface="Times New Roman" panose="02020603050405020304" pitchFamily="18" charset="0"/>
              </a:rPr>
              <a:t>A programmed decision is one that is routine and repetitive and can be handled by rules or established procedures. </a:t>
            </a:r>
          </a:p>
          <a:p>
            <a:pPr marL="375920" marR="121285" indent="-285750" algn="just">
              <a:lnSpc>
                <a:spcPct val="115000"/>
              </a:lnSpc>
              <a:spcAft>
                <a:spcPts val="1000"/>
              </a:spcAft>
              <a:buFont typeface="Wingdings" panose="05000000000000000000" pitchFamily="2" charset="2"/>
              <a:buChar char="ü"/>
            </a:pPr>
            <a:r>
              <a:rPr lang="en-GB" sz="2000" dirty="0">
                <a:latin typeface="Times New Roman" panose="02020603050405020304" pitchFamily="18" charset="0"/>
                <a:ea typeface="Calibri" panose="020F0502020204030204" pitchFamily="34" charset="0"/>
                <a:cs typeface="Times New Roman" panose="02020603050405020304" pitchFamily="18" charset="0"/>
              </a:rPr>
              <a:t>Programmed decision making generally has easily identifiable factors which aid the decision and can often be automated to ensure a consistent approach to save time. This model of decision making model also is often a result of past experience. </a:t>
            </a:r>
          </a:p>
          <a:p>
            <a:pPr marL="375920" marR="121285" indent="-285750" algn="just">
              <a:lnSpc>
                <a:spcPct val="115000"/>
              </a:lnSpc>
              <a:spcAft>
                <a:spcPts val="1000"/>
              </a:spcAft>
              <a:buFont typeface="Wingdings" panose="05000000000000000000" pitchFamily="2" charset="2"/>
              <a:buChar char="ü"/>
            </a:pPr>
            <a:r>
              <a:rPr lang="en-GB" sz="2000" dirty="0">
                <a:latin typeface="Times New Roman" panose="02020603050405020304" pitchFamily="18" charset="0"/>
                <a:ea typeface="Calibri" panose="020F0502020204030204" pitchFamily="34" charset="0"/>
                <a:cs typeface="Times New Roman" panose="02020603050405020304" pitchFamily="18" charset="0"/>
              </a:rPr>
              <a:t>Generally speaking, programmed decision making model is also referred to as structured decision making model. </a:t>
            </a:r>
          </a:p>
          <a:p>
            <a:pPr marL="375920" marR="121285" indent="-285750" algn="just">
              <a:lnSpc>
                <a:spcPct val="115000"/>
              </a:lnSpc>
              <a:spcAft>
                <a:spcPts val="1000"/>
              </a:spcAft>
              <a:buFont typeface="Wingdings" panose="05000000000000000000" pitchFamily="2" charset="2"/>
              <a:buChar char="ü"/>
            </a:pPr>
            <a:r>
              <a:rPr lang="en-GB" sz="2000" dirty="0">
                <a:latin typeface="Times New Roman" panose="02020603050405020304" pitchFamily="18" charset="0"/>
                <a:ea typeface="Calibri" panose="020F0502020204030204" pitchFamily="34" charset="0"/>
                <a:cs typeface="Times New Roman" panose="02020603050405020304" pitchFamily="18" charset="0"/>
              </a:rPr>
              <a:t>Programmed decision making model is a decision that is fairly structured or recurs with some frequency or both. Programmed decisions which follow clear, delineated steps and procedures (Harrison, 1999). </a:t>
            </a:r>
          </a:p>
        </p:txBody>
      </p:sp>
      <p:sp>
        <p:nvSpPr>
          <p:cNvPr id="4" name="Rectangle 3">
            <a:extLst>
              <a:ext uri="{FF2B5EF4-FFF2-40B4-BE49-F238E27FC236}">
                <a16:creationId xmlns:a16="http://schemas.microsoft.com/office/drawing/2014/main" id="{953EC788-5CFC-4BB9-BD12-2544C49C9203}"/>
              </a:ext>
            </a:extLst>
          </p:cNvPr>
          <p:cNvSpPr/>
          <p:nvPr/>
        </p:nvSpPr>
        <p:spPr>
          <a:xfrm>
            <a:off x="7608168" y="255532"/>
            <a:ext cx="4056804" cy="646331"/>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US" sz="3600" dirty="0">
                <a:ln w="0"/>
                <a:solidFill>
                  <a:schemeClr val="tx1"/>
                </a:solidFill>
                <a:effectLst>
                  <a:outerShdw blurRad="38100" dist="19050" dir="2700000" algn="tl" rotWithShape="0">
                    <a:schemeClr val="dk1">
                      <a:alpha val="40000"/>
                    </a:schemeClr>
                  </a:outerShdw>
                </a:effectLst>
              </a:rPr>
              <a:t>Programmed </a:t>
            </a:r>
          </a:p>
        </p:txBody>
      </p:sp>
    </p:spTree>
    <p:extLst>
      <p:ext uri="{BB962C8B-B14F-4D97-AF65-F5344CB8AC3E}">
        <p14:creationId xmlns:p14="http://schemas.microsoft.com/office/powerpoint/2010/main" val="18621439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5AE8753-9123-435E-BDA0-BCF916ADD5FB}"/>
              </a:ext>
            </a:extLst>
          </p:cNvPr>
          <p:cNvSpPr/>
          <p:nvPr/>
        </p:nvSpPr>
        <p:spPr>
          <a:xfrm>
            <a:off x="7217252" y="260648"/>
            <a:ext cx="4554538" cy="646331"/>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US" sz="3600" b="1" dirty="0">
                <a:ln w="0"/>
                <a:solidFill>
                  <a:schemeClr val="tx1"/>
                </a:solidFill>
                <a:effectLst>
                  <a:outerShdw blurRad="38100" dist="19050" dir="2700000" algn="tl" rotWithShape="0">
                    <a:schemeClr val="dk1">
                      <a:alpha val="40000"/>
                    </a:schemeClr>
                  </a:outerShdw>
                </a:effectLst>
              </a:rPr>
              <a:t>Non-Programmed </a:t>
            </a:r>
          </a:p>
        </p:txBody>
      </p:sp>
      <p:sp>
        <p:nvSpPr>
          <p:cNvPr id="3" name="Rectangle 2">
            <a:extLst>
              <a:ext uri="{FF2B5EF4-FFF2-40B4-BE49-F238E27FC236}">
                <a16:creationId xmlns:a16="http://schemas.microsoft.com/office/drawing/2014/main" id="{9B5E3FEB-DFBA-4754-96FF-B1DF71C61356}"/>
              </a:ext>
            </a:extLst>
          </p:cNvPr>
          <p:cNvSpPr/>
          <p:nvPr/>
        </p:nvSpPr>
        <p:spPr>
          <a:xfrm>
            <a:off x="418730" y="1268760"/>
            <a:ext cx="11354540" cy="2677656"/>
          </a:xfrm>
          <a:prstGeom prst="rect">
            <a:avLst/>
          </a:prstGeom>
        </p:spPr>
        <p:txBody>
          <a:bodyPr wrap="square">
            <a:spAutoFit/>
          </a:bodyPr>
          <a:lstStyle/>
          <a:p>
            <a:pPr algn="just"/>
            <a:r>
              <a:rPr lang="en-GB" sz="2400" dirty="0">
                <a:latin typeface="Times New Roman" panose="02020603050405020304" pitchFamily="18" charset="0"/>
                <a:ea typeface="Calibri" panose="020F0502020204030204" pitchFamily="34" charset="0"/>
                <a:cs typeface="Times New Roman" panose="02020603050405020304" pitchFamily="18" charset="0"/>
              </a:rPr>
              <a:t>Non-Programmed Decisions are those that are unusual and have not been addressed commonly or have novel elements that make the setting of rules impossible. In non-programme decisions often, intuition and judgment is required to complete the decision making process. </a:t>
            </a:r>
          </a:p>
          <a:p>
            <a:pPr algn="just"/>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400" dirty="0">
                <a:latin typeface="Times New Roman" panose="02020603050405020304" pitchFamily="18" charset="0"/>
                <a:ea typeface="Calibri" panose="020F0502020204030204" pitchFamily="34" charset="0"/>
                <a:cs typeface="Times New Roman" panose="02020603050405020304" pitchFamily="18" charset="0"/>
              </a:rPr>
              <a:t>It is believed that the top-level of management team makes non-programme decisions. </a:t>
            </a:r>
            <a:endParaRPr lang="en-GB" sz="2400" dirty="0">
              <a:latin typeface="Times New Roman" panose="02020603050405020304" pitchFamily="18" charset="0"/>
              <a:cs typeface="Times New Roman" panose="02020603050405020304" pitchFamily="18" charset="0"/>
            </a:endParaRPr>
          </a:p>
          <a:p>
            <a:pPr algn="just"/>
            <a:endParaRPr lang="en-GB" sz="2400" dirty="0">
              <a:latin typeface="Times New Roman" panose="02020603050405020304" pitchFamily="18" charset="0"/>
              <a:cs typeface="Times New Roman" panose="02020603050405020304" pitchFamily="18" charset="0"/>
            </a:endParaRPr>
          </a:p>
        </p:txBody>
      </p:sp>
      <p:pic>
        <p:nvPicPr>
          <p:cNvPr id="3074" name="Picture 2" descr="Related image">
            <a:extLst>
              <a:ext uri="{FF2B5EF4-FFF2-40B4-BE49-F238E27FC236}">
                <a16:creationId xmlns:a16="http://schemas.microsoft.com/office/drawing/2014/main" id="{9F3155A5-B8DA-4C21-B68B-0F2766503D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83966">
            <a:off x="10259164" y="3889087"/>
            <a:ext cx="1555328" cy="155659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3328637E-47D8-41C1-8F50-DB84558CE110}"/>
              </a:ext>
            </a:extLst>
          </p:cNvPr>
          <p:cNvSpPr/>
          <p:nvPr/>
        </p:nvSpPr>
        <p:spPr>
          <a:xfrm>
            <a:off x="246791" y="5589240"/>
            <a:ext cx="1516762" cy="261610"/>
          </a:xfrm>
          <a:prstGeom prst="rect">
            <a:avLst/>
          </a:prstGeom>
        </p:spPr>
        <p:txBody>
          <a:bodyPr wrap="none">
            <a:spAutoFit/>
          </a:bodyPr>
          <a:lstStyle/>
          <a:p>
            <a:r>
              <a:rPr lang="en-GB" sz="1100" dirty="0">
                <a:solidFill>
                  <a:srgbClr val="000000"/>
                </a:solidFill>
                <a:latin typeface="Arial" panose="020B0604020202020204" pitchFamily="34" charset="0"/>
                <a:ea typeface="Calibri" panose="020F0502020204030204" pitchFamily="34" charset="0"/>
              </a:rPr>
              <a:t>(Pownall, 2012, p.15)</a:t>
            </a:r>
            <a:endParaRPr lang="en-GB" sz="1100" dirty="0"/>
          </a:p>
        </p:txBody>
      </p:sp>
    </p:spTree>
    <p:extLst>
      <p:ext uri="{BB962C8B-B14F-4D97-AF65-F5344CB8AC3E}">
        <p14:creationId xmlns:p14="http://schemas.microsoft.com/office/powerpoint/2010/main" val="4384845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5AE8753-9123-435E-BDA0-BCF916ADD5FB}"/>
              </a:ext>
            </a:extLst>
          </p:cNvPr>
          <p:cNvSpPr/>
          <p:nvPr/>
        </p:nvSpPr>
        <p:spPr>
          <a:xfrm>
            <a:off x="5233806" y="199776"/>
            <a:ext cx="6262793" cy="523220"/>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US" sz="2800" dirty="0">
                <a:ln w="0"/>
                <a:solidFill>
                  <a:schemeClr val="tx1"/>
                </a:solidFill>
                <a:effectLst>
                  <a:outerShdw blurRad="38100" dist="19050" dir="2700000" algn="tl" rotWithShape="0">
                    <a:schemeClr val="dk1">
                      <a:alpha val="40000"/>
                    </a:schemeClr>
                  </a:outerShdw>
                </a:effectLst>
              </a:rPr>
              <a:t>Decision Making Conditions </a:t>
            </a:r>
          </a:p>
        </p:txBody>
      </p:sp>
      <p:sp>
        <p:nvSpPr>
          <p:cNvPr id="8" name="Rounded Rectangle 3">
            <a:extLst>
              <a:ext uri="{FF2B5EF4-FFF2-40B4-BE49-F238E27FC236}">
                <a16:creationId xmlns:a16="http://schemas.microsoft.com/office/drawing/2014/main" id="{CA952613-CC15-44F4-AB50-293C91FBB13B}"/>
              </a:ext>
            </a:extLst>
          </p:cNvPr>
          <p:cNvSpPr/>
          <p:nvPr/>
        </p:nvSpPr>
        <p:spPr>
          <a:xfrm>
            <a:off x="2900759" y="1277460"/>
            <a:ext cx="2005493" cy="1391399"/>
          </a:xfrm>
          <a:prstGeom prst="roundRect">
            <a:avLst/>
          </a:prstGeom>
          <a:blipFill rotWithShape="1">
            <a:blip r:embed="rId2"/>
            <a:stretch>
              <a:fillRect/>
            </a:stretch>
          </a:blipFill>
          <a:ln w="25400" cap="flat" cmpd="sng" algn="ctr">
            <a:solidFill>
              <a:sysClr val="window" lastClr="FFFFFF">
                <a:hueOff val="0"/>
                <a:satOff val="0"/>
                <a:lumOff val="0"/>
                <a:alphaOff val="0"/>
              </a:sysClr>
            </a:solidFill>
            <a:prstDash val="solid"/>
          </a:ln>
          <a:effectLst/>
        </p:spPr>
        <p:txBody>
          <a:bodyPr/>
          <a:lstStyle/>
          <a:p>
            <a:endParaRPr lang="en-GB"/>
          </a:p>
        </p:txBody>
      </p:sp>
      <p:sp>
        <p:nvSpPr>
          <p:cNvPr id="9" name="Rounded Rectangle 5">
            <a:extLst>
              <a:ext uri="{FF2B5EF4-FFF2-40B4-BE49-F238E27FC236}">
                <a16:creationId xmlns:a16="http://schemas.microsoft.com/office/drawing/2014/main" id="{4C8B8D9B-09E5-4D90-A2A6-3BEFBACF1E6F}"/>
              </a:ext>
            </a:extLst>
          </p:cNvPr>
          <p:cNvSpPr/>
          <p:nvPr/>
        </p:nvSpPr>
        <p:spPr>
          <a:xfrm>
            <a:off x="373096" y="1369473"/>
            <a:ext cx="1794674" cy="1207378"/>
          </a:xfrm>
          <a:prstGeom prst="roundRect">
            <a:avLst/>
          </a:prstGeom>
          <a:blipFill rotWithShape="1">
            <a:blip r:embed="rId3"/>
            <a:stretch>
              <a:fillRect/>
            </a:stretch>
          </a:blipFill>
          <a:ln w="25400" cap="flat" cmpd="sng" algn="ctr">
            <a:solidFill>
              <a:sysClr val="window" lastClr="FFFFFF">
                <a:hueOff val="0"/>
                <a:satOff val="0"/>
                <a:lumOff val="0"/>
                <a:alphaOff val="0"/>
              </a:sysClr>
            </a:solidFill>
            <a:prstDash val="solid"/>
          </a:ln>
          <a:effectLst/>
        </p:spPr>
        <p:txBody>
          <a:bodyPr/>
          <a:lstStyle/>
          <a:p>
            <a:endParaRPr lang="en-GB"/>
          </a:p>
        </p:txBody>
      </p:sp>
      <p:sp>
        <p:nvSpPr>
          <p:cNvPr id="2" name="TextBox 1">
            <a:extLst>
              <a:ext uri="{FF2B5EF4-FFF2-40B4-BE49-F238E27FC236}">
                <a16:creationId xmlns:a16="http://schemas.microsoft.com/office/drawing/2014/main" id="{4936742F-2A85-42A3-8B03-0D39323DCAB7}"/>
              </a:ext>
            </a:extLst>
          </p:cNvPr>
          <p:cNvSpPr txBox="1"/>
          <p:nvPr/>
        </p:nvSpPr>
        <p:spPr>
          <a:xfrm>
            <a:off x="373096" y="3373596"/>
            <a:ext cx="11469716" cy="2062103"/>
          </a:xfrm>
          <a:prstGeom prst="rect">
            <a:avLst/>
          </a:prstGeom>
          <a:noFill/>
        </p:spPr>
        <p:txBody>
          <a:bodyPr wrap="square" rtlCol="0">
            <a:spAutoFit/>
          </a:bodyPr>
          <a:lstStyle/>
          <a:p>
            <a:pPr algn="ctr"/>
            <a:r>
              <a:rPr lang="en-GB" sz="3200" b="1" dirty="0">
                <a:effectLst>
                  <a:outerShdw blurRad="38100" dist="38100" dir="2700000" algn="tl">
                    <a:srgbClr val="000000">
                      <a:alpha val="43137"/>
                    </a:srgbClr>
                  </a:outerShdw>
                </a:effectLst>
                <a:highlight>
                  <a:srgbClr val="FFFF00"/>
                </a:highlight>
              </a:rPr>
              <a:t>Discussion</a:t>
            </a:r>
          </a:p>
          <a:p>
            <a:pPr algn="ctr"/>
            <a:endParaRPr lang="en-GB" sz="2400" b="1" dirty="0">
              <a:effectLst>
                <a:outerShdw blurRad="38100" dist="38100" dir="2700000" algn="tl">
                  <a:srgbClr val="000000">
                    <a:alpha val="43137"/>
                  </a:srgbClr>
                </a:outerShdw>
              </a:effectLst>
            </a:endParaRPr>
          </a:p>
          <a:p>
            <a:pPr algn="ctr"/>
            <a:r>
              <a:rPr lang="en-GB" b="1" dirty="0"/>
              <a:t>How do you think the current uncertainty in the UK business environment due to Brexit affects corporate decision makers?</a:t>
            </a:r>
          </a:p>
          <a:p>
            <a:pPr algn="ctr"/>
            <a:endParaRPr lang="en-GB" b="1" dirty="0"/>
          </a:p>
          <a:p>
            <a:pPr algn="ctr"/>
            <a:r>
              <a:rPr lang="en-GB" b="1" dirty="0"/>
              <a:t>How does it make things more complex for business owners and foreign investors? </a:t>
            </a:r>
          </a:p>
        </p:txBody>
      </p:sp>
      <p:pic>
        <p:nvPicPr>
          <p:cNvPr id="1026" name="Picture 2" descr="Image result for certainty picture">
            <a:extLst>
              <a:ext uri="{FF2B5EF4-FFF2-40B4-BE49-F238E27FC236}">
                <a16:creationId xmlns:a16="http://schemas.microsoft.com/office/drawing/2014/main" id="{E1390F1C-0E33-4E00-9978-8482338C92A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266364" y="1277462"/>
            <a:ext cx="2344446" cy="131875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28" name="Picture 4" descr="Image result for certainty picture">
            <a:extLst>
              <a:ext uri="{FF2B5EF4-FFF2-40B4-BE49-F238E27FC236}">
                <a16:creationId xmlns:a16="http://schemas.microsoft.com/office/drawing/2014/main" id="{B537B221-94E4-47E9-ABB1-0A2C0900CB03}"/>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639241" y="1127191"/>
            <a:ext cx="2537249" cy="169193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4631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07FCAC-C99C-4A26-A9BB-1F04F71D7F31}"/>
              </a:ext>
            </a:extLst>
          </p:cNvPr>
          <p:cNvSpPr/>
          <p:nvPr/>
        </p:nvSpPr>
        <p:spPr>
          <a:xfrm>
            <a:off x="6420889" y="260648"/>
            <a:ext cx="5463351" cy="523220"/>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US" sz="2800" dirty="0">
                <a:ln w="0"/>
                <a:solidFill>
                  <a:schemeClr val="tx1"/>
                </a:solidFill>
                <a:effectLst>
                  <a:outerShdw blurRad="38100" dist="19050" dir="2700000" algn="tl" rotWithShape="0">
                    <a:schemeClr val="dk1">
                      <a:alpha val="40000"/>
                    </a:schemeClr>
                  </a:outerShdw>
                </a:effectLst>
              </a:rPr>
              <a:t>Decision Making Conditions </a:t>
            </a:r>
          </a:p>
        </p:txBody>
      </p:sp>
      <p:sp>
        <p:nvSpPr>
          <p:cNvPr id="3" name="Rectangle 2">
            <a:extLst>
              <a:ext uri="{FF2B5EF4-FFF2-40B4-BE49-F238E27FC236}">
                <a16:creationId xmlns:a16="http://schemas.microsoft.com/office/drawing/2014/main" id="{608E9E61-F8A5-4C9F-91D4-4084712F684C}"/>
              </a:ext>
            </a:extLst>
          </p:cNvPr>
          <p:cNvSpPr/>
          <p:nvPr/>
        </p:nvSpPr>
        <p:spPr>
          <a:xfrm>
            <a:off x="292925" y="2311867"/>
            <a:ext cx="11576481" cy="2234266"/>
          </a:xfrm>
          <a:prstGeom prst="rect">
            <a:avLst/>
          </a:prstGeom>
        </p:spPr>
        <p:txBody>
          <a:bodyPr wrap="square">
            <a:spAutoFit/>
          </a:bodyPr>
          <a:lstStyle/>
          <a:p>
            <a:pPr algn="just">
              <a:lnSpc>
                <a:spcPct val="115000"/>
              </a:lnSpc>
              <a:spcAft>
                <a:spcPts val="1000"/>
              </a:spcAft>
            </a:pPr>
            <a:r>
              <a:rPr lang="en-GB" dirty="0">
                <a:latin typeface="Arial" panose="020B0604020202020204" pitchFamily="34" charset="0"/>
                <a:ea typeface="Calibri" panose="020F0502020204030204" pitchFamily="34" charset="0"/>
              </a:rPr>
              <a:t>Not all decisions are the same, some are very straightforward and require little management thinking (programmed decision). Others require a great deal of analysis to identify the options available and to make a choice that will suit the aim and objectives of the business. The organisation can identify a number of factors or conditions that affect the process and later the way in which the decision is arrived at. </a:t>
            </a:r>
          </a:p>
          <a:p>
            <a:pPr algn="just">
              <a:lnSpc>
                <a:spcPct val="115000"/>
              </a:lnSpc>
              <a:spcAft>
                <a:spcPts val="1000"/>
              </a:spcAft>
            </a:pPr>
            <a:endParaRPr lang="en-GB" dirty="0">
              <a:latin typeface="Arial" panose="020B0604020202020204" pitchFamily="34" charset="0"/>
              <a:ea typeface="Calibri" panose="020F0502020204030204" pitchFamily="34" charset="0"/>
            </a:endParaRPr>
          </a:p>
          <a:p>
            <a:pPr algn="just">
              <a:lnSpc>
                <a:spcPct val="115000"/>
              </a:lnSpc>
              <a:spcAft>
                <a:spcPts val="1000"/>
              </a:spcAft>
            </a:pPr>
            <a:r>
              <a:rPr lang="en-GB" b="1" dirty="0">
                <a:latin typeface="Arial" panose="020B0604020202020204" pitchFamily="34" charset="0"/>
                <a:ea typeface="Calibri" panose="020F0502020204030204" pitchFamily="34" charset="0"/>
              </a:rPr>
              <a:t>Generally speaking, decisions are made under four prevailing conditions as follows:</a:t>
            </a:r>
            <a:endParaRPr lang="en-GB" b="1" dirty="0">
              <a:latin typeface="Times New Roman" panose="02020603050405020304" pitchFamily="18" charset="0"/>
              <a:ea typeface="Calibri" panose="020F0502020204030204" pitchFamily="34" charset="0"/>
            </a:endParaRPr>
          </a:p>
        </p:txBody>
      </p:sp>
      <p:sp>
        <p:nvSpPr>
          <p:cNvPr id="6" name="Rectangle 5">
            <a:extLst>
              <a:ext uri="{FF2B5EF4-FFF2-40B4-BE49-F238E27FC236}">
                <a16:creationId xmlns:a16="http://schemas.microsoft.com/office/drawing/2014/main" id="{2E858EF9-B8E6-4480-A056-79EB7DEFF148}"/>
              </a:ext>
            </a:extLst>
          </p:cNvPr>
          <p:cNvSpPr/>
          <p:nvPr/>
        </p:nvSpPr>
        <p:spPr>
          <a:xfrm>
            <a:off x="9615135" y="5274400"/>
            <a:ext cx="2254271" cy="287451"/>
          </a:xfrm>
          <a:prstGeom prst="rect">
            <a:avLst/>
          </a:prstGeom>
        </p:spPr>
        <p:txBody>
          <a:bodyPr wrap="none">
            <a:spAutoFit/>
          </a:bodyPr>
          <a:lstStyle/>
          <a:p>
            <a:pPr marL="90170" marR="121285" algn="just">
              <a:lnSpc>
                <a:spcPct val="115000"/>
              </a:lnSpc>
              <a:spcAft>
                <a:spcPts val="1000"/>
              </a:spcAft>
            </a:pPr>
            <a:r>
              <a:rPr lang="en-GB" sz="1200" dirty="0">
                <a:latin typeface="Arial" panose="020B0604020202020204" pitchFamily="34" charset="0"/>
                <a:ea typeface="Calibri" panose="020F0502020204030204" pitchFamily="34" charset="0"/>
              </a:rPr>
              <a:t>(Boddy, 2013, pp. 200-231)</a:t>
            </a:r>
            <a:endParaRPr lang="en-GB" sz="1200" dirty="0">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3886566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3352" y="2110584"/>
            <a:ext cx="11809312" cy="1340688"/>
          </a:xfrm>
          <a:prstGeom prst="rect">
            <a:avLst/>
          </a:prstGeom>
        </p:spPr>
        <p:txBody>
          <a:bodyPr wrap="square">
            <a:spAutoFit/>
          </a:bodyPr>
          <a:lstStyle/>
          <a:p>
            <a:pPr marR="29210" algn="just">
              <a:lnSpc>
                <a:spcPct val="115000"/>
              </a:lnSpc>
              <a:spcAft>
                <a:spcPts val="1000"/>
              </a:spcAft>
            </a:pPr>
            <a:r>
              <a:rPr lang="en-GB" dirty="0">
                <a:latin typeface="Arial" panose="020B0604020202020204" pitchFamily="34" charset="0"/>
                <a:ea typeface="Calibri" panose="020F0502020204030204" pitchFamily="34" charset="0"/>
              </a:rPr>
              <a:t>Certainty describes decision making which is based upon complete belief and absolute confidence in the correct path. It is important to mention that all the information that is required to consider the alternatives is available and accurate. And finally, making decisions under this condition is relatively easy and in this condition, automation and programming of the decision will often be established.  </a:t>
            </a:r>
            <a:endParaRPr lang="en-GB" sz="2000" dirty="0">
              <a:latin typeface="Times New Roman" panose="02020603050405020304" pitchFamily="18" charset="0"/>
              <a:ea typeface="Calibri" panose="020F0502020204030204" pitchFamily="34" charset="0"/>
            </a:endParaRPr>
          </a:p>
        </p:txBody>
      </p:sp>
      <p:sp>
        <p:nvSpPr>
          <p:cNvPr id="3" name="Rounded Rectangle 2"/>
          <p:cNvSpPr/>
          <p:nvPr/>
        </p:nvSpPr>
        <p:spPr>
          <a:xfrm>
            <a:off x="8904312" y="3645024"/>
            <a:ext cx="2908840" cy="1896296"/>
          </a:xfrm>
          <a:prstGeom prst="roundRect">
            <a:avLst/>
          </a:prstGeom>
          <a:blipFill rotWithShape="1">
            <a:blip r:embed="rId2"/>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4" name="Rectangle 3">
            <a:extLst>
              <a:ext uri="{FF2B5EF4-FFF2-40B4-BE49-F238E27FC236}">
                <a16:creationId xmlns:a16="http://schemas.microsoft.com/office/drawing/2014/main" id="{1ECCFB13-FABE-4952-B339-69ED86CCE152}"/>
              </a:ext>
            </a:extLst>
          </p:cNvPr>
          <p:cNvSpPr/>
          <p:nvPr/>
        </p:nvSpPr>
        <p:spPr>
          <a:xfrm>
            <a:off x="6624809" y="332656"/>
            <a:ext cx="5447855" cy="547650"/>
          </a:xfrm>
          <a:prstGeom prst="rect">
            <a:avLst/>
          </a:prstGeom>
          <a:solidFill>
            <a:schemeClr val="bg1"/>
          </a:solidFill>
        </p:spPr>
        <p:txBody>
          <a:bodyPr wrap="square">
            <a:spAutoFit/>
          </a:bodyPr>
          <a:lstStyle/>
          <a:p>
            <a:pPr marR="121285" algn="ctr">
              <a:lnSpc>
                <a:spcPct val="115000"/>
              </a:lnSpc>
              <a:spcAft>
                <a:spcPts val="1000"/>
              </a:spcAft>
              <a:buClr>
                <a:srgbClr val="FF0000"/>
              </a:buClr>
            </a:pPr>
            <a:r>
              <a:rPr lang="en-US" sz="2800" b="1" dirty="0">
                <a:effectLst>
                  <a:outerShdw blurRad="38100" dist="38100" dir="2700000" algn="tl">
                    <a:srgbClr val="000000">
                      <a:alpha val="43137"/>
                    </a:srgbClr>
                  </a:outerShdw>
                </a:effectLst>
                <a:latin typeface="Arial" panose="020B0604020202020204" pitchFamily="34" charset="0"/>
                <a:ea typeface="Calibri" panose="020F0502020204030204" pitchFamily="34" charset="0"/>
              </a:rPr>
              <a:t>Decision Making – Certainty </a:t>
            </a:r>
            <a:endParaRPr lang="en-GB" sz="24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36746783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9330359" y="3861048"/>
            <a:ext cx="2517488" cy="1539640"/>
          </a:xfrm>
          <a:prstGeom prst="roundRect">
            <a:avLst/>
          </a:prstGeom>
          <a:blipFill rotWithShape="1">
            <a:blip r:embed="rId2"/>
            <a:stretch>
              <a:fillRect/>
            </a:stretch>
          </a:blipFill>
          <a:ln w="25400" cap="flat" cmpd="sng" algn="ctr">
            <a:solidFill>
              <a:sysClr val="window" lastClr="FFFFFF">
                <a:hueOff val="0"/>
                <a:satOff val="0"/>
                <a:lumOff val="0"/>
                <a:alphaOff val="0"/>
              </a:sysClr>
            </a:solidFill>
            <a:prstDash val="solid"/>
          </a:ln>
          <a:effectLst/>
        </p:spPr>
        <p:txBody>
          <a:bodyPr/>
          <a:lstStyle/>
          <a:p>
            <a:endParaRPr lang="en-GB"/>
          </a:p>
        </p:txBody>
      </p:sp>
      <p:sp>
        <p:nvSpPr>
          <p:cNvPr id="2" name="Rectangle 1"/>
          <p:cNvSpPr/>
          <p:nvPr/>
        </p:nvSpPr>
        <p:spPr>
          <a:xfrm>
            <a:off x="235855" y="1124744"/>
            <a:ext cx="11611992" cy="2942152"/>
          </a:xfrm>
          <a:prstGeom prst="rect">
            <a:avLst/>
          </a:prstGeom>
        </p:spPr>
        <p:txBody>
          <a:bodyPr wrap="square">
            <a:spAutoFit/>
          </a:bodyPr>
          <a:lstStyle/>
          <a:p>
            <a:pPr marR="29210" algn="just">
              <a:lnSpc>
                <a:spcPct val="115000"/>
              </a:lnSpc>
              <a:spcAft>
                <a:spcPts val="1000"/>
              </a:spcAft>
            </a:pPr>
            <a:r>
              <a:rPr lang="en-GB" dirty="0">
                <a:latin typeface="Arial" panose="020B0604020202020204" pitchFamily="34" charset="0"/>
                <a:ea typeface="Calibri" panose="020F0502020204030204" pitchFamily="34" charset="0"/>
              </a:rPr>
              <a:t>Risk is where there is an ability to assess, possibly using statistical or mathematical reasoning, the likelihood of a desired outcome and where, there is potential for undesired effects or less from a decision. Not all of the potential options may have a detrimental outcome and all may provide some form of benefit to the decision maker. </a:t>
            </a:r>
          </a:p>
          <a:p>
            <a:pPr marR="29210" algn="just">
              <a:lnSpc>
                <a:spcPct val="115000"/>
              </a:lnSpc>
              <a:spcAft>
                <a:spcPts val="1000"/>
              </a:spcAft>
            </a:pPr>
            <a:endParaRPr lang="en-GB" sz="400" dirty="0">
              <a:latin typeface="Arial" panose="020B0604020202020204" pitchFamily="34" charset="0"/>
              <a:ea typeface="Calibri" panose="020F0502020204030204" pitchFamily="34" charset="0"/>
            </a:endParaRPr>
          </a:p>
          <a:p>
            <a:pPr marR="29210" algn="just">
              <a:lnSpc>
                <a:spcPct val="115000"/>
              </a:lnSpc>
              <a:spcAft>
                <a:spcPts val="1000"/>
              </a:spcAft>
            </a:pPr>
            <a:r>
              <a:rPr lang="en-GB" dirty="0">
                <a:latin typeface="Arial" panose="020B0604020202020204" pitchFamily="34" charset="0"/>
                <a:ea typeface="Calibri" panose="020F0502020204030204" pitchFamily="34" charset="0"/>
              </a:rPr>
              <a:t>It is clear that making decisions with risk is obviously harder than with certainty. Risk is often quantifiable especially with analytical tools, here, decisions can be made by assessing likelihoods of events happening. A decision maker can often calculate the risk of each alternative happening and compile a list for comparison but the final decision will be subjective. </a:t>
            </a:r>
            <a:endParaRPr lang="en-GB" dirty="0">
              <a:latin typeface="Times New Roman" panose="02020603050405020304" pitchFamily="18" charset="0"/>
              <a:ea typeface="Calibri" panose="020F0502020204030204" pitchFamily="34" charset="0"/>
            </a:endParaRPr>
          </a:p>
        </p:txBody>
      </p:sp>
      <p:sp>
        <p:nvSpPr>
          <p:cNvPr id="4" name="Rectangle 3">
            <a:extLst>
              <a:ext uri="{FF2B5EF4-FFF2-40B4-BE49-F238E27FC236}">
                <a16:creationId xmlns:a16="http://schemas.microsoft.com/office/drawing/2014/main" id="{659D72D9-DB5D-4C34-8996-BF9D3220C435}"/>
              </a:ext>
            </a:extLst>
          </p:cNvPr>
          <p:cNvSpPr/>
          <p:nvPr/>
        </p:nvSpPr>
        <p:spPr>
          <a:xfrm>
            <a:off x="263352" y="260648"/>
            <a:ext cx="4210448" cy="547650"/>
          </a:xfrm>
          <a:prstGeom prst="rect">
            <a:avLst/>
          </a:prstGeom>
          <a:solidFill>
            <a:schemeClr val="bg1"/>
          </a:solidFill>
        </p:spPr>
        <p:txBody>
          <a:bodyPr wrap="none">
            <a:spAutoFit/>
          </a:bodyPr>
          <a:lstStyle/>
          <a:p>
            <a:pPr marR="29210" algn="just">
              <a:lnSpc>
                <a:spcPct val="115000"/>
              </a:lnSpc>
              <a:spcAft>
                <a:spcPts val="1000"/>
              </a:spcAft>
              <a:buClr>
                <a:srgbClr val="FF0000"/>
              </a:buClr>
            </a:pPr>
            <a:r>
              <a:rPr lang="en-US" sz="2800" b="1" dirty="0">
                <a:effectLst>
                  <a:outerShdw blurRad="38100" dist="38100" dir="2700000" algn="tl">
                    <a:srgbClr val="000000">
                      <a:alpha val="43137"/>
                    </a:srgbClr>
                  </a:outerShdw>
                </a:effectLst>
                <a:latin typeface="Arial" panose="020B0604020202020204" pitchFamily="34" charset="0"/>
                <a:ea typeface="Calibri" panose="020F0502020204030204" pitchFamily="34" charset="0"/>
              </a:rPr>
              <a:t>Decision Making – Risk</a:t>
            </a:r>
            <a:endParaRPr lang="en-GB" sz="24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41173497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8157714" y="2941608"/>
            <a:ext cx="2097773" cy="1589715"/>
          </a:xfrm>
          <a:prstGeom prst="roundRect">
            <a:avLst/>
          </a:prstGeom>
          <a:blipFill rotWithShape="1">
            <a:blip r:embed="rId2"/>
            <a:stretch>
              <a:fillRect/>
            </a:stretch>
          </a:blipFill>
          <a:ln w="25400" cap="flat" cmpd="sng" algn="ctr">
            <a:solidFill>
              <a:sysClr val="window" lastClr="FFFFFF">
                <a:hueOff val="0"/>
                <a:satOff val="0"/>
                <a:lumOff val="0"/>
                <a:alphaOff val="0"/>
              </a:sysClr>
            </a:solidFill>
            <a:prstDash val="solid"/>
          </a:ln>
          <a:effectLst/>
        </p:spPr>
        <p:txBody>
          <a:bodyPr/>
          <a:lstStyle/>
          <a:p>
            <a:endParaRPr lang="en-GB"/>
          </a:p>
        </p:txBody>
      </p:sp>
      <p:sp>
        <p:nvSpPr>
          <p:cNvPr id="2" name="Rectangle 1"/>
          <p:cNvSpPr/>
          <p:nvPr/>
        </p:nvSpPr>
        <p:spPr>
          <a:xfrm>
            <a:off x="191344" y="1988840"/>
            <a:ext cx="11603114" cy="2728952"/>
          </a:xfrm>
          <a:prstGeom prst="rect">
            <a:avLst/>
          </a:prstGeom>
        </p:spPr>
        <p:txBody>
          <a:bodyPr wrap="square">
            <a:spAutoFit/>
          </a:bodyPr>
          <a:lstStyle/>
          <a:p>
            <a:pPr marL="90170" marR="121285" algn="just">
              <a:lnSpc>
                <a:spcPct val="115000"/>
              </a:lnSpc>
              <a:spcAft>
                <a:spcPts val="1000"/>
              </a:spcAft>
            </a:pPr>
            <a:r>
              <a:rPr lang="en-GB" sz="2000" dirty="0">
                <a:latin typeface="Arial" panose="020B0604020202020204" pitchFamily="34" charset="0"/>
                <a:ea typeface="Calibri" panose="020F0502020204030204" pitchFamily="34" charset="0"/>
              </a:rPr>
              <a:t>Ambiguity is a condition where the decision maker has little or no information at all about the followings: </a:t>
            </a:r>
            <a:endParaRPr lang="en-GB" sz="2000" dirty="0">
              <a:latin typeface="Times New Roman" panose="02020603050405020304" pitchFamily="18" charset="0"/>
              <a:ea typeface="Calibri" panose="020F0502020204030204" pitchFamily="34" charset="0"/>
            </a:endParaRPr>
          </a:p>
          <a:p>
            <a:pPr marL="342900" marR="121285" indent="-342900" algn="just">
              <a:lnSpc>
                <a:spcPct val="115000"/>
              </a:lnSpc>
              <a:spcAft>
                <a:spcPts val="1000"/>
              </a:spcAft>
              <a:buFont typeface="Wingdings" panose="05000000000000000000" pitchFamily="2" charset="2"/>
              <a:buChar char=""/>
            </a:pPr>
            <a:r>
              <a:rPr lang="en-GB" sz="2000" dirty="0">
                <a:latin typeface="Arial" panose="020B0604020202020204" pitchFamily="34" charset="0"/>
                <a:ea typeface="Calibri" panose="020F0502020204030204" pitchFamily="34" charset="0"/>
              </a:rPr>
              <a:t>The specific problem </a:t>
            </a:r>
            <a:endParaRPr lang="en-GB" sz="2000" dirty="0">
              <a:latin typeface="Times New Roman" panose="02020603050405020304" pitchFamily="18" charset="0"/>
              <a:ea typeface="Calibri" panose="020F0502020204030204" pitchFamily="34" charset="0"/>
            </a:endParaRPr>
          </a:p>
          <a:p>
            <a:pPr marL="342900" marR="121285" indent="-342900" algn="just">
              <a:lnSpc>
                <a:spcPct val="115000"/>
              </a:lnSpc>
              <a:spcAft>
                <a:spcPts val="1000"/>
              </a:spcAft>
              <a:buFont typeface="Wingdings" panose="05000000000000000000" pitchFamily="2" charset="2"/>
              <a:buChar char=""/>
            </a:pPr>
            <a:r>
              <a:rPr lang="en-GB" sz="2000" dirty="0">
                <a:latin typeface="Arial" panose="020B0604020202020204" pitchFamily="34" charset="0"/>
                <a:ea typeface="Calibri" panose="020F0502020204030204" pitchFamily="34" charset="0"/>
              </a:rPr>
              <a:t>The alternatives that are available </a:t>
            </a:r>
            <a:endParaRPr lang="en-GB" sz="2000" dirty="0">
              <a:latin typeface="Times New Roman" panose="02020603050405020304" pitchFamily="18" charset="0"/>
              <a:ea typeface="Calibri" panose="020F0502020204030204" pitchFamily="34" charset="0"/>
            </a:endParaRPr>
          </a:p>
          <a:p>
            <a:pPr marL="342900" marR="121285" indent="-342900" algn="just">
              <a:lnSpc>
                <a:spcPct val="115000"/>
              </a:lnSpc>
              <a:spcAft>
                <a:spcPts val="1000"/>
              </a:spcAft>
              <a:buFont typeface="Wingdings" panose="05000000000000000000" pitchFamily="2" charset="2"/>
              <a:buChar char=""/>
            </a:pPr>
            <a:r>
              <a:rPr lang="en-GB" sz="2000" dirty="0">
                <a:latin typeface="Arial" panose="020B0604020202020204" pitchFamily="34" charset="0"/>
                <a:ea typeface="Calibri" panose="020F0502020204030204" pitchFamily="34" charset="0"/>
              </a:rPr>
              <a:t>The possible consequences </a:t>
            </a:r>
            <a:endParaRPr lang="en-GB" sz="2000" dirty="0">
              <a:latin typeface="Times New Roman" panose="02020603050405020304" pitchFamily="18" charset="0"/>
              <a:ea typeface="Calibri" panose="020F0502020204030204" pitchFamily="34" charset="0"/>
            </a:endParaRPr>
          </a:p>
          <a:p>
            <a:pPr marL="342900" marR="121285" indent="-342900" algn="just">
              <a:lnSpc>
                <a:spcPct val="115000"/>
              </a:lnSpc>
              <a:spcAft>
                <a:spcPts val="1000"/>
              </a:spcAft>
              <a:buFont typeface="Wingdings" panose="05000000000000000000" pitchFamily="2" charset="2"/>
              <a:buChar char=""/>
            </a:pPr>
            <a:r>
              <a:rPr lang="en-GB" sz="2000" dirty="0">
                <a:latin typeface="Arial" panose="020B0604020202020204" pitchFamily="34" charset="0"/>
                <a:ea typeface="Calibri" panose="020F0502020204030204" pitchFamily="34" charset="0"/>
              </a:rPr>
              <a:t>Not even the goals or desired outcomes of the decision</a:t>
            </a:r>
            <a:endParaRPr lang="en-GB" sz="2000" dirty="0">
              <a:latin typeface="Times New Roman" panose="02020603050405020304" pitchFamily="18" charset="0"/>
              <a:ea typeface="Calibri" panose="020F0502020204030204" pitchFamily="34" charset="0"/>
            </a:endParaRPr>
          </a:p>
        </p:txBody>
      </p:sp>
      <p:sp>
        <p:nvSpPr>
          <p:cNvPr id="5" name="Rectangle 4">
            <a:extLst>
              <a:ext uri="{FF2B5EF4-FFF2-40B4-BE49-F238E27FC236}">
                <a16:creationId xmlns:a16="http://schemas.microsoft.com/office/drawing/2014/main" id="{60F4CD9E-CDB2-45FF-8991-713C8DD1D1C6}"/>
              </a:ext>
            </a:extLst>
          </p:cNvPr>
          <p:cNvSpPr/>
          <p:nvPr/>
        </p:nvSpPr>
        <p:spPr>
          <a:xfrm>
            <a:off x="5020475" y="172985"/>
            <a:ext cx="4867102" cy="548099"/>
          </a:xfrm>
          <a:prstGeom prst="rect">
            <a:avLst/>
          </a:prstGeom>
          <a:solidFill>
            <a:schemeClr val="bg1"/>
          </a:solidFill>
        </p:spPr>
        <p:txBody>
          <a:bodyPr wrap="none">
            <a:spAutoFit/>
          </a:bodyPr>
          <a:lstStyle/>
          <a:p>
            <a:pPr marR="121285" algn="just">
              <a:lnSpc>
                <a:spcPct val="115000"/>
              </a:lnSpc>
              <a:spcAft>
                <a:spcPts val="1000"/>
              </a:spcAft>
              <a:buClr>
                <a:srgbClr val="FF0000"/>
              </a:buClr>
            </a:pPr>
            <a:r>
              <a:rPr lang="en-US" sz="2800" b="1" dirty="0">
                <a:latin typeface="Times New Roman" panose="02020603050405020304" pitchFamily="18" charset="0"/>
                <a:ea typeface="Calibri" panose="020F0502020204030204" pitchFamily="34" charset="0"/>
                <a:cs typeface="Times New Roman" panose="02020603050405020304" pitchFamily="18" charset="0"/>
              </a:rPr>
              <a:t>Decision Making – Ambiguity</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289469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9264352" y="420542"/>
            <a:ext cx="2531170" cy="1464583"/>
          </a:xfrm>
          <a:prstGeom prst="roundRect">
            <a:avLst/>
          </a:prstGeom>
          <a:blipFill rotWithShape="1">
            <a:blip r:embed="rId2"/>
            <a:stretch>
              <a:fillRect/>
            </a:stretch>
          </a:blipFill>
          <a:ln w="25400" cap="flat" cmpd="sng" algn="ctr">
            <a:solidFill>
              <a:sysClr val="window" lastClr="FFFFFF">
                <a:hueOff val="0"/>
                <a:satOff val="0"/>
                <a:lumOff val="0"/>
                <a:alphaOff val="0"/>
              </a:sysClr>
            </a:solidFill>
            <a:prstDash val="solid"/>
          </a:ln>
          <a:effectLst/>
        </p:spPr>
        <p:txBody>
          <a:bodyPr/>
          <a:lstStyle/>
          <a:p>
            <a:endParaRPr lang="en-GB"/>
          </a:p>
        </p:txBody>
      </p:sp>
      <p:sp>
        <p:nvSpPr>
          <p:cNvPr id="2" name="Rectangle 1"/>
          <p:cNvSpPr/>
          <p:nvPr/>
        </p:nvSpPr>
        <p:spPr>
          <a:xfrm>
            <a:off x="312198" y="1884381"/>
            <a:ext cx="11567604" cy="3359894"/>
          </a:xfrm>
          <a:prstGeom prst="rect">
            <a:avLst/>
          </a:prstGeom>
        </p:spPr>
        <p:txBody>
          <a:bodyPr wrap="square">
            <a:spAutoFit/>
          </a:bodyPr>
          <a:lstStyle/>
          <a:p>
            <a:pPr marL="457200" algn="just"/>
            <a:r>
              <a:rPr lang="en-GB" sz="14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 </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marL="342900" marR="121285" indent="-342900" algn="just">
              <a:spcAft>
                <a:spcPts val="1000"/>
              </a:spcAft>
              <a:buFont typeface="Wingdings" panose="05000000000000000000" pitchFamily="2" charset="2"/>
              <a:buChar char=""/>
            </a:pPr>
            <a:r>
              <a:rPr lang="en-GB" sz="1400" dirty="0">
                <a:latin typeface="Times New Roman" panose="02020603050405020304" pitchFamily="18" charset="0"/>
                <a:ea typeface="Calibri" panose="020F0502020204030204" pitchFamily="34" charset="0"/>
                <a:cs typeface="Times New Roman" panose="02020603050405020304" pitchFamily="18" charset="0"/>
              </a:rPr>
              <a:t>Uncertainty relates to an inability to exactly describe the current state or future outcomes from an action or where there is more than one possible outcome. </a:t>
            </a:r>
          </a:p>
          <a:p>
            <a:pPr marL="342900" marR="121285" indent="-342900" algn="just">
              <a:spcAft>
                <a:spcPts val="1000"/>
              </a:spcAft>
              <a:buFont typeface="Wingdings" panose="05000000000000000000" pitchFamily="2" charset="2"/>
              <a:buChar char=""/>
            </a:pPr>
            <a:r>
              <a:rPr lang="en-GB" sz="1400" dirty="0">
                <a:latin typeface="Times New Roman" panose="02020603050405020304" pitchFamily="18" charset="0"/>
                <a:ea typeface="Calibri" panose="020F0502020204030204" pitchFamily="34" charset="0"/>
                <a:cs typeface="Times New Roman" panose="02020603050405020304" pitchFamily="18" charset="0"/>
              </a:rPr>
              <a:t>Here it is unlikely that the decision maker will know the probability of an outcome happening.</a:t>
            </a:r>
          </a:p>
          <a:p>
            <a:pPr marL="342900" marR="121285" indent="-342900" algn="just">
              <a:spcAft>
                <a:spcPts val="1000"/>
              </a:spcAft>
              <a:buFont typeface="Wingdings" panose="05000000000000000000" pitchFamily="2" charset="2"/>
              <a:buChar char=""/>
            </a:pPr>
            <a:r>
              <a:rPr lang="en-GB" sz="1400" dirty="0">
                <a:latin typeface="Times New Roman" panose="02020603050405020304" pitchFamily="18" charset="0"/>
                <a:ea typeface="Calibri" panose="020F0502020204030204" pitchFamily="34" charset="0"/>
                <a:cs typeface="Times New Roman" panose="02020603050405020304" pitchFamily="18" charset="0"/>
              </a:rPr>
              <a:t>There are seldom guidelines for this type of decision as risk cannot easily be measured. </a:t>
            </a:r>
          </a:p>
          <a:p>
            <a:pPr marL="342900" marR="121285" indent="-342900" algn="just">
              <a:spcAft>
                <a:spcPts val="1000"/>
              </a:spcAft>
              <a:buFont typeface="Wingdings" panose="05000000000000000000" pitchFamily="2" charset="2"/>
              <a:buChar char=""/>
            </a:pPr>
            <a:r>
              <a:rPr lang="en-US" sz="1400" dirty="0">
                <a:latin typeface="Times New Roman" panose="02020603050405020304" pitchFamily="18" charset="0"/>
                <a:ea typeface="Calibri" panose="020F0502020204030204" pitchFamily="34" charset="0"/>
                <a:cs typeface="Times New Roman" panose="02020603050405020304" pitchFamily="18" charset="0"/>
              </a:rPr>
              <a:t>Making decisions in times of uncertainty is very difficult. However, decisions still have to be made. </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marL="342900" marR="121285" indent="-342900" algn="just">
              <a:spcAft>
                <a:spcPts val="1000"/>
              </a:spcAft>
              <a:buFont typeface="Wingdings" panose="05000000000000000000" pitchFamily="2" charset="2"/>
              <a:buChar char=""/>
            </a:pPr>
            <a:r>
              <a:rPr lang="en-US" sz="1400" dirty="0">
                <a:latin typeface="Times New Roman" panose="02020603050405020304" pitchFamily="18" charset="0"/>
                <a:ea typeface="Calibri" panose="020F0502020204030204" pitchFamily="34" charset="0"/>
                <a:cs typeface="Times New Roman" panose="02020603050405020304" pitchFamily="18" charset="0"/>
              </a:rPr>
              <a:t>A lack of data to support any one particular course of action can lead to ‘analysis paralyses.</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marL="342900" marR="121285" indent="-342900" algn="just">
              <a:spcAft>
                <a:spcPts val="1000"/>
              </a:spcAft>
              <a:buFont typeface="Wingdings" panose="05000000000000000000" pitchFamily="2" charset="2"/>
              <a:buChar char=""/>
            </a:pPr>
            <a:r>
              <a:rPr lang="en-US" sz="1400" dirty="0">
                <a:latin typeface="Times New Roman" panose="02020603050405020304" pitchFamily="18" charset="0"/>
                <a:ea typeface="Calibri" panose="020F0502020204030204" pitchFamily="34" charset="0"/>
                <a:cs typeface="Times New Roman" panose="02020603050405020304" pitchFamily="18" charset="0"/>
              </a:rPr>
              <a:t>This is where decisions are not made because too much time is spend gathering and analysing data to try to find the ideal path.</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marL="342900" marR="121285" indent="-342900" algn="just">
              <a:spcAft>
                <a:spcPts val="1000"/>
              </a:spcAft>
              <a:buFont typeface="Wingdings" panose="05000000000000000000" pitchFamily="2" charset="2"/>
              <a:buChar char=""/>
            </a:pPr>
            <a:r>
              <a:rPr lang="en-US" sz="1400" dirty="0">
                <a:latin typeface="Times New Roman" panose="02020603050405020304" pitchFamily="18" charset="0"/>
                <a:ea typeface="Calibri" panose="020F0502020204030204" pitchFamily="34" charset="0"/>
                <a:cs typeface="Times New Roman" panose="02020603050405020304" pitchFamily="18" charset="0"/>
              </a:rPr>
              <a:t>In all aspects of business and private life, decisions based upon uncertain data are very common. </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marL="342900" marR="121285" indent="-342900" algn="just">
              <a:spcAft>
                <a:spcPts val="1000"/>
              </a:spcAft>
              <a:buFont typeface="Wingdings" panose="05000000000000000000" pitchFamily="2" charset="2"/>
              <a:buChar char=""/>
            </a:pPr>
            <a:r>
              <a:rPr lang="en-US" sz="1400" dirty="0">
                <a:latin typeface="Times New Roman" panose="02020603050405020304" pitchFamily="18" charset="0"/>
                <a:ea typeface="Calibri" panose="020F0502020204030204" pitchFamily="34" charset="0"/>
                <a:cs typeface="Times New Roman" panose="02020603050405020304" pitchFamily="18" charset="0"/>
              </a:rPr>
              <a:t>This is especially true when a decision involved data from an external environment. For example, market trends, competitor reactions, customer needs etc. are all areas of great uncertainty for any business.</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F6B39D45-E087-4E0E-AFA2-1E9CC8151080}"/>
              </a:ext>
            </a:extLst>
          </p:cNvPr>
          <p:cNvSpPr/>
          <p:nvPr/>
        </p:nvSpPr>
        <p:spPr>
          <a:xfrm>
            <a:off x="551384" y="420542"/>
            <a:ext cx="4647426" cy="461665"/>
          </a:xfrm>
          <a:prstGeom prst="rect">
            <a:avLst/>
          </a:prstGeom>
          <a:solidFill>
            <a:schemeClr val="bg1"/>
          </a:solidFill>
        </p:spPr>
        <p:txBody>
          <a:bodyPr wrap="none">
            <a:spAutoFit/>
          </a:bodyPr>
          <a:lstStyle/>
          <a:p>
            <a:pPr algn="just">
              <a:buClr>
                <a:srgbClr val="FF0000"/>
              </a:buClr>
            </a:pPr>
            <a:r>
              <a:rPr lang="en-US" sz="2400" b="1" dirty="0">
                <a:effectLst>
                  <a:outerShdw blurRad="38100" dist="38100" dir="2700000" algn="tl">
                    <a:srgbClr val="000000">
                      <a:alpha val="43137"/>
                    </a:srgbClr>
                  </a:outerShdw>
                </a:effectLst>
                <a:latin typeface="Arial" panose="020B0604020202020204" pitchFamily="34" charset="0"/>
                <a:ea typeface="Calibri" panose="020F0502020204030204" pitchFamily="34" charset="0"/>
              </a:rPr>
              <a:t>Decision Making – Uncertainty</a:t>
            </a:r>
            <a:endParaRPr lang="en-GB" sz="24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6803307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16637" y="1124744"/>
            <a:ext cx="11558726" cy="3517373"/>
          </a:xfrm>
          <a:prstGeom prst="rect">
            <a:avLst/>
          </a:prstGeom>
        </p:spPr>
        <p:txBody>
          <a:bodyPr wrap="square">
            <a:spAutoFit/>
          </a:bodyPr>
          <a:lstStyle/>
          <a:p>
            <a:pPr>
              <a:lnSpc>
                <a:spcPct val="115000"/>
              </a:lnSpc>
              <a:spcAft>
                <a:spcPts val="1000"/>
              </a:spcAft>
            </a:pPr>
            <a:r>
              <a:rPr lang="en-GB" dirty="0">
                <a:latin typeface="Arial" panose="020B0604020202020204" pitchFamily="34" charset="0"/>
                <a:ea typeface="Calibri" panose="020F0502020204030204" pitchFamily="34" charset="0"/>
              </a:rPr>
              <a:t>Consider the role of management consultants in decision making. </a:t>
            </a:r>
            <a:endParaRPr lang="en-GB" dirty="0">
              <a:latin typeface="Times New Roman" panose="02020603050405020304" pitchFamily="18" charset="0"/>
              <a:ea typeface="Calibri" panose="020F0502020204030204" pitchFamily="34" charset="0"/>
            </a:endParaRPr>
          </a:p>
          <a:p>
            <a:pPr>
              <a:lnSpc>
                <a:spcPct val="115000"/>
              </a:lnSpc>
              <a:spcAft>
                <a:spcPts val="1000"/>
              </a:spcAft>
            </a:pPr>
            <a:r>
              <a:rPr lang="en-GB" dirty="0">
                <a:latin typeface="Arial" panose="020B0604020202020204" pitchFamily="34" charset="0"/>
                <a:ea typeface="Calibri" panose="020F0502020204030204" pitchFamily="34" charset="0"/>
              </a:rPr>
              <a:t>    </a:t>
            </a:r>
            <a:r>
              <a:rPr lang="en-GB" b="1" dirty="0">
                <a:solidFill>
                  <a:srgbClr val="FF0000"/>
                </a:solidFill>
                <a:latin typeface="Arial" panose="020B0604020202020204" pitchFamily="34" charset="0"/>
                <a:ea typeface="Calibri" panose="020F0502020204030204" pitchFamily="34" charset="0"/>
              </a:rPr>
              <a:t> Task: </a:t>
            </a:r>
            <a:endParaRPr lang="en-GB" dirty="0">
              <a:latin typeface="Times New Roman" panose="02020603050405020304" pitchFamily="18" charset="0"/>
              <a:ea typeface="Calibri" panose="020F0502020204030204" pitchFamily="34" charset="0"/>
            </a:endParaRPr>
          </a:p>
          <a:p>
            <a:pPr marL="342900" marR="121285" indent="-342900" algn="just">
              <a:lnSpc>
                <a:spcPct val="115000"/>
              </a:lnSpc>
              <a:spcAft>
                <a:spcPts val="1000"/>
              </a:spcAft>
              <a:buFont typeface="Times New Roman" panose="02020603050405020304" pitchFamily="18" charset="0"/>
              <a:buChar char="•"/>
              <a:tabLst>
                <a:tab pos="457200" algn="l"/>
              </a:tabLst>
            </a:pPr>
            <a:r>
              <a:rPr lang="en-US" dirty="0">
                <a:latin typeface="Arial" panose="020B0604020202020204" pitchFamily="34" charset="0"/>
                <a:ea typeface="Calibri" panose="020F0502020204030204" pitchFamily="34" charset="0"/>
              </a:rPr>
              <a:t>Corporations often bring in consulting firms to help with strategy, decision making and advisory services. For each of the 4 conditions outlined, consider what role a consultancy firm might play in helping clients reach a decision. </a:t>
            </a:r>
            <a:endParaRPr lang="en-GB" dirty="0">
              <a:latin typeface="Times New Roman" panose="02020603050405020304" pitchFamily="18" charset="0"/>
              <a:ea typeface="Calibri" panose="020F0502020204030204" pitchFamily="34" charset="0"/>
            </a:endParaRPr>
          </a:p>
          <a:p>
            <a:pPr marL="342900" marR="121285" indent="-342900" algn="just">
              <a:lnSpc>
                <a:spcPct val="115000"/>
              </a:lnSpc>
              <a:spcAft>
                <a:spcPts val="1000"/>
              </a:spcAft>
              <a:buFont typeface="Times New Roman" panose="02020603050405020304" pitchFamily="18" charset="0"/>
              <a:buChar char="•"/>
              <a:tabLst>
                <a:tab pos="457200" algn="l"/>
              </a:tabLst>
            </a:pPr>
            <a:r>
              <a:rPr lang="en-US" dirty="0">
                <a:latin typeface="Arial" panose="020B0604020202020204" pitchFamily="34" charset="0"/>
                <a:ea typeface="Calibri" panose="020F0502020204030204" pitchFamily="34" charset="0"/>
              </a:rPr>
              <a:t>Make notes and be prepared to share your views. </a:t>
            </a:r>
            <a:endParaRPr lang="en-GB" dirty="0">
              <a:latin typeface="Times New Roman" panose="02020603050405020304" pitchFamily="18" charset="0"/>
              <a:ea typeface="Calibri" panose="020F0502020204030204" pitchFamily="34" charset="0"/>
            </a:endParaRPr>
          </a:p>
          <a:p>
            <a:pPr>
              <a:lnSpc>
                <a:spcPct val="115000"/>
              </a:lnSpc>
              <a:spcAft>
                <a:spcPts val="1000"/>
              </a:spcAft>
            </a:pPr>
            <a:r>
              <a:rPr lang="en-GB" b="1" dirty="0">
                <a:solidFill>
                  <a:srgbClr val="FF0000"/>
                </a:solidFill>
                <a:latin typeface="Arial" panose="020B0604020202020204" pitchFamily="34" charset="0"/>
                <a:ea typeface="Calibri" panose="020F0502020204030204" pitchFamily="34" charset="0"/>
              </a:rPr>
              <a:t>   Hints:</a:t>
            </a:r>
            <a:endParaRPr lang="en-GB" dirty="0">
              <a:latin typeface="Times New Roman" panose="02020603050405020304" pitchFamily="18" charset="0"/>
              <a:ea typeface="Calibri" panose="020F0502020204030204" pitchFamily="34" charset="0"/>
            </a:endParaRPr>
          </a:p>
          <a:p>
            <a:r>
              <a:rPr lang="en-US" dirty="0">
                <a:latin typeface="Arial" panose="020B0604020202020204" pitchFamily="34" charset="0"/>
                <a:ea typeface="Calibri" panose="020F0502020204030204" pitchFamily="34" charset="0"/>
              </a:rPr>
              <a:t>You might wonder why consultants are required at all. If there is uncertainty in a decision by a firm’s manager, why would outsiders be any better at helping? Or perhaps being outsiders is an advantage? </a:t>
            </a:r>
            <a:endParaRPr lang="en-GB" dirty="0"/>
          </a:p>
        </p:txBody>
      </p:sp>
      <p:sp>
        <p:nvSpPr>
          <p:cNvPr id="2" name="TextBox 1">
            <a:extLst>
              <a:ext uri="{FF2B5EF4-FFF2-40B4-BE49-F238E27FC236}">
                <a16:creationId xmlns:a16="http://schemas.microsoft.com/office/drawing/2014/main" id="{114A677F-A226-4679-A0F1-A03A78CDEB9E}"/>
              </a:ext>
            </a:extLst>
          </p:cNvPr>
          <p:cNvSpPr txBox="1"/>
          <p:nvPr/>
        </p:nvSpPr>
        <p:spPr>
          <a:xfrm>
            <a:off x="316637" y="260648"/>
            <a:ext cx="1082348" cy="369332"/>
          </a:xfrm>
          <a:prstGeom prst="rect">
            <a:avLst/>
          </a:prstGeom>
          <a:noFill/>
        </p:spPr>
        <p:txBody>
          <a:bodyPr wrap="none" rtlCol="0">
            <a:spAutoFit/>
          </a:bodyPr>
          <a:lstStyle/>
          <a:p>
            <a:r>
              <a:rPr lang="en-GB" b="1" dirty="0">
                <a:effectLst>
                  <a:outerShdw blurRad="38100" dist="38100" dir="2700000" algn="tl">
                    <a:srgbClr val="000000">
                      <a:alpha val="43137"/>
                    </a:srgbClr>
                  </a:outerShdw>
                </a:effectLst>
              </a:rPr>
              <a:t>Activity </a:t>
            </a:r>
          </a:p>
        </p:txBody>
      </p:sp>
    </p:spTree>
    <p:extLst>
      <p:ext uri="{BB962C8B-B14F-4D97-AF65-F5344CB8AC3E}">
        <p14:creationId xmlns:p14="http://schemas.microsoft.com/office/powerpoint/2010/main" val="15958314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B0E0CDA-964A-4C37-BB3A-D55DA4EE6A14}"/>
              </a:ext>
            </a:extLst>
          </p:cNvPr>
          <p:cNvSpPr/>
          <p:nvPr/>
        </p:nvSpPr>
        <p:spPr>
          <a:xfrm>
            <a:off x="5591944" y="332656"/>
            <a:ext cx="6220027" cy="646331"/>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US" sz="3600" dirty="0">
                <a:ln w="0"/>
                <a:solidFill>
                  <a:schemeClr val="tx1"/>
                </a:solidFill>
                <a:effectLst>
                  <a:outerShdw blurRad="38100" dist="19050" dir="2700000" algn="tl" rotWithShape="0">
                    <a:schemeClr val="dk1">
                      <a:alpha val="40000"/>
                    </a:schemeClr>
                  </a:outerShdw>
                </a:effectLst>
              </a:rPr>
              <a:t>Decision Making Methods</a:t>
            </a:r>
          </a:p>
        </p:txBody>
      </p:sp>
      <p:sp>
        <p:nvSpPr>
          <p:cNvPr id="6" name="Rectangle 5">
            <a:extLst>
              <a:ext uri="{FF2B5EF4-FFF2-40B4-BE49-F238E27FC236}">
                <a16:creationId xmlns:a16="http://schemas.microsoft.com/office/drawing/2014/main" id="{783D377E-4E56-44D5-8243-E1C0405D6C6C}"/>
              </a:ext>
            </a:extLst>
          </p:cNvPr>
          <p:cNvSpPr/>
          <p:nvPr/>
        </p:nvSpPr>
        <p:spPr>
          <a:xfrm>
            <a:off x="343270" y="2348880"/>
            <a:ext cx="11505460" cy="1479700"/>
          </a:xfrm>
          <a:prstGeom prst="rect">
            <a:avLst/>
          </a:prstGeom>
        </p:spPr>
        <p:txBody>
          <a:bodyPr wrap="square">
            <a:spAutoFit/>
          </a:bodyPr>
          <a:lstStyle/>
          <a:p>
            <a:pPr marL="90170" marR="120650" algn="just">
              <a:lnSpc>
                <a:spcPct val="115000"/>
              </a:lnSpc>
            </a:pPr>
            <a:r>
              <a:rPr lang="en-GB" sz="2000" dirty="0">
                <a:latin typeface="Times New Roman" panose="02020603050405020304" pitchFamily="18" charset="0"/>
                <a:ea typeface="Calibri" panose="020F0502020204030204" pitchFamily="34" charset="0"/>
                <a:cs typeface="Times New Roman" panose="02020603050405020304" pitchFamily="18" charset="0"/>
              </a:rPr>
              <a:t>Once information is managed efficiently, then </a:t>
            </a:r>
            <a:r>
              <a:rPr lang="en-GB" sz="2000" b="1"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Strategic Decisions </a:t>
            </a:r>
            <a:r>
              <a:rPr lang="en-GB" sz="2000" dirty="0">
                <a:latin typeface="Times New Roman" panose="02020603050405020304" pitchFamily="18" charset="0"/>
                <a:ea typeface="Calibri" panose="020F0502020204030204" pitchFamily="34" charset="0"/>
                <a:cs typeface="Times New Roman" panose="02020603050405020304" pitchFamily="18" charset="0"/>
              </a:rPr>
              <a:t>can be made using this information to steer toward expectable and best results for a company. Within Systems Thinking, a situation of concern is first identified, then explored and analysed using a range of Systems Concepts. Often, systems fall into the trap of imposing boundaries that limit opportunities for creativity.</a:t>
            </a:r>
            <a:endParaRPr lang="en-GB"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663144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B0E0CDA-964A-4C37-BB3A-D55DA4EE6A14}"/>
              </a:ext>
            </a:extLst>
          </p:cNvPr>
          <p:cNvSpPr/>
          <p:nvPr/>
        </p:nvSpPr>
        <p:spPr>
          <a:xfrm>
            <a:off x="5784555" y="332656"/>
            <a:ext cx="6076011" cy="646331"/>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US" sz="3600" b="1" dirty="0">
                <a:ln w="0"/>
                <a:solidFill>
                  <a:schemeClr val="tx1"/>
                </a:solidFill>
                <a:effectLst>
                  <a:outerShdw blurRad="38100" dist="19050" dir="2700000" algn="tl" rotWithShape="0">
                    <a:schemeClr val="dk1">
                      <a:alpha val="40000"/>
                    </a:schemeClr>
                  </a:outerShdw>
                </a:effectLst>
              </a:rPr>
              <a:t>Decision Making Methods</a:t>
            </a:r>
          </a:p>
        </p:txBody>
      </p:sp>
      <p:sp>
        <p:nvSpPr>
          <p:cNvPr id="2" name="Rectangle 1">
            <a:extLst>
              <a:ext uri="{FF2B5EF4-FFF2-40B4-BE49-F238E27FC236}">
                <a16:creationId xmlns:a16="http://schemas.microsoft.com/office/drawing/2014/main" id="{8A4119BD-04B4-40B4-A94C-977485F58DD6}"/>
              </a:ext>
            </a:extLst>
          </p:cNvPr>
          <p:cNvSpPr/>
          <p:nvPr/>
        </p:nvSpPr>
        <p:spPr>
          <a:xfrm>
            <a:off x="470517" y="1916832"/>
            <a:ext cx="11390049" cy="3396058"/>
          </a:xfrm>
          <a:prstGeom prst="rect">
            <a:avLst/>
          </a:prstGeom>
        </p:spPr>
        <p:txBody>
          <a:bodyPr wrap="square">
            <a:spAutoFit/>
          </a:bodyPr>
          <a:lstStyle/>
          <a:p>
            <a:pPr marL="90170" marR="114300" algn="just">
              <a:lnSpc>
                <a:spcPct val="115000"/>
              </a:lnSpc>
              <a:spcAft>
                <a:spcPts val="1000"/>
              </a:spcAft>
              <a:tabLst>
                <a:tab pos="5220970" algn="l"/>
              </a:tabLst>
            </a:pPr>
            <a:r>
              <a:rPr lang="en-GB" dirty="0">
                <a:latin typeface="Arial" panose="020B0604020202020204" pitchFamily="34" charset="0"/>
                <a:ea typeface="Calibri" panose="020F0502020204030204" pitchFamily="34" charset="0"/>
                <a:cs typeface="Arial" panose="020B0604020202020204" pitchFamily="34" charset="0"/>
              </a:rPr>
              <a:t>Decision making is the process of identifying problems and opportunities and then resolving them. Decision making involves effort both before and after the actual choice. There are 4 common models for Decision Making that we are going to consider :</a:t>
            </a:r>
            <a:endParaRPr lang="en-GB" sz="1600" dirty="0">
              <a:latin typeface="Calibri" panose="020F0502020204030204" pitchFamily="34" charset="0"/>
              <a:ea typeface="Calibri" panose="020F0502020204030204" pitchFamily="34" charset="0"/>
              <a:cs typeface="Arial" panose="020B0604020202020204" pitchFamily="34" charset="0"/>
            </a:endParaRPr>
          </a:p>
          <a:p>
            <a:pPr marL="457200" marR="114300" indent="-457200" algn="just">
              <a:lnSpc>
                <a:spcPct val="115000"/>
              </a:lnSpc>
              <a:buFont typeface="Wingdings" panose="05000000000000000000" pitchFamily="2" charset="2"/>
              <a:buChar char="ü"/>
              <a:tabLst>
                <a:tab pos="457200" algn="l"/>
                <a:tab pos="5220970" algn="l"/>
              </a:tabLst>
            </a:pPr>
            <a:r>
              <a:rPr lang="en-GB" sz="32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Rational Decision Making </a:t>
            </a:r>
            <a:endParaRPr lang="en-GB" sz="28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a:p>
            <a:pPr marL="457200" marR="114300" indent="-457200" algn="just">
              <a:lnSpc>
                <a:spcPct val="115000"/>
              </a:lnSpc>
              <a:buFont typeface="Wingdings" panose="05000000000000000000" pitchFamily="2" charset="2"/>
              <a:buChar char="ü"/>
              <a:tabLst>
                <a:tab pos="457200" algn="l"/>
                <a:tab pos="5220970" algn="l"/>
              </a:tabLst>
            </a:pPr>
            <a:r>
              <a:rPr lang="en-GB" sz="32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Administrative Decision Making </a:t>
            </a:r>
            <a:endParaRPr lang="en-GB" sz="28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a:p>
            <a:pPr marL="457200" marR="114300" indent="-457200" algn="just">
              <a:lnSpc>
                <a:spcPct val="115000"/>
              </a:lnSpc>
              <a:buFont typeface="Wingdings" panose="05000000000000000000" pitchFamily="2" charset="2"/>
              <a:buChar char="ü"/>
              <a:tabLst>
                <a:tab pos="457200" algn="l"/>
                <a:tab pos="5220970" algn="l"/>
              </a:tabLst>
            </a:pPr>
            <a:r>
              <a:rPr lang="en-GB" sz="32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Political Decision Making </a:t>
            </a:r>
            <a:endParaRPr lang="en-GB" sz="28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a:p>
            <a:pPr marL="457200" marR="114300" indent="-457200" algn="just">
              <a:lnSpc>
                <a:spcPct val="115000"/>
              </a:lnSpc>
              <a:buFont typeface="Wingdings" panose="05000000000000000000" pitchFamily="2" charset="2"/>
              <a:buChar char="ü"/>
              <a:tabLst>
                <a:tab pos="457200" algn="l"/>
                <a:tab pos="5220970" algn="l"/>
              </a:tabLst>
            </a:pPr>
            <a:r>
              <a:rPr lang="en-GB" sz="32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Garbage-can Decision Making   </a:t>
            </a:r>
            <a:endParaRPr lang="en-GB" sz="28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0203355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9494" y="1268760"/>
            <a:ext cx="11354539" cy="1323439"/>
          </a:xfrm>
          <a:prstGeom prst="rect">
            <a:avLst/>
          </a:prstGeom>
        </p:spPr>
        <p:txBody>
          <a:bodyPr wrap="square">
            <a:spAutoFit/>
          </a:bodyPr>
          <a:lstStyle/>
          <a:p>
            <a:pPr algn="just"/>
            <a:r>
              <a:rPr lang="en-GB" sz="2000" dirty="0">
                <a:latin typeface="Arial" panose="020B0604020202020204" pitchFamily="34" charset="0"/>
                <a:ea typeface="Calibri" panose="020F0502020204030204" pitchFamily="34" charset="0"/>
              </a:rPr>
              <a:t>use a cognitive / thinking process that applies logic and logical steps in the process to weight-up and evaluate the alternatives on offer to find the correct decision or how decisions must to be made. We can say that Rational Decision making is a multi-step process from identifying issues through solution and finding logically agreed decisions. </a:t>
            </a:r>
            <a:endParaRPr lang="en-GB" sz="2000" dirty="0"/>
          </a:p>
        </p:txBody>
      </p:sp>
      <p:sp>
        <p:nvSpPr>
          <p:cNvPr id="3" name="Rectangle 2">
            <a:extLst>
              <a:ext uri="{FF2B5EF4-FFF2-40B4-BE49-F238E27FC236}">
                <a16:creationId xmlns:a16="http://schemas.microsoft.com/office/drawing/2014/main" id="{C3F8B0A1-0842-484D-A29B-A6BB6DA67078}"/>
              </a:ext>
            </a:extLst>
          </p:cNvPr>
          <p:cNvSpPr/>
          <p:nvPr/>
        </p:nvSpPr>
        <p:spPr>
          <a:xfrm>
            <a:off x="4760302" y="76787"/>
            <a:ext cx="5469767" cy="707886"/>
          </a:xfrm>
          <a:prstGeom prst="rect">
            <a:avLst/>
          </a:prstGeom>
          <a:solidFill>
            <a:schemeClr val="bg1"/>
          </a:solidFill>
        </p:spPr>
        <p:txBody>
          <a:bodyPr wrap="none">
            <a:spAutoFit/>
          </a:bodyPr>
          <a:lstStyle/>
          <a:p>
            <a:pPr algn="just"/>
            <a:r>
              <a:rPr lang="en-GB" sz="2800" b="1" dirty="0">
                <a:latin typeface="Times New Roman" panose="02020603050405020304" pitchFamily="18" charset="0"/>
                <a:ea typeface="Calibri" panose="020F0502020204030204" pitchFamily="34" charset="0"/>
                <a:cs typeface="Times New Roman" panose="02020603050405020304" pitchFamily="18" charset="0"/>
              </a:rPr>
              <a:t>Rational Decision Making</a:t>
            </a:r>
            <a:r>
              <a:rPr lang="en-GB" sz="4000" b="1" dirty="0">
                <a:latin typeface="Times New Roman" panose="02020603050405020304" pitchFamily="18" charset="0"/>
                <a:ea typeface="Calibri" panose="020F0502020204030204" pitchFamily="34" charset="0"/>
                <a:cs typeface="Times New Roman" panose="02020603050405020304" pitchFamily="18" charset="0"/>
              </a:rPr>
              <a:t> </a:t>
            </a:r>
            <a:r>
              <a:rPr lang="en-GB" sz="2800" b="1" dirty="0">
                <a:latin typeface="Times New Roman" panose="02020603050405020304" pitchFamily="18" charset="0"/>
                <a:ea typeface="Calibri" panose="020F0502020204030204" pitchFamily="34" charset="0"/>
                <a:cs typeface="Times New Roman" panose="02020603050405020304" pitchFamily="18" charset="0"/>
              </a:rPr>
              <a:t>models </a:t>
            </a:r>
          </a:p>
        </p:txBody>
      </p:sp>
      <p:sp>
        <p:nvSpPr>
          <p:cNvPr id="4" name="Rectangle 3">
            <a:extLst>
              <a:ext uri="{FF2B5EF4-FFF2-40B4-BE49-F238E27FC236}">
                <a16:creationId xmlns:a16="http://schemas.microsoft.com/office/drawing/2014/main" id="{47993955-9324-4FEF-80A8-F66B8850BDB0}"/>
              </a:ext>
            </a:extLst>
          </p:cNvPr>
          <p:cNvSpPr/>
          <p:nvPr/>
        </p:nvSpPr>
        <p:spPr>
          <a:xfrm>
            <a:off x="221940" y="3140968"/>
            <a:ext cx="11706708" cy="2051716"/>
          </a:xfrm>
          <a:prstGeom prst="rect">
            <a:avLst/>
          </a:prstGeom>
        </p:spPr>
        <p:txBody>
          <a:bodyPr wrap="square">
            <a:spAutoFit/>
          </a:bodyPr>
          <a:lstStyle/>
          <a:p>
            <a:pPr marL="433070" marR="204470" indent="-342900" algn="just">
              <a:lnSpc>
                <a:spcPct val="115000"/>
              </a:lnSpc>
              <a:buFont typeface="Wingdings" panose="05000000000000000000" pitchFamily="2" charset="2"/>
              <a:buChar char="ü"/>
            </a:pPr>
            <a:r>
              <a:rPr lang="en-US" sz="1600" dirty="0">
                <a:latin typeface="Times New Roman" panose="02020603050405020304" pitchFamily="18" charset="0"/>
                <a:ea typeface="Calibri" panose="020F0502020204030204" pitchFamily="34" charset="0"/>
                <a:cs typeface="Times New Roman" panose="02020603050405020304" pitchFamily="18" charset="0"/>
              </a:rPr>
              <a:t>Assumes that the decision maker aims to achieve goals that are known and agreed upon and that the problem is structured. </a:t>
            </a:r>
          </a:p>
          <a:p>
            <a:pPr marL="433070" marR="204470" indent="-342900" algn="just">
              <a:lnSpc>
                <a:spcPct val="115000"/>
              </a:lnSpc>
              <a:buFont typeface="Wingdings" panose="05000000000000000000" pitchFamily="2" charset="2"/>
              <a:buChar char="ü"/>
            </a:pP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433070" marR="204470" indent="-342900" algn="just">
              <a:lnSpc>
                <a:spcPct val="115000"/>
              </a:lnSpc>
              <a:buFont typeface="Wingdings" panose="05000000000000000000" pitchFamily="2" charset="2"/>
              <a:buChar char="ü"/>
            </a:pPr>
            <a:r>
              <a:rPr lang="en-US" sz="1600" dirty="0">
                <a:latin typeface="Times New Roman" panose="02020603050405020304" pitchFamily="18" charset="0"/>
                <a:ea typeface="Calibri" panose="020F0502020204030204" pitchFamily="34" charset="0"/>
                <a:cs typeface="Times New Roman" panose="02020603050405020304" pitchFamily="18" charset="0"/>
              </a:rPr>
              <a:t>The decision maker struggles for certainty in the process through this model, gathering complete, detailed and accurate information that allows for a clear understanding of the likely results of each alternative. </a:t>
            </a:r>
          </a:p>
          <a:p>
            <a:pPr marL="433070" marR="204470" indent="-342900" algn="just">
              <a:lnSpc>
                <a:spcPct val="115000"/>
              </a:lnSpc>
              <a:buFont typeface="Wingdings" panose="05000000000000000000" pitchFamily="2" charset="2"/>
              <a:buChar char="ü"/>
            </a:pP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433070" marR="204470" indent="-342900" algn="just">
              <a:lnSpc>
                <a:spcPct val="115000"/>
              </a:lnSpc>
              <a:buFont typeface="Wingdings" panose="05000000000000000000" pitchFamily="2" charset="2"/>
              <a:buChar char="ü"/>
            </a:pPr>
            <a:r>
              <a:rPr lang="en-US" sz="1600" dirty="0">
                <a:latin typeface="Times New Roman" panose="02020603050405020304" pitchFamily="18" charset="0"/>
                <a:ea typeface="Calibri" panose="020F0502020204030204" pitchFamily="34" charset="0"/>
                <a:cs typeface="Times New Roman" panose="02020603050405020304" pitchFamily="18" charset="0"/>
              </a:rPr>
              <a:t>Finally, it is assumed that the decision maker will actually choose the alternative that will </a:t>
            </a:r>
            <a:r>
              <a:rPr lang="en-US" sz="1600" dirty="0" err="1">
                <a:latin typeface="Times New Roman" panose="02020603050405020304" pitchFamily="18" charset="0"/>
                <a:ea typeface="Calibri" panose="020F0502020204030204" pitchFamily="34" charset="0"/>
                <a:cs typeface="Times New Roman" panose="02020603050405020304" pitchFamily="18" charset="0"/>
              </a:rPr>
              <a:t>maximise</a:t>
            </a:r>
            <a:r>
              <a:rPr lang="en-US" sz="1600" dirty="0">
                <a:latin typeface="Times New Roman" panose="02020603050405020304" pitchFamily="18" charset="0"/>
                <a:ea typeface="Calibri" panose="020F0502020204030204" pitchFamily="34" charset="0"/>
                <a:cs typeface="Times New Roman" panose="02020603050405020304" pitchFamily="18" charset="0"/>
              </a:rPr>
              <a:t> their satisfaction with the decision.</a:t>
            </a: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812996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s://grdc.com.au/~/media/Images/Ground-Cover/Ground-Cover-103/GC103p36Figure1png.pn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40016" y="404664"/>
            <a:ext cx="5258886" cy="4612272"/>
          </a:xfrm>
          <a:prstGeom prst="rect">
            <a:avLst/>
          </a:prstGeom>
          <a:noFill/>
          <a:ln>
            <a:noFill/>
          </a:ln>
        </p:spPr>
      </p:pic>
      <p:sp>
        <p:nvSpPr>
          <p:cNvPr id="3" name="Rectangle 2"/>
          <p:cNvSpPr/>
          <p:nvPr/>
        </p:nvSpPr>
        <p:spPr>
          <a:xfrm>
            <a:off x="407368" y="1628800"/>
            <a:ext cx="3701989" cy="2640723"/>
          </a:xfrm>
          <a:prstGeom prst="rect">
            <a:avLst/>
          </a:prstGeom>
        </p:spPr>
        <p:txBody>
          <a:bodyPr wrap="square">
            <a:spAutoFit/>
          </a:bodyPr>
          <a:lstStyle/>
          <a:p>
            <a:pPr marL="342900" marR="204470" indent="-342900" algn="just">
              <a:lnSpc>
                <a:spcPct val="115000"/>
              </a:lnSpc>
              <a:buFont typeface="+mj-lt"/>
              <a:buAutoNum type="arabicPeriod"/>
            </a:pPr>
            <a:r>
              <a:rPr lang="en-GB" i="1" dirty="0">
                <a:solidFill>
                  <a:srgbClr val="000000"/>
                </a:solidFill>
                <a:latin typeface="Arial" panose="020B0604020202020204" pitchFamily="34" charset="0"/>
                <a:ea typeface="Calibri" panose="020F0502020204030204" pitchFamily="34" charset="0"/>
                <a:cs typeface="Arial" panose="020B0604020202020204" pitchFamily="34" charset="0"/>
              </a:rPr>
              <a:t>Identify the issue </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marR="204470" indent="-342900" algn="just">
              <a:lnSpc>
                <a:spcPct val="115000"/>
              </a:lnSpc>
              <a:buFont typeface="+mj-lt"/>
              <a:buAutoNum type="arabicPeriod"/>
            </a:pPr>
            <a:r>
              <a:rPr lang="en-GB" i="1" dirty="0">
                <a:solidFill>
                  <a:srgbClr val="000000"/>
                </a:solidFill>
                <a:latin typeface="Arial" panose="020B0604020202020204" pitchFamily="34" charset="0"/>
                <a:ea typeface="Calibri" panose="020F0502020204030204" pitchFamily="34" charset="0"/>
                <a:cs typeface="Arial" panose="020B0604020202020204" pitchFamily="34" charset="0"/>
              </a:rPr>
              <a:t>Establish decision criteria </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marR="204470" indent="-342900" algn="just">
              <a:lnSpc>
                <a:spcPct val="115000"/>
              </a:lnSpc>
              <a:buFont typeface="+mj-lt"/>
              <a:buAutoNum type="arabicPeriod"/>
            </a:pPr>
            <a:r>
              <a:rPr lang="en-GB" i="1" dirty="0">
                <a:solidFill>
                  <a:srgbClr val="000000"/>
                </a:solidFill>
                <a:latin typeface="Arial" panose="020B0604020202020204" pitchFamily="34" charset="0"/>
                <a:ea typeface="Calibri" panose="020F0502020204030204" pitchFamily="34" charset="0"/>
                <a:cs typeface="Arial" panose="020B0604020202020204" pitchFamily="34" charset="0"/>
              </a:rPr>
              <a:t>Weight decision criteria </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marR="204470" indent="-342900" algn="just">
              <a:lnSpc>
                <a:spcPct val="115000"/>
              </a:lnSpc>
              <a:buFont typeface="+mj-lt"/>
              <a:buAutoNum type="arabicPeriod"/>
            </a:pPr>
            <a:r>
              <a:rPr lang="en-GB" i="1" dirty="0">
                <a:solidFill>
                  <a:srgbClr val="000000"/>
                </a:solidFill>
                <a:latin typeface="Arial" panose="020B0604020202020204" pitchFamily="34" charset="0"/>
                <a:ea typeface="Calibri" panose="020F0502020204030204" pitchFamily="34" charset="0"/>
                <a:cs typeface="Arial" panose="020B0604020202020204" pitchFamily="34" charset="0"/>
              </a:rPr>
              <a:t>Generate alternative </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marR="204470" indent="-342900" algn="just">
              <a:lnSpc>
                <a:spcPct val="115000"/>
              </a:lnSpc>
              <a:buFont typeface="+mj-lt"/>
              <a:buAutoNum type="arabicPeriod"/>
            </a:pPr>
            <a:r>
              <a:rPr lang="en-GB" i="1" dirty="0">
                <a:solidFill>
                  <a:srgbClr val="000000"/>
                </a:solidFill>
                <a:latin typeface="Arial" panose="020B0604020202020204" pitchFamily="34" charset="0"/>
                <a:ea typeface="Calibri" panose="020F0502020204030204" pitchFamily="34" charset="0"/>
                <a:cs typeface="Arial" panose="020B0604020202020204" pitchFamily="34" charset="0"/>
              </a:rPr>
              <a:t>Evaluate the alternative </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marR="204470" indent="-342900" algn="just">
              <a:lnSpc>
                <a:spcPct val="115000"/>
              </a:lnSpc>
              <a:buFont typeface="+mj-lt"/>
              <a:buAutoNum type="arabicPeriod"/>
            </a:pPr>
            <a:r>
              <a:rPr lang="en-GB" i="1" dirty="0">
                <a:solidFill>
                  <a:srgbClr val="000000"/>
                </a:solidFill>
                <a:latin typeface="Arial" panose="020B0604020202020204" pitchFamily="34" charset="0"/>
                <a:ea typeface="Calibri" panose="020F0502020204030204" pitchFamily="34" charset="0"/>
                <a:cs typeface="Arial" panose="020B0604020202020204" pitchFamily="34" charset="0"/>
              </a:rPr>
              <a:t>Choose the best alternative </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marR="204470" indent="-342900" algn="just">
              <a:lnSpc>
                <a:spcPct val="115000"/>
              </a:lnSpc>
              <a:buFont typeface="+mj-lt"/>
              <a:buAutoNum type="arabicPeriod"/>
            </a:pPr>
            <a:r>
              <a:rPr lang="en-GB" i="1" dirty="0">
                <a:solidFill>
                  <a:srgbClr val="000000"/>
                </a:solidFill>
                <a:latin typeface="Arial" panose="020B0604020202020204" pitchFamily="34" charset="0"/>
                <a:ea typeface="Calibri" panose="020F0502020204030204" pitchFamily="34" charset="0"/>
                <a:cs typeface="Arial" panose="020B0604020202020204" pitchFamily="34" charset="0"/>
              </a:rPr>
              <a:t>Implement the decision </a:t>
            </a:r>
            <a:endParaRPr lang="en-GB" sz="1600" dirty="0">
              <a:latin typeface="Calibri" panose="020F0502020204030204" pitchFamily="34" charset="0"/>
              <a:ea typeface="Calibri" panose="020F0502020204030204" pitchFamily="34" charset="0"/>
              <a:cs typeface="Arial" panose="020B0604020202020204" pitchFamily="34" charset="0"/>
            </a:endParaRPr>
          </a:p>
          <a:p>
            <a:pPr marL="342900" marR="204470" indent="-342900" algn="just">
              <a:lnSpc>
                <a:spcPct val="115000"/>
              </a:lnSpc>
              <a:buFont typeface="+mj-lt"/>
              <a:buAutoNum type="arabicPeriod"/>
            </a:pPr>
            <a:r>
              <a:rPr lang="en-GB" i="1" dirty="0">
                <a:solidFill>
                  <a:srgbClr val="000000"/>
                </a:solidFill>
                <a:latin typeface="Arial" panose="020B0604020202020204" pitchFamily="34" charset="0"/>
                <a:ea typeface="Calibri" panose="020F0502020204030204" pitchFamily="34" charset="0"/>
                <a:cs typeface="Arial" panose="020B0604020202020204" pitchFamily="34" charset="0"/>
              </a:rPr>
              <a:t>Evaluate the decision </a:t>
            </a:r>
            <a:endParaRPr lang="en-GB" sz="1600" dirty="0">
              <a:latin typeface="Calibri" panose="020F0502020204030204" pitchFamily="34" charset="0"/>
              <a:ea typeface="Calibri" panose="020F050202020403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846B33AA-1AA4-484B-B8B8-D86F9FF78DCC}"/>
              </a:ext>
            </a:extLst>
          </p:cNvPr>
          <p:cNvSpPr/>
          <p:nvPr/>
        </p:nvSpPr>
        <p:spPr>
          <a:xfrm>
            <a:off x="191550" y="348301"/>
            <a:ext cx="5040354" cy="483017"/>
          </a:xfrm>
          <a:prstGeom prst="rect">
            <a:avLst/>
          </a:prstGeom>
          <a:solidFill>
            <a:schemeClr val="bg1"/>
          </a:solidFill>
        </p:spPr>
        <p:txBody>
          <a:bodyPr wrap="none">
            <a:spAutoFit/>
          </a:bodyPr>
          <a:lstStyle/>
          <a:p>
            <a:pPr marL="90170" marR="204470" algn="just">
              <a:lnSpc>
                <a:spcPct val="115000"/>
              </a:lnSpc>
            </a:pPr>
            <a:r>
              <a:rPr lang="en-US" sz="2400" b="1" dirty="0">
                <a:latin typeface="Times New Roman" panose="02020603050405020304" pitchFamily="18" charset="0"/>
                <a:ea typeface="Calibri" panose="020F0502020204030204" pitchFamily="34" charset="0"/>
                <a:cs typeface="Times New Roman" panose="02020603050405020304" pitchFamily="18" charset="0"/>
              </a:rPr>
              <a:t>Rational Decision Making Process </a:t>
            </a: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554484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9376" y="692696"/>
            <a:ext cx="11549849" cy="4213782"/>
          </a:xfrm>
          <a:prstGeom prst="rect">
            <a:avLst/>
          </a:prstGeom>
        </p:spPr>
        <p:txBody>
          <a:bodyPr wrap="square">
            <a:spAutoFit/>
          </a:bodyPr>
          <a:lstStyle/>
          <a:p>
            <a:pPr marR="204470" algn="just">
              <a:lnSpc>
                <a:spcPct val="115000"/>
              </a:lnSpc>
              <a:spcAft>
                <a:spcPts val="1000"/>
              </a:spcAft>
            </a:pPr>
            <a:r>
              <a:rPr lang="en-GB" sz="2000" b="1" dirty="0">
                <a:solidFill>
                  <a:srgbClr val="FF0000"/>
                </a:solidFill>
                <a:latin typeface="Arial" panose="020B0604020202020204" pitchFamily="34" charset="0"/>
                <a:ea typeface="Calibri" panose="020F0502020204030204" pitchFamily="34" charset="0"/>
                <a:cs typeface="Arial" panose="020B0604020202020204" pitchFamily="34" charset="0"/>
              </a:rPr>
              <a:t>Research shows that Rational Decision Making Process</a:t>
            </a:r>
            <a:r>
              <a:rPr lang="en-GB" sz="2000" dirty="0">
                <a:latin typeface="Arial" panose="020B0604020202020204" pitchFamily="34" charset="0"/>
                <a:ea typeface="Calibri" panose="020F0502020204030204" pitchFamily="34" charset="0"/>
                <a:cs typeface="Arial" panose="020B0604020202020204" pitchFamily="34" charset="0"/>
              </a:rPr>
              <a:t> provide better and more accurate results compare to intuitive (</a:t>
            </a:r>
            <a:r>
              <a:rPr lang="en-GB" sz="2000" i="1" dirty="0">
                <a:solidFill>
                  <a:srgbClr val="FF0000"/>
                </a:solidFill>
              </a:rPr>
              <a:t>using or based on what one feels</a:t>
            </a:r>
            <a:r>
              <a:rPr lang="en-GB" sz="2000" dirty="0"/>
              <a:t>) </a:t>
            </a:r>
            <a:r>
              <a:rPr lang="en-GB" sz="2000" dirty="0">
                <a:latin typeface="Arial" panose="020B0604020202020204" pitchFamily="34" charset="0"/>
                <a:ea typeface="Calibri" panose="020F0502020204030204" pitchFamily="34" charset="0"/>
                <a:cs typeface="Arial" panose="020B0604020202020204" pitchFamily="34" charset="0"/>
              </a:rPr>
              <a:t>decision making processes. It is clear that rational decision making processes have the following criteria such as:</a:t>
            </a:r>
            <a:endParaRPr lang="en-GB" dirty="0">
              <a:latin typeface="Calibri" panose="020F0502020204030204" pitchFamily="34" charset="0"/>
              <a:ea typeface="Calibri" panose="020F0502020204030204" pitchFamily="34" charset="0"/>
              <a:cs typeface="Arial" panose="020B0604020202020204" pitchFamily="34" charset="0"/>
            </a:endParaRPr>
          </a:p>
          <a:p>
            <a:pPr marR="204470" algn="just">
              <a:lnSpc>
                <a:spcPct val="115000"/>
              </a:lnSpc>
              <a:spcAft>
                <a:spcPts val="1000"/>
              </a:spcAft>
            </a:pPr>
            <a:r>
              <a:rPr lang="en-GB" dirty="0">
                <a:latin typeface="Arial" panose="020B0604020202020204" pitchFamily="34" charset="0"/>
                <a:ea typeface="Calibri" panose="020F0502020204030204" pitchFamily="34" charset="0"/>
                <a:cs typeface="Arial" panose="020B0604020202020204" pitchFamily="34" charset="0"/>
              </a:rPr>
              <a:t> </a:t>
            </a:r>
            <a:r>
              <a:rPr lang="en-GB" sz="2000" i="1" dirty="0">
                <a:latin typeface="Times New Roman" panose="02020603050405020304" pitchFamily="18" charset="0"/>
                <a:ea typeface="Calibri" panose="020F0502020204030204" pitchFamily="34" charset="0"/>
                <a:cs typeface="Times New Roman" panose="02020603050405020304" pitchFamily="18" charset="0"/>
              </a:rPr>
              <a:t>Aim at achieve the end goal </a:t>
            </a:r>
            <a:endParaRPr lang="en-GB" i="1" dirty="0">
              <a:latin typeface="Times New Roman" panose="02020603050405020304" pitchFamily="18" charset="0"/>
              <a:ea typeface="Calibri" panose="020F0502020204030204" pitchFamily="34" charset="0"/>
              <a:cs typeface="Times New Roman" panose="02020603050405020304" pitchFamily="18" charset="0"/>
            </a:endParaRPr>
          </a:p>
          <a:p>
            <a:pPr marL="342900" marR="204470" indent="-342900" algn="just">
              <a:lnSpc>
                <a:spcPct val="115000"/>
              </a:lnSpc>
              <a:buFont typeface="+mj-lt"/>
              <a:buAutoNum type="arabicPeriod"/>
            </a:pPr>
            <a:r>
              <a:rPr lang="en-GB" sz="2000" i="1" dirty="0">
                <a:latin typeface="Times New Roman" panose="02020603050405020304" pitchFamily="18" charset="0"/>
                <a:ea typeface="Calibri" panose="020F0502020204030204" pitchFamily="34" charset="0"/>
                <a:cs typeface="Times New Roman" panose="02020603050405020304" pitchFamily="18" charset="0"/>
              </a:rPr>
              <a:t>Are conscious </a:t>
            </a:r>
            <a:r>
              <a:rPr lang="en-GB" i="1" dirty="0">
                <a:latin typeface="Times New Roman" panose="02020603050405020304" pitchFamily="18" charset="0"/>
                <a:ea typeface="Calibri" panose="020F0502020204030204" pitchFamily="34" charset="0"/>
                <a:cs typeface="Times New Roman" panose="02020603050405020304" pitchFamily="18" charset="0"/>
              </a:rPr>
              <a:t>(</a:t>
            </a:r>
            <a:r>
              <a:rPr lang="en-GB" i="1" dirty="0">
                <a:latin typeface="Times New Roman" panose="02020603050405020304" pitchFamily="18" charset="0"/>
                <a:cs typeface="Times New Roman" panose="02020603050405020304" pitchFamily="18" charset="0"/>
              </a:rPr>
              <a:t>having knowledge of something) </a:t>
            </a:r>
            <a:r>
              <a:rPr lang="en-GB" sz="2000" i="1" dirty="0">
                <a:latin typeface="Times New Roman" panose="02020603050405020304" pitchFamily="18" charset="0"/>
                <a:ea typeface="Calibri" panose="020F0502020204030204" pitchFamily="34" charset="0"/>
                <a:cs typeface="Times New Roman" panose="02020603050405020304" pitchFamily="18" charset="0"/>
              </a:rPr>
              <a:t>, explicit and deliberate </a:t>
            </a:r>
            <a:endParaRPr lang="en-GB" i="1" dirty="0">
              <a:latin typeface="Times New Roman" panose="02020603050405020304" pitchFamily="18" charset="0"/>
              <a:ea typeface="Calibri" panose="020F0502020204030204" pitchFamily="34" charset="0"/>
              <a:cs typeface="Times New Roman" panose="02020603050405020304" pitchFamily="18" charset="0"/>
            </a:endParaRPr>
          </a:p>
          <a:p>
            <a:pPr marL="342900" marR="204470" indent="-342900" algn="just">
              <a:lnSpc>
                <a:spcPct val="115000"/>
              </a:lnSpc>
              <a:buFont typeface="+mj-lt"/>
              <a:buAutoNum type="arabicPeriod"/>
            </a:pPr>
            <a:r>
              <a:rPr lang="en-GB" sz="2000" i="1" dirty="0">
                <a:latin typeface="Times New Roman" panose="02020603050405020304" pitchFamily="18" charset="0"/>
                <a:ea typeface="Calibri" panose="020F0502020204030204" pitchFamily="34" charset="0"/>
                <a:cs typeface="Times New Roman" panose="02020603050405020304" pitchFamily="18" charset="0"/>
              </a:rPr>
              <a:t>Intentionally consistent and logical </a:t>
            </a:r>
            <a:endParaRPr lang="en-GB" i="1" dirty="0">
              <a:latin typeface="Times New Roman" panose="02020603050405020304" pitchFamily="18" charset="0"/>
              <a:ea typeface="Calibri" panose="020F0502020204030204" pitchFamily="34" charset="0"/>
              <a:cs typeface="Times New Roman" panose="02020603050405020304" pitchFamily="18" charset="0"/>
            </a:endParaRPr>
          </a:p>
          <a:p>
            <a:pPr marL="342900" marR="204470" indent="-342900" algn="just">
              <a:lnSpc>
                <a:spcPct val="115000"/>
              </a:lnSpc>
              <a:buFont typeface="+mj-lt"/>
              <a:buAutoNum type="arabicPeriod"/>
            </a:pPr>
            <a:r>
              <a:rPr lang="en-GB" sz="2000" i="1" dirty="0">
                <a:latin typeface="Times New Roman" panose="02020603050405020304" pitchFamily="18" charset="0"/>
                <a:ea typeface="Calibri" panose="020F0502020204030204" pitchFamily="34" charset="0"/>
                <a:cs typeface="Times New Roman" panose="02020603050405020304" pitchFamily="18" charset="0"/>
              </a:rPr>
              <a:t>Are fully informed </a:t>
            </a:r>
            <a:endParaRPr lang="en-GB" i="1" dirty="0">
              <a:latin typeface="Times New Roman" panose="02020603050405020304" pitchFamily="18" charset="0"/>
              <a:ea typeface="Calibri" panose="020F0502020204030204" pitchFamily="34" charset="0"/>
              <a:cs typeface="Times New Roman" panose="02020603050405020304" pitchFamily="18" charset="0"/>
            </a:endParaRPr>
          </a:p>
          <a:p>
            <a:pPr marL="342900" marR="204470" indent="-342900" algn="just">
              <a:lnSpc>
                <a:spcPct val="115000"/>
              </a:lnSpc>
              <a:buFont typeface="+mj-lt"/>
              <a:buAutoNum type="arabicPeriod"/>
            </a:pPr>
            <a:r>
              <a:rPr lang="en-GB" sz="2000" i="1" dirty="0">
                <a:latin typeface="Times New Roman" panose="02020603050405020304" pitchFamily="18" charset="0"/>
                <a:ea typeface="Calibri" panose="020F0502020204030204" pitchFamily="34" charset="0"/>
                <a:cs typeface="Times New Roman" panose="02020603050405020304" pitchFamily="18" charset="0"/>
              </a:rPr>
              <a:t>Allow for independent means and ends</a:t>
            </a:r>
            <a:endParaRPr lang="en-GB" i="1" dirty="0">
              <a:latin typeface="Times New Roman" panose="02020603050405020304" pitchFamily="18" charset="0"/>
              <a:ea typeface="Calibri" panose="020F0502020204030204" pitchFamily="34" charset="0"/>
              <a:cs typeface="Times New Roman" panose="02020603050405020304" pitchFamily="18" charset="0"/>
            </a:endParaRPr>
          </a:p>
          <a:p>
            <a:pPr marL="342900" marR="204470" indent="-342900" algn="just">
              <a:lnSpc>
                <a:spcPct val="115000"/>
              </a:lnSpc>
              <a:buFont typeface="+mj-lt"/>
              <a:buAutoNum type="arabicPeriod"/>
            </a:pPr>
            <a:r>
              <a:rPr lang="en-GB" sz="2000" i="1" dirty="0">
                <a:latin typeface="Times New Roman" panose="02020603050405020304" pitchFamily="18" charset="0"/>
                <a:ea typeface="Calibri" panose="020F0502020204030204" pitchFamily="34" charset="0"/>
                <a:cs typeface="Times New Roman" panose="02020603050405020304" pitchFamily="18" charset="0"/>
              </a:rPr>
              <a:t>Assume causal relationship between the means taken and the end results achieved</a:t>
            </a:r>
            <a:endParaRPr lang="en-GB" i="1" dirty="0">
              <a:latin typeface="Times New Roman" panose="02020603050405020304" pitchFamily="18" charset="0"/>
              <a:ea typeface="Calibri" panose="020F0502020204030204" pitchFamily="34" charset="0"/>
              <a:cs typeface="Times New Roman" panose="02020603050405020304" pitchFamily="18" charset="0"/>
            </a:endParaRPr>
          </a:p>
          <a:p>
            <a:pPr marL="342900" marR="204470" indent="-342900" algn="just">
              <a:lnSpc>
                <a:spcPct val="115000"/>
              </a:lnSpc>
              <a:buFont typeface="+mj-lt"/>
              <a:buAutoNum type="arabicPeriod"/>
            </a:pPr>
            <a:r>
              <a:rPr lang="en-GB" sz="2000" i="1" dirty="0">
                <a:latin typeface="Times New Roman" panose="02020603050405020304" pitchFamily="18" charset="0"/>
                <a:ea typeface="Calibri" panose="020F0502020204030204" pitchFamily="34" charset="0"/>
                <a:cs typeface="Times New Roman" panose="02020603050405020304" pitchFamily="18" charset="0"/>
              </a:rPr>
              <a:t>Involve choice between alternative ends and alternative means, choices which aim to maximise the end results achieved. </a:t>
            </a:r>
            <a:endParaRPr lang="en-GB" i="1"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976110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28" y="476672"/>
            <a:ext cx="9015590" cy="682352"/>
          </a:xfrm>
          <a:ln w="3175">
            <a:solidFill>
              <a:schemeClr val="bg1"/>
            </a:solidFill>
          </a:ln>
        </p:spPr>
        <p:txBody>
          <a:bodyPr>
            <a:normAutofit/>
          </a:bodyPr>
          <a:lstStyle/>
          <a:p>
            <a:pPr>
              <a:lnSpc>
                <a:spcPct val="90000"/>
              </a:lnSpc>
              <a:defRPr/>
            </a:pPr>
            <a:r>
              <a:rPr lang="en-US" sz="4000" b="1" dirty="0">
                <a:solidFill>
                  <a:schemeClr val="tx1"/>
                </a:solidFill>
                <a:effectLst>
                  <a:outerShdw blurRad="38100" dist="38100" dir="2700000" algn="tl">
                    <a:srgbClr val="000000">
                      <a:alpha val="43137"/>
                    </a:srgbClr>
                  </a:outerShdw>
                </a:effectLst>
              </a:rPr>
              <a:t>Rational Model of Decision Making</a:t>
            </a:r>
          </a:p>
        </p:txBody>
      </p:sp>
      <p:sp>
        <p:nvSpPr>
          <p:cNvPr id="3" name="Content Placeholder 2"/>
          <p:cNvSpPr>
            <a:spLocks noGrp="1"/>
          </p:cNvSpPr>
          <p:nvPr>
            <p:ph idx="1"/>
          </p:nvPr>
        </p:nvSpPr>
        <p:spPr>
          <a:xfrm>
            <a:off x="263352" y="1676400"/>
            <a:ext cx="11665296" cy="3505200"/>
          </a:xfrm>
          <a:ln w="44450">
            <a:noFill/>
          </a:ln>
        </p:spPr>
        <p:txBody>
          <a:bodyPr>
            <a:normAutofit/>
          </a:bodyPr>
          <a:lstStyle/>
          <a:p>
            <a:pPr>
              <a:buClr>
                <a:srgbClr val="A3201D"/>
              </a:buClr>
              <a:buNone/>
            </a:pPr>
            <a:r>
              <a:rPr lang="en-GB" sz="2400" b="1" dirty="0">
                <a:effectLst>
                  <a:outerShdw blurRad="38100" dist="38100" dir="2700000" algn="tl">
                    <a:srgbClr val="000000">
                      <a:alpha val="43137"/>
                    </a:srgbClr>
                  </a:outerShdw>
                </a:effectLst>
              </a:rPr>
              <a:t>Perfect rationality </a:t>
            </a:r>
          </a:p>
          <a:p>
            <a:pPr>
              <a:buClr>
                <a:srgbClr val="A3201D"/>
              </a:buClr>
              <a:buNone/>
            </a:pPr>
            <a:endParaRPr lang="en-GB" sz="2400" b="1" dirty="0">
              <a:effectLst>
                <a:outerShdw blurRad="38100" dist="38100" dir="2700000" algn="tl">
                  <a:srgbClr val="000000">
                    <a:alpha val="43137"/>
                  </a:srgbClr>
                </a:outerShdw>
              </a:effectLst>
            </a:endParaRPr>
          </a:p>
          <a:p>
            <a:pPr>
              <a:buClr>
                <a:srgbClr val="A3201D"/>
              </a:buClr>
            </a:pPr>
            <a:r>
              <a:rPr lang="en-GB" sz="2400" dirty="0">
                <a:effectLst>
                  <a:outerShdw blurRad="38100" dist="38100" dir="2700000" algn="tl">
                    <a:srgbClr val="000000">
                      <a:alpha val="43137"/>
                    </a:srgbClr>
                  </a:outerShdw>
                </a:effectLst>
              </a:rPr>
              <a:t>The rational decision making model assumes decision making is a rational process consisting of sequence of steps of steps that enhance the probability of attaining a desired outcome. (Buchanan &amp; Huczynski, 2017:669)</a:t>
            </a:r>
          </a:p>
          <a:p>
            <a:pPr marL="0" indent="0">
              <a:buClr>
                <a:srgbClr val="A3201D"/>
              </a:buClr>
              <a:buNone/>
            </a:pPr>
            <a:endParaRPr lang="en-GB" sz="2400" dirty="0">
              <a:effectLst>
                <a:outerShdw blurRad="38100" dist="38100" dir="2700000" algn="tl">
                  <a:srgbClr val="000000">
                    <a:alpha val="43137"/>
                  </a:srgbClr>
                </a:outerShdw>
              </a:effectLst>
            </a:endParaRPr>
          </a:p>
          <a:p>
            <a:pPr>
              <a:buClr>
                <a:srgbClr val="A3201D"/>
              </a:buClr>
            </a:pPr>
            <a:r>
              <a:rPr lang="en-GB" sz="2400" dirty="0">
                <a:effectLst>
                  <a:outerShdw blurRad="38100" dist="38100" dir="2700000" algn="tl">
                    <a:srgbClr val="000000">
                      <a:alpha val="43137"/>
                    </a:srgbClr>
                  </a:outerShdw>
                </a:effectLst>
              </a:rPr>
              <a:t>It is the prevailing assumption in economics and many theories in strategic management.</a:t>
            </a:r>
            <a:endParaRPr lang="en-GB" sz="2000" dirty="0">
              <a:effectLst>
                <a:outerShdw blurRad="38100" dist="38100" dir="2700000" algn="tl">
                  <a:srgbClr val="000000">
                    <a:alpha val="43137"/>
                  </a:srgbClr>
                </a:outerShdw>
              </a:effectLst>
            </a:endParaRPr>
          </a:p>
          <a:p>
            <a:pPr marL="0" indent="0">
              <a:buClr>
                <a:srgbClr val="A3201D"/>
              </a:buClr>
              <a:buNone/>
            </a:pPr>
            <a:endParaRPr lang="en-US" sz="2400" dirty="0"/>
          </a:p>
        </p:txBody>
      </p:sp>
    </p:spTree>
    <p:extLst>
      <p:ext uri="{BB962C8B-B14F-4D97-AF65-F5344CB8AC3E}">
        <p14:creationId xmlns:p14="http://schemas.microsoft.com/office/powerpoint/2010/main" val="26983320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417" y="368232"/>
            <a:ext cx="9455702" cy="659160"/>
          </a:xfrm>
          <a:ln w="3175">
            <a:noFill/>
          </a:ln>
        </p:spPr>
        <p:txBody>
          <a:bodyPr>
            <a:normAutofit/>
          </a:bodyPr>
          <a:lstStyle/>
          <a:p>
            <a:pPr>
              <a:lnSpc>
                <a:spcPct val="90000"/>
              </a:lnSpc>
              <a:defRPr/>
            </a:pPr>
            <a:r>
              <a:rPr lang="en-US" sz="4000" b="1" dirty="0">
                <a:solidFill>
                  <a:schemeClr val="tx1"/>
                </a:solidFill>
                <a:effectLst>
                  <a:outerShdw blurRad="38100" dist="38100" dir="2700000" algn="tl">
                    <a:srgbClr val="000000">
                      <a:alpha val="43137"/>
                    </a:srgbClr>
                  </a:outerShdw>
                </a:effectLst>
              </a:rPr>
              <a:t>The Rational Decision Making Process </a:t>
            </a:r>
          </a:p>
        </p:txBody>
      </p:sp>
      <p:graphicFrame>
        <p:nvGraphicFramePr>
          <p:cNvPr id="6" name="Content Placeholder 5">
            <a:extLst>
              <a:ext uri="{FF2B5EF4-FFF2-40B4-BE49-F238E27FC236}">
                <a16:creationId xmlns:a16="http://schemas.microsoft.com/office/drawing/2014/main" id="{C80D7C1B-3FAC-4749-89B4-7343C460ED3F}"/>
              </a:ext>
            </a:extLst>
          </p:cNvPr>
          <p:cNvGraphicFramePr>
            <a:graphicFrameLocks noGrp="1"/>
          </p:cNvGraphicFramePr>
          <p:nvPr>
            <p:ph idx="1"/>
            <p:extLst>
              <p:ext uri="{D42A27DB-BD31-4B8C-83A1-F6EECF244321}">
                <p14:modId xmlns:p14="http://schemas.microsoft.com/office/powerpoint/2010/main" val="216182404"/>
              </p:ext>
            </p:extLst>
          </p:nvPr>
        </p:nvGraphicFramePr>
        <p:xfrm>
          <a:off x="263352" y="1052737"/>
          <a:ext cx="11809562" cy="4545366"/>
        </p:xfrm>
        <a:graphic>
          <a:graphicData uri="http://schemas.openxmlformats.org/drawingml/2006/table">
            <a:tbl>
              <a:tblPr firstRow="1" bandRow="1">
                <a:tableStyleId>{93296810-A885-4BE3-A3E7-6D5BEEA58F35}</a:tableStyleId>
              </a:tblPr>
              <a:tblGrid>
                <a:gridCol w="5904781">
                  <a:extLst>
                    <a:ext uri="{9D8B030D-6E8A-4147-A177-3AD203B41FA5}">
                      <a16:colId xmlns:a16="http://schemas.microsoft.com/office/drawing/2014/main" val="2008792886"/>
                    </a:ext>
                  </a:extLst>
                </a:gridCol>
                <a:gridCol w="5904781">
                  <a:extLst>
                    <a:ext uri="{9D8B030D-6E8A-4147-A177-3AD203B41FA5}">
                      <a16:colId xmlns:a16="http://schemas.microsoft.com/office/drawing/2014/main" val="2121983409"/>
                    </a:ext>
                  </a:extLst>
                </a:gridCol>
              </a:tblGrid>
              <a:tr h="348731">
                <a:tc>
                  <a:txBody>
                    <a:bodyPr/>
                    <a:lstStyle/>
                    <a:p>
                      <a:pPr algn="ctr"/>
                      <a:r>
                        <a:rPr lang="en-GB" dirty="0"/>
                        <a:t>Step</a:t>
                      </a:r>
                    </a:p>
                  </a:txBody>
                  <a:tcPr/>
                </a:tc>
                <a:tc>
                  <a:txBody>
                    <a:bodyPr/>
                    <a:lstStyle/>
                    <a:p>
                      <a:pPr algn="ctr"/>
                      <a:r>
                        <a:rPr lang="en-GB" dirty="0"/>
                        <a:t>Example</a:t>
                      </a:r>
                    </a:p>
                  </a:txBody>
                  <a:tcPr/>
                </a:tc>
                <a:extLst>
                  <a:ext uri="{0D108BD9-81ED-4DB2-BD59-A6C34878D82A}">
                    <a16:rowId xmlns:a16="http://schemas.microsoft.com/office/drawing/2014/main" val="3341946759"/>
                  </a:ext>
                </a:extLst>
              </a:tr>
              <a:tr h="651607">
                <a:tc>
                  <a:txBody>
                    <a:bodyPr/>
                    <a:lstStyle/>
                    <a:p>
                      <a:pPr algn="ctr"/>
                      <a:r>
                        <a:rPr lang="en-GB" dirty="0"/>
                        <a:t>Recognition of a problem or opportunity</a:t>
                      </a:r>
                    </a:p>
                  </a:txBody>
                  <a:tcPr/>
                </a:tc>
                <a:tc>
                  <a:txBody>
                    <a:bodyPr/>
                    <a:lstStyle/>
                    <a:p>
                      <a:r>
                        <a:rPr lang="en-GB" dirty="0"/>
                        <a:t>Need to buy a new car</a:t>
                      </a:r>
                    </a:p>
                  </a:txBody>
                  <a:tcPr/>
                </a:tc>
                <a:extLst>
                  <a:ext uri="{0D108BD9-81ED-4DB2-BD59-A6C34878D82A}">
                    <a16:rowId xmlns:a16="http://schemas.microsoft.com/office/drawing/2014/main" val="779401736"/>
                  </a:ext>
                </a:extLst>
              </a:tr>
              <a:tr h="563733">
                <a:tc>
                  <a:txBody>
                    <a:bodyPr/>
                    <a:lstStyle/>
                    <a:p>
                      <a:pPr algn="ctr"/>
                      <a:r>
                        <a:rPr lang="en-GB" dirty="0"/>
                        <a:t>Identifying choice criteria</a:t>
                      </a:r>
                    </a:p>
                    <a:p>
                      <a:pPr algn="ctr"/>
                      <a:endParaRPr lang="en-GB" dirty="0"/>
                    </a:p>
                  </a:txBody>
                  <a:tcPr/>
                </a:tc>
                <a:tc>
                  <a:txBody>
                    <a:bodyPr/>
                    <a:lstStyle/>
                    <a:p>
                      <a:r>
                        <a:rPr lang="en-GB" dirty="0"/>
                        <a:t>Price, Reliability, Miles/gallon, Brand image</a:t>
                      </a:r>
                    </a:p>
                  </a:txBody>
                  <a:tcPr/>
                </a:tc>
                <a:extLst>
                  <a:ext uri="{0D108BD9-81ED-4DB2-BD59-A6C34878D82A}">
                    <a16:rowId xmlns:a16="http://schemas.microsoft.com/office/drawing/2014/main" val="1099996738"/>
                  </a:ext>
                </a:extLst>
              </a:tr>
              <a:tr h="601919">
                <a:tc>
                  <a:txBody>
                    <a:bodyPr/>
                    <a:lstStyle/>
                    <a:p>
                      <a:pPr algn="ctr"/>
                      <a:r>
                        <a:rPr lang="en-GB" dirty="0"/>
                        <a:t>Assigning weightings to the criteria</a:t>
                      </a:r>
                    </a:p>
                    <a:p>
                      <a:pPr algn="ctr"/>
                      <a:endParaRPr lang="en-GB" dirty="0"/>
                    </a:p>
                  </a:txBody>
                  <a:tcPr/>
                </a:tc>
                <a:tc>
                  <a:txBody>
                    <a:bodyPr/>
                    <a:lstStyle/>
                    <a:p>
                      <a:r>
                        <a:rPr lang="en-GB" dirty="0"/>
                        <a:t>P -10; R -6; M -8; B -4</a:t>
                      </a:r>
                    </a:p>
                  </a:txBody>
                  <a:tcPr/>
                </a:tc>
                <a:extLst>
                  <a:ext uri="{0D108BD9-81ED-4DB2-BD59-A6C34878D82A}">
                    <a16:rowId xmlns:a16="http://schemas.microsoft.com/office/drawing/2014/main" val="4294382211"/>
                  </a:ext>
                </a:extLst>
              </a:tr>
              <a:tr h="601919">
                <a:tc>
                  <a:txBody>
                    <a:bodyPr/>
                    <a:lstStyle/>
                    <a:p>
                      <a:pPr algn="ctr"/>
                      <a:r>
                        <a:rPr lang="en-GB" dirty="0"/>
                        <a:t>Gathering data about alternatives</a:t>
                      </a:r>
                    </a:p>
                    <a:p>
                      <a:pPr algn="ctr"/>
                      <a:endParaRPr lang="en-GB" dirty="0"/>
                    </a:p>
                  </a:txBody>
                  <a:tcPr/>
                </a:tc>
                <a:tc>
                  <a:txBody>
                    <a:bodyPr/>
                    <a:lstStyle/>
                    <a:p>
                      <a:r>
                        <a:rPr lang="en-GB" dirty="0"/>
                        <a:t>Nissan, Toyota, Vauxhall, Ford</a:t>
                      </a:r>
                    </a:p>
                  </a:txBody>
                  <a:tcPr/>
                </a:tc>
                <a:extLst>
                  <a:ext uri="{0D108BD9-81ED-4DB2-BD59-A6C34878D82A}">
                    <a16:rowId xmlns:a16="http://schemas.microsoft.com/office/drawing/2014/main" val="2944585270"/>
                  </a:ext>
                </a:extLst>
              </a:tr>
              <a:tr h="601919">
                <a:tc>
                  <a:txBody>
                    <a:bodyPr/>
                    <a:lstStyle/>
                    <a:p>
                      <a:pPr algn="ctr"/>
                      <a:r>
                        <a:rPr lang="en-GB" dirty="0"/>
                        <a:t>Evaluation of alternatives</a:t>
                      </a:r>
                    </a:p>
                    <a:p>
                      <a:pPr algn="ct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Nissan, Toyota, Vauxhall, Ford</a:t>
                      </a:r>
                    </a:p>
                    <a:p>
                      <a:endParaRPr lang="en-GB" dirty="0"/>
                    </a:p>
                  </a:txBody>
                  <a:tcPr/>
                </a:tc>
                <a:extLst>
                  <a:ext uri="{0D108BD9-81ED-4DB2-BD59-A6C34878D82A}">
                    <a16:rowId xmlns:a16="http://schemas.microsoft.com/office/drawing/2014/main" val="683208970"/>
                  </a:ext>
                </a:extLst>
              </a:tr>
              <a:tr h="348731">
                <a:tc>
                  <a:txBody>
                    <a:bodyPr/>
                    <a:lstStyle/>
                    <a:p>
                      <a:pPr algn="ctr"/>
                      <a:r>
                        <a:rPr lang="en-GB" dirty="0"/>
                        <a:t>Selection from among the alternatives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Nissan, Toyota, Vauxhall, Ford</a:t>
                      </a:r>
                    </a:p>
                  </a:txBody>
                  <a:tcPr/>
                </a:tc>
                <a:extLst>
                  <a:ext uri="{0D108BD9-81ED-4DB2-BD59-A6C34878D82A}">
                    <a16:rowId xmlns:a16="http://schemas.microsoft.com/office/drawing/2014/main" val="4103062152"/>
                  </a:ext>
                </a:extLst>
              </a:tr>
              <a:tr h="601919">
                <a:tc>
                  <a:txBody>
                    <a:bodyPr/>
                    <a:lstStyle/>
                    <a:p>
                      <a:pPr algn="ctr"/>
                      <a:r>
                        <a:rPr lang="en-GB" dirty="0"/>
                        <a:t>Implementation of preferred alternative</a:t>
                      </a:r>
                    </a:p>
                  </a:txBody>
                  <a:tcPr/>
                </a:tc>
                <a:tc>
                  <a:txBody>
                    <a:bodyPr/>
                    <a:lstStyle/>
                    <a:p>
                      <a:r>
                        <a:rPr lang="en-GB" dirty="0"/>
                        <a:t>Buy the Ford</a:t>
                      </a:r>
                    </a:p>
                  </a:txBody>
                  <a:tcPr/>
                </a:tc>
                <a:extLst>
                  <a:ext uri="{0D108BD9-81ED-4DB2-BD59-A6C34878D82A}">
                    <a16:rowId xmlns:a16="http://schemas.microsoft.com/office/drawing/2014/main" val="2368872595"/>
                  </a:ext>
                </a:extLst>
              </a:tr>
            </a:tbl>
          </a:graphicData>
        </a:graphic>
      </p:graphicFrame>
    </p:spTree>
    <p:extLst>
      <p:ext uri="{BB962C8B-B14F-4D97-AF65-F5344CB8AC3E}">
        <p14:creationId xmlns:p14="http://schemas.microsoft.com/office/powerpoint/2010/main" val="305797527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3432" y="260648"/>
            <a:ext cx="10363200" cy="587152"/>
          </a:xfrm>
          <a:ln w="3175">
            <a:solidFill>
              <a:schemeClr val="bg1"/>
            </a:solidFill>
          </a:ln>
        </p:spPr>
        <p:txBody>
          <a:bodyPr>
            <a:normAutofit fontScale="90000"/>
          </a:bodyPr>
          <a:lstStyle/>
          <a:p>
            <a:pPr>
              <a:lnSpc>
                <a:spcPct val="90000"/>
              </a:lnSpc>
              <a:defRPr/>
            </a:pPr>
            <a:r>
              <a:rPr lang="en-US" sz="4000" b="1" dirty="0">
                <a:solidFill>
                  <a:schemeClr val="tx1"/>
                </a:solidFill>
                <a:effectLst>
                  <a:outerShdw blurRad="38100" dist="38100" dir="2700000" algn="tl">
                    <a:srgbClr val="000000">
                      <a:alpha val="43137"/>
                    </a:srgbClr>
                  </a:outerShdw>
                </a:effectLst>
              </a:rPr>
              <a:t>Assumptions of Rational Model</a:t>
            </a:r>
          </a:p>
        </p:txBody>
      </p:sp>
      <p:sp>
        <p:nvSpPr>
          <p:cNvPr id="3" name="Content Placeholder 2"/>
          <p:cNvSpPr>
            <a:spLocks noGrp="1"/>
          </p:cNvSpPr>
          <p:nvPr>
            <p:ph idx="1"/>
          </p:nvPr>
        </p:nvSpPr>
        <p:spPr>
          <a:xfrm>
            <a:off x="296380" y="1398476"/>
            <a:ext cx="11737304" cy="4061047"/>
          </a:xfrm>
          <a:ln w="44450">
            <a:noFill/>
          </a:ln>
        </p:spPr>
        <p:txBody>
          <a:bodyPr>
            <a:normAutofit/>
          </a:bodyPr>
          <a:lstStyle/>
          <a:p>
            <a:pPr marL="0" indent="0">
              <a:buClr>
                <a:srgbClr val="A3201D"/>
              </a:buClr>
              <a:buNone/>
            </a:pPr>
            <a:endParaRPr lang="en-US" sz="2400" dirty="0"/>
          </a:p>
          <a:p>
            <a:pPr>
              <a:buClr>
                <a:srgbClr val="A3201D"/>
              </a:buClr>
            </a:pPr>
            <a:r>
              <a:rPr lang="en-US" sz="2400" dirty="0"/>
              <a:t>Perfect information: no cost and no errors</a:t>
            </a:r>
          </a:p>
          <a:p>
            <a:pPr marL="0" indent="0">
              <a:buClr>
                <a:srgbClr val="A3201D"/>
              </a:buClr>
              <a:buNone/>
            </a:pPr>
            <a:endParaRPr lang="en-US" sz="2400" dirty="0"/>
          </a:p>
          <a:p>
            <a:pPr>
              <a:buClr>
                <a:srgbClr val="A3201D"/>
              </a:buClr>
            </a:pPr>
            <a:r>
              <a:rPr lang="en-US" sz="2400" dirty="0"/>
              <a:t>Perfectly logical: transitivity</a:t>
            </a:r>
          </a:p>
          <a:p>
            <a:pPr marL="0" indent="0">
              <a:buClr>
                <a:srgbClr val="A3201D"/>
              </a:buClr>
              <a:buNone/>
            </a:pPr>
            <a:endParaRPr lang="en-US" sz="2400" dirty="0"/>
          </a:p>
          <a:p>
            <a:pPr>
              <a:buClr>
                <a:srgbClr val="A3201D"/>
              </a:buClr>
            </a:pPr>
            <a:r>
              <a:rPr lang="en-US" sz="2400" dirty="0"/>
              <a:t>Single criterion: economic gain</a:t>
            </a:r>
          </a:p>
          <a:p>
            <a:pPr marL="0" indent="0">
              <a:buClr>
                <a:srgbClr val="A3201D"/>
              </a:buClr>
              <a:buNone/>
            </a:pPr>
            <a:endParaRPr lang="en-US" sz="2400" b="1" dirty="0">
              <a:solidFill>
                <a:srgbClr val="8B1F10"/>
              </a:solidFill>
            </a:endParaRPr>
          </a:p>
          <a:p>
            <a:pPr>
              <a:buClr>
                <a:srgbClr val="A3201D"/>
              </a:buClr>
            </a:pPr>
            <a:r>
              <a:rPr lang="en-US" sz="2400" b="1" dirty="0">
                <a:solidFill>
                  <a:srgbClr val="8B1F10"/>
                </a:solidFill>
              </a:rPr>
              <a:t>Maximizing</a:t>
            </a:r>
            <a:r>
              <a:rPr lang="en-US" sz="2400" dirty="0"/>
              <a:t>: all alternatives considered and evaluated to find best solution (optimal decisions made).</a:t>
            </a:r>
          </a:p>
        </p:txBody>
      </p:sp>
    </p:spTree>
    <p:extLst>
      <p:ext uri="{BB962C8B-B14F-4D97-AF65-F5344CB8AC3E}">
        <p14:creationId xmlns:p14="http://schemas.microsoft.com/office/powerpoint/2010/main" val="221788875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682" y="332656"/>
            <a:ext cx="11809312" cy="1143000"/>
          </a:xfrm>
          <a:ln w="3175">
            <a:solidFill>
              <a:schemeClr val="bg1"/>
            </a:solidFill>
          </a:ln>
        </p:spPr>
        <p:txBody>
          <a:bodyPr>
            <a:normAutofit/>
          </a:bodyPr>
          <a:lstStyle/>
          <a:p>
            <a:pPr>
              <a:lnSpc>
                <a:spcPct val="90000"/>
              </a:lnSpc>
              <a:defRPr/>
            </a:pPr>
            <a:r>
              <a:rPr lang="en-US" sz="4000" b="1" dirty="0">
                <a:solidFill>
                  <a:schemeClr val="tx1"/>
                </a:solidFill>
                <a:effectLst>
                  <a:outerShdw blurRad="38100" dist="38100" dir="2700000" algn="tl">
                    <a:srgbClr val="000000">
                      <a:alpha val="43137"/>
                    </a:srgbClr>
                  </a:outerShdw>
                </a:effectLst>
              </a:rPr>
              <a:t>Constraints and Criticisms of Rational Model</a:t>
            </a:r>
          </a:p>
        </p:txBody>
      </p:sp>
      <p:sp>
        <p:nvSpPr>
          <p:cNvPr id="3" name="Content Placeholder 2"/>
          <p:cNvSpPr>
            <a:spLocks noGrp="1"/>
          </p:cNvSpPr>
          <p:nvPr>
            <p:ph idx="1"/>
          </p:nvPr>
        </p:nvSpPr>
        <p:spPr>
          <a:xfrm>
            <a:off x="276682" y="1844824"/>
            <a:ext cx="11809312" cy="3024336"/>
          </a:xfrm>
          <a:ln w="44450">
            <a:noFill/>
          </a:ln>
        </p:spPr>
        <p:txBody>
          <a:bodyPr>
            <a:normAutofit/>
          </a:bodyPr>
          <a:lstStyle/>
          <a:p>
            <a:pPr>
              <a:buClr>
                <a:srgbClr val="A3201D"/>
              </a:buClr>
            </a:pPr>
            <a:r>
              <a:rPr lang="en-GB" sz="2400" dirty="0"/>
              <a:t>Few, if any, decisions are made under conditions of perfect rationality</a:t>
            </a:r>
          </a:p>
          <a:p>
            <a:pPr marL="0" indent="0">
              <a:buClr>
                <a:srgbClr val="A3201D"/>
              </a:buClr>
              <a:buNone/>
            </a:pPr>
            <a:endParaRPr lang="en-GB" sz="2400" dirty="0"/>
          </a:p>
          <a:p>
            <a:pPr>
              <a:buClr>
                <a:srgbClr val="A3201D"/>
              </a:buClr>
            </a:pPr>
            <a:r>
              <a:rPr lang="en-GB" sz="2400" dirty="0"/>
              <a:t>Decision issues are often ambiguous with limited or incomplete information available on alternatives</a:t>
            </a:r>
          </a:p>
          <a:p>
            <a:pPr marL="0" indent="0">
              <a:buClr>
                <a:srgbClr val="A3201D"/>
              </a:buClr>
              <a:buNone/>
            </a:pPr>
            <a:endParaRPr lang="en-GB" sz="2400" dirty="0"/>
          </a:p>
          <a:p>
            <a:pPr>
              <a:buClr>
                <a:srgbClr val="A3201D"/>
              </a:buClr>
            </a:pPr>
            <a:r>
              <a:rPr lang="en-GB" sz="2400" dirty="0"/>
              <a:t>Subjective (and possibly antagonistic) perceptions of issues, alternatives and choices by other organization actors (human factor).</a:t>
            </a:r>
            <a:endParaRPr lang="en-GB" sz="2000" dirty="0"/>
          </a:p>
        </p:txBody>
      </p:sp>
    </p:spTree>
    <p:extLst>
      <p:ext uri="{BB962C8B-B14F-4D97-AF65-F5344CB8AC3E}">
        <p14:creationId xmlns:p14="http://schemas.microsoft.com/office/powerpoint/2010/main" val="41229285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2933" y="2276872"/>
            <a:ext cx="11434439" cy="2541530"/>
          </a:xfrm>
          <a:prstGeom prst="rect">
            <a:avLst/>
          </a:prstGeom>
        </p:spPr>
        <p:txBody>
          <a:bodyPr wrap="square">
            <a:spAutoFit/>
          </a:bodyPr>
          <a:lstStyle/>
          <a:p>
            <a:pPr marL="547370" marR="204470" indent="-457200" algn="just">
              <a:lnSpc>
                <a:spcPct val="115000"/>
              </a:lnSpc>
              <a:buFont typeface="+mj-lt"/>
              <a:buAutoNum type="arabicPeriod"/>
            </a:pPr>
            <a:r>
              <a:rPr lang="en-US" sz="2000" dirty="0">
                <a:latin typeface="Times New Roman" panose="02020603050405020304" pitchFamily="18" charset="0"/>
                <a:ea typeface="Calibri" panose="020F0502020204030204" pitchFamily="34" charset="0"/>
                <a:cs typeface="Times New Roman" panose="02020603050405020304" pitchFamily="18" charset="0"/>
              </a:rPr>
              <a:t>The problem of ‘analysis paralysis / over-thinking’ which can cause delays. The process may fail and struggle while further and more detailed information is required and evaluated. </a:t>
            </a:r>
          </a:p>
          <a:p>
            <a:pPr marL="547370" marR="204470" indent="-457200" algn="just">
              <a:lnSpc>
                <a:spcPct val="115000"/>
              </a:lnSpc>
              <a:buFont typeface="+mj-lt"/>
              <a:buAutoNum type="arabicPeriod"/>
            </a:pPr>
            <a:r>
              <a:rPr lang="en-US" sz="2000" dirty="0">
                <a:latin typeface="Times New Roman" panose="02020603050405020304" pitchFamily="18" charset="0"/>
                <a:ea typeface="Calibri" panose="020F0502020204030204" pitchFamily="34" charset="0"/>
                <a:cs typeface="Times New Roman" panose="02020603050405020304" pitchFamily="18" charset="0"/>
              </a:rPr>
              <a:t>The model also makes an statement that there is one best outcome and seeking it can also delay the final decision. </a:t>
            </a:r>
          </a:p>
          <a:p>
            <a:pPr marL="547370" marR="204470" indent="-457200" algn="just">
              <a:lnSpc>
                <a:spcPct val="115000"/>
              </a:lnSpc>
              <a:buFont typeface="+mj-lt"/>
              <a:buAutoNum type="arabicPeriod"/>
            </a:pPr>
            <a:r>
              <a:rPr lang="en-US" sz="2000" dirty="0">
                <a:latin typeface="Times New Roman" panose="02020603050405020304" pitchFamily="18" charset="0"/>
                <a:ea typeface="Calibri" panose="020F0502020204030204" pitchFamily="34" charset="0"/>
                <a:cs typeface="Times New Roman" panose="02020603050405020304" pitchFamily="18" charset="0"/>
              </a:rPr>
              <a:t>There is also the presupposition /belief  that the decision maker is able to consider all the various alternatives and also know the future consequences of each. This is unrealistic / unlikely. </a:t>
            </a:r>
          </a:p>
          <a:p>
            <a:pPr marL="547370" marR="204470" indent="-457200" algn="just">
              <a:lnSpc>
                <a:spcPct val="115000"/>
              </a:lnSpc>
              <a:buFont typeface="+mj-lt"/>
              <a:buAutoNum type="arabicPeriod"/>
            </a:pPr>
            <a:r>
              <a:rPr lang="en-US" sz="2000" dirty="0">
                <a:latin typeface="Times New Roman" panose="02020603050405020304" pitchFamily="18" charset="0"/>
                <a:ea typeface="Calibri" panose="020F0502020204030204" pitchFamily="34" charset="0"/>
                <a:cs typeface="Times New Roman" panose="02020603050405020304" pitchFamily="18" charset="0"/>
              </a:rPr>
              <a:t>The models viability / possibility  is limited by the cognitive / thinking ability of the decision maker. </a:t>
            </a:r>
          </a:p>
        </p:txBody>
      </p:sp>
      <p:sp>
        <p:nvSpPr>
          <p:cNvPr id="3" name="Rectangle 2"/>
          <p:cNvSpPr/>
          <p:nvPr/>
        </p:nvSpPr>
        <p:spPr>
          <a:xfrm>
            <a:off x="3484444" y="372222"/>
            <a:ext cx="8352928" cy="1083374"/>
          </a:xfrm>
          <a:prstGeom prst="rect">
            <a:avLst/>
          </a:prstGeom>
          <a:solidFill>
            <a:srgbClr val="FFC000"/>
          </a:solidFill>
        </p:spPr>
        <p:txBody>
          <a:bodyPr wrap="square">
            <a:spAutoFit/>
          </a:bodyPr>
          <a:lstStyle/>
          <a:p>
            <a:pPr marL="90170" marR="204470" algn="ctr">
              <a:lnSpc>
                <a:spcPct val="115000"/>
              </a:lnSpc>
              <a:spcAft>
                <a:spcPts val="1000"/>
              </a:spcAft>
            </a:pPr>
            <a:r>
              <a:rPr lang="en-US" sz="2800" b="1" dirty="0">
                <a:latin typeface="Arial" panose="020B0604020202020204" pitchFamily="34" charset="0"/>
                <a:ea typeface="Calibri" panose="020F0502020204030204" pitchFamily="34" charset="0"/>
                <a:cs typeface="Arial" panose="020B0604020202020204" pitchFamily="34" charset="0"/>
              </a:rPr>
              <a:t>Some identified </a:t>
            </a:r>
            <a:r>
              <a:rPr lang="en-US" sz="2800" b="1" dirty="0">
                <a:effectLst>
                  <a:outerShdw blurRad="38100" dist="38100" dir="2700000" algn="tl">
                    <a:srgbClr val="000000">
                      <a:alpha val="43137"/>
                    </a:srgbClr>
                  </a:outerShdw>
                </a:effectLst>
                <a:highlight>
                  <a:srgbClr val="FFFF00"/>
                </a:highlight>
                <a:latin typeface="Arial" panose="020B0604020202020204" pitchFamily="34" charset="0"/>
                <a:ea typeface="Calibri" panose="020F0502020204030204" pitchFamily="34" charset="0"/>
                <a:cs typeface="Arial" panose="020B0604020202020204" pitchFamily="34" charset="0"/>
              </a:rPr>
              <a:t>Disadvantages</a:t>
            </a:r>
            <a:r>
              <a:rPr lang="en-US" sz="2800" b="1" dirty="0">
                <a:latin typeface="Arial" panose="020B0604020202020204" pitchFamily="34" charset="0"/>
                <a:ea typeface="Calibri" panose="020F0502020204030204" pitchFamily="34" charset="0"/>
                <a:cs typeface="Arial" panose="020B0604020202020204" pitchFamily="34" charset="0"/>
              </a:rPr>
              <a:t> with Rational Model for decision making: </a:t>
            </a:r>
            <a:endParaRPr lang="en-GB" sz="24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4511675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cstate="print">
            <a:extLst>
              <a:ext uri="{28A0092B-C50C-407E-A947-70E740481C1C}">
                <a14:useLocalDpi xmlns:a14="http://schemas.microsoft.com/office/drawing/2010/main" val="0"/>
              </a:ext>
            </a:extLst>
          </a:blip>
          <a:stretch>
            <a:fillRect/>
          </a:stretch>
        </p:blipFill>
        <p:spPr>
          <a:xfrm rot="1047759">
            <a:off x="8607835" y="788761"/>
            <a:ext cx="2659171" cy="2271794"/>
          </a:xfrm>
          <a:prstGeom prst="rect">
            <a:avLst/>
          </a:prstGeom>
          <a:ln>
            <a:noFill/>
          </a:ln>
          <a:effectLst>
            <a:outerShdw blurRad="190500" algn="tl" rotWithShape="0">
              <a:srgbClr val="000000">
                <a:alpha val="70000"/>
              </a:srgbClr>
            </a:outerShdw>
          </a:effectLst>
        </p:spPr>
      </p:pic>
      <p:sp>
        <p:nvSpPr>
          <p:cNvPr id="3" name="Rectangle 2"/>
          <p:cNvSpPr/>
          <p:nvPr/>
        </p:nvSpPr>
        <p:spPr>
          <a:xfrm>
            <a:off x="263352" y="3789040"/>
            <a:ext cx="11449272" cy="1015663"/>
          </a:xfrm>
          <a:prstGeom prst="rect">
            <a:avLst/>
          </a:prstGeom>
        </p:spPr>
        <p:txBody>
          <a:bodyPr wrap="square">
            <a:spAutoFit/>
          </a:bodyPr>
          <a:lstStyle/>
          <a:p>
            <a:pPr algn="just"/>
            <a:r>
              <a:rPr lang="en-US" sz="2000" dirty="0">
                <a:latin typeface="Arial" panose="020B0604020202020204" pitchFamily="34" charset="0"/>
                <a:ea typeface="Calibri" panose="020F0502020204030204" pitchFamily="34" charset="0"/>
              </a:rPr>
              <a:t>This model is a noticeable feature of the economics movement known as the Carnegie School identified by Herbert Simon. </a:t>
            </a:r>
            <a:r>
              <a:rPr lang="en-GB" sz="2000" dirty="0">
                <a:latin typeface="Arial" panose="020B0604020202020204" pitchFamily="34" charset="0"/>
                <a:ea typeface="Calibri" panose="020F0502020204030204" pitchFamily="34" charset="0"/>
              </a:rPr>
              <a:t>In addition, t</a:t>
            </a:r>
            <a:r>
              <a:rPr lang="en-US" sz="2000" dirty="0">
                <a:latin typeface="Arial" panose="020B0604020202020204" pitchFamily="34" charset="0"/>
                <a:ea typeface="Calibri" panose="020F0502020204030204" pitchFamily="34" charset="0"/>
              </a:rPr>
              <a:t>his model is built around and </a:t>
            </a:r>
            <a:r>
              <a:rPr lang="en-US" sz="2000" b="1" dirty="0">
                <a:solidFill>
                  <a:srgbClr val="FF00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describes</a:t>
            </a:r>
            <a:r>
              <a:rPr lang="en-US" sz="2000" dirty="0">
                <a:latin typeface="Arial" panose="020B0604020202020204" pitchFamily="34" charset="0"/>
                <a:ea typeface="Calibri" panose="020F0502020204030204" pitchFamily="34" charset="0"/>
              </a:rPr>
              <a:t> how decisions are actually made. </a:t>
            </a:r>
            <a:endParaRPr lang="en-GB" sz="2000" dirty="0"/>
          </a:p>
        </p:txBody>
      </p:sp>
      <p:sp>
        <p:nvSpPr>
          <p:cNvPr id="4" name="Rectangle 3">
            <a:extLst>
              <a:ext uri="{FF2B5EF4-FFF2-40B4-BE49-F238E27FC236}">
                <a16:creationId xmlns:a16="http://schemas.microsoft.com/office/drawing/2014/main" id="{987EA588-6D6E-47B8-8E01-58377B0C6D66}"/>
              </a:ext>
            </a:extLst>
          </p:cNvPr>
          <p:cNvSpPr/>
          <p:nvPr/>
        </p:nvSpPr>
        <p:spPr>
          <a:xfrm>
            <a:off x="479376" y="1683149"/>
            <a:ext cx="4535216" cy="483017"/>
          </a:xfrm>
          <a:prstGeom prst="rect">
            <a:avLst/>
          </a:prstGeom>
        </p:spPr>
        <p:txBody>
          <a:bodyPr wrap="none">
            <a:spAutoFit/>
          </a:bodyPr>
          <a:lstStyle/>
          <a:p>
            <a:pPr algn="just">
              <a:lnSpc>
                <a:spcPct val="115000"/>
              </a:lnSpc>
              <a:spcAft>
                <a:spcPts val="1000"/>
              </a:spcAft>
            </a:pPr>
            <a:r>
              <a:rPr lang="en-GB" sz="2400" b="1" dirty="0">
                <a:latin typeface="Times New Roman" panose="02020603050405020304" pitchFamily="18" charset="0"/>
                <a:ea typeface="Calibri" panose="020F0502020204030204" pitchFamily="34" charset="0"/>
                <a:cs typeface="Times New Roman" panose="02020603050405020304" pitchFamily="18" charset="0"/>
              </a:rPr>
              <a:t>Administrative Decision Making </a:t>
            </a: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717218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5514" y="2312763"/>
            <a:ext cx="11540971" cy="2862322"/>
          </a:xfrm>
          <a:prstGeom prst="rect">
            <a:avLst/>
          </a:prstGeom>
        </p:spPr>
        <p:txBody>
          <a:bodyPr wrap="square">
            <a:spAutoFit/>
          </a:bodyPr>
          <a:lstStyle/>
          <a:p>
            <a:pPr algn="just"/>
            <a:r>
              <a:rPr lang="en-US" sz="2000" b="1" dirty="0">
                <a:solidFill>
                  <a:srgbClr val="FF0000"/>
                </a:solidFill>
                <a:latin typeface="Arial" panose="020B0604020202020204" pitchFamily="34" charset="0"/>
                <a:ea typeface="Calibri" panose="020F0502020204030204" pitchFamily="34" charset="0"/>
              </a:rPr>
              <a:t>The Model </a:t>
            </a:r>
            <a:r>
              <a:rPr lang="en-US" sz="2000" dirty="0">
                <a:latin typeface="Arial" panose="020B0604020202020204" pitchFamily="34" charset="0"/>
                <a:ea typeface="Calibri" panose="020F0502020204030204" pitchFamily="34" charset="0"/>
              </a:rPr>
              <a:t>outlined how decision makers seek to limit the complexity of decisions because they are constrained by their own capabilities or organisational abilities such as their ability to understand data or lack of time to evaluate effectively. </a:t>
            </a:r>
          </a:p>
          <a:p>
            <a:pPr algn="just"/>
            <a:endParaRPr lang="en-US" sz="2000" dirty="0">
              <a:latin typeface="Arial" panose="020B0604020202020204" pitchFamily="34" charset="0"/>
              <a:ea typeface="Calibri" panose="020F0502020204030204" pitchFamily="34" charset="0"/>
            </a:endParaRPr>
          </a:p>
          <a:p>
            <a:pPr algn="just"/>
            <a:r>
              <a:rPr lang="en-US" sz="2000" dirty="0">
                <a:latin typeface="Arial" panose="020B0604020202020204" pitchFamily="34" charset="0"/>
                <a:ea typeface="Calibri" panose="020F0502020204030204" pitchFamily="34" charset="0"/>
              </a:rPr>
              <a:t>The model generally focusses on managers within organisations with managers having different levels of commitment, interest and resources. </a:t>
            </a:r>
          </a:p>
          <a:p>
            <a:pPr algn="just"/>
            <a:endParaRPr lang="en-US" sz="2000" dirty="0">
              <a:latin typeface="Arial" panose="020B0604020202020204" pitchFamily="34" charset="0"/>
              <a:ea typeface="Calibri" panose="020F0502020204030204" pitchFamily="34" charset="0"/>
            </a:endParaRPr>
          </a:p>
          <a:p>
            <a:pPr algn="just"/>
            <a:r>
              <a:rPr lang="en-US" sz="2000" dirty="0">
                <a:latin typeface="Arial" panose="020B0604020202020204" pitchFamily="34" charset="0"/>
                <a:ea typeface="Calibri" panose="020F0502020204030204" pitchFamily="34" charset="0"/>
              </a:rPr>
              <a:t>Managers who may lack skills to be more rational, deliberately limit the selection of alternatives and often settle for a satisfactory outcome, rather than one that maximises the solution</a:t>
            </a:r>
            <a:endParaRPr lang="en-GB" sz="2000" dirty="0"/>
          </a:p>
        </p:txBody>
      </p:sp>
      <p:sp>
        <p:nvSpPr>
          <p:cNvPr id="3" name="Rectangle 2">
            <a:extLst>
              <a:ext uri="{FF2B5EF4-FFF2-40B4-BE49-F238E27FC236}">
                <a16:creationId xmlns:a16="http://schemas.microsoft.com/office/drawing/2014/main" id="{ECD04ED0-BF33-4751-AB2D-BE3AF77F803A}"/>
              </a:ext>
            </a:extLst>
          </p:cNvPr>
          <p:cNvSpPr/>
          <p:nvPr/>
        </p:nvSpPr>
        <p:spPr>
          <a:xfrm>
            <a:off x="6080490" y="404664"/>
            <a:ext cx="5710218" cy="548099"/>
          </a:xfrm>
          <a:prstGeom prst="rect">
            <a:avLst/>
          </a:prstGeom>
          <a:solidFill>
            <a:schemeClr val="bg1"/>
          </a:solidFill>
        </p:spPr>
        <p:txBody>
          <a:bodyPr wrap="none">
            <a:spAutoFit/>
          </a:bodyPr>
          <a:lstStyle/>
          <a:p>
            <a:pPr algn="just">
              <a:lnSpc>
                <a:spcPct val="115000"/>
              </a:lnSpc>
              <a:spcAft>
                <a:spcPts val="1000"/>
              </a:spcAft>
            </a:pPr>
            <a:r>
              <a:rPr lang="en-GB" sz="2800" b="1" dirty="0">
                <a:latin typeface="Times New Roman" panose="02020603050405020304" pitchFamily="18" charset="0"/>
                <a:ea typeface="Calibri" panose="020F0502020204030204" pitchFamily="34" charset="0"/>
                <a:cs typeface="Times New Roman" panose="02020603050405020304" pitchFamily="18" charset="0"/>
              </a:rPr>
              <a:t>Administrative Decision Making … </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2404438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8373" y="1637485"/>
            <a:ext cx="11505460" cy="3962944"/>
          </a:xfrm>
          <a:prstGeom prst="rect">
            <a:avLst/>
          </a:prstGeom>
        </p:spPr>
        <p:txBody>
          <a:bodyPr wrap="square">
            <a:spAutoFit/>
          </a:bodyPr>
          <a:lstStyle/>
          <a:p>
            <a:pPr marR="114300" algn="just">
              <a:lnSpc>
                <a:spcPct val="115000"/>
              </a:lnSpc>
              <a:tabLst>
                <a:tab pos="5220970" algn="l"/>
              </a:tabLst>
            </a:pPr>
            <a:r>
              <a:rPr lang="en-GB" sz="2000" dirty="0">
                <a:latin typeface="Arial" panose="020B0604020202020204" pitchFamily="34" charset="0"/>
                <a:ea typeface="Calibri" panose="020F0502020204030204" pitchFamily="34" charset="0"/>
                <a:cs typeface="Arial" panose="020B0604020202020204" pitchFamily="34" charset="0"/>
              </a:rPr>
              <a:t>Daft and Marcic (2015: 230-231) argued that another approach to decision making, called the </a:t>
            </a:r>
            <a:r>
              <a:rPr lang="en-GB" sz="2000" b="1" dirty="0">
                <a:solidFill>
                  <a:srgbClr val="FF00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Administrative Model</a:t>
            </a:r>
            <a:r>
              <a:rPr lang="en-GB" sz="2000" dirty="0">
                <a:latin typeface="Arial" panose="020B0604020202020204" pitchFamily="34" charset="0"/>
                <a:ea typeface="Calibri" panose="020F0502020204030204" pitchFamily="34" charset="0"/>
                <a:cs typeface="Arial" panose="020B0604020202020204" pitchFamily="34" charset="0"/>
              </a:rPr>
              <a:t>, is considered to be descriptive, meaning that it describes </a:t>
            </a:r>
            <a:r>
              <a:rPr lang="en-GB" sz="2000" b="1" dirty="0">
                <a:solidFill>
                  <a:srgbClr val="FF00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how</a:t>
            </a:r>
            <a:r>
              <a:rPr lang="en-GB" sz="2000" dirty="0">
                <a:latin typeface="Arial" panose="020B0604020202020204" pitchFamily="34" charset="0"/>
                <a:ea typeface="Calibri" panose="020F0502020204030204" pitchFamily="34" charset="0"/>
                <a:cs typeface="Arial" panose="020B0604020202020204" pitchFamily="34" charset="0"/>
              </a:rPr>
              <a:t> managers actually make decisions in </a:t>
            </a:r>
            <a:r>
              <a:rPr lang="en-GB" sz="2000" b="1" dirty="0">
                <a:solidFill>
                  <a:srgbClr val="FF00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complex</a:t>
            </a:r>
            <a:r>
              <a:rPr lang="en-GB" sz="2000" dirty="0">
                <a:latin typeface="Arial" panose="020B0604020202020204" pitchFamily="34" charset="0"/>
                <a:ea typeface="Calibri" panose="020F0502020204030204" pitchFamily="34" charset="0"/>
                <a:cs typeface="Arial" panose="020B0604020202020204" pitchFamily="34" charset="0"/>
              </a:rPr>
              <a:t> situations rather than dictating how they should make decisions according to a theoretical ideal.</a:t>
            </a:r>
          </a:p>
          <a:p>
            <a:pPr marR="114300" algn="just">
              <a:lnSpc>
                <a:spcPct val="115000"/>
              </a:lnSpc>
              <a:tabLst>
                <a:tab pos="5220970" algn="l"/>
              </a:tabLst>
            </a:pPr>
            <a:endParaRPr lang="en-GB" sz="2000" dirty="0">
              <a:latin typeface="Arial" panose="020B0604020202020204" pitchFamily="34" charset="0"/>
              <a:ea typeface="Calibri" panose="020F0502020204030204" pitchFamily="34" charset="0"/>
              <a:cs typeface="Arial" panose="020B0604020202020204" pitchFamily="34" charset="0"/>
            </a:endParaRPr>
          </a:p>
          <a:p>
            <a:pPr marR="114300" algn="just">
              <a:lnSpc>
                <a:spcPct val="115000"/>
              </a:lnSpc>
              <a:tabLst>
                <a:tab pos="5220970" algn="l"/>
              </a:tabLst>
            </a:pPr>
            <a:r>
              <a:rPr lang="en-GB" sz="2000" dirty="0">
                <a:latin typeface="Arial" panose="020B0604020202020204" pitchFamily="34" charset="0"/>
                <a:ea typeface="Calibri" panose="020F0502020204030204" pitchFamily="34" charset="0"/>
                <a:cs typeface="Arial" panose="020B0604020202020204" pitchFamily="34" charset="0"/>
              </a:rPr>
              <a:t>The administrative model </a:t>
            </a:r>
            <a:r>
              <a:rPr lang="en-GB" sz="2000" b="1" dirty="0">
                <a:solidFill>
                  <a:srgbClr val="FF00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recognises the human and environmental limitations</a:t>
            </a:r>
            <a:r>
              <a:rPr lang="en-GB" sz="2000" dirty="0">
                <a:latin typeface="Arial" panose="020B0604020202020204" pitchFamily="34" charset="0"/>
                <a:ea typeface="Calibri" panose="020F0502020204030204" pitchFamily="34" charset="0"/>
                <a:cs typeface="Arial" panose="020B0604020202020204" pitchFamily="34" charset="0"/>
              </a:rPr>
              <a:t> that affect the degree to which managers can track a Rational Decision-Making process. </a:t>
            </a:r>
          </a:p>
          <a:p>
            <a:pPr marR="114300" algn="just">
              <a:lnSpc>
                <a:spcPct val="115000"/>
              </a:lnSpc>
              <a:tabLst>
                <a:tab pos="5220970" algn="l"/>
              </a:tabLst>
            </a:pPr>
            <a:endParaRPr lang="en-GB" sz="2000" dirty="0">
              <a:latin typeface="Arial" panose="020B0604020202020204" pitchFamily="34" charset="0"/>
              <a:ea typeface="Calibri" panose="020F0502020204030204" pitchFamily="34" charset="0"/>
              <a:cs typeface="Arial" panose="020B0604020202020204" pitchFamily="34" charset="0"/>
            </a:endParaRPr>
          </a:p>
          <a:p>
            <a:pPr marR="114300" algn="just">
              <a:lnSpc>
                <a:spcPct val="115000"/>
              </a:lnSpc>
              <a:tabLst>
                <a:tab pos="5220970" algn="l"/>
              </a:tabLst>
            </a:pPr>
            <a:r>
              <a:rPr lang="en-GB" sz="2000" dirty="0">
                <a:latin typeface="Arial" panose="020B0604020202020204" pitchFamily="34" charset="0"/>
                <a:ea typeface="Calibri" panose="020F0502020204030204" pitchFamily="34" charset="0"/>
                <a:cs typeface="Arial" panose="020B0604020202020204" pitchFamily="34" charset="0"/>
              </a:rPr>
              <a:t>In difficult situations, such as those characterised by non-programmed decisions, uncertainty, and ambiguity, managers are typically unable to make economically rational decisions even if they want to. </a:t>
            </a:r>
            <a:endParaRPr lang="en-GB"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5391992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ttp://s3.amazonaws.com/libapps/accounts/23585/images/political_parties_graphic.jpg"/>
          <p:cNvPicPr/>
          <p:nvPr/>
        </p:nvPicPr>
        <p:blipFill>
          <a:blip r:embed="rId2">
            <a:extLst>
              <a:ext uri="{28A0092B-C50C-407E-A947-70E740481C1C}">
                <a14:useLocalDpi xmlns:a14="http://schemas.microsoft.com/office/drawing/2010/main" val="0"/>
              </a:ext>
            </a:extLst>
          </a:blip>
          <a:srcRect/>
          <a:stretch>
            <a:fillRect/>
          </a:stretch>
        </p:blipFill>
        <p:spPr bwMode="auto">
          <a:xfrm>
            <a:off x="8544272" y="476672"/>
            <a:ext cx="2516280" cy="1606004"/>
          </a:xfrm>
          <a:prstGeom prst="rect">
            <a:avLst/>
          </a:prstGeom>
          <a:noFill/>
          <a:ln>
            <a:noFill/>
          </a:ln>
        </p:spPr>
      </p:pic>
      <p:sp>
        <p:nvSpPr>
          <p:cNvPr id="7" name="Rectangle 6"/>
          <p:cNvSpPr/>
          <p:nvPr/>
        </p:nvSpPr>
        <p:spPr>
          <a:xfrm>
            <a:off x="467557" y="2853470"/>
            <a:ext cx="11416684" cy="1877437"/>
          </a:xfrm>
          <a:prstGeom prst="rect">
            <a:avLst/>
          </a:prstGeom>
        </p:spPr>
        <p:txBody>
          <a:bodyPr wrap="square">
            <a:spAutoFit/>
          </a:bodyPr>
          <a:lstStyle/>
          <a:p>
            <a:pPr algn="just"/>
            <a:r>
              <a:rPr lang="en-US" sz="2800" dirty="0">
                <a:latin typeface="Times New Roman" panose="02020603050405020304" pitchFamily="18" charset="0"/>
                <a:ea typeface="Calibri" panose="020F0502020204030204" pitchFamily="34" charset="0"/>
                <a:cs typeface="Times New Roman" panose="02020603050405020304" pitchFamily="18" charset="0"/>
              </a:rPr>
              <a:t>The </a:t>
            </a:r>
            <a:r>
              <a:rPr lang="en-US" sz="3200" b="1"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Political </a:t>
            </a:r>
            <a:r>
              <a:rPr lang="en-US" sz="2800" dirty="0">
                <a:latin typeface="Times New Roman" panose="02020603050405020304" pitchFamily="18" charset="0"/>
                <a:ea typeface="Calibri" panose="020F0502020204030204" pitchFamily="34" charset="0"/>
                <a:cs typeface="Times New Roman" panose="02020603050405020304" pitchFamily="18" charset="0"/>
              </a:rPr>
              <a:t>model looks at how decisions are made, when there is disagreement about the goals to be achieved or how best to achieve them. The political model is one seen as a process of conflict resolution and the building of consensus. </a:t>
            </a: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2452215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3352" y="1222541"/>
            <a:ext cx="8784976" cy="1200329"/>
          </a:xfrm>
          <a:prstGeom prst="rect">
            <a:avLst/>
          </a:prstGeom>
        </p:spPr>
        <p:txBody>
          <a:bodyPr wrap="square">
            <a:spAutoFit/>
          </a:bodyPr>
          <a:lstStyle/>
          <a:p>
            <a:pPr marL="342900" indent="-342900" algn="just">
              <a:buFont typeface="Arial" panose="020B0604020202020204" pitchFamily="34" charset="0"/>
              <a:buChar char="•"/>
            </a:pPr>
            <a:r>
              <a:rPr lang="en-GB" sz="2400" dirty="0">
                <a:latin typeface="Times New Roman" panose="02020603050405020304" pitchFamily="18" charset="0"/>
                <a:ea typeface="Calibri" panose="020F0502020204030204" pitchFamily="34" charset="0"/>
                <a:cs typeface="Times New Roman" panose="02020603050405020304" pitchFamily="18" charset="0"/>
              </a:rPr>
              <a:t>It is important to know that </a:t>
            </a:r>
            <a:r>
              <a:rPr lang="en-US" sz="2400" dirty="0">
                <a:latin typeface="Times New Roman" panose="02020603050405020304" pitchFamily="18" charset="0"/>
                <a:ea typeface="Calibri" panose="020F0502020204030204" pitchFamily="34" charset="0"/>
                <a:cs typeface="Times New Roman" panose="02020603050405020304" pitchFamily="18" charset="0"/>
              </a:rPr>
              <a:t>decisions are the result of compromise between differing interests, agendas and goals within the organisation. </a:t>
            </a:r>
            <a:endParaRPr lang="en-GB" sz="2400" dirty="0">
              <a:latin typeface="Times New Roman" panose="02020603050405020304" pitchFamily="18" charset="0"/>
              <a:cs typeface="Times New Roman" panose="02020603050405020304" pitchFamily="18" charset="0"/>
            </a:endParaRPr>
          </a:p>
        </p:txBody>
      </p:sp>
      <p:pic>
        <p:nvPicPr>
          <p:cNvPr id="3" name="Picture 2" descr="http://s3.amazonaws.com/libapps/accounts/23585/images/political_parties_graphic.jpg"/>
          <p:cNvPicPr/>
          <p:nvPr/>
        </p:nvPicPr>
        <p:blipFill>
          <a:blip r:embed="rId2">
            <a:extLst>
              <a:ext uri="{28A0092B-C50C-407E-A947-70E740481C1C}">
                <a14:useLocalDpi xmlns:a14="http://schemas.microsoft.com/office/drawing/2010/main" val="0"/>
              </a:ext>
            </a:extLst>
          </a:blip>
          <a:srcRect/>
          <a:stretch>
            <a:fillRect/>
          </a:stretch>
        </p:blipFill>
        <p:spPr bwMode="auto">
          <a:xfrm>
            <a:off x="9408368" y="311530"/>
            <a:ext cx="2185843" cy="1787456"/>
          </a:xfrm>
          <a:prstGeom prst="rect">
            <a:avLst/>
          </a:prstGeom>
          <a:noFill/>
          <a:ln>
            <a:noFill/>
          </a:ln>
        </p:spPr>
      </p:pic>
      <p:sp>
        <p:nvSpPr>
          <p:cNvPr id="4" name="Rectangle 3"/>
          <p:cNvSpPr/>
          <p:nvPr/>
        </p:nvSpPr>
        <p:spPr>
          <a:xfrm>
            <a:off x="263352" y="3163476"/>
            <a:ext cx="11398927" cy="707886"/>
          </a:xfrm>
          <a:prstGeom prst="rect">
            <a:avLst/>
          </a:prstGeom>
        </p:spPr>
        <p:txBody>
          <a:bodyPr wrap="square">
            <a:spAutoFit/>
          </a:bodyPr>
          <a:lstStyle/>
          <a:p>
            <a:pPr marL="342900" indent="-342900" algn="jus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Political decision making model predicts that when a change is required, managers will look at few alternatives in their decision making process and all of them similar to existing policy. </a:t>
            </a:r>
            <a:endParaRPr lang="en-GB" sz="20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E23220A1-AFEC-40F0-8A47-90BC28803240}"/>
              </a:ext>
            </a:extLst>
          </p:cNvPr>
          <p:cNvSpPr/>
          <p:nvPr/>
        </p:nvSpPr>
        <p:spPr>
          <a:xfrm>
            <a:off x="443882" y="4722781"/>
            <a:ext cx="11292397" cy="1125757"/>
          </a:xfrm>
          <a:prstGeom prst="rect">
            <a:avLst/>
          </a:prstGeom>
        </p:spPr>
        <p:txBody>
          <a:bodyPr wrap="square">
            <a:spAutoFit/>
          </a:bodyPr>
          <a:lstStyle/>
          <a:p>
            <a:pPr marL="342900" indent="-342900" algn="just">
              <a:lnSpc>
                <a:spcPct val="115000"/>
              </a:lnSpc>
              <a:spcAft>
                <a:spcPts val="1000"/>
              </a:spcAft>
              <a:buFont typeface="Arial" panose="020B0604020202020204" pitchFamily="34" charset="0"/>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Most organisational decisions involve many managers who are pursuing different goals, and they have to talk with one another to share information and reach an agreement. Managers often engage in coalition building for making complex organizational decisions.</a:t>
            </a:r>
          </a:p>
        </p:txBody>
      </p:sp>
      <p:sp>
        <p:nvSpPr>
          <p:cNvPr id="6" name="Rectangle 5">
            <a:extLst>
              <a:ext uri="{FF2B5EF4-FFF2-40B4-BE49-F238E27FC236}">
                <a16:creationId xmlns:a16="http://schemas.microsoft.com/office/drawing/2014/main" id="{C81964FD-45DA-4DBB-9010-19E1A7C9F392}"/>
              </a:ext>
            </a:extLst>
          </p:cNvPr>
          <p:cNvSpPr/>
          <p:nvPr/>
        </p:nvSpPr>
        <p:spPr>
          <a:xfrm>
            <a:off x="10056440" y="5717733"/>
            <a:ext cx="1967205" cy="261610"/>
          </a:xfrm>
          <a:prstGeom prst="rect">
            <a:avLst/>
          </a:prstGeom>
        </p:spPr>
        <p:txBody>
          <a:bodyPr wrap="none">
            <a:spAutoFit/>
          </a:bodyPr>
          <a:lstStyle/>
          <a:p>
            <a:r>
              <a:rPr lang="en-GB" sz="1100" dirty="0">
                <a:latin typeface="Arial" panose="020B0604020202020204" pitchFamily="34" charset="0"/>
                <a:ea typeface="Calibri" panose="020F0502020204030204" pitchFamily="34" charset="0"/>
                <a:cs typeface="Arial" panose="020B0604020202020204" pitchFamily="34" charset="0"/>
              </a:rPr>
              <a:t>Daft and </a:t>
            </a:r>
            <a:r>
              <a:rPr lang="en-GB" sz="1100" dirty="0" err="1">
                <a:latin typeface="Arial" panose="020B0604020202020204" pitchFamily="34" charset="0"/>
                <a:ea typeface="Calibri" panose="020F0502020204030204" pitchFamily="34" charset="0"/>
                <a:cs typeface="Arial" panose="020B0604020202020204" pitchFamily="34" charset="0"/>
              </a:rPr>
              <a:t>Marcic</a:t>
            </a:r>
            <a:r>
              <a:rPr lang="en-GB" sz="1100" dirty="0">
                <a:latin typeface="Arial" panose="020B0604020202020204" pitchFamily="34" charset="0"/>
                <a:ea typeface="Calibri" panose="020F0502020204030204" pitchFamily="34" charset="0"/>
                <a:cs typeface="Arial" panose="020B0604020202020204" pitchFamily="34" charset="0"/>
              </a:rPr>
              <a:t> (2015: 232) </a:t>
            </a:r>
            <a:endParaRPr lang="en-GB" sz="1100" dirty="0"/>
          </a:p>
        </p:txBody>
      </p:sp>
    </p:spTree>
    <p:extLst>
      <p:ext uri="{BB962C8B-B14F-4D97-AF65-F5344CB8AC3E}">
        <p14:creationId xmlns:p14="http://schemas.microsoft.com/office/powerpoint/2010/main" val="33237511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3696868445"/>
              </p:ext>
            </p:extLst>
          </p:nvPr>
        </p:nvGraphicFramePr>
        <p:xfrm>
          <a:off x="2063552" y="1415829"/>
          <a:ext cx="8756810" cy="4026341"/>
        </p:xfrm>
        <a:graphic>
          <a:graphicData uri="http://schemas.openxmlformats.org/drawingml/2006/table">
            <a:tbl>
              <a:tblPr firstRow="1" firstCol="1" bandRow="1">
                <a:tableStyleId>{3B4B98B0-60AC-42C2-AFA5-B58CD77FA1E5}</a:tableStyleId>
              </a:tblPr>
              <a:tblGrid>
                <a:gridCol w="2918937">
                  <a:extLst>
                    <a:ext uri="{9D8B030D-6E8A-4147-A177-3AD203B41FA5}">
                      <a16:colId xmlns:a16="http://schemas.microsoft.com/office/drawing/2014/main" val="20000"/>
                    </a:ext>
                  </a:extLst>
                </a:gridCol>
                <a:gridCol w="2564778">
                  <a:extLst>
                    <a:ext uri="{9D8B030D-6E8A-4147-A177-3AD203B41FA5}">
                      <a16:colId xmlns:a16="http://schemas.microsoft.com/office/drawing/2014/main" val="20001"/>
                    </a:ext>
                  </a:extLst>
                </a:gridCol>
                <a:gridCol w="3273095">
                  <a:extLst>
                    <a:ext uri="{9D8B030D-6E8A-4147-A177-3AD203B41FA5}">
                      <a16:colId xmlns:a16="http://schemas.microsoft.com/office/drawing/2014/main" val="20002"/>
                    </a:ext>
                  </a:extLst>
                </a:gridCol>
              </a:tblGrid>
              <a:tr h="654111">
                <a:tc>
                  <a:txBody>
                    <a:bodyPr/>
                    <a:lstStyle/>
                    <a:p>
                      <a:pPr>
                        <a:lnSpc>
                          <a:spcPct val="115000"/>
                        </a:lnSpc>
                        <a:spcAft>
                          <a:spcPts val="1000"/>
                        </a:spcAft>
                      </a:pPr>
                      <a:r>
                        <a:rPr lang="en-GB" sz="1200" dirty="0">
                          <a:effectLst/>
                        </a:rPr>
                        <a:t>Classical Model / rational</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1000"/>
                        </a:spcAft>
                      </a:pPr>
                      <a:r>
                        <a:rPr lang="en-GB" sz="1200">
                          <a:effectLst/>
                        </a:rPr>
                        <a:t>Administrative Model</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15000"/>
                        </a:lnSpc>
                        <a:spcAft>
                          <a:spcPts val="1000"/>
                        </a:spcAft>
                      </a:pPr>
                      <a:r>
                        <a:rPr lang="en-GB" sz="1200">
                          <a:effectLst/>
                        </a:rPr>
                        <a:t>Political Model</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0"/>
                  </a:ext>
                </a:extLst>
              </a:tr>
              <a:tr h="671857">
                <a:tc>
                  <a:txBody>
                    <a:bodyPr/>
                    <a:lstStyle/>
                    <a:p>
                      <a:pPr>
                        <a:lnSpc>
                          <a:spcPct val="115000"/>
                        </a:lnSpc>
                        <a:spcAft>
                          <a:spcPts val="1000"/>
                        </a:spcAft>
                      </a:pPr>
                      <a:r>
                        <a:rPr lang="en-GB" sz="1200">
                          <a:effectLst/>
                        </a:rPr>
                        <a:t>Clear-cut problem and goals</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a:lnSpc>
                          <a:spcPct val="115000"/>
                        </a:lnSpc>
                        <a:spcAft>
                          <a:spcPts val="1000"/>
                        </a:spcAft>
                      </a:pPr>
                      <a:r>
                        <a:rPr lang="en-GB" sz="1200">
                          <a:effectLst/>
                        </a:rPr>
                        <a:t>Vague problem and goals</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a:lnSpc>
                          <a:spcPct val="115000"/>
                        </a:lnSpc>
                        <a:spcAft>
                          <a:spcPts val="1000"/>
                        </a:spcAft>
                      </a:pPr>
                      <a:r>
                        <a:rPr lang="en-GB" sz="1200">
                          <a:effectLst/>
                        </a:rPr>
                        <a:t>Pluralistic; conflicting goals</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0001"/>
                  </a:ext>
                </a:extLst>
              </a:tr>
              <a:tr h="671857">
                <a:tc>
                  <a:txBody>
                    <a:bodyPr/>
                    <a:lstStyle/>
                    <a:p>
                      <a:pPr>
                        <a:lnSpc>
                          <a:spcPct val="115000"/>
                        </a:lnSpc>
                        <a:spcAft>
                          <a:spcPts val="1000"/>
                        </a:spcAft>
                      </a:pPr>
                      <a:r>
                        <a:rPr lang="en-GB" sz="1200" dirty="0">
                          <a:effectLst/>
                        </a:rPr>
                        <a:t>Condition of certainty</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a:lnSpc>
                          <a:spcPct val="115000"/>
                        </a:lnSpc>
                        <a:spcAft>
                          <a:spcPts val="1000"/>
                        </a:spcAft>
                      </a:pPr>
                      <a:r>
                        <a:rPr lang="en-GB" sz="1200" dirty="0">
                          <a:effectLst/>
                        </a:rPr>
                        <a:t>Condition of uncertainty</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a:lnSpc>
                          <a:spcPct val="115000"/>
                        </a:lnSpc>
                        <a:spcAft>
                          <a:spcPts val="1000"/>
                        </a:spcAft>
                      </a:pPr>
                      <a:r>
                        <a:rPr lang="en-GB" sz="1200">
                          <a:effectLst/>
                        </a:rPr>
                        <a:t>Condition of uncertainty or ambiguity</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0002"/>
                  </a:ext>
                </a:extLst>
              </a:tr>
              <a:tr h="1018946">
                <a:tc>
                  <a:txBody>
                    <a:bodyPr/>
                    <a:lstStyle/>
                    <a:p>
                      <a:pPr>
                        <a:lnSpc>
                          <a:spcPct val="115000"/>
                        </a:lnSpc>
                        <a:spcAft>
                          <a:spcPts val="1000"/>
                        </a:spcAft>
                      </a:pPr>
                      <a:r>
                        <a:rPr lang="en-GB" sz="1200" dirty="0">
                          <a:effectLst/>
                        </a:rPr>
                        <a:t>Full information about alternatives and their outcomes</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a:lnSpc>
                          <a:spcPct val="115000"/>
                        </a:lnSpc>
                        <a:spcAft>
                          <a:spcPts val="1000"/>
                        </a:spcAft>
                      </a:pPr>
                      <a:r>
                        <a:rPr lang="en-GB" sz="1200" dirty="0">
                          <a:effectLst/>
                        </a:rPr>
                        <a:t>Limited information about alternatives and their outcomes</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a:lnSpc>
                          <a:spcPct val="115000"/>
                        </a:lnSpc>
                        <a:spcAft>
                          <a:spcPts val="1000"/>
                        </a:spcAft>
                      </a:pPr>
                      <a:r>
                        <a:rPr lang="en-GB" sz="1200">
                          <a:effectLst/>
                        </a:rPr>
                        <a:t>Inconsistent viewpoints; ambiguous information</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0003"/>
                  </a:ext>
                </a:extLst>
              </a:tr>
              <a:tr h="1009570">
                <a:tc>
                  <a:txBody>
                    <a:bodyPr/>
                    <a:lstStyle/>
                    <a:p>
                      <a:pPr>
                        <a:lnSpc>
                          <a:spcPct val="115000"/>
                        </a:lnSpc>
                        <a:spcAft>
                          <a:spcPts val="1000"/>
                        </a:spcAft>
                      </a:pPr>
                      <a:r>
                        <a:rPr lang="en-GB" sz="1200" dirty="0">
                          <a:effectLst/>
                        </a:rPr>
                        <a:t>Rational choice by individual for maximizing outcomes</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a:lnSpc>
                          <a:spcPct val="115000"/>
                        </a:lnSpc>
                        <a:spcAft>
                          <a:spcPts val="1000"/>
                        </a:spcAft>
                      </a:pPr>
                      <a:r>
                        <a:rPr lang="en-GB" sz="1200">
                          <a:effectLst/>
                        </a:rPr>
                        <a:t>Satisficing choice for resolving problem using intuition</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a:lnSpc>
                          <a:spcPct val="115000"/>
                        </a:lnSpc>
                        <a:spcAft>
                          <a:spcPts val="1000"/>
                        </a:spcAft>
                      </a:pPr>
                      <a:r>
                        <a:rPr lang="en-GB" sz="1200" dirty="0">
                          <a:effectLst/>
                        </a:rPr>
                        <a:t>Bargaining and discussion among coalition members</a:t>
                      </a:r>
                      <a:endParaRPr lang="en-GB" sz="1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0004"/>
                  </a:ext>
                </a:extLst>
              </a:tr>
            </a:tbl>
          </a:graphicData>
        </a:graphic>
      </p:graphicFrame>
      <p:sp>
        <p:nvSpPr>
          <p:cNvPr id="6" name="Rectangle 3"/>
          <p:cNvSpPr>
            <a:spLocks noChangeArrowheads="1"/>
          </p:cNvSpPr>
          <p:nvPr/>
        </p:nvSpPr>
        <p:spPr bwMode="auto">
          <a:xfrm>
            <a:off x="263352" y="589189"/>
            <a:ext cx="11881320" cy="400110"/>
          </a:xfrm>
          <a:prstGeom prst="rect">
            <a:avLst/>
          </a:prstGeom>
          <a:solidFill>
            <a:schemeClr val="bg1"/>
          </a:solidFill>
          <a:ln>
            <a:noFill/>
          </a:ln>
          <a:effectLst/>
        </p:spPr>
        <p:txBody>
          <a:bodyPr vert="horz" wrap="square" lIns="91440" tIns="45720" rIns="91440" bIns="45720" numCol="1" anchor="ctr" anchorCtr="0" compatLnSpc="1">
            <a:prstTxWarp prst="textNoShape">
              <a:avLst/>
            </a:prstTxWarp>
            <a:spAutoFit/>
          </a:bodyPr>
          <a:lstStyle/>
          <a:p>
            <a:pPr algn="ctr" defTabSz="914400" eaLnBrk="0" fontAlgn="base" hangingPunct="0">
              <a:spcBef>
                <a:spcPct val="0"/>
              </a:spcBef>
              <a:spcAft>
                <a:spcPct val="0"/>
              </a:spcAft>
            </a:pPr>
            <a:r>
              <a:rPr lang="en-GB" altLang="en-US" sz="20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Characteristics of Classical-Rational, Administrative and Political Decision Making Models</a:t>
            </a:r>
            <a:endParaRPr lang="en-GB" altLang="en-US" sz="2000"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Rectangle 6"/>
          <p:cNvSpPr/>
          <p:nvPr/>
        </p:nvSpPr>
        <p:spPr>
          <a:xfrm>
            <a:off x="9595742" y="6207255"/>
            <a:ext cx="2164375" cy="276999"/>
          </a:xfrm>
          <a:prstGeom prst="rect">
            <a:avLst/>
          </a:prstGeom>
        </p:spPr>
        <p:txBody>
          <a:bodyPr wrap="none">
            <a:spAutoFit/>
          </a:bodyPr>
          <a:lstStyle/>
          <a:p>
            <a:pPr lvl="0" eaLnBrk="0" fontAlgn="base" hangingPunct="0">
              <a:spcBef>
                <a:spcPct val="0"/>
              </a:spcBef>
              <a:spcAft>
                <a:spcPct val="0"/>
              </a:spcAft>
            </a:pPr>
            <a:r>
              <a:rPr lang="en-GB" altLang="en-US" sz="1200" dirty="0">
                <a:latin typeface="Arial" panose="020B0604020202020204" pitchFamily="34" charset="0"/>
                <a:ea typeface="Calibri" panose="020F0502020204030204" pitchFamily="34" charset="0"/>
                <a:cs typeface="Arial" panose="020B0604020202020204" pitchFamily="34" charset="0"/>
              </a:rPr>
              <a:t>(Daft and Marcic (2015: 234)</a:t>
            </a:r>
            <a:r>
              <a:rPr lang="en-GB" altLang="en-US" sz="600" dirty="0"/>
              <a:t> </a:t>
            </a:r>
            <a:endParaRPr lang="en-GB" altLang="en-US" dirty="0">
              <a:latin typeface="Arial" panose="020B0604020202020204" pitchFamily="34" charset="0"/>
            </a:endParaRPr>
          </a:p>
        </p:txBody>
      </p:sp>
    </p:spTree>
    <p:extLst>
      <p:ext uri="{BB962C8B-B14F-4D97-AF65-F5344CB8AC3E}">
        <p14:creationId xmlns:p14="http://schemas.microsoft.com/office/powerpoint/2010/main" val="83590017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88271" y="1664849"/>
            <a:ext cx="11327907" cy="3414076"/>
          </a:xfrm>
          <a:prstGeom prst="rect">
            <a:avLst/>
          </a:prstGeom>
        </p:spPr>
        <p:txBody>
          <a:bodyPr wrap="square">
            <a:spAutoFit/>
          </a:bodyPr>
          <a:lstStyle/>
          <a:p>
            <a:pPr marR="114300" algn="just">
              <a:lnSpc>
                <a:spcPct val="115000"/>
              </a:lnSpc>
              <a:spcAft>
                <a:spcPts val="1000"/>
              </a:spcAft>
              <a:tabLst>
                <a:tab pos="5220970" algn="l"/>
              </a:tabLst>
            </a:pPr>
            <a:r>
              <a:rPr lang="en-US" sz="2000" dirty="0">
                <a:latin typeface="Arial" panose="020B0604020202020204" pitchFamily="34" charset="0"/>
                <a:ea typeface="Calibri" panose="020F0502020204030204" pitchFamily="34" charset="0"/>
                <a:cs typeface="Arial" panose="020B0604020202020204" pitchFamily="34" charset="0"/>
              </a:rPr>
              <a:t>This model was developed by Cohen, March and Olsen in 1972 to describe how decisions are made in environments where there is anarchy (high levels of uncertainty). </a:t>
            </a:r>
          </a:p>
          <a:p>
            <a:pPr marR="114300" algn="just">
              <a:lnSpc>
                <a:spcPct val="115000"/>
              </a:lnSpc>
              <a:spcAft>
                <a:spcPts val="1000"/>
              </a:spcAft>
              <a:tabLst>
                <a:tab pos="5220970" algn="l"/>
              </a:tabLst>
            </a:pPr>
            <a:endParaRPr lang="en-US" sz="2000" dirty="0">
              <a:latin typeface="Arial" panose="020B0604020202020204" pitchFamily="34" charset="0"/>
              <a:ea typeface="Calibri" panose="020F0502020204030204" pitchFamily="34" charset="0"/>
              <a:cs typeface="Arial" panose="020B0604020202020204" pitchFamily="34" charset="0"/>
            </a:endParaRPr>
          </a:p>
          <a:p>
            <a:pPr marR="114300" algn="just">
              <a:lnSpc>
                <a:spcPct val="115000"/>
              </a:lnSpc>
              <a:spcAft>
                <a:spcPts val="1000"/>
              </a:spcAft>
              <a:tabLst>
                <a:tab pos="5220970" algn="l"/>
              </a:tabLst>
            </a:pPr>
            <a:r>
              <a:rPr lang="en-US" sz="2000" dirty="0">
                <a:latin typeface="Arial" panose="020B0604020202020204" pitchFamily="34" charset="0"/>
                <a:ea typeface="Calibri" panose="020F0502020204030204" pitchFamily="34" charset="0"/>
                <a:cs typeface="Arial" panose="020B0604020202020204" pitchFamily="34" charset="0"/>
              </a:rPr>
              <a:t>This uncertainty is caused by not being able to accurately identify what the problems actually are. </a:t>
            </a:r>
          </a:p>
          <a:p>
            <a:pPr marR="114300" algn="just">
              <a:lnSpc>
                <a:spcPct val="115000"/>
              </a:lnSpc>
              <a:spcAft>
                <a:spcPts val="1000"/>
              </a:spcAft>
              <a:tabLst>
                <a:tab pos="5220970" algn="l"/>
              </a:tabLst>
            </a:pPr>
            <a:endParaRPr lang="en-US" sz="2000" dirty="0">
              <a:latin typeface="Arial" panose="020B0604020202020204" pitchFamily="34" charset="0"/>
              <a:ea typeface="Calibri" panose="020F0502020204030204" pitchFamily="34" charset="0"/>
              <a:cs typeface="Arial" panose="020B0604020202020204" pitchFamily="34" charset="0"/>
            </a:endParaRPr>
          </a:p>
          <a:p>
            <a:pPr marR="114300" algn="just">
              <a:lnSpc>
                <a:spcPct val="115000"/>
              </a:lnSpc>
              <a:spcAft>
                <a:spcPts val="1000"/>
              </a:spcAft>
              <a:tabLst>
                <a:tab pos="5220970" algn="l"/>
              </a:tabLst>
            </a:pPr>
            <a:r>
              <a:rPr lang="en-US" sz="2000" dirty="0">
                <a:latin typeface="Arial" panose="020B0604020202020204" pitchFamily="34" charset="0"/>
                <a:ea typeface="Calibri" panose="020F0502020204030204" pitchFamily="34" charset="0"/>
                <a:cs typeface="Arial" panose="020B0604020202020204" pitchFamily="34" charset="0"/>
              </a:rPr>
              <a:t>This may be caused by not having sufficient technology skills, insufficient capacity of the staff resources and the business being weakened and suffering from a high turnover of managers within decision making positions.</a:t>
            </a:r>
            <a:endParaRPr lang="en-GB" sz="20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90CBDBE5-6EAD-44EB-9CEE-E26F84E7EC39}"/>
              </a:ext>
            </a:extLst>
          </p:cNvPr>
          <p:cNvSpPr/>
          <p:nvPr/>
        </p:nvSpPr>
        <p:spPr>
          <a:xfrm>
            <a:off x="7032104" y="188640"/>
            <a:ext cx="4940776" cy="548099"/>
          </a:xfrm>
          <a:prstGeom prst="rect">
            <a:avLst/>
          </a:prstGeom>
          <a:solidFill>
            <a:schemeClr val="bg1"/>
          </a:solidFill>
          <a:ln w="12700">
            <a:solidFill>
              <a:srgbClr val="FFC000"/>
            </a:solidFill>
          </a:ln>
        </p:spPr>
        <p:txBody>
          <a:bodyPr wrap="none">
            <a:spAutoFit/>
          </a:bodyPr>
          <a:lstStyle/>
          <a:p>
            <a:pPr>
              <a:lnSpc>
                <a:spcPct val="115000"/>
              </a:lnSpc>
              <a:spcAft>
                <a:spcPts val="1000"/>
              </a:spcAft>
            </a:pPr>
            <a:r>
              <a:rPr lang="en-GB" sz="2800" b="1" dirty="0">
                <a:latin typeface="Times New Roman" panose="02020603050405020304" pitchFamily="18" charset="0"/>
                <a:ea typeface="Calibri" panose="020F0502020204030204" pitchFamily="34" charset="0"/>
                <a:cs typeface="Times New Roman" panose="02020603050405020304" pitchFamily="18" charset="0"/>
              </a:rPr>
              <a:t>Garbage-can Decision Making </a:t>
            </a:r>
            <a:endParaRPr lang="en-GB" sz="28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6707249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7759" y="1628800"/>
            <a:ext cx="11576481" cy="3038139"/>
          </a:xfrm>
          <a:prstGeom prst="rect">
            <a:avLst/>
          </a:prstGeom>
        </p:spPr>
        <p:txBody>
          <a:bodyPr wrap="square">
            <a:spAutoFit/>
          </a:bodyPr>
          <a:lstStyle/>
          <a:p>
            <a:pPr marR="114300" algn="just">
              <a:lnSpc>
                <a:spcPct val="115000"/>
              </a:lnSpc>
              <a:tabLst>
                <a:tab pos="5220970" algn="l"/>
              </a:tabLst>
            </a:pPr>
            <a:r>
              <a:rPr lang="en-US" sz="2400" b="1" dirty="0">
                <a:solidFill>
                  <a:srgbClr val="FF0000"/>
                </a:solidFill>
                <a:latin typeface="Arial" panose="020B0604020202020204" pitchFamily="34" charset="0"/>
                <a:ea typeface="Calibri" panose="020F0502020204030204" pitchFamily="34" charset="0"/>
                <a:cs typeface="Arial" panose="020B0604020202020204" pitchFamily="34" charset="0"/>
              </a:rPr>
              <a:t>The Garbage-can Model </a:t>
            </a:r>
            <a:r>
              <a:rPr lang="en-US" sz="2400" dirty="0">
                <a:latin typeface="Arial" panose="020B0604020202020204" pitchFamily="34" charset="0"/>
                <a:ea typeface="Calibri" panose="020F0502020204030204" pitchFamily="34" charset="0"/>
                <a:cs typeface="Arial" panose="020B0604020202020204" pitchFamily="34" charset="0"/>
              </a:rPr>
              <a:t>suggests that decisions are the outcome of independent streams of events within the organisation such as:</a:t>
            </a:r>
            <a:endParaRPr lang="en-GB" sz="2000" dirty="0">
              <a:latin typeface="Calibri" panose="020F0502020204030204" pitchFamily="34" charset="0"/>
              <a:ea typeface="Calibri" panose="020F0502020204030204" pitchFamily="34" charset="0"/>
              <a:cs typeface="Arial" panose="020B0604020202020204" pitchFamily="34" charset="0"/>
            </a:endParaRPr>
          </a:p>
          <a:p>
            <a:pPr marR="114300" algn="just">
              <a:lnSpc>
                <a:spcPct val="115000"/>
              </a:lnSpc>
              <a:tabLst>
                <a:tab pos="5220970" algn="l"/>
              </a:tabLst>
            </a:pPr>
            <a:r>
              <a:rPr lang="en-GB" sz="2400" dirty="0">
                <a:latin typeface="Arial" panose="020B0604020202020204" pitchFamily="34" charset="0"/>
                <a:ea typeface="Calibri" panose="020F0502020204030204" pitchFamily="34" charset="0"/>
                <a:cs typeface="Arial" panose="020B0604020202020204" pitchFamily="34" charset="0"/>
              </a:rPr>
              <a:t> </a:t>
            </a:r>
            <a:endParaRPr lang="en-GB" sz="2000" dirty="0">
              <a:latin typeface="Calibri" panose="020F0502020204030204" pitchFamily="34" charset="0"/>
              <a:ea typeface="Calibri" panose="020F0502020204030204" pitchFamily="34" charset="0"/>
              <a:cs typeface="Arial" panose="020B0604020202020204" pitchFamily="34" charset="0"/>
            </a:endParaRPr>
          </a:p>
          <a:p>
            <a:pPr marL="342900" marR="114300" indent="-342900" algn="just">
              <a:lnSpc>
                <a:spcPct val="115000"/>
              </a:lnSpc>
              <a:buFont typeface="Arial" panose="020B0604020202020204" pitchFamily="34" charset="0"/>
              <a:buChar char="•"/>
              <a:tabLst>
                <a:tab pos="457200" algn="l"/>
                <a:tab pos="5220970" algn="l"/>
              </a:tabLst>
            </a:pPr>
            <a:r>
              <a:rPr lang="en-US" sz="2400" b="1" dirty="0">
                <a:latin typeface="Arial" panose="020B0604020202020204" pitchFamily="34" charset="0"/>
                <a:ea typeface="Calibri" panose="020F0502020204030204" pitchFamily="34" charset="0"/>
                <a:cs typeface="Arial" panose="020B0604020202020204" pitchFamily="34" charset="0"/>
              </a:rPr>
              <a:t>Problems points.</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342900" marR="114300" indent="-342900" algn="just">
              <a:lnSpc>
                <a:spcPct val="115000"/>
              </a:lnSpc>
              <a:buFont typeface="Arial" panose="020B0604020202020204" pitchFamily="34" charset="0"/>
              <a:buChar char="•"/>
              <a:tabLst>
                <a:tab pos="457200" algn="l"/>
                <a:tab pos="5220970" algn="l"/>
              </a:tabLst>
            </a:pPr>
            <a:r>
              <a:rPr lang="en-US" sz="2400" b="1" dirty="0">
                <a:latin typeface="Arial" panose="020B0604020202020204" pitchFamily="34" charset="0"/>
                <a:ea typeface="Calibri" panose="020F0502020204030204" pitchFamily="34" charset="0"/>
                <a:cs typeface="Arial" panose="020B0604020202020204" pitchFamily="34" charset="0"/>
              </a:rPr>
              <a:t>Potential Solutions.</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342900" marR="114300" indent="-342900" algn="just">
              <a:lnSpc>
                <a:spcPct val="115000"/>
              </a:lnSpc>
              <a:buFont typeface="Arial" panose="020B0604020202020204" pitchFamily="34" charset="0"/>
              <a:buChar char="•"/>
              <a:tabLst>
                <a:tab pos="457200" algn="l"/>
                <a:tab pos="5220970" algn="l"/>
              </a:tabLst>
            </a:pPr>
            <a:r>
              <a:rPr lang="en-US" sz="2400" b="1" dirty="0">
                <a:latin typeface="Arial" panose="020B0604020202020204" pitchFamily="34" charset="0"/>
                <a:ea typeface="Calibri" panose="020F0502020204030204" pitchFamily="34" charset="0"/>
                <a:cs typeface="Arial" panose="020B0604020202020204" pitchFamily="34" charset="0"/>
              </a:rPr>
              <a:t>Participants.</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342900" marR="114300" indent="-342900" algn="just">
              <a:lnSpc>
                <a:spcPct val="115000"/>
              </a:lnSpc>
              <a:buFont typeface="Arial" panose="020B0604020202020204" pitchFamily="34" charset="0"/>
              <a:buChar char="•"/>
              <a:tabLst>
                <a:tab pos="457200" algn="l"/>
                <a:tab pos="5220970" algn="l"/>
              </a:tabLst>
            </a:pPr>
            <a:r>
              <a:rPr lang="en-US" sz="2400" b="1" dirty="0">
                <a:latin typeface="Arial" panose="020B0604020202020204" pitchFamily="34" charset="0"/>
                <a:ea typeface="Calibri" panose="020F0502020204030204" pitchFamily="34" charset="0"/>
                <a:cs typeface="Arial" panose="020B0604020202020204" pitchFamily="34" charset="0"/>
              </a:rPr>
              <a:t>Choice opportunities.</a:t>
            </a:r>
            <a:endParaRPr lang="en-GB" sz="20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101DC621-1B94-45C4-8931-6769CBB2DE53}"/>
              </a:ext>
            </a:extLst>
          </p:cNvPr>
          <p:cNvSpPr/>
          <p:nvPr/>
        </p:nvSpPr>
        <p:spPr>
          <a:xfrm>
            <a:off x="8416031" y="6029962"/>
            <a:ext cx="3701986" cy="456279"/>
          </a:xfrm>
          <a:prstGeom prst="rect">
            <a:avLst/>
          </a:prstGeom>
        </p:spPr>
        <p:txBody>
          <a:bodyPr wrap="square">
            <a:spAutoFit/>
          </a:bodyPr>
          <a:lstStyle/>
          <a:p>
            <a:pPr marR="114300" algn="ctr">
              <a:lnSpc>
                <a:spcPct val="115000"/>
              </a:lnSpc>
              <a:tabLst>
                <a:tab pos="5220970" algn="l"/>
              </a:tabLst>
            </a:pPr>
            <a:r>
              <a:rPr lang="en-US" sz="1100" dirty="0">
                <a:latin typeface="Arial" panose="020B0604020202020204" pitchFamily="34" charset="0"/>
                <a:ea typeface="Calibri" panose="020F0502020204030204" pitchFamily="34" charset="0"/>
                <a:cs typeface="Arial" panose="020B0604020202020204" pitchFamily="34" charset="0"/>
              </a:rPr>
              <a:t>(Cohen, </a:t>
            </a:r>
            <a:r>
              <a:rPr lang="en-US" sz="1100" i="1" dirty="0">
                <a:latin typeface="Arial" panose="020B0604020202020204" pitchFamily="34" charset="0"/>
                <a:ea typeface="Calibri" panose="020F0502020204030204" pitchFamily="34" charset="0"/>
                <a:cs typeface="Arial" panose="020B0604020202020204" pitchFamily="34" charset="0"/>
              </a:rPr>
              <a:t>et al., </a:t>
            </a:r>
            <a:r>
              <a:rPr lang="en-US" sz="1100" dirty="0">
                <a:latin typeface="Arial" panose="020B0604020202020204" pitchFamily="34" charset="0"/>
                <a:ea typeface="Calibri" panose="020F0502020204030204" pitchFamily="34" charset="0"/>
                <a:cs typeface="Arial" panose="020B0604020202020204" pitchFamily="34" charset="0"/>
              </a:rPr>
              <a:t>1972: 1-25; Nutt and Wilson 2010: 11)</a:t>
            </a:r>
            <a:endParaRPr lang="en-GB" sz="1050" dirty="0">
              <a:latin typeface="Calibri" panose="020F0502020204030204" pitchFamily="34" charset="0"/>
              <a:ea typeface="Calibri" panose="020F0502020204030204" pitchFamily="34" charset="0"/>
              <a:cs typeface="Arial" panose="020B0604020202020204" pitchFamily="34" charset="0"/>
            </a:endParaRPr>
          </a:p>
          <a:p>
            <a:pPr algn="ctr"/>
            <a:r>
              <a:rPr lang="en-GB" sz="1100" i="1" dirty="0">
                <a:latin typeface="Arial" panose="020B0604020202020204" pitchFamily="34" charset="0"/>
                <a:ea typeface="Calibri" panose="020F0502020204030204" pitchFamily="34" charset="0"/>
              </a:rPr>
              <a:t> </a:t>
            </a:r>
            <a:r>
              <a:rPr lang="en-GB" sz="1100" dirty="0">
                <a:latin typeface="Arial" panose="020B0604020202020204" pitchFamily="34" charset="0"/>
                <a:ea typeface="Calibri" panose="020F0502020204030204" pitchFamily="34" charset="0"/>
              </a:rPr>
              <a:t>(Boddy, 2014: 200-231)</a:t>
            </a:r>
            <a:endParaRPr lang="en-GB" sz="1100" dirty="0"/>
          </a:p>
        </p:txBody>
      </p:sp>
    </p:spTree>
    <p:extLst>
      <p:ext uri="{BB962C8B-B14F-4D97-AF65-F5344CB8AC3E}">
        <p14:creationId xmlns:p14="http://schemas.microsoft.com/office/powerpoint/2010/main" val="202669031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9726" y="1772816"/>
            <a:ext cx="11727402" cy="2726387"/>
          </a:xfrm>
          <a:prstGeom prst="rect">
            <a:avLst/>
          </a:prstGeom>
        </p:spPr>
        <p:txBody>
          <a:bodyPr wrap="square">
            <a:spAutoFit/>
          </a:bodyPr>
          <a:lstStyle/>
          <a:p>
            <a:pPr marR="114300" algn="just">
              <a:lnSpc>
                <a:spcPct val="115000"/>
              </a:lnSpc>
              <a:tabLst>
                <a:tab pos="5220970" algn="l"/>
              </a:tabLst>
            </a:pPr>
            <a:r>
              <a:rPr lang="en-US" sz="2000" dirty="0">
                <a:latin typeface="Times New Roman" panose="02020603050405020304" pitchFamily="18" charset="0"/>
                <a:ea typeface="Calibri" panose="020F0502020204030204" pitchFamily="34" charset="0"/>
                <a:cs typeface="Times New Roman" panose="02020603050405020304" pitchFamily="18" charset="0"/>
              </a:rPr>
              <a:t>The organisation then holds all of these components together in a ‘garbage-can’, where all of these ingredients are stirred together. The model predicts that one of four things will happen in this process: </a:t>
            </a: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pPr marR="114300" algn="just">
              <a:lnSpc>
                <a:spcPct val="115000"/>
              </a:lnSpc>
              <a:tabLst>
                <a:tab pos="5220970" algn="l"/>
              </a:tabLst>
            </a:pPr>
            <a:r>
              <a:rPr lang="en-GB" sz="2000" dirty="0">
                <a:latin typeface="Times New Roman" panose="02020603050405020304" pitchFamily="18" charset="0"/>
                <a:ea typeface="Calibri" panose="020F0502020204030204" pitchFamily="34" charset="0"/>
                <a:cs typeface="Times New Roman" panose="02020603050405020304" pitchFamily="18" charset="0"/>
              </a:rPr>
              <a:t> </a:t>
            </a:r>
          </a:p>
          <a:p>
            <a:pPr marL="342900" marR="114300" indent="-342900" algn="just">
              <a:lnSpc>
                <a:spcPct val="115000"/>
              </a:lnSpc>
              <a:buFont typeface="+mj-lt"/>
              <a:buAutoNum type="arabicPeriod"/>
              <a:tabLst>
                <a:tab pos="457200" algn="l"/>
                <a:tab pos="5220970" algn="l"/>
              </a:tabLst>
            </a:pPr>
            <a:r>
              <a:rPr lang="en-US"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Solutions will be proposed, even when there is no problem to solve. </a:t>
            </a:r>
            <a:endParaRPr lang="en-GB"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a:p>
            <a:pPr marL="342900" marR="114300" indent="-342900" algn="just">
              <a:lnSpc>
                <a:spcPct val="115000"/>
              </a:lnSpc>
              <a:buFont typeface="+mj-lt"/>
              <a:buAutoNum type="arabicPeriod"/>
              <a:tabLst>
                <a:tab pos="457200" algn="l"/>
                <a:tab pos="5220970" algn="l"/>
              </a:tabLst>
            </a:pPr>
            <a:r>
              <a:rPr lang="en-US"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Choices are made that do not solve problems. </a:t>
            </a:r>
            <a:endParaRPr lang="en-GB"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a:p>
            <a:pPr marL="342900" marR="114300" indent="-342900" algn="just">
              <a:lnSpc>
                <a:spcPct val="115000"/>
              </a:lnSpc>
              <a:buFont typeface="+mj-lt"/>
              <a:buAutoNum type="arabicPeriod"/>
              <a:tabLst>
                <a:tab pos="457200" algn="l"/>
                <a:tab pos="5220970" algn="l"/>
              </a:tabLst>
            </a:pPr>
            <a:r>
              <a:rPr lang="en-US"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Problems will continue without being solved. </a:t>
            </a:r>
            <a:endParaRPr lang="en-GB"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a:p>
            <a:pPr marL="342900" marR="114300" indent="-342900" algn="just">
              <a:lnSpc>
                <a:spcPct val="115000"/>
              </a:lnSpc>
              <a:buFont typeface="+mj-lt"/>
              <a:buAutoNum type="arabicPeriod"/>
              <a:tabLst>
                <a:tab pos="457200" algn="l"/>
                <a:tab pos="5220970" algn="l"/>
              </a:tabLst>
            </a:pPr>
            <a:r>
              <a:rPr lang="en-GB"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Some </a:t>
            </a:r>
            <a:r>
              <a:rPr lang="en-US"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problems are solved but it is never clear which ones are likely to benefit, how they are solved or why </a:t>
            </a:r>
            <a:endParaRPr lang="en-GB"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endParaRPr>
          </a:p>
          <a:p>
            <a:pPr marR="114300" algn="just">
              <a:lnSpc>
                <a:spcPct val="115000"/>
              </a:lnSpc>
              <a:tabLst>
                <a:tab pos="5220970" algn="l"/>
              </a:tabLst>
            </a:pPr>
            <a:r>
              <a:rPr lang="en-US" dirty="0">
                <a:latin typeface="Arial" panose="020B0604020202020204" pitchFamily="34" charset="0"/>
                <a:ea typeface="Calibri" panose="020F0502020204030204" pitchFamily="34" charset="0"/>
                <a:cs typeface="Arial" panose="020B0604020202020204" pitchFamily="34" charset="0"/>
              </a:rPr>
              <a:t> </a:t>
            </a:r>
            <a:endParaRPr lang="en-GB"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379726" y="4869160"/>
            <a:ext cx="6587232" cy="555537"/>
          </a:xfrm>
          <a:prstGeom prst="rect">
            <a:avLst/>
          </a:prstGeom>
        </p:spPr>
        <p:txBody>
          <a:bodyPr wrap="square">
            <a:spAutoFit/>
          </a:bodyPr>
          <a:lstStyle/>
          <a:p>
            <a:pPr marR="114300">
              <a:lnSpc>
                <a:spcPct val="115000"/>
              </a:lnSpc>
              <a:tabLst>
                <a:tab pos="5220970" algn="l"/>
              </a:tabLst>
            </a:pPr>
            <a:r>
              <a:rPr lang="en-US" sz="1400" dirty="0">
                <a:latin typeface="Arial" panose="020B0604020202020204" pitchFamily="34" charset="0"/>
                <a:ea typeface="Calibri" panose="020F0502020204030204" pitchFamily="34" charset="0"/>
                <a:cs typeface="Arial" panose="020B0604020202020204" pitchFamily="34" charset="0"/>
              </a:rPr>
              <a:t>(Cohen, </a:t>
            </a:r>
            <a:r>
              <a:rPr lang="en-US" sz="1400" i="1" dirty="0">
                <a:latin typeface="Arial" panose="020B0604020202020204" pitchFamily="34" charset="0"/>
                <a:ea typeface="Calibri" panose="020F0502020204030204" pitchFamily="34" charset="0"/>
                <a:cs typeface="Arial" panose="020B0604020202020204" pitchFamily="34" charset="0"/>
              </a:rPr>
              <a:t>et al., </a:t>
            </a:r>
            <a:r>
              <a:rPr lang="en-US" sz="1400" dirty="0">
                <a:latin typeface="Arial" panose="020B0604020202020204" pitchFamily="34" charset="0"/>
                <a:ea typeface="Calibri" panose="020F0502020204030204" pitchFamily="34" charset="0"/>
                <a:cs typeface="Arial" panose="020B0604020202020204" pitchFamily="34" charset="0"/>
              </a:rPr>
              <a:t>1972: 1-25; Nutt and Wilson 2010: 11)</a:t>
            </a:r>
            <a:endParaRPr lang="en-GB" sz="1200" dirty="0">
              <a:latin typeface="Calibri" panose="020F0502020204030204" pitchFamily="34" charset="0"/>
              <a:ea typeface="Calibri" panose="020F0502020204030204" pitchFamily="34" charset="0"/>
              <a:cs typeface="Arial" panose="020B0604020202020204" pitchFamily="34" charset="0"/>
            </a:endParaRPr>
          </a:p>
          <a:p>
            <a:r>
              <a:rPr lang="en-GB" sz="1400" i="1" dirty="0">
                <a:latin typeface="Arial" panose="020B0604020202020204" pitchFamily="34" charset="0"/>
                <a:ea typeface="Calibri" panose="020F0502020204030204" pitchFamily="34" charset="0"/>
              </a:rPr>
              <a:t> </a:t>
            </a:r>
            <a:r>
              <a:rPr lang="en-GB" sz="1400" dirty="0">
                <a:latin typeface="Arial" panose="020B0604020202020204" pitchFamily="34" charset="0"/>
                <a:ea typeface="Calibri" panose="020F0502020204030204" pitchFamily="34" charset="0"/>
              </a:rPr>
              <a:t>(Boddy, 2014: 200-231)</a:t>
            </a:r>
            <a:endParaRPr lang="en-GB" sz="1400" dirty="0"/>
          </a:p>
        </p:txBody>
      </p:sp>
    </p:spTree>
    <p:extLst>
      <p:ext uri="{BB962C8B-B14F-4D97-AF65-F5344CB8AC3E}">
        <p14:creationId xmlns:p14="http://schemas.microsoft.com/office/powerpoint/2010/main" val="321441252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62872" y="332656"/>
            <a:ext cx="6837784" cy="731168"/>
          </a:xfrm>
          <a:ln w="3175">
            <a:solidFill>
              <a:schemeClr val="bg1"/>
            </a:solidFill>
          </a:ln>
        </p:spPr>
        <p:txBody>
          <a:bodyPr>
            <a:normAutofit/>
          </a:bodyPr>
          <a:lstStyle/>
          <a:p>
            <a:pPr>
              <a:lnSpc>
                <a:spcPct val="90000"/>
              </a:lnSpc>
              <a:defRPr/>
            </a:pPr>
            <a:r>
              <a:rPr lang="en-US" sz="4000" b="1" dirty="0">
                <a:solidFill>
                  <a:schemeClr val="tx1"/>
                </a:solidFill>
                <a:effectLst>
                  <a:outerShdw blurRad="38100" dist="38100" dir="2700000" algn="tl">
                    <a:srgbClr val="000000">
                      <a:alpha val="43137"/>
                    </a:srgbClr>
                  </a:outerShdw>
                </a:effectLst>
              </a:rPr>
              <a:t>The Garbage Can Model</a:t>
            </a:r>
          </a:p>
        </p:txBody>
      </p:sp>
      <p:sp>
        <p:nvSpPr>
          <p:cNvPr id="3" name="Content Placeholder 2"/>
          <p:cNvSpPr>
            <a:spLocks noGrp="1"/>
          </p:cNvSpPr>
          <p:nvPr>
            <p:ph idx="1"/>
          </p:nvPr>
        </p:nvSpPr>
        <p:spPr>
          <a:xfrm>
            <a:off x="263352" y="1600201"/>
            <a:ext cx="11737304" cy="3917031"/>
          </a:xfrm>
          <a:ln w="44450">
            <a:noFill/>
          </a:ln>
        </p:spPr>
        <p:txBody>
          <a:bodyPr>
            <a:normAutofit/>
          </a:bodyPr>
          <a:lstStyle/>
          <a:p>
            <a:pPr>
              <a:buClr>
                <a:srgbClr val="A3201D"/>
              </a:buClr>
            </a:pPr>
            <a:r>
              <a:rPr lang="en-US" sz="2000" dirty="0"/>
              <a:t>Developed by Cohen, March and Olsen (1972)</a:t>
            </a:r>
          </a:p>
          <a:p>
            <a:pPr marL="0" indent="0">
              <a:buClr>
                <a:srgbClr val="A3201D"/>
              </a:buClr>
              <a:buNone/>
            </a:pPr>
            <a:endParaRPr lang="en-US" sz="2000" dirty="0"/>
          </a:p>
          <a:p>
            <a:pPr>
              <a:buClr>
                <a:srgbClr val="A3201D"/>
              </a:buClr>
            </a:pPr>
            <a:r>
              <a:rPr lang="en-US" sz="2000" dirty="0"/>
              <a:t>Premised on the view that organizations are chaotic with loosely defined procedures for decision making (organized anarchy).</a:t>
            </a:r>
          </a:p>
          <a:p>
            <a:pPr marL="0" indent="0">
              <a:buClr>
                <a:srgbClr val="A3201D"/>
              </a:buClr>
              <a:buNone/>
            </a:pPr>
            <a:endParaRPr lang="en-US" sz="2000" dirty="0"/>
          </a:p>
          <a:p>
            <a:pPr>
              <a:buClr>
                <a:srgbClr val="A3201D"/>
              </a:buClr>
            </a:pPr>
            <a:r>
              <a:rPr lang="en-US" sz="2000" dirty="0"/>
              <a:t>They viewed decision making as occurring in a more random process than a rational linear process.</a:t>
            </a:r>
          </a:p>
          <a:p>
            <a:pPr marL="0" indent="0">
              <a:buClr>
                <a:srgbClr val="A3201D"/>
              </a:buClr>
              <a:buNone/>
            </a:pPr>
            <a:endParaRPr lang="en-US" sz="2000" dirty="0"/>
          </a:p>
          <a:p>
            <a:pPr>
              <a:buClr>
                <a:srgbClr val="A3201D"/>
              </a:buClr>
            </a:pPr>
            <a:r>
              <a:rPr lang="en-US" sz="2000" dirty="0"/>
              <a:t>That is, decision making results from a combination of random comparatively independent parameters</a:t>
            </a:r>
          </a:p>
          <a:p>
            <a:pPr lvl="1">
              <a:buClr>
                <a:srgbClr val="A3201D"/>
              </a:buClr>
            </a:pPr>
            <a:r>
              <a:rPr lang="en-US" sz="1800" dirty="0"/>
              <a:t>Decisions are made as a result of problems, solutions, participants and alternatives coincide at a particular point.</a:t>
            </a:r>
          </a:p>
        </p:txBody>
      </p:sp>
    </p:spTree>
    <p:extLst>
      <p:ext uri="{BB962C8B-B14F-4D97-AF65-F5344CB8AC3E}">
        <p14:creationId xmlns:p14="http://schemas.microsoft.com/office/powerpoint/2010/main" val="13299082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2063166-2AAD-4375-907D-88D54E4ABC85}"/>
              </a:ext>
            </a:extLst>
          </p:cNvPr>
          <p:cNvSpPr txBox="1"/>
          <p:nvPr/>
        </p:nvSpPr>
        <p:spPr>
          <a:xfrm>
            <a:off x="7320136" y="332656"/>
            <a:ext cx="4608512" cy="584775"/>
          </a:xfrm>
          <a:prstGeom prst="rect">
            <a:avLst/>
          </a:prstGeom>
          <a:solidFill>
            <a:schemeClr val="bg1"/>
          </a:solidFill>
          <a:ln>
            <a:solidFill>
              <a:srgbClr val="FFC000"/>
            </a:solidFill>
          </a:ln>
        </p:spPr>
        <p:txBody>
          <a:bodyPr wrap="square" rtlCol="0">
            <a:spAutoFit/>
          </a:bodyPr>
          <a:lstStyle/>
          <a:p>
            <a:r>
              <a:rPr lang="en-GB" sz="3200" b="1" dirty="0">
                <a:effectLst>
                  <a:outerShdw blurRad="38100" dist="38100" dir="2700000" algn="tl">
                    <a:srgbClr val="000000">
                      <a:alpha val="43137"/>
                    </a:srgbClr>
                  </a:outerShdw>
                </a:effectLst>
              </a:rPr>
              <a:t>Decision Making Tools </a:t>
            </a:r>
          </a:p>
        </p:txBody>
      </p:sp>
      <p:sp>
        <p:nvSpPr>
          <p:cNvPr id="4" name="Rectangle 3">
            <a:extLst>
              <a:ext uri="{FF2B5EF4-FFF2-40B4-BE49-F238E27FC236}">
                <a16:creationId xmlns:a16="http://schemas.microsoft.com/office/drawing/2014/main" id="{9F5A88AA-9977-41AE-81A9-2E07D1A9B055}"/>
              </a:ext>
            </a:extLst>
          </p:cNvPr>
          <p:cNvSpPr/>
          <p:nvPr/>
        </p:nvSpPr>
        <p:spPr>
          <a:xfrm>
            <a:off x="191344" y="1052736"/>
            <a:ext cx="11737304" cy="4604850"/>
          </a:xfrm>
          <a:prstGeom prst="rect">
            <a:avLst/>
          </a:prstGeom>
        </p:spPr>
        <p:txBody>
          <a:bodyPr wrap="square">
            <a:spAutoFit/>
          </a:bodyPr>
          <a:lstStyle/>
          <a:p>
            <a:pPr>
              <a:lnSpc>
                <a:spcPct val="115000"/>
              </a:lnSpc>
              <a:spcAft>
                <a:spcPts val="1000"/>
              </a:spcAft>
            </a:pPr>
            <a:r>
              <a:rPr lang="en-GB" sz="3600" b="1" dirty="0">
                <a:solidFill>
                  <a:srgbClr val="FF0000"/>
                </a:solidFill>
                <a:latin typeface="Arial" panose="020B0604020202020204" pitchFamily="34" charset="0"/>
                <a:ea typeface="Calibri" panose="020F0502020204030204" pitchFamily="34" charset="0"/>
                <a:cs typeface="Arial" panose="020B0604020202020204" pitchFamily="34" charset="0"/>
              </a:rPr>
              <a:t>Introduction:</a:t>
            </a:r>
            <a:endParaRPr lang="en-GB" sz="3200" dirty="0">
              <a:latin typeface="Calibri" panose="020F0502020204030204" pitchFamily="34" charset="0"/>
              <a:ea typeface="Calibri" panose="020F0502020204030204" pitchFamily="34" charset="0"/>
              <a:cs typeface="Arial" panose="020B0604020202020204" pitchFamily="34" charset="0"/>
            </a:endParaRPr>
          </a:p>
          <a:p>
            <a:pPr marL="90170" marR="120650" algn="just" fontAlgn="base">
              <a:spcAft>
                <a:spcPts val="1125"/>
              </a:spcAft>
            </a:pPr>
            <a:r>
              <a:rPr lang="en-GB" dirty="0">
                <a:solidFill>
                  <a:srgbClr val="000000"/>
                </a:solidFill>
                <a:ea typeface="Times New Roman" panose="02020603050405020304" pitchFamily="18" charset="0"/>
              </a:rPr>
              <a:t>One of the most essential features of starting and managing an organisation or a business is articulating the organisation's overall mission and goals. Strategic planning is the process of creating a mission, objectives and then creating and implementing strategies to accomplish the mission and work toward objectives.</a:t>
            </a:r>
          </a:p>
          <a:p>
            <a:pPr marL="90170" marR="120650" algn="just" fontAlgn="base">
              <a:spcAft>
                <a:spcPts val="1125"/>
              </a:spcAft>
            </a:pPr>
            <a:r>
              <a:rPr lang="en-GB" dirty="0">
                <a:solidFill>
                  <a:srgbClr val="000000"/>
                </a:solidFill>
                <a:ea typeface="Times New Roman" panose="02020603050405020304" pitchFamily="18" charset="0"/>
              </a:rPr>
              <a:t> Managers frequently use a number of management tools and techniques to make a good strategic planning decision. </a:t>
            </a:r>
          </a:p>
          <a:p>
            <a:pPr marL="90170" marR="120650" algn="just" fontAlgn="base">
              <a:spcAft>
                <a:spcPts val="1125"/>
              </a:spcAft>
            </a:pPr>
            <a:r>
              <a:rPr lang="en-GB" dirty="0">
                <a:solidFill>
                  <a:srgbClr val="000000"/>
                </a:solidFill>
                <a:ea typeface="Times New Roman" panose="02020603050405020304" pitchFamily="18" charset="0"/>
              </a:rPr>
              <a:t>In this session we are going to review the following tools that are helping managers to make right decisions:</a:t>
            </a:r>
            <a:endParaRPr lang="en-GB" dirty="0">
              <a:ea typeface="Times New Roman" panose="02020603050405020304" pitchFamily="18" charset="0"/>
            </a:endParaRPr>
          </a:p>
          <a:p>
            <a:pPr marL="342900" marR="120650" indent="-342900" algn="just" fontAlgn="base">
              <a:buFont typeface="Wingdings" panose="05000000000000000000" pitchFamily="2" charset="2"/>
              <a:buChar char="v"/>
            </a:pPr>
            <a:r>
              <a:rPr lang="en-GB" dirty="0">
                <a:solidFill>
                  <a:srgbClr val="000000"/>
                </a:solidFill>
                <a:ea typeface="Times New Roman" panose="02020603050405020304" pitchFamily="18" charset="0"/>
              </a:rPr>
              <a:t>Forecasting </a:t>
            </a:r>
            <a:endParaRPr lang="en-GB" dirty="0">
              <a:ea typeface="Times New Roman" panose="02020603050405020304" pitchFamily="18" charset="0"/>
            </a:endParaRPr>
          </a:p>
          <a:p>
            <a:pPr marL="342900" marR="120650" indent="-342900" algn="just" fontAlgn="base">
              <a:buFont typeface="Wingdings" panose="05000000000000000000" pitchFamily="2" charset="2"/>
              <a:buChar char="v"/>
            </a:pPr>
            <a:r>
              <a:rPr lang="en-GB" dirty="0">
                <a:solidFill>
                  <a:srgbClr val="000000"/>
                </a:solidFill>
                <a:ea typeface="Times New Roman" panose="02020603050405020304" pitchFamily="18" charset="0"/>
              </a:rPr>
              <a:t>Decision-tree </a:t>
            </a:r>
            <a:endParaRPr lang="en-GB" dirty="0">
              <a:ea typeface="Times New Roman" panose="02020603050405020304" pitchFamily="18" charset="0"/>
            </a:endParaRPr>
          </a:p>
          <a:p>
            <a:pPr marL="342900" marR="120650" indent="-342900" algn="just" fontAlgn="base">
              <a:buFont typeface="Wingdings" panose="05000000000000000000" pitchFamily="2" charset="2"/>
              <a:buChar char="v"/>
            </a:pPr>
            <a:r>
              <a:rPr lang="en-GB" dirty="0">
                <a:solidFill>
                  <a:srgbClr val="000000"/>
                </a:solidFill>
                <a:ea typeface="Times New Roman" panose="02020603050405020304" pitchFamily="18" charset="0"/>
              </a:rPr>
              <a:t>PEST Analysis </a:t>
            </a:r>
            <a:endParaRPr lang="en-GB" dirty="0">
              <a:ea typeface="Times New Roman" panose="02020603050405020304" pitchFamily="18" charset="0"/>
            </a:endParaRPr>
          </a:p>
          <a:p>
            <a:pPr marL="342900" marR="120650" indent="-342900" algn="just" fontAlgn="base">
              <a:buFont typeface="Wingdings" panose="05000000000000000000" pitchFamily="2" charset="2"/>
              <a:buChar char="v"/>
            </a:pPr>
            <a:r>
              <a:rPr lang="en-GB" dirty="0">
                <a:solidFill>
                  <a:srgbClr val="000000"/>
                </a:solidFill>
                <a:ea typeface="Times New Roman" panose="02020603050405020304" pitchFamily="18" charset="0"/>
              </a:rPr>
              <a:t>SWOT Analysis </a:t>
            </a:r>
            <a:endParaRPr lang="en-GB" dirty="0">
              <a:ea typeface="Times New Roman" panose="02020603050405020304" pitchFamily="18" charset="0"/>
            </a:endParaRPr>
          </a:p>
          <a:p>
            <a:pPr marL="342900" marR="120650" indent="-342900" algn="just" fontAlgn="base">
              <a:buFont typeface="Wingdings" panose="05000000000000000000" pitchFamily="2" charset="2"/>
              <a:buChar char="v"/>
            </a:pPr>
            <a:r>
              <a:rPr lang="en-GB" dirty="0">
                <a:solidFill>
                  <a:srgbClr val="000000"/>
                </a:solidFill>
                <a:ea typeface="Times New Roman" panose="02020603050405020304" pitchFamily="18" charset="0"/>
              </a:rPr>
              <a:t>Feasibility Study</a:t>
            </a:r>
            <a:endParaRPr lang="en-GB" dirty="0">
              <a:ea typeface="Times New Roman" panose="02020603050405020304" pitchFamily="18" charset="0"/>
            </a:endParaRPr>
          </a:p>
          <a:p>
            <a:pPr marL="342900" marR="120650" indent="-342900" algn="just" fontAlgn="base">
              <a:buFont typeface="Wingdings" panose="05000000000000000000" pitchFamily="2" charset="2"/>
              <a:buChar char="v"/>
            </a:pPr>
            <a:r>
              <a:rPr lang="en-GB" dirty="0">
                <a:solidFill>
                  <a:srgbClr val="000000"/>
                </a:solidFill>
                <a:ea typeface="Times New Roman" panose="02020603050405020304" pitchFamily="18" charset="0"/>
              </a:rPr>
              <a:t>Porter’s 5 Forces Analysis. </a:t>
            </a:r>
            <a:endParaRPr lang="en-GB" dirty="0"/>
          </a:p>
        </p:txBody>
      </p:sp>
    </p:spTree>
    <p:extLst>
      <p:ext uri="{BB962C8B-B14F-4D97-AF65-F5344CB8AC3E}">
        <p14:creationId xmlns:p14="http://schemas.microsoft.com/office/powerpoint/2010/main" val="133764528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A7D49DD-68FE-4F72-8971-1F5AB0FF0D47}"/>
              </a:ext>
            </a:extLst>
          </p:cNvPr>
          <p:cNvPicPr>
            <a:picLocks noChangeAspect="1"/>
          </p:cNvPicPr>
          <p:nvPr/>
        </p:nvPicPr>
        <p:blipFill>
          <a:blip r:embed="rId2"/>
          <a:stretch>
            <a:fillRect/>
          </a:stretch>
        </p:blipFill>
        <p:spPr>
          <a:xfrm>
            <a:off x="335360" y="188640"/>
            <a:ext cx="6164292" cy="3053341"/>
          </a:xfrm>
          <a:prstGeom prst="rect">
            <a:avLst/>
          </a:prstGeom>
        </p:spPr>
      </p:pic>
      <p:sp>
        <p:nvSpPr>
          <p:cNvPr id="4" name="Rectangle 3">
            <a:extLst>
              <a:ext uri="{FF2B5EF4-FFF2-40B4-BE49-F238E27FC236}">
                <a16:creationId xmlns:a16="http://schemas.microsoft.com/office/drawing/2014/main" id="{ACF0F70F-317F-426C-AE49-3EBA596EA4D1}"/>
              </a:ext>
            </a:extLst>
          </p:cNvPr>
          <p:cNvSpPr/>
          <p:nvPr/>
        </p:nvSpPr>
        <p:spPr>
          <a:xfrm>
            <a:off x="191344" y="3789040"/>
            <a:ext cx="11629748" cy="1815882"/>
          </a:xfrm>
          <a:prstGeom prst="rect">
            <a:avLst/>
          </a:prstGeom>
        </p:spPr>
        <p:txBody>
          <a:bodyPr wrap="square">
            <a:spAutoFit/>
          </a:bodyPr>
          <a:lstStyle/>
          <a:p>
            <a:pPr marR="20955" algn="just"/>
            <a:r>
              <a:rPr lang="en-GB" sz="1600" dirty="0">
                <a:solidFill>
                  <a:srgbClr val="333333"/>
                </a:solidFill>
                <a:latin typeface="Arial" panose="020B0604020202020204" pitchFamily="34" charset="0"/>
                <a:ea typeface="Times New Roman" panose="02020603050405020304" pitchFamily="18" charset="0"/>
              </a:rPr>
              <a:t>Chambers, </a:t>
            </a:r>
            <a:r>
              <a:rPr lang="en-GB" sz="1600" i="1" dirty="0">
                <a:solidFill>
                  <a:srgbClr val="333333"/>
                </a:solidFill>
                <a:latin typeface="Arial" panose="020B0604020202020204" pitchFamily="34" charset="0"/>
                <a:ea typeface="Times New Roman" panose="02020603050405020304" pitchFamily="18" charset="0"/>
              </a:rPr>
              <a:t>et al., </a:t>
            </a:r>
            <a:r>
              <a:rPr lang="en-GB" sz="1600" dirty="0">
                <a:solidFill>
                  <a:srgbClr val="333333"/>
                </a:solidFill>
                <a:latin typeface="Arial" panose="020B0604020202020204" pitchFamily="34" charset="0"/>
                <a:ea typeface="Times New Roman" panose="02020603050405020304" pitchFamily="18" charset="0"/>
              </a:rPr>
              <a:t>(1971:1) argued that in virtually every decision they make, executives today consider some kind of forecast. </a:t>
            </a:r>
          </a:p>
          <a:p>
            <a:pPr marR="20955" algn="just"/>
            <a:endParaRPr lang="en-GB" sz="1600" dirty="0">
              <a:solidFill>
                <a:srgbClr val="333333"/>
              </a:solidFill>
              <a:latin typeface="Arial" panose="020B0604020202020204" pitchFamily="34" charset="0"/>
              <a:ea typeface="Times New Roman" panose="02020603050405020304" pitchFamily="18" charset="0"/>
            </a:endParaRPr>
          </a:p>
          <a:p>
            <a:pPr marR="20955" algn="just"/>
            <a:r>
              <a:rPr lang="en-GB" sz="1600" dirty="0">
                <a:solidFill>
                  <a:srgbClr val="333333"/>
                </a:solidFill>
                <a:latin typeface="Arial" panose="020B0604020202020204" pitchFamily="34" charset="0"/>
                <a:ea typeface="Times New Roman" panose="02020603050405020304" pitchFamily="18" charset="0"/>
              </a:rPr>
              <a:t>To handle the increasing variety and complexity of managerial forecasting problems, many forecasting techniques have been developed in recent years. </a:t>
            </a:r>
          </a:p>
          <a:p>
            <a:pPr marR="20955" algn="just"/>
            <a:endParaRPr lang="en-GB" sz="1600" dirty="0">
              <a:solidFill>
                <a:srgbClr val="333333"/>
              </a:solidFill>
              <a:latin typeface="Arial" panose="020B0604020202020204" pitchFamily="34" charset="0"/>
              <a:ea typeface="Times New Roman" panose="02020603050405020304" pitchFamily="18" charset="0"/>
            </a:endParaRPr>
          </a:p>
          <a:p>
            <a:pPr marR="20955" algn="just"/>
            <a:r>
              <a:rPr lang="en-GB" sz="1600" dirty="0">
                <a:solidFill>
                  <a:srgbClr val="333333"/>
                </a:solidFill>
                <a:latin typeface="Arial" panose="020B0604020202020204" pitchFamily="34" charset="0"/>
                <a:ea typeface="Times New Roman" panose="02020603050405020304" pitchFamily="18" charset="0"/>
              </a:rPr>
              <a:t>The managers as well as the forecaster has a role to play in technique selection, and the better the understand the range of forecasting possibilities, the more likely it is that company’s forecasting efforts will bear fruit’. </a:t>
            </a:r>
            <a:endParaRPr lang="en-GB" sz="16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20842750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D3E6120-03E3-42FA-A349-22C605CBF58C}"/>
              </a:ext>
            </a:extLst>
          </p:cNvPr>
          <p:cNvSpPr/>
          <p:nvPr/>
        </p:nvSpPr>
        <p:spPr>
          <a:xfrm>
            <a:off x="279078" y="389877"/>
            <a:ext cx="3512500" cy="646331"/>
          </a:xfrm>
          <a:prstGeom prst="rect">
            <a:avLst/>
          </a:prstGeom>
          <a:solidFill>
            <a:schemeClr val="bg1"/>
          </a:solidFill>
          <a:ln>
            <a:solidFill>
              <a:srgbClr val="FFC000"/>
            </a:solidFill>
          </a:ln>
        </p:spPr>
        <p:txBody>
          <a:bodyPr wrap="none">
            <a:spAutoFit/>
          </a:bodyPr>
          <a:lstStyle/>
          <a:p>
            <a:pPr marR="120650" algn="just" fontAlgn="base"/>
            <a:r>
              <a:rPr lang="en-GB" sz="3600" b="1"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rPr>
              <a:t>Decision-tree: </a:t>
            </a:r>
            <a:endParaRPr lang="en-GB" sz="3600"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endParaRPr>
          </a:p>
        </p:txBody>
      </p:sp>
      <p:sp>
        <p:nvSpPr>
          <p:cNvPr id="4" name="Rectangle 3">
            <a:extLst>
              <a:ext uri="{FF2B5EF4-FFF2-40B4-BE49-F238E27FC236}">
                <a16:creationId xmlns:a16="http://schemas.microsoft.com/office/drawing/2014/main" id="{86E4AA08-B362-4BA2-8107-81B1F4AF35C4}"/>
              </a:ext>
            </a:extLst>
          </p:cNvPr>
          <p:cNvSpPr/>
          <p:nvPr/>
        </p:nvSpPr>
        <p:spPr>
          <a:xfrm>
            <a:off x="191344" y="1382109"/>
            <a:ext cx="11317939" cy="1027782"/>
          </a:xfrm>
          <a:prstGeom prst="rect">
            <a:avLst/>
          </a:prstGeom>
        </p:spPr>
        <p:txBody>
          <a:bodyPr wrap="square">
            <a:spAutoFit/>
          </a:bodyPr>
          <a:lstStyle/>
          <a:p>
            <a:pPr marL="90170" marR="111125"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SQA (2009:46) argued that d</a:t>
            </a:r>
            <a:r>
              <a:rPr lang="en-GB" dirty="0">
                <a:latin typeface="Times New Roman" panose="02020603050405020304" pitchFamily="18" charset="0"/>
                <a:ea typeface="Calibri" panose="020F0502020204030204" pitchFamily="34" charset="0"/>
                <a:cs typeface="Arial" panose="020B0604020202020204" pitchFamily="34" charset="0"/>
              </a:rPr>
              <a:t>ecision making process does not take place in isolation and can also be affected by the wider organisational context such as what has happened in the past, as well as by factors which affect the whole society within which organisations operate.</a:t>
            </a: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a:t>
            </a:r>
            <a:endParaRPr lang="en-GB" sz="2400" dirty="0">
              <a:latin typeface="Calibri" panose="020F0502020204030204" pitchFamily="34" charset="0"/>
              <a:ea typeface="Calibri" panose="020F050202020403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5AE001D0-EC4C-474B-9E14-3337C214EB00}"/>
              </a:ext>
            </a:extLst>
          </p:cNvPr>
          <p:cNvSpPr/>
          <p:nvPr/>
        </p:nvSpPr>
        <p:spPr>
          <a:xfrm>
            <a:off x="207373" y="2755792"/>
            <a:ext cx="8025414" cy="1664879"/>
          </a:xfrm>
          <a:prstGeom prst="rect">
            <a:avLst/>
          </a:prstGeom>
        </p:spPr>
        <p:txBody>
          <a:bodyPr wrap="square">
            <a:spAutoFit/>
          </a:bodyPr>
          <a:lstStyle/>
          <a:p>
            <a:pPr marL="90170" marR="111125" algn="just">
              <a:lnSpc>
                <a:spcPct val="115000"/>
              </a:lnSpc>
            </a:pPr>
            <a:r>
              <a:rPr lang="en-GB" dirty="0">
                <a:latin typeface="Times New Roman" panose="02020603050405020304" pitchFamily="18" charset="0"/>
                <a:ea typeface="Calibri" panose="020F0502020204030204" pitchFamily="34" charset="0"/>
                <a:cs typeface="Arial" panose="020B0604020202020204" pitchFamily="34" charset="0"/>
              </a:rPr>
              <a:t>Decision-tree is a method of laying-out options and looking at the various outcomes that will result from choosing from the available options. Hence, it provides a structure to assist decision making. Decision trees also provide a way of quantifying possible options. </a:t>
            </a:r>
          </a:p>
          <a:p>
            <a:pPr marL="90170" marR="111125" algn="just">
              <a:lnSpc>
                <a:spcPct val="115000"/>
              </a:lnSpc>
            </a:pPr>
            <a:r>
              <a:rPr lang="en-GB" dirty="0">
                <a:latin typeface="Times New Roman" panose="02020603050405020304" pitchFamily="18" charset="0"/>
                <a:ea typeface="Calibri" panose="020F0502020204030204" pitchFamily="34" charset="0"/>
                <a:cs typeface="Arial" panose="020B0604020202020204" pitchFamily="34" charset="0"/>
              </a:rPr>
              <a:t>Watch this video : </a:t>
            </a:r>
            <a:endParaRPr lang="en-GB" sz="2400" dirty="0">
              <a:latin typeface="Calibri" panose="020F0502020204030204" pitchFamily="34" charset="0"/>
              <a:ea typeface="Calibri" panose="020F050202020403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B3A7FD9B-D59D-4727-90CA-23DFBFDEDE5C}"/>
              </a:ext>
            </a:extLst>
          </p:cNvPr>
          <p:cNvPicPr/>
          <p:nvPr/>
        </p:nvPicPr>
        <p:blipFill>
          <a:blip r:embed="rId2">
            <a:extLst>
              <a:ext uri="{28A0092B-C50C-407E-A947-70E740481C1C}">
                <a14:useLocalDpi xmlns:a14="http://schemas.microsoft.com/office/drawing/2010/main" val="0"/>
              </a:ext>
            </a:extLst>
          </a:blip>
          <a:stretch>
            <a:fillRect/>
          </a:stretch>
        </p:blipFill>
        <p:spPr>
          <a:xfrm>
            <a:off x="8641521" y="2718952"/>
            <a:ext cx="3215119" cy="2733030"/>
          </a:xfrm>
          <a:prstGeom prst="rect">
            <a:avLst/>
          </a:prstGeom>
          <a:ln>
            <a:noFill/>
          </a:ln>
          <a:effectLst>
            <a:outerShdw blurRad="190500" algn="tl" rotWithShape="0">
              <a:srgbClr val="000000">
                <a:alpha val="70000"/>
              </a:srgbClr>
            </a:outerShdw>
          </a:effectLst>
        </p:spPr>
      </p:pic>
      <p:sp>
        <p:nvSpPr>
          <p:cNvPr id="7" name="Rectangle 6">
            <a:extLst>
              <a:ext uri="{FF2B5EF4-FFF2-40B4-BE49-F238E27FC236}">
                <a16:creationId xmlns:a16="http://schemas.microsoft.com/office/drawing/2014/main" id="{6FE2F126-D144-4F9C-B09A-932209D77827}"/>
              </a:ext>
            </a:extLst>
          </p:cNvPr>
          <p:cNvSpPr/>
          <p:nvPr/>
        </p:nvSpPr>
        <p:spPr>
          <a:xfrm>
            <a:off x="335360" y="5082650"/>
            <a:ext cx="3464257" cy="369332"/>
          </a:xfrm>
          <a:prstGeom prst="rect">
            <a:avLst/>
          </a:prstGeom>
        </p:spPr>
        <p:txBody>
          <a:bodyPr wrap="square">
            <a:spAutoFit/>
          </a:bodyPr>
          <a:lstStyle/>
          <a:p>
            <a:r>
              <a:rPr lang="en-GB" dirty="0">
                <a:hlinkClick r:id="rId3"/>
              </a:rPr>
              <a:t>https://www.aparat.com/v/i1ISx</a:t>
            </a:r>
            <a:r>
              <a:rPr lang="en-GB" dirty="0"/>
              <a:t> </a:t>
            </a:r>
          </a:p>
        </p:txBody>
      </p:sp>
    </p:spTree>
    <p:extLst>
      <p:ext uri="{BB962C8B-B14F-4D97-AF65-F5344CB8AC3E}">
        <p14:creationId xmlns:p14="http://schemas.microsoft.com/office/powerpoint/2010/main" val="262657486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8473" y="1029930"/>
            <a:ext cx="11407806" cy="2372765"/>
          </a:xfrm>
          <a:prstGeom prst="rect">
            <a:avLst/>
          </a:prstGeom>
        </p:spPr>
        <p:txBody>
          <a:bodyPr wrap="square">
            <a:spAutoFit/>
          </a:bodyPr>
          <a:lstStyle/>
          <a:p>
            <a:pPr marL="90170" marR="111125" algn="just">
              <a:lnSpc>
                <a:spcPct val="115000"/>
              </a:lnSpc>
            </a:pPr>
            <a:r>
              <a:rPr lang="en-GB" sz="4000" b="1" dirty="0">
                <a:solidFill>
                  <a:srgbClr val="FF0000"/>
                </a:solidFill>
                <a:latin typeface="Times New Roman" panose="02020603050405020304" pitchFamily="18" charset="0"/>
                <a:ea typeface="Calibri" panose="020F0502020204030204" pitchFamily="34" charset="0"/>
                <a:cs typeface="Arial" panose="020B0604020202020204" pitchFamily="34" charset="0"/>
              </a:rPr>
              <a:t>Example:</a:t>
            </a:r>
          </a:p>
          <a:p>
            <a:pPr marL="90170" marR="111125" algn="just">
              <a:lnSpc>
                <a:spcPct val="115000"/>
              </a:lnSpc>
            </a:pPr>
            <a:endParaRPr lang="en-GB" b="1" dirty="0">
              <a:latin typeface="Times New Roman" panose="02020603050405020304" pitchFamily="18" charset="0"/>
              <a:ea typeface="Calibri" panose="020F0502020204030204" pitchFamily="34" charset="0"/>
              <a:cs typeface="Arial" panose="020B0604020202020204" pitchFamily="34" charset="0"/>
            </a:endParaRPr>
          </a:p>
          <a:p>
            <a:pPr marL="90170" marR="111125" algn="just">
              <a:lnSpc>
                <a:spcPct val="115000"/>
              </a:lnSpc>
            </a:pPr>
            <a:r>
              <a:rPr lang="en-GB" b="1" dirty="0">
                <a:latin typeface="Times New Roman" panose="02020603050405020304" pitchFamily="18" charset="0"/>
                <a:ea typeface="Calibri" panose="020F0502020204030204" pitchFamily="34" charset="0"/>
                <a:cs typeface="Arial" panose="020B0604020202020204" pitchFamily="34" charset="0"/>
              </a:rPr>
              <a:t>I</a:t>
            </a:r>
            <a:r>
              <a:rPr lang="en-GB" dirty="0">
                <a:latin typeface="Times New Roman" panose="02020603050405020304" pitchFamily="18" charset="0"/>
                <a:ea typeface="Calibri" panose="020F0502020204030204" pitchFamily="34" charset="0"/>
                <a:cs typeface="Arial" panose="020B0604020202020204" pitchFamily="34" charset="0"/>
              </a:rPr>
              <a:t>magine a simple decision that you may face. Let’s say that it is about what to do on Saturday. It is possible that family members will come to visit. If they do, you normally go out for lunch. However, it is also possible that they may not. If this is the case, then what you will do depends on the weather. If the weather is fair and you can get a ticket you will go and watch a football match. </a:t>
            </a:r>
            <a:endParaRPr lang="en-GB"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p:cNvSpPr/>
          <p:nvPr/>
        </p:nvSpPr>
        <p:spPr>
          <a:xfrm>
            <a:off x="257452" y="4149080"/>
            <a:ext cx="11478827" cy="777777"/>
          </a:xfrm>
          <a:prstGeom prst="rect">
            <a:avLst/>
          </a:prstGeom>
        </p:spPr>
        <p:txBody>
          <a:bodyPr wrap="square">
            <a:spAutoFit/>
          </a:bodyPr>
          <a:lstStyle/>
          <a:p>
            <a:pPr marL="90170" marR="111125" algn="just">
              <a:lnSpc>
                <a:spcPct val="115000"/>
              </a:lnSpc>
            </a:pPr>
            <a:r>
              <a:rPr lang="en-GB" sz="2000" dirty="0">
                <a:latin typeface="Times New Roman" panose="02020603050405020304" pitchFamily="18" charset="0"/>
                <a:ea typeface="Calibri" panose="020F0502020204030204" pitchFamily="34" charset="0"/>
                <a:cs typeface="Arial" panose="020B0604020202020204" pitchFamily="34" charset="0"/>
              </a:rPr>
              <a:t>If you cannot get a ticket you will go for a walk. However, if the weather is not good, you will either stay in or go to a friend’s house to watch a video. This will only be possible if your friend expects to be at home.</a:t>
            </a:r>
            <a:endParaRPr lang="en-GB" sz="28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7695131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9953" y="1772816"/>
            <a:ext cx="11532094" cy="2620526"/>
          </a:xfrm>
          <a:prstGeom prst="rect">
            <a:avLst/>
          </a:prstGeom>
        </p:spPr>
        <p:txBody>
          <a:bodyPr wrap="square">
            <a:spAutoFit/>
          </a:bodyPr>
          <a:lstStyle/>
          <a:p>
            <a:pPr marL="90170" marR="111125" algn="just">
              <a:lnSpc>
                <a:spcPct val="115000"/>
              </a:lnSpc>
            </a:pPr>
            <a:r>
              <a:rPr lang="en-GB" dirty="0">
                <a:latin typeface="Times New Roman" panose="02020603050405020304" pitchFamily="18" charset="0"/>
                <a:ea typeface="Calibri" panose="020F0502020204030204" pitchFamily="34" charset="0"/>
                <a:cs typeface="Arial" panose="020B0604020202020204" pitchFamily="34" charset="0"/>
              </a:rPr>
              <a:t>The situation can be represented by a decision tree (see below). It is possible to illustrate the decision tree vertically as well as horizontally as is done here. The horizontal format is the more common. </a:t>
            </a:r>
          </a:p>
          <a:p>
            <a:pPr marL="90170" marR="111125" algn="just">
              <a:lnSpc>
                <a:spcPct val="115000"/>
              </a:lnSpc>
            </a:pPr>
            <a:endParaRPr lang="en-GB" dirty="0">
              <a:latin typeface="Times New Roman" panose="02020603050405020304" pitchFamily="18" charset="0"/>
              <a:ea typeface="Calibri" panose="020F0502020204030204" pitchFamily="34" charset="0"/>
              <a:cs typeface="Arial" panose="020B0604020202020204" pitchFamily="34" charset="0"/>
            </a:endParaRPr>
          </a:p>
          <a:p>
            <a:pPr marL="90170" marR="111125" algn="just">
              <a:lnSpc>
                <a:spcPct val="115000"/>
              </a:lnSpc>
            </a:pPr>
            <a:r>
              <a:rPr lang="en-GB" dirty="0">
                <a:latin typeface="Times New Roman" panose="02020603050405020304" pitchFamily="18" charset="0"/>
                <a:ea typeface="Calibri" panose="020F0502020204030204" pitchFamily="34" charset="0"/>
                <a:cs typeface="Arial" panose="020B0604020202020204" pitchFamily="34" charset="0"/>
              </a:rPr>
              <a:t>It helps to demonstrate one of the main advantages of decision trees, which is that they can help to apply logic to decision making. They are therefore based firmly in the tradition of the rational decision making model. </a:t>
            </a:r>
          </a:p>
          <a:p>
            <a:pPr marL="90170" marR="111125" algn="just">
              <a:lnSpc>
                <a:spcPct val="115000"/>
              </a:lnSpc>
            </a:pPr>
            <a:endParaRPr lang="en-GB" dirty="0">
              <a:latin typeface="Times New Roman" panose="02020603050405020304" pitchFamily="18" charset="0"/>
              <a:ea typeface="Calibri" panose="020F0502020204030204" pitchFamily="34" charset="0"/>
              <a:cs typeface="Arial" panose="020B0604020202020204" pitchFamily="34" charset="0"/>
            </a:endParaRPr>
          </a:p>
          <a:p>
            <a:pPr marL="90170" marR="111125" algn="just">
              <a:lnSpc>
                <a:spcPct val="115000"/>
              </a:lnSpc>
            </a:pPr>
            <a:r>
              <a:rPr lang="en-GB" dirty="0">
                <a:latin typeface="Times New Roman" panose="02020603050405020304" pitchFamily="18" charset="0"/>
                <a:ea typeface="Calibri" panose="020F0502020204030204" pitchFamily="34" charset="0"/>
                <a:cs typeface="Arial" panose="020B0604020202020204" pitchFamily="34" charset="0"/>
              </a:rPr>
              <a:t>Decision trees also help to set out the various stages in a decision making process and help to highlight that any decision may be the consequence of a number of other decisions (SQA, 2009: 89).</a:t>
            </a:r>
            <a:endParaRPr lang="en-GB" sz="24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03138316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Picture 3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71935" y="764704"/>
            <a:ext cx="8248130" cy="4861288"/>
          </a:xfrm>
          <a:prstGeom prst="rect">
            <a:avLst/>
          </a:prstGeom>
        </p:spPr>
      </p:pic>
    </p:spTree>
    <p:extLst>
      <p:ext uri="{BB962C8B-B14F-4D97-AF65-F5344CB8AC3E}">
        <p14:creationId xmlns:p14="http://schemas.microsoft.com/office/powerpoint/2010/main" val="8151896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8473" y="2393464"/>
            <a:ext cx="11540971" cy="1983428"/>
          </a:xfrm>
          <a:prstGeom prst="rect">
            <a:avLst/>
          </a:prstGeom>
        </p:spPr>
        <p:txBody>
          <a:bodyPr wrap="square">
            <a:spAutoFit/>
          </a:bodyPr>
          <a:lstStyle/>
          <a:p>
            <a:pPr marL="90170" marR="111125" algn="just">
              <a:lnSpc>
                <a:spcPct val="115000"/>
              </a:lnSpc>
            </a:pPr>
            <a:r>
              <a:rPr lang="en-GB" dirty="0">
                <a:latin typeface="Times New Roman" panose="02020603050405020304" pitchFamily="18" charset="0"/>
                <a:ea typeface="Calibri" panose="020F0502020204030204" pitchFamily="34" charset="0"/>
                <a:cs typeface="Arial" panose="020B0604020202020204" pitchFamily="34" charset="0"/>
              </a:rPr>
              <a:t>SQA (2009: 89) argued that decision trees can also be used to quantify the possible consequences of a decision. Again, this can be illustrated by a simple example:</a:t>
            </a:r>
            <a:endParaRPr lang="en-GB" dirty="0">
              <a:latin typeface="Calibri" panose="020F0502020204030204" pitchFamily="34" charset="0"/>
              <a:ea typeface="Calibri" panose="020F0502020204030204" pitchFamily="34" charset="0"/>
              <a:cs typeface="Arial" panose="020B0604020202020204" pitchFamily="34" charset="0"/>
            </a:endParaRPr>
          </a:p>
          <a:p>
            <a:pPr marL="90170" marR="111125" algn="just">
              <a:lnSpc>
                <a:spcPct val="115000"/>
              </a:lnSpc>
            </a:pPr>
            <a:r>
              <a:rPr lang="en-GB" dirty="0">
                <a:latin typeface="Times New Roman" panose="02020603050405020304" pitchFamily="18" charset="0"/>
                <a:ea typeface="Calibri" panose="020F0502020204030204" pitchFamily="34" charset="0"/>
                <a:cs typeface="Arial" panose="020B0604020202020204" pitchFamily="34" charset="0"/>
              </a:rPr>
              <a:t> </a:t>
            </a:r>
            <a:endParaRPr lang="en-GB" dirty="0">
              <a:latin typeface="Calibri" panose="020F0502020204030204" pitchFamily="34" charset="0"/>
              <a:ea typeface="Calibri" panose="020F0502020204030204" pitchFamily="34" charset="0"/>
              <a:cs typeface="Arial" panose="020B0604020202020204" pitchFamily="34" charset="0"/>
            </a:endParaRPr>
          </a:p>
          <a:p>
            <a:pPr marL="90170" marR="111125" algn="just">
              <a:lnSpc>
                <a:spcPct val="115000"/>
              </a:lnSpc>
            </a:pPr>
            <a:r>
              <a:rPr lang="en-GB" b="1" dirty="0">
                <a:latin typeface="Times New Roman" panose="02020603050405020304" pitchFamily="18" charset="0"/>
                <a:ea typeface="Calibri" panose="020F0502020204030204" pitchFamily="34" charset="0"/>
                <a:cs typeface="Arial" panose="020B0604020202020204" pitchFamily="34" charset="0"/>
              </a:rPr>
              <a:t>I</a:t>
            </a:r>
            <a:r>
              <a:rPr lang="en-GB" dirty="0">
                <a:latin typeface="Times New Roman" panose="02020603050405020304" pitchFamily="18" charset="0"/>
                <a:ea typeface="Calibri" panose="020F0502020204030204" pitchFamily="34" charset="0"/>
                <a:cs typeface="Arial" panose="020B0604020202020204" pitchFamily="34" charset="0"/>
              </a:rPr>
              <a:t>magine that a publicly funded organisation is trying to decide which of two possible promotional campaigns to use. A possible example could be raising awareness about legislation such as the requirement not to use mobile phones while driving. The budget for all promotional campaigns is £400,000.</a:t>
            </a:r>
            <a:endParaRPr lang="en-GB"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50034260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6127" y="1916833"/>
            <a:ext cx="11434439" cy="1983428"/>
          </a:xfrm>
          <a:prstGeom prst="rect">
            <a:avLst/>
          </a:prstGeom>
        </p:spPr>
        <p:txBody>
          <a:bodyPr wrap="square">
            <a:spAutoFit/>
          </a:bodyPr>
          <a:lstStyle/>
          <a:p>
            <a:pPr marL="90170" marR="111125" algn="just">
              <a:lnSpc>
                <a:spcPct val="115000"/>
              </a:lnSpc>
            </a:pPr>
            <a:r>
              <a:rPr lang="en-GB" b="1" dirty="0">
                <a:solidFill>
                  <a:srgbClr val="FF0000"/>
                </a:solidFill>
                <a:latin typeface="Times New Roman" panose="02020603050405020304" pitchFamily="18" charset="0"/>
                <a:ea typeface="Calibri" panose="020F0502020204030204" pitchFamily="34" charset="0"/>
                <a:cs typeface="Arial" panose="020B0604020202020204" pitchFamily="34" charset="0"/>
              </a:rPr>
              <a:t>Campaign A</a:t>
            </a:r>
            <a:r>
              <a:rPr lang="en-GB" b="1" dirty="0">
                <a:latin typeface="Times New Roman" panose="02020603050405020304" pitchFamily="18" charset="0"/>
                <a:ea typeface="Calibri" panose="020F0502020204030204" pitchFamily="34" charset="0"/>
                <a:cs typeface="Arial" panose="020B0604020202020204" pitchFamily="34" charset="0"/>
              </a:rPr>
              <a:t>:</a:t>
            </a:r>
            <a:r>
              <a:rPr lang="en-GB" dirty="0">
                <a:latin typeface="Times New Roman" panose="02020603050405020304" pitchFamily="18" charset="0"/>
                <a:ea typeface="Calibri" panose="020F0502020204030204" pitchFamily="34" charset="0"/>
                <a:cs typeface="Arial" panose="020B0604020202020204" pitchFamily="34" charset="0"/>
              </a:rPr>
              <a:t> will cost £240,000. It will use innovative and unusual methods which will be aimed at people who do not normally pay attention to such campaigns. If it is successful, it will produce cost savings in terms of fewer prosecutions, reduced police time and so on. These are estimated to be worth £600,000 if the campaign achieves maximum impact. However, there is no guarantee that this will happen. Previous experience suggests that campaigns like this have a 25% chance of successfully achieving their maximum effect. However, whatever happens, it is expected that the campaign will produce some savings which are estimated at £160,000.</a:t>
            </a:r>
            <a:endParaRPr lang="en-GB"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2162424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1437" y="2348881"/>
            <a:ext cx="11176986" cy="1346331"/>
          </a:xfrm>
          <a:prstGeom prst="rect">
            <a:avLst/>
          </a:prstGeom>
        </p:spPr>
        <p:txBody>
          <a:bodyPr wrap="square">
            <a:spAutoFit/>
          </a:bodyPr>
          <a:lstStyle/>
          <a:p>
            <a:pPr marL="90170" marR="111125" algn="just">
              <a:lnSpc>
                <a:spcPct val="115000"/>
              </a:lnSpc>
            </a:pPr>
            <a:r>
              <a:rPr lang="en-GB" b="1" dirty="0">
                <a:solidFill>
                  <a:srgbClr val="FF0000"/>
                </a:solidFill>
                <a:latin typeface="Times New Roman" panose="02020603050405020304" pitchFamily="18" charset="0"/>
                <a:ea typeface="Calibri" panose="020F0502020204030204" pitchFamily="34" charset="0"/>
                <a:cs typeface="Arial" panose="020B0604020202020204" pitchFamily="34" charset="0"/>
              </a:rPr>
              <a:t>Campaign B</a:t>
            </a:r>
            <a:r>
              <a:rPr lang="en-GB" b="1" dirty="0">
                <a:latin typeface="Times New Roman" panose="02020603050405020304" pitchFamily="18" charset="0"/>
                <a:ea typeface="Calibri" panose="020F0502020204030204" pitchFamily="34" charset="0"/>
                <a:cs typeface="Arial" panose="020B0604020202020204" pitchFamily="34" charset="0"/>
              </a:rPr>
              <a:t>:</a:t>
            </a:r>
            <a:r>
              <a:rPr lang="en-GB" dirty="0">
                <a:latin typeface="Times New Roman" panose="02020603050405020304" pitchFamily="18" charset="0"/>
                <a:ea typeface="Calibri" panose="020F0502020204030204" pitchFamily="34" charset="0"/>
                <a:cs typeface="Arial" panose="020B0604020202020204" pitchFamily="34" charset="0"/>
              </a:rPr>
              <a:t> will cost £100,000 but will use traditional methods which are known to have worked in the past. The maximum savings in this case are expected to be £240,000 and there is 75% chance of achieving these. Even if the campaign achieves minimum impact, savings of £160,000 are still expected to be achieved.  The decision tree could like the following:</a:t>
            </a:r>
            <a:endParaRPr lang="en-GB"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04660567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8881" y="3068960"/>
            <a:ext cx="11594237" cy="2301977"/>
          </a:xfrm>
          <a:prstGeom prst="rect">
            <a:avLst/>
          </a:prstGeom>
        </p:spPr>
        <p:txBody>
          <a:bodyPr wrap="square">
            <a:spAutoFit/>
          </a:bodyPr>
          <a:lstStyle/>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The diagram illustrates two of the main conventions used in decision trees:</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a square, which represents a decision that has to be made (known as decision points)</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a circle, which represents a point at which different outcomes could occur (these points are known as chance nodes).</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a:t>
            </a:r>
            <a:endParaRPr lang="en-GB" dirty="0">
              <a:latin typeface="Calibri" panose="020F0502020204030204" pitchFamily="34" charset="0"/>
              <a:ea typeface="Calibri" panose="020F0502020204030204" pitchFamily="34" charset="0"/>
              <a:cs typeface="Arial" panose="020B0604020202020204" pitchFamily="34" charset="0"/>
            </a:endParaRPr>
          </a:p>
          <a:p>
            <a:pPr marR="111125"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From the information given, it is possible to calculate the expected values of each decision. This is done by taking into account the predicted outcome and the probability of that outcome occurring.</a:t>
            </a:r>
            <a:endParaRPr lang="en-GB" dirty="0">
              <a:latin typeface="Calibri" panose="020F0502020204030204" pitchFamily="34" charset="0"/>
              <a:ea typeface="Calibri" panose="020F0502020204030204" pitchFamily="34" charset="0"/>
              <a:cs typeface="Arial" panose="020B0604020202020204" pitchFamily="34" charset="0"/>
            </a:endParaRPr>
          </a:p>
        </p:txBody>
      </p:sp>
      <p:pic>
        <p:nvPicPr>
          <p:cNvPr id="3" name="Picture 2"/>
          <p:cNvPicPr/>
          <p:nvPr/>
        </p:nvPicPr>
        <p:blipFill>
          <a:blip r:embed="rId2">
            <a:extLst>
              <a:ext uri="{28A0092B-C50C-407E-A947-70E740481C1C}">
                <a14:useLocalDpi xmlns:a14="http://schemas.microsoft.com/office/drawing/2010/main" val="0"/>
              </a:ext>
            </a:extLst>
          </a:blip>
          <a:stretch>
            <a:fillRect/>
          </a:stretch>
        </p:blipFill>
        <p:spPr>
          <a:xfrm>
            <a:off x="7104112" y="188640"/>
            <a:ext cx="4933022" cy="2705111"/>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51189501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5360" y="1484784"/>
            <a:ext cx="11372296" cy="3576172"/>
          </a:xfrm>
          <a:prstGeom prst="rect">
            <a:avLst/>
          </a:prstGeom>
        </p:spPr>
        <p:txBody>
          <a:bodyPr wrap="square">
            <a:spAutoFit/>
          </a:bodyPr>
          <a:lstStyle/>
          <a:p>
            <a:pPr marR="111125"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Don’t worry if you find the calculations difficult to follow. The main point is that the data given above can be used to put a figure on the expected benefits of each option. It is then possible to use these figures to decide which option is the better.</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For Campaign A, the probability of maximum impact is 0.25 with the prospect of savings of £600,000. The expected value of this is £ (600,000 x 0.25) = £150,000.</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The expected value of the minimum impact can be calculated in a similar way. </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It is £ (160,000 x 0.75) = £120,000.</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Overall, therefore, on average Campaign A can be expected to yield £ (150,000 + 120,000) = £270,000. </a:t>
            </a:r>
            <a:endParaRPr lang="en-GB"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01304168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9595" y="1979961"/>
            <a:ext cx="11540971" cy="3257623"/>
          </a:xfrm>
          <a:prstGeom prst="rect">
            <a:avLst/>
          </a:prstGeom>
        </p:spPr>
        <p:txBody>
          <a:bodyPr wrap="square">
            <a:spAutoFit/>
          </a:bodyPr>
          <a:lstStyle/>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The costs will be £240,000. Hence, Campaign A can be expected to result in a return of £30,000. This is a rate of return of 12.5% (£30,000 divided into £240,000).</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A similar calculation can be done for Campaign B.  Its expected value will be:</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(240,000 x 0.75) + (160,000 x 0.25) = (180,000 + 40,000) = £220,000.</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 </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solidFill>
                  <a:srgbClr val="000000"/>
                </a:solidFill>
                <a:latin typeface="Times New Roman" panose="02020603050405020304" pitchFamily="18" charset="0"/>
                <a:ea typeface="Calibri" panose="020F0502020204030204" pitchFamily="34" charset="0"/>
                <a:cs typeface="Arial" panose="020B0604020202020204" pitchFamily="34" charset="0"/>
              </a:rPr>
              <a:t>This gives a gain of £120,000 (£220,000 – £100,000) which is equivalent to a rate of return of 112% for Campaign B. Both campaigns would be compatible with the budget constraints. However, the decision on which campaign to use is, in the modern jargon, a ‘no brainer’. The decision tree indicates that Campaign B will yield a much greater rate of return.</a:t>
            </a:r>
            <a:endParaRPr lang="en-GB" dirty="0">
              <a:latin typeface="Calibri" panose="020F0502020204030204" pitchFamily="34" charset="0"/>
              <a:ea typeface="Calibri" panose="020F0502020204030204" pitchFamily="34" charset="0"/>
              <a:cs typeface="Arial" panose="020B0604020202020204" pitchFamily="34" charset="0"/>
            </a:endParaRPr>
          </a:p>
          <a:p>
            <a:pPr algn="r">
              <a:lnSpc>
                <a:spcPct val="115000"/>
              </a:lnSpc>
            </a:pPr>
            <a:r>
              <a:rPr lang="en-GB" dirty="0">
                <a:latin typeface="Times New Roman" panose="02020603050405020304" pitchFamily="18" charset="0"/>
                <a:ea typeface="Calibri" panose="020F0502020204030204" pitchFamily="34" charset="0"/>
                <a:cs typeface="Arial" panose="020B0604020202020204" pitchFamily="34" charset="0"/>
              </a:rPr>
              <a:t>(SQA 2009: 89 - 90)</a:t>
            </a:r>
            <a:endParaRPr lang="en-GB"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36206651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4085" y="2169056"/>
            <a:ext cx="11540971" cy="2301977"/>
          </a:xfrm>
          <a:prstGeom prst="rect">
            <a:avLst/>
          </a:prstGeom>
        </p:spPr>
        <p:txBody>
          <a:bodyPr wrap="square">
            <a:spAutoFit/>
          </a:bodyPr>
          <a:lstStyle/>
          <a:p>
            <a:pPr algn="just">
              <a:lnSpc>
                <a:spcPct val="115000"/>
              </a:lnSpc>
            </a:pPr>
            <a:r>
              <a:rPr lang="en-GB" dirty="0">
                <a:latin typeface="Times New Roman" panose="02020603050405020304" pitchFamily="18" charset="0"/>
                <a:ea typeface="Calibri" panose="020F0502020204030204" pitchFamily="34" charset="0"/>
                <a:cs typeface="Arial" panose="020B0604020202020204" pitchFamily="34" charset="0"/>
              </a:rPr>
              <a:t>SQA (2009: 90) argued that decision trees have several benefits, such as a logical approach and encouraging decision makers to think through the available options and their likely consequences. Developing decision trees can help decision makers make use of past experience and offer guidance to others who face similar situations.</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latin typeface="Times New Roman" panose="02020603050405020304" pitchFamily="18" charset="0"/>
                <a:ea typeface="Calibri" panose="020F0502020204030204" pitchFamily="34" charset="0"/>
                <a:cs typeface="Arial" panose="020B0604020202020204" pitchFamily="34" charset="0"/>
              </a:rPr>
              <a:t> </a:t>
            </a:r>
            <a:endParaRPr lang="en-GB" dirty="0">
              <a:latin typeface="Calibri" panose="020F0502020204030204" pitchFamily="34" charset="0"/>
              <a:ea typeface="Calibri" panose="020F0502020204030204" pitchFamily="34" charset="0"/>
              <a:cs typeface="Arial" panose="020B0604020202020204" pitchFamily="34" charset="0"/>
            </a:endParaRPr>
          </a:p>
          <a:p>
            <a:pPr algn="just">
              <a:lnSpc>
                <a:spcPct val="115000"/>
              </a:lnSpc>
            </a:pPr>
            <a:r>
              <a:rPr lang="en-GB" dirty="0">
                <a:latin typeface="Times New Roman" panose="02020603050405020304" pitchFamily="18" charset="0"/>
                <a:ea typeface="Calibri" panose="020F0502020204030204" pitchFamily="34" charset="0"/>
                <a:cs typeface="Arial" panose="020B0604020202020204" pitchFamily="34" charset="0"/>
              </a:rPr>
              <a:t>In addition, Cole and Kelly (2011: 216) believe that decision tree is basically a conceptual map of possible decisions and outcomes in a particular situation. It is useful in cases when a manager is required to make decisions where earlier decisions will affect subsequent decision.  </a:t>
            </a:r>
            <a:endParaRPr lang="en-GB"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5562692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1384" y="2105976"/>
            <a:ext cx="11390050" cy="1354217"/>
          </a:xfrm>
          <a:prstGeom prst="rect">
            <a:avLst/>
          </a:prstGeom>
        </p:spPr>
        <p:txBody>
          <a:bodyPr wrap="square">
            <a:spAutoFit/>
          </a:bodyPr>
          <a:lstStyle/>
          <a:p>
            <a:pPr algn="just"/>
            <a:r>
              <a:rPr lang="en-GB" sz="2800" dirty="0">
                <a:solidFill>
                  <a:srgbClr val="FF0000"/>
                </a:solidFill>
                <a:latin typeface="Times New Roman" panose="02020603050405020304" pitchFamily="18" charset="0"/>
                <a:ea typeface="Calibri" panose="020F0502020204030204" pitchFamily="34" charset="0"/>
              </a:rPr>
              <a:t>However, </a:t>
            </a:r>
            <a:r>
              <a:rPr lang="en-GB" dirty="0">
                <a:latin typeface="Times New Roman" panose="02020603050405020304" pitchFamily="18" charset="0"/>
                <a:ea typeface="Calibri" panose="020F0502020204030204" pitchFamily="34" charset="0"/>
              </a:rPr>
              <a:t>they do have drawbacks. The main one is that they appear to give a scientific and logical basis to decision making. This is particularly so when they are used to calculate the expected benefits of a decision. There is a temptation to assume that the available figures are accurate and appropriate. If figures are not involved, decision trees may encourage a tendency to simplify the options available.</a:t>
            </a:r>
            <a:endParaRPr lang="en-GB" dirty="0"/>
          </a:p>
        </p:txBody>
      </p:sp>
    </p:spTree>
    <p:extLst>
      <p:ext uri="{BB962C8B-B14F-4D97-AF65-F5344CB8AC3E}">
        <p14:creationId xmlns:p14="http://schemas.microsoft.com/office/powerpoint/2010/main" val="386993512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02DF063-2EEC-4B1D-A72A-3E8D0BBFC05D}"/>
              </a:ext>
            </a:extLst>
          </p:cNvPr>
          <p:cNvSpPr/>
          <p:nvPr/>
        </p:nvSpPr>
        <p:spPr>
          <a:xfrm>
            <a:off x="411837" y="1159004"/>
            <a:ext cx="11368325" cy="1323439"/>
          </a:xfrm>
          <a:prstGeom prst="rect">
            <a:avLst/>
          </a:prstGeom>
        </p:spPr>
        <p:txBody>
          <a:bodyPr wrap="square">
            <a:spAutoFit/>
          </a:bodyPr>
          <a:lstStyle/>
          <a:p>
            <a:pPr marL="571500" indent="-571500">
              <a:buFont typeface="Wingdings" panose="05000000000000000000" pitchFamily="2" charset="2"/>
              <a:buChar char="v"/>
            </a:pPr>
            <a:r>
              <a:rPr lang="en-US" sz="4000"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Individual Decision Making</a:t>
            </a:r>
          </a:p>
          <a:p>
            <a:pPr marL="571500" indent="-571500">
              <a:buFont typeface="Wingdings" panose="05000000000000000000" pitchFamily="2" charset="2"/>
              <a:buChar char="v"/>
            </a:pPr>
            <a:r>
              <a:rPr lang="en-US" sz="4000"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Group Decision Making  </a:t>
            </a:r>
          </a:p>
        </p:txBody>
      </p:sp>
      <p:pic>
        <p:nvPicPr>
          <p:cNvPr id="6" name="Picture 5" descr="http://www.merranti.com/images/man_holding_head.jpg">
            <a:extLst>
              <a:ext uri="{FF2B5EF4-FFF2-40B4-BE49-F238E27FC236}">
                <a16:creationId xmlns:a16="http://schemas.microsoft.com/office/drawing/2014/main" id="{E9FF3878-0364-40B7-91CF-23891A64D0F8}"/>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911424" y="2924944"/>
            <a:ext cx="3306215" cy="2376264"/>
          </a:xfrm>
          <a:prstGeom prst="rect">
            <a:avLst/>
          </a:prstGeom>
          <a:ln>
            <a:noFill/>
          </a:ln>
          <a:effectLst>
            <a:outerShdw blurRad="190500" algn="tl" rotWithShape="0">
              <a:srgbClr val="000000">
                <a:alpha val="70000"/>
              </a:srgbClr>
            </a:outerShdw>
          </a:effectLst>
        </p:spPr>
      </p:pic>
      <p:pic>
        <p:nvPicPr>
          <p:cNvPr id="7" name="Picture 6" descr="http://www.iaos-isi.org/images/board-meeting.jpg">
            <a:extLst>
              <a:ext uri="{FF2B5EF4-FFF2-40B4-BE49-F238E27FC236}">
                <a16:creationId xmlns:a16="http://schemas.microsoft.com/office/drawing/2014/main" id="{61CE7488-5853-4F53-ADB2-3838249262CE}"/>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8681" y="2276872"/>
            <a:ext cx="4291481" cy="3130627"/>
          </a:xfrm>
          <a:prstGeom prst="rect">
            <a:avLst/>
          </a:prstGeom>
          <a:noFill/>
          <a:ln>
            <a:noFill/>
          </a:ln>
        </p:spPr>
      </p:pic>
      <p:sp>
        <p:nvSpPr>
          <p:cNvPr id="4" name="Rectangle 3">
            <a:extLst>
              <a:ext uri="{FF2B5EF4-FFF2-40B4-BE49-F238E27FC236}">
                <a16:creationId xmlns:a16="http://schemas.microsoft.com/office/drawing/2014/main" id="{321961C1-4664-4668-8E5E-9C69A3E678F1}"/>
              </a:ext>
            </a:extLst>
          </p:cNvPr>
          <p:cNvSpPr/>
          <p:nvPr/>
        </p:nvSpPr>
        <p:spPr>
          <a:xfrm>
            <a:off x="6600056" y="306537"/>
            <a:ext cx="5274027" cy="523220"/>
          </a:xfrm>
          <a:prstGeom prst="rect">
            <a:avLst/>
          </a:prstGeom>
          <a:solidFill>
            <a:schemeClr val="bg1"/>
          </a:solidFill>
          <a:ln w="9525">
            <a:solidFill>
              <a:srgbClr val="FFC000"/>
            </a:solidFill>
          </a:ln>
        </p:spPr>
        <p:txBody>
          <a:bodyPr wrap="square">
            <a:spAutoFit/>
          </a:bodyPr>
          <a:lstStyle/>
          <a:p>
            <a:pPr algn="ctr"/>
            <a:r>
              <a:rPr lang="en-US" sz="2800" b="1" dirty="0">
                <a:ln w="0"/>
                <a:effectLst>
                  <a:outerShdw blurRad="38100" dist="38100" dir="2700000" algn="tl">
                    <a:srgbClr val="000000">
                      <a:alpha val="43137"/>
                    </a:srgbClr>
                  </a:outerShdw>
                </a:effectLst>
              </a:rPr>
              <a:t>Decision-Makers’ styles</a:t>
            </a:r>
          </a:p>
        </p:txBody>
      </p:sp>
    </p:spTree>
    <p:extLst>
      <p:ext uri="{BB962C8B-B14F-4D97-AF65-F5344CB8AC3E}">
        <p14:creationId xmlns:p14="http://schemas.microsoft.com/office/powerpoint/2010/main" val="179275339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6A2490C-1B63-42ED-9F31-EAA7CC24BBBD}"/>
              </a:ext>
            </a:extLst>
          </p:cNvPr>
          <p:cNvSpPr/>
          <p:nvPr/>
        </p:nvSpPr>
        <p:spPr>
          <a:xfrm>
            <a:off x="767408" y="1457950"/>
            <a:ext cx="11233247" cy="3052118"/>
          </a:xfrm>
          <a:prstGeom prst="rect">
            <a:avLst/>
          </a:prstGeom>
        </p:spPr>
        <p:txBody>
          <a:bodyPr wrap="square">
            <a:spAutoFit/>
          </a:bodyPr>
          <a:lstStyle/>
          <a:p>
            <a:pPr marR="114300" algn="just">
              <a:lnSpc>
                <a:spcPct val="115000"/>
              </a:lnSpc>
              <a:spcAft>
                <a:spcPts val="1000"/>
              </a:spcAft>
              <a:tabLst>
                <a:tab pos="5220970" algn="l"/>
              </a:tabLst>
            </a:pPr>
            <a:r>
              <a:rPr lang="en-GB" sz="2000" b="1" dirty="0">
                <a:latin typeface="Times New Roman" panose="02020603050405020304" pitchFamily="18" charset="0"/>
                <a:ea typeface="Calibri" panose="020F0502020204030204" pitchFamily="34" charset="0"/>
                <a:cs typeface="Times New Roman" panose="02020603050405020304" pitchFamily="18" charset="0"/>
              </a:rPr>
              <a:t>Boddy (2014) argued that there are five recognised decision making styles that usually managers apply within their work environment as follows:</a:t>
            </a:r>
            <a:r>
              <a:rPr lang="en-GB" sz="2000" dirty="0">
                <a:latin typeface="Times New Roman" panose="02020603050405020304" pitchFamily="18" charset="0"/>
                <a:ea typeface="Calibri" panose="020F0502020204030204" pitchFamily="34" charset="0"/>
                <a:cs typeface="Times New Roman" panose="02020603050405020304" pitchFamily="18" charset="0"/>
              </a:rPr>
              <a:t> </a:t>
            </a:r>
            <a:endParaRPr lang="en-GB" sz="1400" dirty="0">
              <a:latin typeface="Times New Roman" panose="02020603050405020304" pitchFamily="18" charset="0"/>
              <a:ea typeface="Calibri" panose="020F0502020204030204" pitchFamily="34" charset="0"/>
              <a:cs typeface="Times New Roman" panose="02020603050405020304" pitchFamily="18" charset="0"/>
            </a:endParaRPr>
          </a:p>
          <a:p>
            <a:pPr marL="514350" marR="114300" indent="-514350" algn="just">
              <a:lnSpc>
                <a:spcPct val="115000"/>
              </a:lnSpc>
              <a:buFont typeface="+mj-lt"/>
              <a:buAutoNum type="arabicPeriod"/>
              <a:tabLst>
                <a:tab pos="5220970" algn="l"/>
              </a:tabLst>
            </a:pPr>
            <a:r>
              <a:rPr lang="en-GB" sz="2400" b="1" dirty="0">
                <a:latin typeface="Times New Roman" panose="02020603050405020304" pitchFamily="18" charset="0"/>
                <a:ea typeface="Calibri" panose="020F0502020204030204" pitchFamily="34" charset="0"/>
                <a:cs typeface="Times New Roman" panose="02020603050405020304" pitchFamily="18" charset="0"/>
              </a:rPr>
              <a:t>•Autocratic </a:t>
            </a:r>
          </a:p>
          <a:p>
            <a:pPr marL="514350" marR="114300" indent="-514350" algn="just">
              <a:lnSpc>
                <a:spcPct val="115000"/>
              </a:lnSpc>
              <a:buFont typeface="+mj-lt"/>
              <a:buAutoNum type="arabicPeriod"/>
              <a:tabLst>
                <a:tab pos="5220970" algn="l"/>
              </a:tabLst>
            </a:pPr>
            <a:r>
              <a:rPr lang="en-GB" sz="2400" b="1" dirty="0">
                <a:latin typeface="Times New Roman" panose="02020603050405020304" pitchFamily="18" charset="0"/>
                <a:ea typeface="Calibri" panose="020F0502020204030204" pitchFamily="34" charset="0"/>
                <a:cs typeface="Times New Roman" panose="02020603050405020304" pitchFamily="18" charset="0"/>
              </a:rPr>
              <a:t>•Information seeking</a:t>
            </a:r>
            <a:endParaRPr lang="en-GB" sz="2000" b="1" dirty="0">
              <a:latin typeface="Times New Roman" panose="02020603050405020304" pitchFamily="18" charset="0"/>
              <a:ea typeface="Calibri" panose="020F0502020204030204" pitchFamily="34" charset="0"/>
              <a:cs typeface="Times New Roman" panose="02020603050405020304" pitchFamily="18" charset="0"/>
            </a:endParaRPr>
          </a:p>
          <a:p>
            <a:pPr marL="514350" marR="114300" indent="-514350" algn="just">
              <a:lnSpc>
                <a:spcPct val="115000"/>
              </a:lnSpc>
              <a:buFont typeface="+mj-lt"/>
              <a:buAutoNum type="arabicPeriod"/>
              <a:tabLst>
                <a:tab pos="5220970" algn="l"/>
              </a:tabLst>
            </a:pPr>
            <a:r>
              <a:rPr lang="en-GB" sz="2400" b="1" dirty="0">
                <a:latin typeface="Times New Roman" panose="02020603050405020304" pitchFamily="18" charset="0"/>
                <a:ea typeface="Calibri" panose="020F0502020204030204" pitchFamily="34" charset="0"/>
                <a:cs typeface="Times New Roman" panose="02020603050405020304" pitchFamily="18" charset="0"/>
              </a:rPr>
              <a:t>•Consulting</a:t>
            </a:r>
            <a:endParaRPr lang="en-GB" sz="2000" b="1" dirty="0">
              <a:latin typeface="Times New Roman" panose="02020603050405020304" pitchFamily="18" charset="0"/>
              <a:ea typeface="Calibri" panose="020F0502020204030204" pitchFamily="34" charset="0"/>
              <a:cs typeface="Times New Roman" panose="02020603050405020304" pitchFamily="18" charset="0"/>
            </a:endParaRPr>
          </a:p>
          <a:p>
            <a:pPr marL="514350" marR="114300" indent="-514350" algn="just">
              <a:lnSpc>
                <a:spcPct val="115000"/>
              </a:lnSpc>
              <a:buFont typeface="+mj-lt"/>
              <a:buAutoNum type="arabicPeriod"/>
              <a:tabLst>
                <a:tab pos="5220970" algn="l"/>
              </a:tabLst>
            </a:pPr>
            <a:r>
              <a:rPr lang="en-GB" sz="2400" b="1" dirty="0">
                <a:latin typeface="Times New Roman" panose="02020603050405020304" pitchFamily="18" charset="0"/>
                <a:ea typeface="Calibri" panose="020F0502020204030204" pitchFamily="34" charset="0"/>
                <a:cs typeface="Times New Roman" panose="02020603050405020304" pitchFamily="18" charset="0"/>
              </a:rPr>
              <a:t>•Negotiating</a:t>
            </a:r>
            <a:endParaRPr lang="en-GB" sz="2000" b="1" dirty="0">
              <a:latin typeface="Times New Roman" panose="02020603050405020304" pitchFamily="18" charset="0"/>
              <a:ea typeface="Calibri" panose="020F0502020204030204" pitchFamily="34" charset="0"/>
              <a:cs typeface="Times New Roman" panose="02020603050405020304" pitchFamily="18" charset="0"/>
            </a:endParaRPr>
          </a:p>
          <a:p>
            <a:pPr marL="514350" marR="114300" indent="-514350" algn="just">
              <a:lnSpc>
                <a:spcPct val="115000"/>
              </a:lnSpc>
              <a:buFont typeface="+mj-lt"/>
              <a:buAutoNum type="arabicPeriod"/>
              <a:tabLst>
                <a:tab pos="5220970" algn="l"/>
              </a:tabLst>
            </a:pPr>
            <a:r>
              <a:rPr lang="en-GB" sz="2400" b="1" dirty="0">
                <a:latin typeface="Times New Roman" panose="02020603050405020304" pitchFamily="18" charset="0"/>
                <a:ea typeface="Calibri" panose="020F0502020204030204" pitchFamily="34" charset="0"/>
                <a:cs typeface="Times New Roman" panose="02020603050405020304" pitchFamily="18" charset="0"/>
              </a:rPr>
              <a:t>•Delegating</a:t>
            </a:r>
            <a:endParaRPr lang="en-GB"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69889DDF-95AB-47E6-BE90-B464F10E55F3}"/>
              </a:ext>
            </a:extLst>
          </p:cNvPr>
          <p:cNvSpPr/>
          <p:nvPr/>
        </p:nvSpPr>
        <p:spPr>
          <a:xfrm>
            <a:off x="8289559" y="5247772"/>
            <a:ext cx="3495074" cy="287643"/>
          </a:xfrm>
          <a:prstGeom prst="rect">
            <a:avLst/>
          </a:prstGeom>
        </p:spPr>
        <p:txBody>
          <a:bodyPr wrap="square">
            <a:spAutoFit/>
          </a:bodyPr>
          <a:lstStyle/>
          <a:p>
            <a:pPr marR="114300" algn="just">
              <a:lnSpc>
                <a:spcPct val="115000"/>
              </a:lnSpc>
              <a:spcAft>
                <a:spcPts val="1000"/>
              </a:spcAft>
              <a:tabLst>
                <a:tab pos="5220970" algn="l"/>
              </a:tabLst>
            </a:pPr>
            <a:r>
              <a:rPr lang="en-GB" sz="1200" dirty="0">
                <a:latin typeface="Times New Roman" panose="02020603050405020304" pitchFamily="18" charset="0"/>
                <a:ea typeface="Calibri" panose="020F0502020204030204" pitchFamily="34" charset="0"/>
                <a:cs typeface="Times New Roman" panose="02020603050405020304" pitchFamily="18" charset="0"/>
              </a:rPr>
              <a:t>(Boddy, 2014: 200-231; </a:t>
            </a:r>
            <a:r>
              <a:rPr lang="en-GB" sz="1200" dirty="0" err="1">
                <a:latin typeface="Times New Roman" panose="02020603050405020304" pitchFamily="18" charset="0"/>
                <a:ea typeface="Calibri" panose="020F0502020204030204" pitchFamily="34" charset="0"/>
                <a:cs typeface="Times New Roman" panose="02020603050405020304" pitchFamily="18" charset="0"/>
              </a:rPr>
              <a:t>Kastenmuller</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i="1" dirty="0">
                <a:latin typeface="Times New Roman" panose="02020603050405020304" pitchFamily="18" charset="0"/>
                <a:ea typeface="Calibri" panose="020F0502020204030204" pitchFamily="34" charset="0"/>
                <a:cs typeface="Times New Roman" panose="02020603050405020304" pitchFamily="18" charset="0"/>
              </a:rPr>
              <a:t>et al., </a:t>
            </a:r>
            <a:r>
              <a:rPr lang="en-GB" sz="1200" dirty="0">
                <a:latin typeface="Times New Roman" panose="02020603050405020304" pitchFamily="18" charset="0"/>
                <a:ea typeface="Calibri" panose="020F0502020204030204" pitchFamily="34" charset="0"/>
                <a:cs typeface="Times New Roman" panose="02020603050405020304" pitchFamily="18" charset="0"/>
              </a:rPr>
              <a:t>2014)</a:t>
            </a:r>
          </a:p>
        </p:txBody>
      </p:sp>
      <p:sp>
        <p:nvSpPr>
          <p:cNvPr id="7" name="Rectangle 6">
            <a:extLst>
              <a:ext uri="{FF2B5EF4-FFF2-40B4-BE49-F238E27FC236}">
                <a16:creationId xmlns:a16="http://schemas.microsoft.com/office/drawing/2014/main" id="{4A610055-C102-464F-88E2-151ECB477EEC}"/>
              </a:ext>
            </a:extLst>
          </p:cNvPr>
          <p:cNvSpPr/>
          <p:nvPr/>
        </p:nvSpPr>
        <p:spPr>
          <a:xfrm>
            <a:off x="5486144" y="285474"/>
            <a:ext cx="4083683" cy="523220"/>
          </a:xfrm>
          <a:prstGeom prst="rect">
            <a:avLst/>
          </a:prstGeom>
          <a:solidFill>
            <a:schemeClr val="bg1"/>
          </a:solidFill>
          <a:ln w="9525">
            <a:solidFill>
              <a:srgbClr val="FFC000"/>
            </a:solidFill>
          </a:ln>
        </p:spPr>
        <p:txBody>
          <a:bodyPr wrap="none">
            <a:spAutoFit/>
          </a:bodyPr>
          <a:lstStyle/>
          <a:p>
            <a:pPr algn="ctr"/>
            <a:r>
              <a:rPr lang="en-US" sz="2800" b="1" dirty="0">
                <a:ln w="0"/>
                <a:effectLst>
                  <a:outerShdw blurRad="38100" dist="19050" dir="2700000" algn="tl" rotWithShape="0">
                    <a:schemeClr val="dk1">
                      <a:alpha val="40000"/>
                    </a:schemeClr>
                  </a:outerShdw>
                </a:effectLst>
              </a:rPr>
              <a:t>Decision-Makers’ styles</a:t>
            </a:r>
          </a:p>
        </p:txBody>
      </p:sp>
      <p:sp>
        <p:nvSpPr>
          <p:cNvPr id="4" name="Rectangle 3">
            <a:extLst>
              <a:ext uri="{FF2B5EF4-FFF2-40B4-BE49-F238E27FC236}">
                <a16:creationId xmlns:a16="http://schemas.microsoft.com/office/drawing/2014/main" id="{51B5E833-A1D5-43D7-9ED8-F4AB11F8095B}"/>
              </a:ext>
            </a:extLst>
          </p:cNvPr>
          <p:cNvSpPr/>
          <p:nvPr/>
        </p:nvSpPr>
        <p:spPr>
          <a:xfrm>
            <a:off x="6985973" y="2473355"/>
            <a:ext cx="3571336" cy="1341008"/>
          </a:xfrm>
          <a:prstGeom prst="rect">
            <a:avLst/>
          </a:prstGeom>
        </p:spPr>
        <p:txBody>
          <a:bodyPr wrap="square">
            <a:spAutoFit/>
          </a:bodyPr>
          <a:lstStyle/>
          <a:p>
            <a:pPr marR="114300" algn="ctr">
              <a:lnSpc>
                <a:spcPct val="115000"/>
              </a:lnSpc>
              <a:tabLst>
                <a:tab pos="5220970" algn="l"/>
              </a:tabLst>
            </a:pPr>
            <a:r>
              <a:rPr lang="en-GB" b="1" dirty="0">
                <a:highlight>
                  <a:srgbClr val="FFFF00"/>
                </a:highlight>
                <a:latin typeface="Times New Roman" panose="02020603050405020304" pitchFamily="18" charset="0"/>
                <a:ea typeface="Calibri" panose="020F0502020204030204" pitchFamily="34" charset="0"/>
                <a:cs typeface="Times New Roman" panose="02020603050405020304" pitchFamily="18" charset="0"/>
              </a:rPr>
              <a:t>Video:  </a:t>
            </a:r>
          </a:p>
          <a:p>
            <a:pPr marR="114300" algn="ctr">
              <a:lnSpc>
                <a:spcPct val="115000"/>
              </a:lnSpc>
              <a:tabLst>
                <a:tab pos="5220970" algn="l"/>
              </a:tabLst>
            </a:pPr>
            <a:r>
              <a:rPr lang="en-GB" dirty="0">
                <a:solidFill>
                  <a:srgbClr val="00B0F0"/>
                </a:solidFill>
                <a:latin typeface="Times New Roman" panose="02020603050405020304" pitchFamily="18" charset="0"/>
                <a:ea typeface="Calibri" panose="020F0502020204030204" pitchFamily="34" charset="0"/>
                <a:cs typeface="Times New Roman" panose="02020603050405020304" pitchFamily="18" charset="0"/>
              </a:rPr>
              <a:t>First Staff Meeting </a:t>
            </a:r>
          </a:p>
          <a:p>
            <a:pPr marR="114300" algn="ctr">
              <a:lnSpc>
                <a:spcPct val="115000"/>
              </a:lnSpc>
              <a:tabLst>
                <a:tab pos="5220970" algn="l"/>
              </a:tabLst>
            </a:pPr>
            <a:r>
              <a:rPr lang="en-GB" dirty="0">
                <a:solidFill>
                  <a:srgbClr val="00B0F0"/>
                </a:solidFill>
                <a:latin typeface="Times New Roman" panose="02020603050405020304" pitchFamily="18" charset="0"/>
                <a:ea typeface="Calibri" panose="020F0502020204030204" pitchFamily="34" charset="0"/>
                <a:cs typeface="Times New Roman" panose="02020603050405020304" pitchFamily="18" charset="0"/>
              </a:rPr>
              <a:t>( Movie “Lean On Me”, 1989 )</a:t>
            </a:r>
          </a:p>
          <a:p>
            <a:pPr marR="114300" algn="ctr">
              <a:lnSpc>
                <a:spcPct val="115000"/>
              </a:lnSpc>
              <a:tabLst>
                <a:tab pos="5220970" algn="l"/>
              </a:tabLst>
            </a:pPr>
            <a:endParaRPr lang="en-GB" b="1" dirty="0">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3A65E6D8-B000-47C4-8C77-29FD0F084AD5}"/>
              </a:ext>
            </a:extLst>
          </p:cNvPr>
          <p:cNvSpPr txBox="1"/>
          <p:nvPr/>
        </p:nvSpPr>
        <p:spPr>
          <a:xfrm>
            <a:off x="407368" y="5129983"/>
            <a:ext cx="7393309" cy="523220"/>
          </a:xfrm>
          <a:prstGeom prst="rect">
            <a:avLst/>
          </a:prstGeom>
          <a:noFill/>
        </p:spPr>
        <p:txBody>
          <a:bodyPr wrap="square" rtlCol="0">
            <a:spAutoFit/>
          </a:bodyPr>
          <a:lstStyle/>
          <a:p>
            <a:r>
              <a:rPr lang="en-GB" sz="2800" b="1" dirty="0">
                <a:effectLst>
                  <a:outerShdw blurRad="38100" dist="38100" dir="2700000" algn="tl">
                    <a:srgbClr val="000000">
                      <a:alpha val="43137"/>
                    </a:srgbClr>
                  </a:outerShdw>
                </a:effectLst>
              </a:rPr>
              <a:t>What is your decision making style?</a:t>
            </a:r>
          </a:p>
        </p:txBody>
      </p:sp>
      <p:sp>
        <p:nvSpPr>
          <p:cNvPr id="8" name="Rectangle 7">
            <a:extLst>
              <a:ext uri="{FF2B5EF4-FFF2-40B4-BE49-F238E27FC236}">
                <a16:creationId xmlns:a16="http://schemas.microsoft.com/office/drawing/2014/main" id="{624B2A01-1254-4693-863A-AE70081E9317}"/>
              </a:ext>
            </a:extLst>
          </p:cNvPr>
          <p:cNvSpPr/>
          <p:nvPr/>
        </p:nvSpPr>
        <p:spPr>
          <a:xfrm>
            <a:off x="6196224" y="4241597"/>
            <a:ext cx="5150834" cy="385362"/>
          </a:xfrm>
          <a:prstGeom prst="rect">
            <a:avLst/>
          </a:prstGeom>
        </p:spPr>
        <p:txBody>
          <a:bodyPr wrap="none">
            <a:spAutoFit/>
          </a:bodyPr>
          <a:lstStyle/>
          <a:p>
            <a:pPr marR="114300" algn="ctr">
              <a:lnSpc>
                <a:spcPct val="115000"/>
              </a:lnSpc>
              <a:tabLst>
                <a:tab pos="5220970" algn="l"/>
              </a:tabLst>
            </a:pPr>
            <a:r>
              <a:rPr lang="en-GB" b="1" dirty="0">
                <a:latin typeface="Times New Roman" panose="02020603050405020304" pitchFamily="18" charset="0"/>
                <a:ea typeface="Calibri" panose="020F0502020204030204" pitchFamily="34" charset="0"/>
                <a:cs typeface="Times New Roman" panose="02020603050405020304" pitchFamily="18" charset="0"/>
                <a:hlinkClick r:id="rId2"/>
              </a:rPr>
              <a:t>https://www.youtube.com/watch?v=xm1jSxcv2Fc</a:t>
            </a:r>
            <a:endParaRPr lang="en-GB" b="1"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3742981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s://thatlittleliar.files.wordpress.com/2015/01/d18f179.jpg"/>
          <p:cNvPicPr/>
          <p:nvPr/>
        </p:nvPicPr>
        <p:blipFill>
          <a:blip r:embed="rId2">
            <a:extLst>
              <a:ext uri="{28A0092B-C50C-407E-A947-70E740481C1C}">
                <a14:useLocalDpi xmlns:a14="http://schemas.microsoft.com/office/drawing/2010/main" val="0"/>
              </a:ext>
            </a:extLst>
          </a:blip>
          <a:srcRect/>
          <a:stretch>
            <a:fillRect/>
          </a:stretch>
        </p:blipFill>
        <p:spPr bwMode="auto">
          <a:xfrm>
            <a:off x="8594828" y="662718"/>
            <a:ext cx="3241958" cy="2881536"/>
          </a:xfrm>
          <a:prstGeom prst="rect">
            <a:avLst/>
          </a:prstGeom>
          <a:noFill/>
          <a:ln>
            <a:noFill/>
          </a:ln>
        </p:spPr>
      </p:pic>
      <p:sp>
        <p:nvSpPr>
          <p:cNvPr id="3" name="Rectangle 2"/>
          <p:cNvSpPr/>
          <p:nvPr/>
        </p:nvSpPr>
        <p:spPr>
          <a:xfrm>
            <a:off x="349500" y="810825"/>
            <a:ext cx="6605976" cy="2585323"/>
          </a:xfrm>
          <a:prstGeom prst="rect">
            <a:avLst/>
          </a:prstGeom>
        </p:spPr>
        <p:txBody>
          <a:bodyPr wrap="square">
            <a:spAutoFit/>
          </a:bodyPr>
          <a:lstStyle/>
          <a:p>
            <a:pPr marL="285750" indent="-285750" algn="just">
              <a:buFont typeface="Arial" panose="020B0604020202020204" pitchFamily="34" charset="0"/>
              <a:buChar char="•"/>
            </a:pPr>
            <a:r>
              <a:rPr lang="en-GB" dirty="0">
                <a:solidFill>
                  <a:srgbClr val="000000"/>
                </a:solidFill>
                <a:latin typeface="Arial" panose="020B0604020202020204" pitchFamily="34" charset="0"/>
                <a:ea typeface="Calibri" panose="020F0502020204030204" pitchFamily="34" charset="0"/>
              </a:rPr>
              <a:t>You solve the problem or make the decision yourself using information available to you at the time. This is where a manager maintains total control and ownership of a decision. </a:t>
            </a:r>
          </a:p>
          <a:p>
            <a:pPr marL="285750" indent="-285750" algn="just">
              <a:buFont typeface="Arial" panose="020B0604020202020204" pitchFamily="34" charset="0"/>
              <a:buChar char="•"/>
            </a:pPr>
            <a:endParaRPr lang="en-GB" dirty="0">
              <a:solidFill>
                <a:srgbClr val="000000"/>
              </a:solidFill>
              <a:latin typeface="Arial" panose="020B0604020202020204" pitchFamily="34" charset="0"/>
              <a:ea typeface="Calibri" panose="020F0502020204030204" pitchFamily="34" charset="0"/>
            </a:endParaRPr>
          </a:p>
          <a:p>
            <a:pPr marL="285750" indent="-285750" algn="just">
              <a:buFont typeface="Arial" panose="020B0604020202020204" pitchFamily="34" charset="0"/>
              <a:buChar char="•"/>
            </a:pPr>
            <a:r>
              <a:rPr lang="en-GB" dirty="0">
                <a:solidFill>
                  <a:srgbClr val="000000"/>
                </a:solidFill>
                <a:latin typeface="Arial" panose="020B0604020202020204" pitchFamily="34" charset="0"/>
                <a:ea typeface="Calibri" panose="020F0502020204030204" pitchFamily="34" charset="0"/>
              </a:rPr>
              <a:t>The manager is also completely responsible for the positive or negative outcome as a result of the decision. The manager does not seek any suggestions or input from outside sources. </a:t>
            </a:r>
          </a:p>
        </p:txBody>
      </p:sp>
      <p:sp>
        <p:nvSpPr>
          <p:cNvPr id="4" name="Rectangle 3"/>
          <p:cNvSpPr/>
          <p:nvPr/>
        </p:nvSpPr>
        <p:spPr>
          <a:xfrm>
            <a:off x="293038" y="4113190"/>
            <a:ext cx="11443317" cy="1200329"/>
          </a:xfrm>
          <a:prstGeom prst="rect">
            <a:avLst/>
          </a:prstGeom>
        </p:spPr>
        <p:txBody>
          <a:bodyPr wrap="square">
            <a:spAutoFit/>
          </a:bodyPr>
          <a:lstStyle/>
          <a:p>
            <a:pPr marL="285750" indent="-285750" algn="just">
              <a:buFont typeface="Arial" panose="020B0604020202020204" pitchFamily="34" charset="0"/>
              <a:buChar char="•"/>
            </a:pPr>
            <a:r>
              <a:rPr lang="en-GB" dirty="0">
                <a:solidFill>
                  <a:srgbClr val="000000"/>
                </a:solidFill>
                <a:latin typeface="Arial" panose="020B0604020202020204" pitchFamily="34" charset="0"/>
                <a:ea typeface="Calibri" panose="020F0502020204030204" pitchFamily="34" charset="0"/>
              </a:rPr>
              <a:t>This style usually leads to quick decisions and it is especially useful in crisis situations and army generals are often famed for their autocratic style of management. Leader credibility is an important consideration when using an autocratic style. Junior staff can be demotivated by a superior who ignores their viewpoint. When things go wrong, staff can lose faith in the leadership.</a:t>
            </a:r>
            <a:endParaRPr lang="en-GB" sz="2800" dirty="0">
              <a:solidFill>
                <a:prstClr val="black"/>
              </a:solidFill>
            </a:endParaRPr>
          </a:p>
        </p:txBody>
      </p:sp>
      <p:sp>
        <p:nvSpPr>
          <p:cNvPr id="5" name="Rectangle 4"/>
          <p:cNvSpPr/>
          <p:nvPr/>
        </p:nvSpPr>
        <p:spPr>
          <a:xfrm>
            <a:off x="7360355" y="291234"/>
            <a:ext cx="2468946" cy="622222"/>
          </a:xfrm>
          <a:prstGeom prst="rect">
            <a:avLst/>
          </a:prstGeom>
        </p:spPr>
        <p:txBody>
          <a:bodyPr wrap="none">
            <a:spAutoFit/>
          </a:bodyPr>
          <a:lstStyle/>
          <a:p>
            <a:pPr marL="342900" marR="114300" indent="-342900" algn="just">
              <a:lnSpc>
                <a:spcPct val="115000"/>
              </a:lnSpc>
              <a:buFont typeface="Symbol" panose="05050102010706020507" pitchFamily="18" charset="2"/>
              <a:buChar char=""/>
              <a:tabLst>
                <a:tab pos="5220970" algn="l"/>
              </a:tabLst>
            </a:pPr>
            <a:r>
              <a:rPr lang="en-GB" sz="3200" dirty="0">
                <a:solidFill>
                  <a:srgbClr val="FF0000"/>
                </a:solidFill>
                <a:latin typeface="Arial" panose="020B0604020202020204" pitchFamily="34" charset="0"/>
                <a:ea typeface="Calibri" panose="020F0502020204030204" pitchFamily="34" charset="0"/>
                <a:cs typeface="Arial" panose="020B0604020202020204" pitchFamily="34" charset="0"/>
              </a:rPr>
              <a:t>Autocratic</a:t>
            </a:r>
            <a:endParaRPr lang="en-GB" sz="2800" dirty="0">
              <a:latin typeface="Calibri" panose="020F0502020204030204" pitchFamily="34" charset="0"/>
              <a:ea typeface="Calibri" panose="020F0502020204030204" pitchFamily="34" charset="0"/>
              <a:cs typeface="Arial" panose="020B0604020202020204" pitchFamily="34" charset="0"/>
            </a:endParaRPr>
          </a:p>
        </p:txBody>
      </p:sp>
      <p:sp>
        <p:nvSpPr>
          <p:cNvPr id="6" name="Rectangle 5"/>
          <p:cNvSpPr/>
          <p:nvPr/>
        </p:nvSpPr>
        <p:spPr>
          <a:xfrm>
            <a:off x="8216292" y="5362769"/>
            <a:ext cx="3798168" cy="274499"/>
          </a:xfrm>
          <a:prstGeom prst="rect">
            <a:avLst/>
          </a:prstGeom>
        </p:spPr>
        <p:txBody>
          <a:bodyPr wrap="square">
            <a:spAutoFit/>
          </a:bodyPr>
          <a:lstStyle/>
          <a:p>
            <a:pPr marR="114300" algn="r">
              <a:lnSpc>
                <a:spcPct val="115000"/>
              </a:lnSpc>
              <a:spcAft>
                <a:spcPts val="1000"/>
              </a:spcAft>
              <a:tabLst>
                <a:tab pos="5220970" algn="l"/>
              </a:tabLst>
            </a:pPr>
            <a:r>
              <a:rPr lang="en-GB" sz="1100" dirty="0">
                <a:latin typeface="Arial" panose="020B0604020202020204" pitchFamily="34" charset="0"/>
                <a:ea typeface="Calibri" panose="020F0502020204030204" pitchFamily="34" charset="0"/>
                <a:cs typeface="Arial" panose="020B0604020202020204" pitchFamily="34" charset="0"/>
              </a:rPr>
              <a:t>(Boddy, 2014: 200-231) and (</a:t>
            </a:r>
            <a:r>
              <a:rPr lang="en-GB" sz="1100" dirty="0" err="1">
                <a:latin typeface="Arial" panose="020B0604020202020204" pitchFamily="34" charset="0"/>
                <a:ea typeface="Calibri" panose="020F0502020204030204" pitchFamily="34" charset="0"/>
                <a:cs typeface="Arial" panose="020B0604020202020204" pitchFamily="34" charset="0"/>
              </a:rPr>
              <a:t>Kastenmuller</a:t>
            </a:r>
            <a:r>
              <a:rPr lang="en-GB" sz="1100" dirty="0">
                <a:latin typeface="Arial" panose="020B0604020202020204" pitchFamily="34" charset="0"/>
                <a:ea typeface="Calibri" panose="020F0502020204030204" pitchFamily="34" charset="0"/>
                <a:cs typeface="Arial" panose="020B0604020202020204" pitchFamily="34" charset="0"/>
              </a:rPr>
              <a:t> </a:t>
            </a:r>
            <a:r>
              <a:rPr lang="en-GB" sz="1100" i="1" dirty="0">
                <a:latin typeface="Arial" panose="020B0604020202020204" pitchFamily="34" charset="0"/>
                <a:ea typeface="Calibri" panose="020F0502020204030204" pitchFamily="34" charset="0"/>
                <a:cs typeface="Arial" panose="020B0604020202020204" pitchFamily="34" charset="0"/>
              </a:rPr>
              <a:t>et al., </a:t>
            </a:r>
            <a:r>
              <a:rPr lang="en-GB" sz="1100" dirty="0">
                <a:latin typeface="Arial" panose="020B0604020202020204" pitchFamily="34" charset="0"/>
                <a:ea typeface="Calibri" panose="020F0502020204030204" pitchFamily="34" charset="0"/>
                <a:cs typeface="Arial" panose="020B0604020202020204" pitchFamily="34" charset="0"/>
              </a:rPr>
              <a:t>2014)</a:t>
            </a:r>
            <a:endParaRPr lang="en-GB" sz="105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0133909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www.psychologyandbehavior.com/wp-content/uploads/2012/01/reassurance-seeking2.jpg"/>
          <p:cNvPicPr/>
          <p:nvPr/>
        </p:nvPicPr>
        <p:blipFill>
          <a:blip r:embed="rId2">
            <a:extLst>
              <a:ext uri="{28A0092B-C50C-407E-A947-70E740481C1C}">
                <a14:useLocalDpi xmlns:a14="http://schemas.microsoft.com/office/drawing/2010/main" val="0"/>
              </a:ext>
            </a:extLst>
          </a:blip>
          <a:srcRect/>
          <a:stretch>
            <a:fillRect/>
          </a:stretch>
        </p:blipFill>
        <p:spPr bwMode="auto">
          <a:xfrm>
            <a:off x="9886240" y="481080"/>
            <a:ext cx="1799548" cy="1416500"/>
          </a:xfrm>
          <a:prstGeom prst="rect">
            <a:avLst/>
          </a:prstGeom>
          <a:noFill/>
          <a:ln w="9525">
            <a:solidFill>
              <a:srgbClr val="FFC000"/>
            </a:solidFill>
          </a:ln>
        </p:spPr>
      </p:pic>
      <p:sp>
        <p:nvSpPr>
          <p:cNvPr id="3" name="Rectangle 2"/>
          <p:cNvSpPr/>
          <p:nvPr/>
        </p:nvSpPr>
        <p:spPr>
          <a:xfrm>
            <a:off x="316636" y="2145678"/>
            <a:ext cx="11558727" cy="3323474"/>
          </a:xfrm>
          <a:prstGeom prst="rect">
            <a:avLst/>
          </a:prstGeom>
        </p:spPr>
        <p:txBody>
          <a:bodyPr wrap="square">
            <a:spAutoFit/>
          </a:bodyPr>
          <a:lstStyle/>
          <a:p>
            <a:pPr marL="285750" marR="114300" indent="-285750" algn="just">
              <a:lnSpc>
                <a:spcPct val="115000"/>
              </a:lnSpc>
              <a:spcAft>
                <a:spcPts val="1000"/>
              </a:spcAft>
              <a:buFont typeface="Arial" panose="020B0604020202020204" pitchFamily="34" charset="0"/>
              <a:buChar char="•"/>
              <a:tabLst>
                <a:tab pos="5220970" algn="l"/>
              </a:tabLst>
            </a:pP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You obtain the necessary information from your subordinate (s), then decide on the solution to the problem yourself. </a:t>
            </a:r>
          </a:p>
          <a:p>
            <a:pPr marL="285750" marR="114300" indent="-285750" algn="just">
              <a:lnSpc>
                <a:spcPct val="115000"/>
              </a:lnSpc>
              <a:spcAft>
                <a:spcPts val="1000"/>
              </a:spcAft>
              <a:buFont typeface="Arial" panose="020B0604020202020204" pitchFamily="34" charset="0"/>
              <a:buChar char="•"/>
              <a:tabLst>
                <a:tab pos="5220970" algn="l"/>
              </a:tabLst>
            </a:pP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You may or may not tell your subordinates what the problem is in getting the information from them. </a:t>
            </a:r>
          </a:p>
          <a:p>
            <a:pPr marL="285750" marR="114300" indent="-285750" algn="just">
              <a:lnSpc>
                <a:spcPct val="115000"/>
              </a:lnSpc>
              <a:spcAft>
                <a:spcPts val="1000"/>
              </a:spcAft>
              <a:buFont typeface="Arial" panose="020B0604020202020204" pitchFamily="34" charset="0"/>
              <a:buChar char="•"/>
              <a:tabLst>
                <a:tab pos="5220970" algn="l"/>
              </a:tabLst>
            </a:pP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The role played by your subordinates in making the decision is clearly one of providing the necessary information to you rather than generating or evaluating alternative solutions. Both as individuals and within groups, information is often sought to support decision choice. </a:t>
            </a:r>
          </a:p>
          <a:p>
            <a:pPr marL="285750" marR="114300" indent="-285750" algn="just">
              <a:lnSpc>
                <a:spcPct val="115000"/>
              </a:lnSpc>
              <a:spcAft>
                <a:spcPts val="1000"/>
              </a:spcAft>
              <a:buFont typeface="Arial" panose="020B0604020202020204" pitchFamily="34" charset="0"/>
              <a:buChar char="•"/>
              <a:tabLst>
                <a:tab pos="5220970" algn="l"/>
              </a:tabLst>
            </a:pP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Leaders will attempt to gather as much or all of the required data in order to make an effective decision. In addition, this information might come for a whole host of sources, such as from colleagues, statistical software, market surveys, opinion polls etc. </a:t>
            </a:r>
            <a:endParaRPr lang="en-GB" sz="1600" dirty="0">
              <a:latin typeface="Calibri" panose="020F0502020204030204" pitchFamily="34" charset="0"/>
              <a:ea typeface="Calibri" panose="020F0502020204030204" pitchFamily="34" charset="0"/>
              <a:cs typeface="Arial" panose="020B0604020202020204" pitchFamily="34" charset="0"/>
            </a:endParaRPr>
          </a:p>
        </p:txBody>
      </p:sp>
      <p:sp>
        <p:nvSpPr>
          <p:cNvPr id="4" name="Rectangle 3"/>
          <p:cNvSpPr/>
          <p:nvPr/>
        </p:nvSpPr>
        <p:spPr>
          <a:xfrm>
            <a:off x="550793" y="633344"/>
            <a:ext cx="3807453" cy="555986"/>
          </a:xfrm>
          <a:prstGeom prst="rect">
            <a:avLst/>
          </a:prstGeom>
        </p:spPr>
        <p:txBody>
          <a:bodyPr wrap="none">
            <a:spAutoFit/>
          </a:bodyPr>
          <a:lstStyle/>
          <a:p>
            <a:pPr marL="342900" marR="114300" indent="-342900" algn="just">
              <a:lnSpc>
                <a:spcPct val="115000"/>
              </a:lnSpc>
              <a:buFont typeface="Symbol" panose="05050102010706020507" pitchFamily="18" charset="2"/>
              <a:buChar char=""/>
              <a:tabLst>
                <a:tab pos="5220970" algn="l"/>
              </a:tabLst>
            </a:pPr>
            <a:r>
              <a:rPr lang="en-GB" sz="2800" dirty="0">
                <a:solidFill>
                  <a:srgbClr val="FF0000"/>
                </a:solidFill>
                <a:latin typeface="Arial" panose="020B0604020202020204" pitchFamily="34" charset="0"/>
                <a:ea typeface="Calibri" panose="020F0502020204030204" pitchFamily="34" charset="0"/>
                <a:cs typeface="Arial" panose="020B0604020202020204" pitchFamily="34" charset="0"/>
              </a:rPr>
              <a:t>Information-seeking</a:t>
            </a:r>
            <a:endParaRPr lang="en-GB" sz="2400" dirty="0">
              <a:latin typeface="Calibri" panose="020F0502020204030204" pitchFamily="34" charset="0"/>
              <a:ea typeface="Calibri" panose="020F0502020204030204" pitchFamily="34" charset="0"/>
              <a:cs typeface="Arial" panose="020B0604020202020204" pitchFamily="34" charset="0"/>
            </a:endParaRPr>
          </a:p>
        </p:txBody>
      </p:sp>
      <p:sp>
        <p:nvSpPr>
          <p:cNvPr id="5" name="Rectangle 4"/>
          <p:cNvSpPr/>
          <p:nvPr/>
        </p:nvSpPr>
        <p:spPr>
          <a:xfrm>
            <a:off x="8184232" y="5688093"/>
            <a:ext cx="3798168" cy="274499"/>
          </a:xfrm>
          <a:prstGeom prst="rect">
            <a:avLst/>
          </a:prstGeom>
        </p:spPr>
        <p:txBody>
          <a:bodyPr wrap="square">
            <a:spAutoFit/>
          </a:bodyPr>
          <a:lstStyle/>
          <a:p>
            <a:pPr marR="114300" algn="r">
              <a:lnSpc>
                <a:spcPct val="115000"/>
              </a:lnSpc>
              <a:spcAft>
                <a:spcPts val="1000"/>
              </a:spcAft>
              <a:tabLst>
                <a:tab pos="5220970" algn="l"/>
              </a:tabLst>
            </a:pPr>
            <a:r>
              <a:rPr lang="en-GB" sz="1100" dirty="0">
                <a:latin typeface="Arial" panose="020B0604020202020204" pitchFamily="34" charset="0"/>
                <a:ea typeface="Calibri" panose="020F0502020204030204" pitchFamily="34" charset="0"/>
                <a:cs typeface="Arial" panose="020B0604020202020204" pitchFamily="34" charset="0"/>
              </a:rPr>
              <a:t>(Boddy, 2014: 200-231) and (</a:t>
            </a:r>
            <a:r>
              <a:rPr lang="en-GB" sz="1100" dirty="0" err="1">
                <a:latin typeface="Arial" panose="020B0604020202020204" pitchFamily="34" charset="0"/>
                <a:ea typeface="Calibri" panose="020F0502020204030204" pitchFamily="34" charset="0"/>
                <a:cs typeface="Arial" panose="020B0604020202020204" pitchFamily="34" charset="0"/>
              </a:rPr>
              <a:t>Kastenmuller</a:t>
            </a:r>
            <a:r>
              <a:rPr lang="en-GB" sz="1100" dirty="0">
                <a:latin typeface="Arial" panose="020B0604020202020204" pitchFamily="34" charset="0"/>
                <a:ea typeface="Calibri" panose="020F0502020204030204" pitchFamily="34" charset="0"/>
                <a:cs typeface="Arial" panose="020B0604020202020204" pitchFamily="34" charset="0"/>
              </a:rPr>
              <a:t> </a:t>
            </a:r>
            <a:r>
              <a:rPr lang="en-GB" sz="1100" i="1" dirty="0">
                <a:latin typeface="Arial" panose="020B0604020202020204" pitchFamily="34" charset="0"/>
                <a:ea typeface="Calibri" panose="020F0502020204030204" pitchFamily="34" charset="0"/>
                <a:cs typeface="Arial" panose="020B0604020202020204" pitchFamily="34" charset="0"/>
              </a:rPr>
              <a:t>et al., </a:t>
            </a:r>
            <a:r>
              <a:rPr lang="en-GB" sz="1100" dirty="0">
                <a:latin typeface="Arial" panose="020B0604020202020204" pitchFamily="34" charset="0"/>
                <a:ea typeface="Calibri" panose="020F0502020204030204" pitchFamily="34" charset="0"/>
                <a:cs typeface="Arial" panose="020B0604020202020204" pitchFamily="34" charset="0"/>
              </a:rPr>
              <a:t>2014)</a:t>
            </a:r>
            <a:endParaRPr lang="en-GB" sz="105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66975863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sbdcfortlauderdale.org/wp-content/uploads/2014/10/businessconsulting.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52741" y="260648"/>
            <a:ext cx="3437220" cy="3008600"/>
          </a:xfrm>
          <a:prstGeom prst="rect">
            <a:avLst/>
          </a:prstGeom>
          <a:noFill/>
          <a:ln>
            <a:noFill/>
          </a:ln>
        </p:spPr>
      </p:pic>
      <p:sp>
        <p:nvSpPr>
          <p:cNvPr id="4" name="Rectangle 3"/>
          <p:cNvSpPr/>
          <p:nvPr/>
        </p:nvSpPr>
        <p:spPr>
          <a:xfrm>
            <a:off x="319596" y="2043736"/>
            <a:ext cx="6427455" cy="1664558"/>
          </a:xfrm>
          <a:prstGeom prst="rect">
            <a:avLst/>
          </a:prstGeom>
        </p:spPr>
        <p:txBody>
          <a:bodyPr wrap="square">
            <a:spAutoFit/>
          </a:bodyPr>
          <a:lstStyle/>
          <a:p>
            <a:pPr marR="114300" algn="just">
              <a:lnSpc>
                <a:spcPct val="115000"/>
              </a:lnSpc>
              <a:spcAft>
                <a:spcPts val="1000"/>
              </a:spcAft>
              <a:tabLst>
                <a:tab pos="5220970" algn="l"/>
              </a:tabLst>
            </a:pP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You share the problem with relevant subordinates individually, getting their ideas and suggestion without bringing them together as a group. Then you make the decision that may or may not reflect your subordinates’ influence.  </a:t>
            </a:r>
            <a:endParaRPr lang="en-GB" sz="1600" dirty="0">
              <a:latin typeface="Calibri" panose="020F0502020204030204" pitchFamily="34" charset="0"/>
              <a:ea typeface="Calibri" panose="020F0502020204030204" pitchFamily="34" charset="0"/>
              <a:cs typeface="Arial" panose="020B0604020202020204" pitchFamily="34" charset="0"/>
            </a:endParaRPr>
          </a:p>
        </p:txBody>
      </p:sp>
      <p:sp>
        <p:nvSpPr>
          <p:cNvPr id="5" name="Rectangle 4"/>
          <p:cNvSpPr/>
          <p:nvPr/>
        </p:nvSpPr>
        <p:spPr>
          <a:xfrm>
            <a:off x="407368" y="955505"/>
            <a:ext cx="2582758" cy="622222"/>
          </a:xfrm>
          <a:prstGeom prst="rect">
            <a:avLst/>
          </a:prstGeom>
        </p:spPr>
        <p:txBody>
          <a:bodyPr wrap="none">
            <a:spAutoFit/>
          </a:bodyPr>
          <a:lstStyle/>
          <a:p>
            <a:pPr marL="342900" marR="114300" indent="-342900" algn="just">
              <a:lnSpc>
                <a:spcPct val="115000"/>
              </a:lnSpc>
              <a:buFont typeface="Symbol" panose="05050102010706020507" pitchFamily="18" charset="2"/>
              <a:buChar char=""/>
              <a:tabLst>
                <a:tab pos="5220970" algn="l"/>
              </a:tabLst>
            </a:pPr>
            <a:r>
              <a:rPr lang="en-GB" sz="3200" dirty="0">
                <a:latin typeface="Arial" panose="020B0604020202020204" pitchFamily="34" charset="0"/>
                <a:ea typeface="Calibri" panose="020F0502020204030204" pitchFamily="34" charset="0"/>
                <a:cs typeface="Arial" panose="020B0604020202020204" pitchFamily="34" charset="0"/>
              </a:rPr>
              <a:t>Consulting</a:t>
            </a:r>
            <a:endParaRPr lang="en-GB" sz="2800" dirty="0">
              <a:latin typeface="Calibri" panose="020F0502020204030204" pitchFamily="34" charset="0"/>
              <a:ea typeface="Calibri" panose="020F0502020204030204" pitchFamily="34" charset="0"/>
              <a:cs typeface="Arial" panose="020B0604020202020204" pitchFamily="34" charset="0"/>
            </a:endParaRPr>
          </a:p>
        </p:txBody>
      </p:sp>
      <p:sp>
        <p:nvSpPr>
          <p:cNvPr id="6" name="Rectangle 5"/>
          <p:cNvSpPr/>
          <p:nvPr/>
        </p:nvSpPr>
        <p:spPr>
          <a:xfrm>
            <a:off x="319596" y="4640313"/>
            <a:ext cx="11407806" cy="707886"/>
          </a:xfrm>
          <a:prstGeom prst="rect">
            <a:avLst/>
          </a:prstGeom>
        </p:spPr>
        <p:txBody>
          <a:bodyPr wrap="square">
            <a:spAutoFit/>
          </a:bodyPr>
          <a:lstStyle/>
          <a:p>
            <a:pPr algn="just"/>
            <a:r>
              <a:rPr lang="en-GB" sz="2000" dirty="0">
                <a:solidFill>
                  <a:srgbClr val="000000"/>
                </a:solidFill>
                <a:latin typeface="Arial" panose="020B0604020202020204" pitchFamily="34" charset="0"/>
                <a:ea typeface="Calibri" panose="020F0502020204030204" pitchFamily="34" charset="0"/>
                <a:cs typeface="Arial" panose="020B0604020202020204" pitchFamily="34" charset="0"/>
              </a:rPr>
              <a:t>A decision maker will seek out the opinions, advice, counsel, perceptions, knowledge and information from others, both internal and external to the company, concerning the decision. </a:t>
            </a:r>
            <a:endParaRPr lang="en-GB" sz="2000" dirty="0"/>
          </a:p>
        </p:txBody>
      </p:sp>
      <p:sp>
        <p:nvSpPr>
          <p:cNvPr id="7" name="Rectangle 6"/>
          <p:cNvSpPr/>
          <p:nvPr/>
        </p:nvSpPr>
        <p:spPr>
          <a:xfrm>
            <a:off x="8372267" y="5661248"/>
            <a:ext cx="3798168" cy="274499"/>
          </a:xfrm>
          <a:prstGeom prst="rect">
            <a:avLst/>
          </a:prstGeom>
        </p:spPr>
        <p:txBody>
          <a:bodyPr wrap="square">
            <a:spAutoFit/>
          </a:bodyPr>
          <a:lstStyle/>
          <a:p>
            <a:pPr marR="114300" algn="r">
              <a:lnSpc>
                <a:spcPct val="115000"/>
              </a:lnSpc>
              <a:spcAft>
                <a:spcPts val="1000"/>
              </a:spcAft>
              <a:tabLst>
                <a:tab pos="5220970" algn="l"/>
              </a:tabLst>
            </a:pPr>
            <a:r>
              <a:rPr lang="en-GB" sz="1100" dirty="0">
                <a:latin typeface="Arial" panose="020B0604020202020204" pitchFamily="34" charset="0"/>
                <a:ea typeface="Calibri" panose="020F0502020204030204" pitchFamily="34" charset="0"/>
                <a:cs typeface="Arial" panose="020B0604020202020204" pitchFamily="34" charset="0"/>
              </a:rPr>
              <a:t>(Boddy, 2014: 200-231) and (</a:t>
            </a:r>
            <a:r>
              <a:rPr lang="en-GB" sz="1100" dirty="0" err="1">
                <a:latin typeface="Arial" panose="020B0604020202020204" pitchFamily="34" charset="0"/>
                <a:ea typeface="Calibri" panose="020F0502020204030204" pitchFamily="34" charset="0"/>
                <a:cs typeface="Arial" panose="020B0604020202020204" pitchFamily="34" charset="0"/>
              </a:rPr>
              <a:t>Kastenmuller</a:t>
            </a:r>
            <a:r>
              <a:rPr lang="en-GB" sz="1100" dirty="0">
                <a:latin typeface="Arial" panose="020B0604020202020204" pitchFamily="34" charset="0"/>
                <a:ea typeface="Calibri" panose="020F0502020204030204" pitchFamily="34" charset="0"/>
                <a:cs typeface="Arial" panose="020B0604020202020204" pitchFamily="34" charset="0"/>
              </a:rPr>
              <a:t> </a:t>
            </a:r>
            <a:r>
              <a:rPr lang="en-GB" sz="1100" i="1" dirty="0">
                <a:latin typeface="Arial" panose="020B0604020202020204" pitchFamily="34" charset="0"/>
                <a:ea typeface="Calibri" panose="020F0502020204030204" pitchFamily="34" charset="0"/>
                <a:cs typeface="Arial" panose="020B0604020202020204" pitchFamily="34" charset="0"/>
              </a:rPr>
              <a:t>et al., </a:t>
            </a:r>
            <a:r>
              <a:rPr lang="en-GB" sz="1100" dirty="0">
                <a:latin typeface="Arial" panose="020B0604020202020204" pitchFamily="34" charset="0"/>
                <a:ea typeface="Calibri" panose="020F0502020204030204" pitchFamily="34" charset="0"/>
                <a:cs typeface="Arial" panose="020B0604020202020204" pitchFamily="34" charset="0"/>
              </a:rPr>
              <a:t>2014)</a:t>
            </a:r>
            <a:endParaRPr lang="en-GB" sz="105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97107115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6813" y="2708920"/>
            <a:ext cx="11585359" cy="2677656"/>
          </a:xfrm>
          <a:prstGeom prst="rect">
            <a:avLst/>
          </a:prstGeom>
        </p:spPr>
        <p:txBody>
          <a:bodyPr wrap="square">
            <a:spAutoFit/>
          </a:bodyPr>
          <a:lstStyle/>
          <a:p>
            <a:pPr algn="just"/>
            <a:r>
              <a:rPr lang="en-GB" sz="1400" dirty="0">
                <a:solidFill>
                  <a:srgbClr val="000000"/>
                </a:solidFill>
                <a:latin typeface="Arial" panose="020B0604020202020204" pitchFamily="34" charset="0"/>
                <a:ea typeface="Calibri" panose="020F0502020204030204" pitchFamily="34" charset="0"/>
              </a:rPr>
              <a:t>It is often confused with the consulting style, but has a significant difference. </a:t>
            </a:r>
          </a:p>
          <a:p>
            <a:pPr algn="just"/>
            <a:endParaRPr lang="en-GB" sz="1400" dirty="0">
              <a:solidFill>
                <a:srgbClr val="000000"/>
              </a:solidFill>
              <a:latin typeface="Arial" panose="020B0604020202020204" pitchFamily="34" charset="0"/>
              <a:ea typeface="Calibri" panose="020F0502020204030204" pitchFamily="34" charset="0"/>
            </a:endParaRPr>
          </a:p>
          <a:p>
            <a:pPr algn="just"/>
            <a:r>
              <a:rPr lang="en-GB" sz="1400" dirty="0">
                <a:solidFill>
                  <a:srgbClr val="000000"/>
                </a:solidFill>
                <a:latin typeface="Arial" panose="020B0604020202020204" pitchFamily="34" charset="0"/>
                <a:ea typeface="Calibri" panose="020F0502020204030204" pitchFamily="34" charset="0"/>
              </a:rPr>
              <a:t>In the consulting style, the decision maker is seeking information, but remains responsible for the final decision. In the negotiating style, the decision is made by the group and they take responsibility for its success and failure.</a:t>
            </a:r>
          </a:p>
          <a:p>
            <a:pPr algn="just"/>
            <a:endParaRPr lang="en-GB" sz="1400" dirty="0">
              <a:solidFill>
                <a:srgbClr val="000000"/>
              </a:solidFill>
              <a:latin typeface="Arial" panose="020B0604020202020204" pitchFamily="34" charset="0"/>
              <a:ea typeface="Calibri" panose="020F0502020204030204" pitchFamily="34" charset="0"/>
            </a:endParaRPr>
          </a:p>
          <a:p>
            <a:pPr marL="285750" indent="-285750" algn="just">
              <a:buFont typeface="Wingdings" panose="05000000000000000000" pitchFamily="2" charset="2"/>
              <a:buChar char="Ø"/>
            </a:pPr>
            <a:r>
              <a:rPr lang="en-GB" sz="1400" dirty="0">
                <a:solidFill>
                  <a:srgbClr val="000000"/>
                </a:solidFill>
                <a:latin typeface="Arial" panose="020B0604020202020204" pitchFamily="34" charset="0"/>
                <a:ea typeface="Calibri" panose="020F0502020204030204" pitchFamily="34" charset="0"/>
              </a:rPr>
              <a:t>With an appropriately skilled and educated group of participants, a higher likelihood of success is achieved. Group commitment to the project can also help with morale and a sense of achievement. </a:t>
            </a:r>
          </a:p>
          <a:p>
            <a:pPr marL="285750" indent="-285750" algn="just">
              <a:buFont typeface="Wingdings" panose="05000000000000000000" pitchFamily="2" charset="2"/>
              <a:buChar char="Ø"/>
            </a:pPr>
            <a:endParaRPr lang="en-GB" sz="1400" dirty="0">
              <a:solidFill>
                <a:srgbClr val="000000"/>
              </a:solidFill>
              <a:latin typeface="Arial" panose="020B0604020202020204" pitchFamily="34" charset="0"/>
              <a:ea typeface="Calibri" panose="020F0502020204030204" pitchFamily="34" charset="0"/>
            </a:endParaRPr>
          </a:p>
          <a:p>
            <a:pPr marL="285750" indent="-285750" algn="just">
              <a:buFont typeface="Wingdings" panose="05000000000000000000" pitchFamily="2" charset="2"/>
              <a:buChar char="Ø"/>
            </a:pPr>
            <a:r>
              <a:rPr lang="en-GB" sz="1400" dirty="0">
                <a:solidFill>
                  <a:srgbClr val="000000"/>
                </a:solidFill>
                <a:latin typeface="Arial" panose="020B0604020202020204" pitchFamily="34" charset="0"/>
                <a:ea typeface="Calibri" panose="020F0502020204030204" pitchFamily="34" charset="0"/>
              </a:rPr>
              <a:t>Nevertheless, like other non-autocratic styles, delays in the decision making process can be incurred to facilitate participation by everyone. </a:t>
            </a:r>
          </a:p>
          <a:p>
            <a:pPr marL="285750" indent="-285750" algn="just">
              <a:buFont typeface="Wingdings" panose="05000000000000000000" pitchFamily="2" charset="2"/>
              <a:buChar char="Ø"/>
            </a:pPr>
            <a:endParaRPr lang="en-GB" sz="1400" dirty="0">
              <a:solidFill>
                <a:srgbClr val="000000"/>
              </a:solidFill>
              <a:latin typeface="Arial" panose="020B0604020202020204" pitchFamily="34" charset="0"/>
              <a:ea typeface="Calibri" panose="020F0502020204030204" pitchFamily="34" charset="0"/>
            </a:endParaRPr>
          </a:p>
          <a:p>
            <a:pPr marL="285750" indent="-285750" algn="just">
              <a:buFont typeface="Wingdings" panose="05000000000000000000" pitchFamily="2" charset="2"/>
              <a:buChar char="Ø"/>
            </a:pPr>
            <a:r>
              <a:rPr lang="en-GB" sz="1400" dirty="0">
                <a:solidFill>
                  <a:srgbClr val="000000"/>
                </a:solidFill>
                <a:latin typeface="Arial" panose="020B0604020202020204" pitchFamily="34" charset="0"/>
                <a:ea typeface="Calibri" panose="020F0502020204030204" pitchFamily="34" charset="0"/>
              </a:rPr>
              <a:t>Working in groups and developing teamwork can be a challenge and requires effort to ensure that this can be achieved without discord developing. </a:t>
            </a:r>
            <a:endParaRPr lang="en-GB" sz="1400" dirty="0"/>
          </a:p>
        </p:txBody>
      </p:sp>
      <p:sp>
        <p:nvSpPr>
          <p:cNvPr id="3" name="Rectangle 2"/>
          <p:cNvSpPr/>
          <p:nvPr/>
        </p:nvSpPr>
        <p:spPr>
          <a:xfrm>
            <a:off x="256813" y="1340768"/>
            <a:ext cx="2624436" cy="555986"/>
          </a:xfrm>
          <a:prstGeom prst="rect">
            <a:avLst/>
          </a:prstGeom>
        </p:spPr>
        <p:txBody>
          <a:bodyPr wrap="none">
            <a:spAutoFit/>
          </a:bodyPr>
          <a:lstStyle/>
          <a:p>
            <a:pPr marL="342900" marR="114300" indent="-342900" algn="just">
              <a:lnSpc>
                <a:spcPct val="115000"/>
              </a:lnSpc>
              <a:buFont typeface="Symbol" panose="05050102010706020507" pitchFamily="18" charset="2"/>
              <a:buChar char=""/>
              <a:tabLst>
                <a:tab pos="5220970" algn="l"/>
              </a:tabLst>
            </a:pPr>
            <a:r>
              <a:rPr lang="en-GB" sz="2800" b="1"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Negotiating</a:t>
            </a:r>
            <a:endParaRPr lang="en-GB" sz="2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pic>
        <p:nvPicPr>
          <p:cNvPr id="4" name="Picture 3" descr="http://www.mediationwest.org/images/group_negotiation.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44272" y="328997"/>
            <a:ext cx="3241542" cy="2294555"/>
          </a:xfrm>
          <a:prstGeom prst="rect">
            <a:avLst/>
          </a:prstGeom>
          <a:ln>
            <a:noFill/>
          </a:ln>
          <a:effectLst>
            <a:outerShdw blurRad="190500" algn="tl" rotWithShape="0">
              <a:srgbClr val="000000">
                <a:alpha val="70000"/>
              </a:srgbClr>
            </a:outerShdw>
          </a:effectLst>
        </p:spPr>
      </p:pic>
      <p:sp>
        <p:nvSpPr>
          <p:cNvPr id="5" name="Rectangle 4"/>
          <p:cNvSpPr/>
          <p:nvPr/>
        </p:nvSpPr>
        <p:spPr>
          <a:xfrm>
            <a:off x="119336" y="254103"/>
            <a:ext cx="3798168" cy="274499"/>
          </a:xfrm>
          <a:prstGeom prst="rect">
            <a:avLst/>
          </a:prstGeom>
        </p:spPr>
        <p:txBody>
          <a:bodyPr wrap="square">
            <a:spAutoFit/>
          </a:bodyPr>
          <a:lstStyle/>
          <a:p>
            <a:pPr marR="114300" algn="r">
              <a:lnSpc>
                <a:spcPct val="115000"/>
              </a:lnSpc>
              <a:spcAft>
                <a:spcPts val="1000"/>
              </a:spcAft>
              <a:tabLst>
                <a:tab pos="5220970" algn="l"/>
              </a:tabLst>
            </a:pPr>
            <a:r>
              <a:rPr lang="en-GB" sz="1100" dirty="0">
                <a:latin typeface="Arial" panose="020B0604020202020204" pitchFamily="34" charset="0"/>
                <a:ea typeface="Calibri" panose="020F0502020204030204" pitchFamily="34" charset="0"/>
                <a:cs typeface="Arial" panose="020B0604020202020204" pitchFamily="34" charset="0"/>
              </a:rPr>
              <a:t>(Boddy, 2014: 200-231) and (</a:t>
            </a:r>
            <a:r>
              <a:rPr lang="en-GB" sz="1100" dirty="0" err="1">
                <a:latin typeface="Arial" panose="020B0604020202020204" pitchFamily="34" charset="0"/>
                <a:ea typeface="Calibri" panose="020F0502020204030204" pitchFamily="34" charset="0"/>
                <a:cs typeface="Arial" panose="020B0604020202020204" pitchFamily="34" charset="0"/>
              </a:rPr>
              <a:t>Kastenmuller</a:t>
            </a:r>
            <a:r>
              <a:rPr lang="en-GB" sz="1100" dirty="0">
                <a:latin typeface="Arial" panose="020B0604020202020204" pitchFamily="34" charset="0"/>
                <a:ea typeface="Calibri" panose="020F0502020204030204" pitchFamily="34" charset="0"/>
                <a:cs typeface="Arial" panose="020B0604020202020204" pitchFamily="34" charset="0"/>
              </a:rPr>
              <a:t> </a:t>
            </a:r>
            <a:r>
              <a:rPr lang="en-GB" sz="1100" i="1" dirty="0">
                <a:latin typeface="Arial" panose="020B0604020202020204" pitchFamily="34" charset="0"/>
                <a:ea typeface="Calibri" panose="020F0502020204030204" pitchFamily="34" charset="0"/>
                <a:cs typeface="Arial" panose="020B0604020202020204" pitchFamily="34" charset="0"/>
              </a:rPr>
              <a:t>et al., </a:t>
            </a:r>
            <a:r>
              <a:rPr lang="en-GB" sz="1100" dirty="0">
                <a:latin typeface="Arial" panose="020B0604020202020204" pitchFamily="34" charset="0"/>
                <a:ea typeface="Calibri" panose="020F0502020204030204" pitchFamily="34" charset="0"/>
                <a:cs typeface="Arial" panose="020B0604020202020204" pitchFamily="34" charset="0"/>
              </a:rPr>
              <a:t>2014)</a:t>
            </a:r>
            <a:endParaRPr lang="en-GB" sz="105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08013949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www.dameallans.co.uk/_uploads/images/Junior-section.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37752" y="188640"/>
            <a:ext cx="3109625" cy="2825784"/>
          </a:xfrm>
          <a:prstGeom prst="rect">
            <a:avLst/>
          </a:prstGeom>
          <a:noFill/>
          <a:ln>
            <a:noFill/>
          </a:ln>
        </p:spPr>
      </p:pic>
      <p:sp>
        <p:nvSpPr>
          <p:cNvPr id="3" name="Rectangle 2"/>
          <p:cNvSpPr/>
          <p:nvPr/>
        </p:nvSpPr>
        <p:spPr>
          <a:xfrm>
            <a:off x="230825" y="3369244"/>
            <a:ext cx="11487192" cy="2239587"/>
          </a:xfrm>
          <a:prstGeom prst="rect">
            <a:avLst/>
          </a:prstGeom>
        </p:spPr>
        <p:txBody>
          <a:bodyPr wrap="square">
            <a:spAutoFit/>
          </a:bodyPr>
          <a:lstStyle/>
          <a:p>
            <a:pPr marL="285750" marR="114300" indent="-285750" algn="just">
              <a:lnSpc>
                <a:spcPct val="115000"/>
              </a:lnSpc>
              <a:spcAft>
                <a:spcPts val="1000"/>
              </a:spcAft>
              <a:buFont typeface="Wingdings" panose="05000000000000000000" pitchFamily="2" charset="2"/>
              <a:buChar char="ü"/>
              <a:tabLst>
                <a:tab pos="5220970" algn="l"/>
              </a:tabLst>
            </a:pP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Delegation is the process of giving decision making authority to more junior employees. For the process to be successful, the junior staff must be able to obtain the resources and cooperation needed. </a:t>
            </a:r>
          </a:p>
          <a:p>
            <a:pPr marL="285750" marR="114300" indent="-285750" algn="just">
              <a:lnSpc>
                <a:spcPct val="115000"/>
              </a:lnSpc>
              <a:spcAft>
                <a:spcPts val="1000"/>
              </a:spcAft>
              <a:buFont typeface="Wingdings" panose="05000000000000000000" pitchFamily="2" charset="2"/>
              <a:buChar char="ü"/>
              <a:tabLst>
                <a:tab pos="5220970" algn="l"/>
              </a:tabLst>
            </a:pP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It is especially useful where programmed decisions are frequent and where supporting data allows for a higher level of certainty and a reduction in risk. </a:t>
            </a:r>
          </a:p>
          <a:p>
            <a:pPr marL="285750" marR="114300" indent="-285750" algn="just">
              <a:lnSpc>
                <a:spcPct val="115000"/>
              </a:lnSpc>
              <a:spcAft>
                <a:spcPts val="1000"/>
              </a:spcAft>
              <a:buFont typeface="Wingdings" panose="05000000000000000000" pitchFamily="2" charset="2"/>
              <a:buChar char="ü"/>
              <a:tabLst>
                <a:tab pos="5220970" algn="l"/>
              </a:tabLst>
            </a:pP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The process of providing junior staff with the tools to make good decisions and the authority to act is normally called ‘empowerment</a:t>
            </a: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3"/>
          <p:cNvSpPr/>
          <p:nvPr/>
        </p:nvSpPr>
        <p:spPr>
          <a:xfrm>
            <a:off x="190065" y="1219326"/>
            <a:ext cx="2584362" cy="555986"/>
          </a:xfrm>
          <a:prstGeom prst="rect">
            <a:avLst/>
          </a:prstGeom>
        </p:spPr>
        <p:txBody>
          <a:bodyPr wrap="none">
            <a:spAutoFit/>
          </a:bodyPr>
          <a:lstStyle/>
          <a:p>
            <a:pPr marL="342900" marR="114300" indent="-342900" algn="just">
              <a:lnSpc>
                <a:spcPct val="115000"/>
              </a:lnSpc>
              <a:buFont typeface="Symbol" panose="05050102010706020507" pitchFamily="18" charset="2"/>
              <a:buChar char=""/>
              <a:tabLst>
                <a:tab pos="5220970" algn="l"/>
              </a:tabLst>
            </a:pPr>
            <a:r>
              <a:rPr lang="en-GB" sz="2800" b="1"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Delegation </a:t>
            </a:r>
            <a:endParaRPr lang="en-GB" sz="2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96738900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1944" y="260648"/>
            <a:ext cx="6546776" cy="720080"/>
          </a:xfrm>
          <a:ln w="3175">
            <a:solidFill>
              <a:schemeClr val="bg1"/>
            </a:solidFill>
          </a:ln>
        </p:spPr>
        <p:txBody>
          <a:bodyPr>
            <a:normAutofit/>
          </a:bodyPr>
          <a:lstStyle/>
          <a:p>
            <a:pPr>
              <a:lnSpc>
                <a:spcPct val="90000"/>
              </a:lnSpc>
              <a:defRPr/>
            </a:pPr>
            <a:r>
              <a:rPr lang="en-US" sz="4000" b="1" dirty="0">
                <a:solidFill>
                  <a:schemeClr val="tx1"/>
                </a:solidFill>
                <a:effectLst>
                  <a:outerShdw blurRad="38100" dist="38100" dir="2700000" algn="tl">
                    <a:srgbClr val="000000">
                      <a:alpha val="43137"/>
                    </a:srgbClr>
                  </a:outerShdw>
                </a:effectLst>
              </a:rPr>
              <a:t>Group Decision Making</a:t>
            </a:r>
          </a:p>
        </p:txBody>
      </p:sp>
      <p:sp>
        <p:nvSpPr>
          <p:cNvPr id="3" name="Content Placeholder 2"/>
          <p:cNvSpPr>
            <a:spLocks noGrp="1"/>
          </p:cNvSpPr>
          <p:nvPr>
            <p:ph idx="1"/>
          </p:nvPr>
        </p:nvSpPr>
        <p:spPr>
          <a:xfrm>
            <a:off x="335360" y="1268760"/>
            <a:ext cx="11449272" cy="4525963"/>
          </a:xfrm>
          <a:ln w="44450">
            <a:noFill/>
          </a:ln>
        </p:spPr>
        <p:txBody>
          <a:bodyPr>
            <a:normAutofit lnSpcReduction="10000"/>
          </a:bodyPr>
          <a:lstStyle/>
          <a:p>
            <a:pPr marL="0" indent="0">
              <a:buClr>
                <a:srgbClr val="A3201D"/>
              </a:buClr>
              <a:buNone/>
            </a:pPr>
            <a:endParaRPr lang="en-GB" sz="1100" dirty="0"/>
          </a:p>
          <a:p>
            <a:pPr>
              <a:buClr>
                <a:srgbClr val="A3201D"/>
              </a:buClr>
            </a:pPr>
            <a:r>
              <a:rPr lang="en-GB" sz="2200" dirty="0"/>
              <a:t>Research shows that the average quality of group decision is higher than the average quality of a decision made by an individual.</a:t>
            </a:r>
          </a:p>
          <a:p>
            <a:pPr marL="0" indent="0">
              <a:buClr>
                <a:srgbClr val="A3201D"/>
              </a:buClr>
              <a:buNone/>
            </a:pPr>
            <a:endParaRPr lang="en-GB" sz="2200" dirty="0"/>
          </a:p>
          <a:p>
            <a:pPr>
              <a:buClr>
                <a:srgbClr val="A3201D"/>
              </a:buClr>
            </a:pPr>
            <a:r>
              <a:rPr lang="en-GB" sz="2200" dirty="0"/>
              <a:t>However, the quality of work group decision is consistently below that made by the most capable individual member.</a:t>
            </a:r>
          </a:p>
          <a:p>
            <a:pPr marL="0" indent="0">
              <a:buClr>
                <a:srgbClr val="A3201D"/>
              </a:buClr>
              <a:buNone/>
            </a:pPr>
            <a:endParaRPr lang="en-GB" sz="2200" dirty="0"/>
          </a:p>
          <a:p>
            <a:pPr>
              <a:buClr>
                <a:srgbClr val="A3201D"/>
              </a:buClr>
            </a:pPr>
            <a:r>
              <a:rPr lang="en-US" sz="2400" dirty="0"/>
              <a:t>In group decision making, each participant has a particular initial definition of and views &amp; values related to the decision issue </a:t>
            </a:r>
          </a:p>
          <a:p>
            <a:pPr lvl="1">
              <a:buClr>
                <a:srgbClr val="A3201D"/>
              </a:buClr>
            </a:pPr>
            <a:r>
              <a:rPr lang="en-US" sz="2200" dirty="0"/>
              <a:t>These can differ yet not be noticeable in interactions</a:t>
            </a:r>
          </a:p>
          <a:p>
            <a:pPr lvl="1">
              <a:buClr>
                <a:srgbClr val="A3201D"/>
              </a:buClr>
            </a:pPr>
            <a:r>
              <a:rPr lang="en-US" sz="2400" dirty="0"/>
              <a:t>Participants might not be fully aware themselves</a:t>
            </a:r>
          </a:p>
          <a:p>
            <a:pPr lvl="1">
              <a:buClr>
                <a:srgbClr val="A3201D"/>
              </a:buClr>
            </a:pPr>
            <a:r>
              <a:rPr lang="en-US" sz="2400" dirty="0"/>
              <a:t>Divergence makes reaching a decision challenging</a:t>
            </a:r>
          </a:p>
          <a:p>
            <a:pPr>
              <a:buClr>
                <a:srgbClr val="A3201D"/>
              </a:buClr>
            </a:pPr>
            <a:endParaRPr lang="en-GB" sz="2000" dirty="0"/>
          </a:p>
        </p:txBody>
      </p:sp>
    </p:spTree>
    <p:extLst>
      <p:ext uri="{BB962C8B-B14F-4D97-AF65-F5344CB8AC3E}">
        <p14:creationId xmlns:p14="http://schemas.microsoft.com/office/powerpoint/2010/main" val="112937803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07968" y="332656"/>
            <a:ext cx="5973688" cy="731168"/>
          </a:xfrm>
          <a:ln w="3175">
            <a:solidFill>
              <a:schemeClr val="bg1"/>
            </a:solidFill>
          </a:ln>
        </p:spPr>
        <p:txBody>
          <a:bodyPr>
            <a:normAutofit/>
          </a:bodyPr>
          <a:lstStyle/>
          <a:p>
            <a:pPr>
              <a:lnSpc>
                <a:spcPct val="90000"/>
              </a:lnSpc>
              <a:defRPr/>
            </a:pPr>
            <a:r>
              <a:rPr lang="en-US" sz="4000" b="1" dirty="0">
                <a:solidFill>
                  <a:schemeClr val="tx1"/>
                </a:solidFill>
                <a:effectLst>
                  <a:outerShdw blurRad="38100" dist="38100" dir="2700000" algn="tl">
                    <a:srgbClr val="000000">
                      <a:alpha val="43137"/>
                    </a:srgbClr>
                  </a:outerShdw>
                </a:effectLst>
              </a:rPr>
              <a:t>Group Decision Making</a:t>
            </a:r>
          </a:p>
        </p:txBody>
      </p:sp>
      <p:sp>
        <p:nvSpPr>
          <p:cNvPr id="3" name="Content Placeholder 2"/>
          <p:cNvSpPr>
            <a:spLocks noGrp="1"/>
          </p:cNvSpPr>
          <p:nvPr>
            <p:ph idx="1"/>
          </p:nvPr>
        </p:nvSpPr>
        <p:spPr>
          <a:xfrm>
            <a:off x="119336" y="2132856"/>
            <a:ext cx="11737304" cy="2980926"/>
          </a:xfrm>
          <a:ln w="44450">
            <a:solidFill>
              <a:schemeClr val="bg1">
                <a:lumMod val="50000"/>
              </a:schemeClr>
            </a:solidFill>
            <a:prstDash val="sysDot"/>
          </a:ln>
        </p:spPr>
        <p:txBody>
          <a:bodyPr>
            <a:normAutofit/>
          </a:bodyPr>
          <a:lstStyle/>
          <a:p>
            <a:pPr marL="0" indent="0">
              <a:buClr>
                <a:srgbClr val="A3201D"/>
              </a:buClr>
              <a:buNone/>
            </a:pPr>
            <a:endParaRPr lang="en-GB" sz="1100" dirty="0"/>
          </a:p>
          <a:p>
            <a:pPr>
              <a:buClr>
                <a:srgbClr val="A3201D"/>
              </a:buClr>
            </a:pPr>
            <a:r>
              <a:rPr lang="en-GB" sz="2400" b="1" dirty="0">
                <a:solidFill>
                  <a:srgbClr val="8B1F10"/>
                </a:solidFill>
              </a:rPr>
              <a:t>Advantages</a:t>
            </a:r>
            <a:r>
              <a:rPr lang="en-GB" sz="2400" dirty="0"/>
              <a:t>: greater knowledge pool, different perspectives, better comprehension of decision rationale,  increased acceptance of outcomes, training ground</a:t>
            </a:r>
          </a:p>
          <a:p>
            <a:pPr marL="0" indent="0">
              <a:buClr>
                <a:srgbClr val="A3201D"/>
              </a:buClr>
              <a:buNone/>
            </a:pPr>
            <a:endParaRPr lang="en-GB" sz="2400" dirty="0"/>
          </a:p>
          <a:p>
            <a:pPr>
              <a:buClr>
                <a:srgbClr val="A3201D"/>
              </a:buClr>
            </a:pPr>
            <a:r>
              <a:rPr lang="en-GB" sz="2400" b="1" dirty="0">
                <a:solidFill>
                  <a:srgbClr val="8B1F10"/>
                </a:solidFill>
              </a:rPr>
              <a:t>Disadvantages</a:t>
            </a:r>
            <a:r>
              <a:rPr lang="en-GB" sz="2400" dirty="0"/>
              <a:t>: Social conformity, diffusion of responsibility, groupthink, goal displacement, minority domination, satisficing</a:t>
            </a:r>
          </a:p>
          <a:p>
            <a:pPr>
              <a:buClr>
                <a:srgbClr val="A3201D"/>
              </a:buClr>
            </a:pPr>
            <a:endParaRPr lang="en-GB" sz="2000" dirty="0"/>
          </a:p>
        </p:txBody>
      </p:sp>
    </p:spTree>
    <p:extLst>
      <p:ext uri="{BB962C8B-B14F-4D97-AF65-F5344CB8AC3E}">
        <p14:creationId xmlns:p14="http://schemas.microsoft.com/office/powerpoint/2010/main" val="398839319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9656" y="242849"/>
            <a:ext cx="9070032" cy="731168"/>
          </a:xfrm>
          <a:ln w="3175">
            <a:solidFill>
              <a:schemeClr val="bg1"/>
            </a:solidFill>
          </a:ln>
        </p:spPr>
        <p:txBody>
          <a:bodyPr>
            <a:normAutofit/>
          </a:bodyPr>
          <a:lstStyle/>
          <a:p>
            <a:pPr>
              <a:lnSpc>
                <a:spcPct val="90000"/>
              </a:lnSpc>
              <a:defRPr/>
            </a:pPr>
            <a:r>
              <a:rPr lang="en-US" sz="4000" b="1" dirty="0">
                <a:solidFill>
                  <a:schemeClr val="tx1"/>
                </a:solidFill>
                <a:effectLst>
                  <a:outerShdw blurRad="38100" dist="38100" dir="2700000" algn="tl">
                    <a:srgbClr val="000000">
                      <a:alpha val="43137"/>
                    </a:srgbClr>
                  </a:outerShdw>
                </a:effectLst>
              </a:rPr>
              <a:t>Groupthink and Strategic Decisions</a:t>
            </a:r>
          </a:p>
        </p:txBody>
      </p:sp>
      <p:sp>
        <p:nvSpPr>
          <p:cNvPr id="3" name="Content Placeholder 2"/>
          <p:cNvSpPr>
            <a:spLocks noGrp="1"/>
          </p:cNvSpPr>
          <p:nvPr>
            <p:ph idx="1"/>
          </p:nvPr>
        </p:nvSpPr>
        <p:spPr>
          <a:xfrm>
            <a:off x="227348" y="1166018"/>
            <a:ext cx="11737304" cy="4525963"/>
          </a:xfrm>
          <a:ln w="44450">
            <a:noFill/>
          </a:ln>
        </p:spPr>
        <p:txBody>
          <a:bodyPr>
            <a:normAutofit fontScale="92500" lnSpcReduction="10000"/>
          </a:bodyPr>
          <a:lstStyle/>
          <a:p>
            <a:pPr>
              <a:buClr>
                <a:srgbClr val="A3201D"/>
              </a:buClr>
            </a:pPr>
            <a:r>
              <a:rPr lang="en-US" sz="2400" dirty="0"/>
              <a:t>Group context is an important variable in determining if cognitive biases will affect the strategic decision making process</a:t>
            </a:r>
          </a:p>
          <a:p>
            <a:pPr lvl="1">
              <a:buClr>
                <a:srgbClr val="A3201D"/>
              </a:buClr>
            </a:pPr>
            <a:r>
              <a:rPr lang="en-US" sz="2000" dirty="0"/>
              <a:t>Most strategic decisions tend to be made in groups</a:t>
            </a:r>
          </a:p>
          <a:p>
            <a:pPr marL="0" indent="0">
              <a:buClr>
                <a:srgbClr val="A3201D"/>
              </a:buClr>
              <a:buNone/>
            </a:pPr>
            <a:endParaRPr lang="en-US" sz="2400" dirty="0"/>
          </a:p>
          <a:p>
            <a:pPr>
              <a:buClr>
                <a:srgbClr val="A3201D"/>
              </a:buClr>
            </a:pPr>
            <a:r>
              <a:rPr lang="en-US" sz="2400" b="1" dirty="0">
                <a:solidFill>
                  <a:srgbClr val="B01F10"/>
                </a:solidFill>
              </a:rPr>
              <a:t>Groupthink</a:t>
            </a:r>
            <a:r>
              <a:rPr lang="en-US" sz="2400" dirty="0">
                <a:solidFill>
                  <a:srgbClr val="C00000"/>
                </a:solidFill>
              </a:rPr>
              <a:t> i</a:t>
            </a:r>
            <a:r>
              <a:rPr lang="en-US" sz="2400" dirty="0"/>
              <a:t>s a psychological phenomenon where the desire for conformity and harmony  causes decision makers to undertake causes of action without necessarily questioning the underlying assumption.</a:t>
            </a:r>
          </a:p>
          <a:p>
            <a:pPr marL="0" indent="0">
              <a:buClr>
                <a:srgbClr val="A3201D"/>
              </a:buClr>
              <a:buNone/>
            </a:pPr>
            <a:endParaRPr lang="en-US" sz="2400" dirty="0"/>
          </a:p>
          <a:p>
            <a:pPr>
              <a:buClr>
                <a:srgbClr val="A3201D"/>
              </a:buClr>
            </a:pPr>
            <a:r>
              <a:rPr lang="en-US" sz="2400" dirty="0"/>
              <a:t>Essentially, the group tends to coalesce round a particular person or policy and ignore/filter pertinent information.</a:t>
            </a:r>
          </a:p>
          <a:p>
            <a:pPr marL="0" indent="0">
              <a:buClr>
                <a:srgbClr val="A3201D"/>
              </a:buClr>
              <a:buNone/>
            </a:pPr>
            <a:endParaRPr lang="en-US" sz="2400" dirty="0"/>
          </a:p>
          <a:p>
            <a:pPr>
              <a:buClr>
                <a:srgbClr val="A3201D"/>
              </a:buClr>
            </a:pPr>
            <a:r>
              <a:rPr lang="en-US" sz="2400" dirty="0"/>
              <a:t>With groupthink</a:t>
            </a:r>
            <a:r>
              <a:rPr lang="en-US" sz="2400" dirty="0">
                <a:solidFill>
                  <a:srgbClr val="B01F10"/>
                </a:solidFill>
              </a:rPr>
              <a:t>, </a:t>
            </a:r>
            <a:r>
              <a:rPr lang="en-US" sz="2400" b="1" dirty="0">
                <a:solidFill>
                  <a:srgbClr val="B01F10"/>
                </a:solidFill>
              </a:rPr>
              <a:t>commitment to a pursuit is often based on emotional as opposed to objective assessment </a:t>
            </a:r>
            <a:r>
              <a:rPr lang="en-US" sz="2400" dirty="0"/>
              <a:t>of appropriate course of action.</a:t>
            </a:r>
          </a:p>
        </p:txBody>
      </p:sp>
    </p:spTree>
    <p:extLst>
      <p:ext uri="{BB962C8B-B14F-4D97-AF65-F5344CB8AC3E}">
        <p14:creationId xmlns:p14="http://schemas.microsoft.com/office/powerpoint/2010/main" val="194832054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03712" y="260648"/>
            <a:ext cx="7557864" cy="659160"/>
          </a:xfrm>
          <a:ln w="3175">
            <a:solidFill>
              <a:schemeClr val="bg1"/>
            </a:solidFill>
          </a:ln>
        </p:spPr>
        <p:txBody>
          <a:bodyPr>
            <a:normAutofit/>
          </a:bodyPr>
          <a:lstStyle/>
          <a:p>
            <a:pPr>
              <a:lnSpc>
                <a:spcPct val="90000"/>
              </a:lnSpc>
              <a:defRPr/>
            </a:pPr>
            <a:r>
              <a:rPr lang="en-US" sz="4000" b="1" dirty="0">
                <a:solidFill>
                  <a:schemeClr val="tx1"/>
                </a:solidFill>
                <a:effectLst>
                  <a:outerShdw blurRad="38100" dist="38100" dir="2700000" algn="tl">
                    <a:srgbClr val="000000">
                      <a:alpha val="43137"/>
                    </a:srgbClr>
                  </a:outerShdw>
                </a:effectLst>
              </a:rPr>
              <a:t>Strategic Decisions and Ethics</a:t>
            </a:r>
          </a:p>
        </p:txBody>
      </p:sp>
      <p:sp>
        <p:nvSpPr>
          <p:cNvPr id="3" name="Content Placeholder 2"/>
          <p:cNvSpPr>
            <a:spLocks noGrp="1"/>
          </p:cNvSpPr>
          <p:nvPr>
            <p:ph idx="1"/>
          </p:nvPr>
        </p:nvSpPr>
        <p:spPr>
          <a:xfrm>
            <a:off x="263352" y="1052736"/>
            <a:ext cx="11665296" cy="4525963"/>
          </a:xfrm>
          <a:ln w="44450">
            <a:noFill/>
          </a:ln>
        </p:spPr>
        <p:txBody>
          <a:bodyPr>
            <a:normAutofit fontScale="92500" lnSpcReduction="10000"/>
          </a:bodyPr>
          <a:lstStyle/>
          <a:p>
            <a:pPr marL="0" indent="0">
              <a:buClr>
                <a:srgbClr val="A3201D"/>
              </a:buClr>
              <a:buNone/>
            </a:pPr>
            <a:endParaRPr lang="en-US" sz="2400" dirty="0"/>
          </a:p>
          <a:p>
            <a:pPr>
              <a:buClr>
                <a:srgbClr val="A3201D"/>
              </a:buClr>
            </a:pPr>
            <a:r>
              <a:rPr lang="en-US" sz="2400" dirty="0"/>
              <a:t>Managers are often faced with ethical dilemmas which may invariably adversely affect the organization</a:t>
            </a:r>
          </a:p>
          <a:p>
            <a:pPr lvl="1">
              <a:buClr>
                <a:srgbClr val="A3201D"/>
              </a:buClr>
            </a:pPr>
            <a:r>
              <a:rPr lang="en-US" sz="2000" dirty="0"/>
              <a:t>Dilemmas arise due to lack of clarity on principles of right and wrong.</a:t>
            </a:r>
          </a:p>
          <a:p>
            <a:pPr marL="457200" lvl="1" indent="0">
              <a:buClr>
                <a:srgbClr val="A3201D"/>
              </a:buClr>
              <a:buNone/>
            </a:pPr>
            <a:endParaRPr lang="en-US" sz="2400" dirty="0"/>
          </a:p>
          <a:p>
            <a:pPr>
              <a:buClr>
                <a:srgbClr val="A3201D"/>
              </a:buClr>
            </a:pPr>
            <a:r>
              <a:rPr lang="en-US" sz="2400" dirty="0"/>
              <a:t>According to Hill &amp; Jones (2009), a decision is acceptable on ethical grounds if the following can be answered in the affirmative:</a:t>
            </a:r>
          </a:p>
          <a:p>
            <a:pPr marL="0" indent="0">
              <a:buClr>
                <a:srgbClr val="A3201D"/>
              </a:buClr>
              <a:buNone/>
            </a:pPr>
            <a:endParaRPr lang="en-US" sz="2400" dirty="0"/>
          </a:p>
          <a:p>
            <a:pPr lvl="1">
              <a:buClr>
                <a:srgbClr val="A3201D"/>
              </a:buClr>
            </a:pPr>
            <a:r>
              <a:rPr lang="en-US" sz="2000" dirty="0"/>
              <a:t>Does the decision fall within acceptable values or standards that typically apply in the organizational environment (evidenced in e.g. code of conduct)?</a:t>
            </a:r>
          </a:p>
          <a:p>
            <a:pPr lvl="1">
              <a:buClr>
                <a:srgbClr val="A3201D"/>
              </a:buClr>
            </a:pPr>
            <a:r>
              <a:rPr lang="en-US" sz="2000" dirty="0"/>
              <a:t>Is the decision maker willing to see the decision communicated to all stakeholders affected by it?</a:t>
            </a:r>
          </a:p>
          <a:p>
            <a:pPr lvl="1">
              <a:buClr>
                <a:srgbClr val="A3201D"/>
              </a:buClr>
            </a:pPr>
            <a:r>
              <a:rPr lang="en-US" sz="2000" dirty="0"/>
              <a:t>Would significant personal relationship  partners (family, friends, managers, other businesses) approve of the decision?</a:t>
            </a:r>
          </a:p>
        </p:txBody>
      </p:sp>
    </p:spTree>
    <p:extLst>
      <p:ext uri="{BB962C8B-B14F-4D97-AF65-F5344CB8AC3E}">
        <p14:creationId xmlns:p14="http://schemas.microsoft.com/office/powerpoint/2010/main" val="138857555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2" y="188640"/>
            <a:ext cx="3834734"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0"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6000" b="1" dirty="0"/>
              <a:t> </a:t>
            </a:r>
            <a:r>
              <a:rPr lang="en-GB" sz="5800" b="1" dirty="0"/>
              <a:t>Traffic Light </a:t>
            </a:r>
            <a:r>
              <a:rPr lang="en-GB" sz="7200" b="1" i="1" dirty="0">
                <a:solidFill>
                  <a:srgbClr val="FF0000"/>
                </a:solidFill>
                <a:latin typeface="Bradley Hand ITC" pitchFamily="66" charset="0"/>
              </a:rPr>
              <a:t>it</a:t>
            </a:r>
          </a:p>
        </p:txBody>
      </p:sp>
      <p:pic>
        <p:nvPicPr>
          <p:cNvPr id="4" name="Picture 3" descr="http://png.findicons.com/files/icons/2320/x_mac_general/400/traffic_lights.png">
            <a:hlinkClick r:id="rId3" action="ppaction://hlinksldjump"/>
            <a:extLst>
              <a:ext uri="{FF2B5EF4-FFF2-40B4-BE49-F238E27FC236}">
                <a16:creationId xmlns:a16="http://schemas.microsoft.com/office/drawing/2014/main" id="{1CAD5F91-34FE-4424-B0B2-B61CA01C61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092333"/>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extLst/>
          </p:nvPr>
        </p:nvGraphicFramePr>
        <p:xfrm>
          <a:off x="2351584" y="3092333"/>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 ?</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6">
                              <a:lumMod val="50000"/>
                            </a:schemeClr>
                          </a:solidFill>
                          <a:effectLst>
                            <a:outerShdw blurRad="38100" dist="38100" dir="2700000" algn="tl">
                              <a:srgbClr val="000000">
                                <a:alpha val="43137"/>
                              </a:srgbClr>
                            </a:outerShdw>
                          </a:effectLst>
                        </a:rPr>
                        <a:t>Green</a:t>
                      </a:r>
                      <a:r>
                        <a:rPr lang="en-GB" sz="2800" b="1" dirty="0">
                          <a:solidFill>
                            <a:schemeClr val="accent6">
                              <a:lumMod val="75000"/>
                            </a:schemeClr>
                          </a:solidFill>
                          <a:effectLst>
                            <a:outerShdw blurRad="38100" dist="38100" dir="2700000" algn="tl">
                              <a:srgbClr val="000000">
                                <a:alpha val="43137"/>
                              </a:srgbClr>
                            </a:outerShdw>
                          </a:effectLst>
                        </a:rPr>
                        <a:t> </a:t>
                      </a:r>
                    </a:p>
                  </a:txBody>
                  <a:tcPr/>
                </a:tc>
                <a:tc>
                  <a:txBody>
                    <a:bodyPr/>
                    <a:lstStyle/>
                    <a:p>
                      <a:pPr algn="just"/>
                      <a:r>
                        <a:rPr lang="en-GB" sz="1800" b="0" i="0" dirty="0">
                          <a:latin typeface="+mn-lt"/>
                          <a:ea typeface="+mn-ea"/>
                        </a:rPr>
                        <a:t>I have understood the topics so far (write down 2 key themes from the lesson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220313205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357</TotalTime>
  <Words>7831</Words>
  <Application>Microsoft Office PowerPoint</Application>
  <PresentationFormat>Widescreen</PresentationFormat>
  <Paragraphs>550</Paragraphs>
  <Slides>84</Slides>
  <Notes>6</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84</vt:i4>
      </vt:variant>
    </vt:vector>
  </HeadingPairs>
  <TitlesOfParts>
    <vt:vector size="96" baseType="lpstr">
      <vt:lpstr>MS PGothic</vt:lpstr>
      <vt:lpstr>Arial</vt:lpstr>
      <vt:lpstr>Bradley Hand ITC</vt:lpstr>
      <vt:lpstr>Calibri</vt:lpstr>
      <vt:lpstr>CircularStdMedium</vt:lpstr>
      <vt:lpstr>Gill Sans MT</vt:lpstr>
      <vt:lpstr>Myriad Pro</vt:lpstr>
      <vt:lpstr>Symbol</vt:lpstr>
      <vt:lpstr>Times New Roman</vt:lpstr>
      <vt:lpstr>Verdana</vt:lpstr>
      <vt:lpstr>Wingdings</vt:lpstr>
      <vt:lpstr>20140311PresentationUWTSDTemplate</vt:lpstr>
      <vt:lpstr>BMSW5106</vt:lpstr>
      <vt:lpstr>PowerPoint Presentation</vt:lpstr>
      <vt:lpstr>Learning Objectives:</vt:lpstr>
      <vt:lpstr>Strategic Decisions</vt:lpstr>
      <vt:lpstr>PowerPoint Presentation</vt:lpstr>
      <vt:lpstr>How Organisations Adapt to Their Environment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Rational Model of Decision Making</vt:lpstr>
      <vt:lpstr>The Rational Decision Making Process </vt:lpstr>
      <vt:lpstr>Assumptions of Rational Model</vt:lpstr>
      <vt:lpstr>Constraints and Criticisms of Rational Model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Garbage Can Model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Group Decision Making</vt:lpstr>
      <vt:lpstr>Group Decision Making</vt:lpstr>
      <vt:lpstr>Groupthink and Strategic Decisions</vt:lpstr>
      <vt:lpstr>Strategic Decisions and Ethics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BMSK5006</dc:title>
  <dc:creator>Buddhi Pathak</dc:creator>
  <cp:lastModifiedBy>Navid Nasirpourosgoei</cp:lastModifiedBy>
  <cp:revision>22</cp:revision>
  <dcterms:created xsi:type="dcterms:W3CDTF">2020-06-16T11:14:39Z</dcterms:created>
  <dcterms:modified xsi:type="dcterms:W3CDTF">2021-06-21T22:41:09Z</dcterms:modified>
</cp:coreProperties>
</file>